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4" r:id="rId3"/>
    <p:sldId id="266" r:id="rId4"/>
    <p:sldId id="267" r:id="rId5"/>
    <p:sldId id="269" r:id="rId6"/>
    <p:sldId id="270" r:id="rId7"/>
    <p:sldId id="271" r:id="rId8"/>
    <p:sldId id="327" r:id="rId9"/>
    <p:sldId id="272" r:id="rId10"/>
    <p:sldId id="273" r:id="rId11"/>
    <p:sldId id="328" r:id="rId12"/>
    <p:sldId id="274" r:id="rId13"/>
    <p:sldId id="275" r:id="rId14"/>
    <p:sldId id="276" r:id="rId15"/>
    <p:sldId id="277"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95" autoAdjust="0"/>
    <p:restoredTop sz="94660"/>
  </p:normalViewPr>
  <p:slideViewPr>
    <p:cSldViewPr snapToGrid="0">
      <p:cViewPr varScale="1">
        <p:scale>
          <a:sx n="53" d="100"/>
          <a:sy n="53" d="100"/>
        </p:scale>
        <p:origin x="7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1"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t>10/17/2021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985BFEE-81DA-4FFF-AC03-46B985FCFC4E}"/>
              </a:ext>
            </a:extLst>
          </p:cNvPr>
          <p:cNvSpPr/>
          <p:nvPr/>
        </p:nvSpPr>
        <p:spPr>
          <a:xfrm>
            <a:off x="2083981" y="2742594"/>
            <a:ext cx="4338084" cy="10845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EG" sz="6600" b="1" dirty="0"/>
              <a:t>الوحدة الثانية</a:t>
            </a:r>
            <a:endParaRPr lang="en-US" sz="6600" b="1" dirty="0"/>
          </a:p>
        </p:txBody>
      </p:sp>
      <p:sp>
        <p:nvSpPr>
          <p:cNvPr id="5" name="سحابة 4">
            <a:extLst>
              <a:ext uri="{FF2B5EF4-FFF2-40B4-BE49-F238E27FC236}">
                <a16:creationId xmlns:a16="http://schemas.microsoft.com/office/drawing/2014/main" id="{382D5810-7FB5-4494-A057-C3ECDD7D5B84}"/>
              </a:ext>
            </a:extLst>
          </p:cNvPr>
          <p:cNvSpPr/>
          <p:nvPr/>
        </p:nvSpPr>
        <p:spPr>
          <a:xfrm>
            <a:off x="914400" y="4136428"/>
            <a:ext cx="6034189" cy="1884213"/>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EG" sz="4400" b="1" dirty="0">
                <a:solidFill>
                  <a:schemeClr val="tx1"/>
                </a:solidFill>
              </a:rPr>
              <a:t>استخدام الوسائط المتعددة</a:t>
            </a:r>
            <a:endParaRPr lang="en-US" sz="4400" b="1" dirty="0">
              <a:solidFill>
                <a:schemeClr val="tx1"/>
              </a:solidFill>
            </a:endParaRPr>
          </a:p>
        </p:txBody>
      </p:sp>
    </p:spTree>
    <p:extLst>
      <p:ext uri="{BB962C8B-B14F-4D97-AF65-F5344CB8AC3E}">
        <p14:creationId xmlns:p14="http://schemas.microsoft.com/office/powerpoint/2010/main" val="26309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034794" y="805502"/>
            <a:ext cx="7074411" cy="4954389"/>
          </a:xfrm>
          <a:prstGeom prst="roundRect">
            <a:avLst/>
          </a:prstGeom>
          <a:ln w="76200">
            <a:solidFill>
              <a:schemeClr val="tx1"/>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lvl="0" algn="ctr" rtl="1">
              <a:defRPr/>
            </a:pPr>
            <a:r>
              <a:rPr lang="ar-EG" sz="3200" b="1" dirty="0">
                <a:solidFill>
                  <a:schemeClr val="tx1"/>
                </a:solidFill>
              </a:rPr>
              <a:t>يمكنك تخزين مقاطع صوتية مختلفة على الحاسب أو تحميلها من الإنترنت والاستماع إليها وقت ما تشاء، ويمكن أيضا إنشاء مقاطع صوتية خاصة بك. دعنا نرى كيف يمكن القيام بذلك، في البداية تأكد من توصيل مقبس الميكروفون بالمنفذ الخاص به في جهاز الحاسب۔ تستخدم بعض أجهزة الحاسب منفذا واحدًا لسماعات الرأس والميكروفون معًا</a:t>
            </a:r>
          </a:p>
        </p:txBody>
      </p:sp>
    </p:spTree>
    <p:extLst>
      <p:ext uri="{BB962C8B-B14F-4D97-AF65-F5344CB8AC3E}">
        <p14:creationId xmlns:p14="http://schemas.microsoft.com/office/powerpoint/2010/main" val="21693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4D2ACE36-BDAC-42C6-94DA-EF29E5DAC66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55648" y="541987"/>
            <a:ext cx="6455663" cy="5774026"/>
          </a:xfrm>
          <a:prstGeom prst="rect">
            <a:avLst/>
          </a:prstGeom>
        </p:spPr>
      </p:pic>
    </p:spTree>
    <p:extLst>
      <p:ext uri="{BB962C8B-B14F-4D97-AF65-F5344CB8AC3E}">
        <p14:creationId xmlns:p14="http://schemas.microsoft.com/office/powerpoint/2010/main" val="84291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9207782-4FF0-453D-8B39-28C33E79B0CB}"/>
              </a:ext>
            </a:extLst>
          </p:cNvPr>
          <p:cNvPicPr>
            <a:picLocks noChangeAspect="1"/>
          </p:cNvPicPr>
          <p:nvPr/>
        </p:nvPicPr>
        <p:blipFill>
          <a:blip r:embed="rId2"/>
          <a:stretch>
            <a:fillRect/>
          </a:stretch>
        </p:blipFill>
        <p:spPr>
          <a:xfrm>
            <a:off x="585206" y="751332"/>
            <a:ext cx="7973587" cy="4991100"/>
          </a:xfrm>
          <a:prstGeom prst="rect">
            <a:avLst/>
          </a:prstGeom>
        </p:spPr>
      </p:pic>
    </p:spTree>
    <p:extLst>
      <p:ext uri="{BB962C8B-B14F-4D97-AF65-F5344CB8AC3E}">
        <p14:creationId xmlns:p14="http://schemas.microsoft.com/office/powerpoint/2010/main" val="36481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0E9A112-26C1-4180-B447-FFDD6530012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1627" y="672124"/>
            <a:ext cx="8080744" cy="5076122"/>
          </a:xfrm>
          <a:prstGeom prst="rect">
            <a:avLst/>
          </a:prstGeom>
        </p:spPr>
      </p:pic>
      <p:sp>
        <p:nvSpPr>
          <p:cNvPr id="6" name="مستطيل: زوايا مستديرة 5">
            <a:extLst>
              <a:ext uri="{FF2B5EF4-FFF2-40B4-BE49-F238E27FC236}">
                <a16:creationId xmlns:a16="http://schemas.microsoft.com/office/drawing/2014/main" id="{13763514-3EB3-46B7-8021-B6244B09EB16}"/>
              </a:ext>
            </a:extLst>
          </p:cNvPr>
          <p:cNvSpPr/>
          <p:nvPr/>
        </p:nvSpPr>
        <p:spPr>
          <a:xfrm>
            <a:off x="2293961" y="2099083"/>
            <a:ext cx="4556077" cy="26598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لنطبق معًا</a:t>
            </a:r>
            <a:endParaRPr kumimoji="0" lang="en-US" sz="9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1</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2395728" y="2254775"/>
            <a:ext cx="6050691" cy="35159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قم بالتسجيل ممسكًا بالميكرفون على مسافات مختلفة</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من فمك مع إبعاد وتقريب الميكروفون، ثم لاحظ الفرق في جودة التسجيل، يمكنك ايضًا تغطية الميكروفون بقطعة قماش وملاحظة الاختلاف في صوتك.</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F1054159-7797-43A9-A8C4-2556BDD48A0F}"/>
              </a:ext>
            </a:extLst>
          </p:cNvPr>
          <p:cNvPicPr>
            <a:picLocks noChangeAspect="1"/>
          </p:cNvPicPr>
          <p:nvPr/>
        </p:nvPicPr>
        <p:blipFill>
          <a:blip r:embed="rId2">
            <a:clrChange>
              <a:clrFrom>
                <a:srgbClr val="EBEBE2"/>
              </a:clrFrom>
              <a:clrTo>
                <a:srgbClr val="EBEBE2">
                  <a:alpha val="0"/>
                </a:srgbClr>
              </a:clrTo>
            </a:clrChange>
          </a:blip>
          <a:stretch>
            <a:fillRect/>
          </a:stretch>
        </p:blipFill>
        <p:spPr>
          <a:xfrm>
            <a:off x="512064" y="309220"/>
            <a:ext cx="2426589" cy="2554304"/>
          </a:xfrm>
          <a:prstGeom prst="rect">
            <a:avLst/>
          </a:prstGeom>
        </p:spPr>
      </p:pic>
    </p:spTree>
    <p:extLst>
      <p:ext uri="{BB962C8B-B14F-4D97-AF65-F5344CB8AC3E}">
        <p14:creationId xmlns:p14="http://schemas.microsoft.com/office/powerpoint/2010/main" val="76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2453228" y="810023"/>
            <a:ext cx="5666643" cy="173970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قم بتنزيل</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بعض المقاطع الصوتية من مواقع مختلفة على الإنترنت واستمع إليها.</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 name="سهم: منحني لليمين 1">
            <a:extLst>
              <a:ext uri="{FF2B5EF4-FFF2-40B4-BE49-F238E27FC236}">
                <a16:creationId xmlns:a16="http://schemas.microsoft.com/office/drawing/2014/main" id="{5D5B68BE-FDFF-41B6-B03A-B3B7880962B9}"/>
              </a:ext>
            </a:extLst>
          </p:cNvPr>
          <p:cNvSpPr/>
          <p:nvPr/>
        </p:nvSpPr>
        <p:spPr>
          <a:xfrm>
            <a:off x="1024128" y="2834640"/>
            <a:ext cx="2176272" cy="1700784"/>
          </a:xfrm>
          <a:prstGeom prst="curvedRight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solidFill>
                <a:schemeClr val="tx1"/>
              </a:solidFill>
            </a:endParaRPr>
          </a:p>
        </p:txBody>
      </p:sp>
      <p:sp>
        <p:nvSpPr>
          <p:cNvPr id="5" name="مستطيل: زوايا مستديرة 4">
            <a:extLst>
              <a:ext uri="{FF2B5EF4-FFF2-40B4-BE49-F238E27FC236}">
                <a16:creationId xmlns:a16="http://schemas.microsoft.com/office/drawing/2014/main" id="{3C5A9E04-216B-4B4E-8E93-3C96196944E3}"/>
              </a:ext>
            </a:extLst>
          </p:cNvPr>
          <p:cNvSpPr/>
          <p:nvPr/>
        </p:nvSpPr>
        <p:spPr>
          <a:xfrm>
            <a:off x="2453229" y="4528583"/>
            <a:ext cx="5666643" cy="173970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هل جميع المقاطع بنفس الجودة؟ </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rgbClr val="002060"/>
                </a:solidFill>
                <a:latin typeface="Calibri" panose="020F0502020204030204"/>
                <a:cs typeface="Arial" panose="020B0604020202020204" pitchFamily="34" charset="0"/>
              </a:rPr>
              <a:t>هل لاحظت أي اختلاف؟</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8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2</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1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4133088" y="1523255"/>
            <a:ext cx="3874419" cy="1174225"/>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mn-cs"/>
              </a:rPr>
              <a:t>مقاطعي</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mn-cs"/>
              </a:rPr>
              <a:t> الصوتية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2814A832-400C-45BC-ABAE-6B74C551E038}"/>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1067623" y="3150966"/>
            <a:ext cx="4474784" cy="2019110"/>
          </a:xfrm>
          <a:prstGeom prst="rect">
            <a:avLst/>
          </a:prstGeom>
        </p:spPr>
      </p:pic>
    </p:spTree>
    <p:extLst>
      <p:ext uri="{BB962C8B-B14F-4D97-AF65-F5344CB8AC3E}">
        <p14:creationId xmlns:p14="http://schemas.microsoft.com/office/powerpoint/2010/main" val="35344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738678" y="828311"/>
            <a:ext cx="5666643" cy="173970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هناك العديد من الأصوات المختلفة التي يمكن سماعها من حولنا.</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مستطيل: زوايا مستديرة 4">
            <a:extLst>
              <a:ext uri="{FF2B5EF4-FFF2-40B4-BE49-F238E27FC236}">
                <a16:creationId xmlns:a16="http://schemas.microsoft.com/office/drawing/2014/main" id="{3C5A9E04-216B-4B4E-8E93-3C96196944E3}"/>
              </a:ext>
            </a:extLst>
          </p:cNvPr>
          <p:cNvSpPr/>
          <p:nvPr/>
        </p:nvSpPr>
        <p:spPr>
          <a:xfrm>
            <a:off x="1738678" y="3632471"/>
            <a:ext cx="5666643" cy="173970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rgbClr val="002060"/>
                </a:solidFill>
                <a:latin typeface="Calibri" panose="020F0502020204030204"/>
                <a:cs typeface="Arial" panose="020B0604020202020204" pitchFamily="34" charset="0"/>
              </a:rPr>
              <a:t>يمكن تنزيل بعض الملفات الصوتية من الويب، كما يمكنك إنشاء ملفاتك الصوتية الخاصة.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9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151547" y="1186198"/>
            <a:ext cx="7005497" cy="4577043"/>
          </a:xfrm>
          <a:prstGeom prst="roundRect">
            <a:avLst/>
          </a:prstGeom>
          <a:ln w="76200">
            <a:solidFill>
              <a:schemeClr val="tx1"/>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EG" sz="4000" b="1" dirty="0">
                <a:solidFill>
                  <a:srgbClr val="FF0000"/>
                </a:solidFill>
              </a:rPr>
              <a:t>أهلًا بكم، </a:t>
            </a:r>
            <a:r>
              <a:rPr lang="ar-EG" sz="4000" b="1" dirty="0">
                <a:solidFill>
                  <a:schemeClr val="tx1"/>
                </a:solidFill>
              </a:rPr>
              <a:t>في هذه الوحدة نستكشف عالم الوسائط المتعددة، وهي الأصوات والصور ومقاطع الفيديو وما إلى ذلك وسنتعلم كيفية إنشاء مقطع صوتي واستعراض الصور ومقاطع الفيديو وتطبيق </a:t>
            </a:r>
            <a:r>
              <a:rPr lang="ar-EG" sz="4000" b="1" dirty="0" err="1">
                <a:solidFill>
                  <a:schemeClr val="tx1"/>
                </a:solidFill>
              </a:rPr>
              <a:t>تاثيرات</a:t>
            </a:r>
            <a:r>
              <a:rPr lang="ar-EG" sz="4000" b="1" dirty="0">
                <a:solidFill>
                  <a:schemeClr val="tx1"/>
                </a:solidFill>
              </a:rPr>
              <a:t> وتحسينات على الصور</a:t>
            </a:r>
          </a:p>
        </p:txBody>
      </p:sp>
    </p:spTree>
    <p:extLst>
      <p:ext uri="{BB962C8B-B14F-4D97-AF65-F5344CB8AC3E}">
        <p14:creationId xmlns:p14="http://schemas.microsoft.com/office/powerpoint/2010/main" val="39359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545995" y="894142"/>
            <a:ext cx="6052009" cy="118336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كيف تنشئ ملفًا صوتيًا؟</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8D38F9ED-53E5-4098-AD10-5E4DB6553077}"/>
              </a:ext>
            </a:extLst>
          </p:cNvPr>
          <p:cNvPicPr>
            <a:picLocks noChangeAspect="1"/>
          </p:cNvPicPr>
          <p:nvPr/>
        </p:nvPicPr>
        <p:blipFill>
          <a:blip r:embed="rId2">
            <a:clrChange>
              <a:clrFrom>
                <a:srgbClr val="BDE6F9"/>
              </a:clrFrom>
              <a:clrTo>
                <a:srgbClr val="BDE6F9">
                  <a:alpha val="0"/>
                </a:srgbClr>
              </a:clrTo>
            </a:clrChange>
          </a:blip>
          <a:stretch>
            <a:fillRect/>
          </a:stretch>
        </p:blipFill>
        <p:spPr>
          <a:xfrm>
            <a:off x="1792223" y="2501918"/>
            <a:ext cx="5559551" cy="3517646"/>
          </a:xfrm>
          <a:prstGeom prst="rect">
            <a:avLst/>
          </a:prstGeom>
        </p:spPr>
      </p:pic>
    </p:spTree>
    <p:extLst>
      <p:ext uri="{BB962C8B-B14F-4D97-AF65-F5344CB8AC3E}">
        <p14:creationId xmlns:p14="http://schemas.microsoft.com/office/powerpoint/2010/main" val="166185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545995" y="894142"/>
            <a:ext cx="6052009" cy="118336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كيف تحفظه على جهاز الحاسب؟</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مستطيل: زوايا مستديرة 4">
            <a:extLst>
              <a:ext uri="{FF2B5EF4-FFF2-40B4-BE49-F238E27FC236}">
                <a16:creationId xmlns:a16="http://schemas.microsoft.com/office/drawing/2014/main" id="{3C5A9E04-216B-4B4E-8E93-3C96196944E3}"/>
              </a:ext>
            </a:extLst>
          </p:cNvPr>
          <p:cNvSpPr/>
          <p:nvPr/>
        </p:nvSpPr>
        <p:spPr>
          <a:xfrm>
            <a:off x="1931361" y="3211847"/>
            <a:ext cx="5666643" cy="173970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rgbClr val="002060"/>
                </a:solidFill>
                <a:latin typeface="Calibri" panose="020F0502020204030204"/>
                <a:cs typeface="Arial" panose="020B0604020202020204" pitchFamily="34" charset="0"/>
              </a:rPr>
              <a:t>..............................................................</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6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545995" y="894142"/>
            <a:ext cx="6052009" cy="118336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هل سبق لك إنشاء ملف صوتي؟</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مستطيل: زوايا مستديرة 4">
            <a:extLst>
              <a:ext uri="{FF2B5EF4-FFF2-40B4-BE49-F238E27FC236}">
                <a16:creationId xmlns:a16="http://schemas.microsoft.com/office/drawing/2014/main" id="{3C5A9E04-216B-4B4E-8E93-3C96196944E3}"/>
              </a:ext>
            </a:extLst>
          </p:cNvPr>
          <p:cNvSpPr/>
          <p:nvPr/>
        </p:nvSpPr>
        <p:spPr>
          <a:xfrm>
            <a:off x="1931361" y="3211847"/>
            <a:ext cx="5666643" cy="173970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rgbClr val="FF0000"/>
                </a:solidFill>
                <a:latin typeface="Calibri" panose="020F0502020204030204"/>
                <a:cs typeface="Arial" panose="020B0604020202020204" pitchFamily="34" charset="0"/>
              </a:rPr>
              <a:t>نعم</a:t>
            </a:r>
            <a:endParaRPr kumimoji="0" lang="en-US" sz="36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36920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545995" y="894142"/>
            <a:ext cx="6052009" cy="118336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ما المعدات التي تحتاجها لتسجيل</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مقطع صوتي؟</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مستطيل: زوايا مستديرة 4">
            <a:extLst>
              <a:ext uri="{FF2B5EF4-FFF2-40B4-BE49-F238E27FC236}">
                <a16:creationId xmlns:a16="http://schemas.microsoft.com/office/drawing/2014/main" id="{3C5A9E04-216B-4B4E-8E93-3C96196944E3}"/>
              </a:ext>
            </a:extLst>
          </p:cNvPr>
          <p:cNvSpPr/>
          <p:nvPr/>
        </p:nvSpPr>
        <p:spPr>
          <a:xfrm>
            <a:off x="1931361" y="3211847"/>
            <a:ext cx="5666643" cy="173970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rgbClr val="002060"/>
                </a:solidFill>
                <a:latin typeface="Calibri" panose="020F0502020204030204"/>
                <a:cs typeface="Arial" panose="020B0604020202020204" pitchFamily="34" charset="0"/>
              </a:rPr>
              <a:t>..............................................................</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3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3</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1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4279392" y="1133856"/>
            <a:ext cx="3874419" cy="1174225"/>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مقاطعي الصوتية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 name="سحابة 1">
            <a:extLst>
              <a:ext uri="{FF2B5EF4-FFF2-40B4-BE49-F238E27FC236}">
                <a16:creationId xmlns:a16="http://schemas.microsoft.com/office/drawing/2014/main" id="{15FABD65-8084-4E72-8F4F-A5EAABA5F47A}"/>
              </a:ext>
            </a:extLst>
          </p:cNvPr>
          <p:cNvSpPr/>
          <p:nvPr/>
        </p:nvSpPr>
        <p:spPr>
          <a:xfrm>
            <a:off x="1005840" y="3081528"/>
            <a:ext cx="7001667" cy="2642616"/>
          </a:xfrm>
          <a:prstGeom prst="cloud">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2800" b="1" dirty="0"/>
              <a:t>قسم معلمك طلبة الفصل إلى مجموعات تختص كل منها بنوع من الأصوات ، ضع دائرة حول مجموعتك</a:t>
            </a:r>
            <a:endParaRPr lang="ar-SA" sz="2800" b="1" dirty="0"/>
          </a:p>
        </p:txBody>
      </p:sp>
      <p:pic>
        <p:nvPicPr>
          <p:cNvPr id="6" name="صورة 5">
            <a:extLst>
              <a:ext uri="{FF2B5EF4-FFF2-40B4-BE49-F238E27FC236}">
                <a16:creationId xmlns:a16="http://schemas.microsoft.com/office/drawing/2014/main" id="{8FDF95E4-5C93-433C-89E2-E0D6B4F8B809}"/>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658368" y="392135"/>
            <a:ext cx="2657665" cy="2657665"/>
          </a:xfrm>
          <a:prstGeom prst="rect">
            <a:avLst/>
          </a:prstGeom>
        </p:spPr>
      </p:pic>
    </p:spTree>
    <p:extLst>
      <p:ext uri="{BB962C8B-B14F-4D97-AF65-F5344CB8AC3E}">
        <p14:creationId xmlns:p14="http://schemas.microsoft.com/office/powerpoint/2010/main" val="352359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188720" y="822961"/>
            <a:ext cx="2100483" cy="804672"/>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أدوات</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5" name="مستطيل: زوايا مستديرة 4">
            <a:extLst>
              <a:ext uri="{FF2B5EF4-FFF2-40B4-BE49-F238E27FC236}">
                <a16:creationId xmlns:a16="http://schemas.microsoft.com/office/drawing/2014/main" id="{40D12970-2FFF-4790-9B24-C72F7FC0A612}"/>
              </a:ext>
            </a:extLst>
          </p:cNvPr>
          <p:cNvSpPr/>
          <p:nvPr/>
        </p:nvSpPr>
        <p:spPr>
          <a:xfrm>
            <a:off x="1188719" y="1944625"/>
            <a:ext cx="2100483" cy="804672"/>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أصوات الطبيعة</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7" name="مستطيل: زوايا مستديرة 6">
            <a:extLst>
              <a:ext uri="{FF2B5EF4-FFF2-40B4-BE49-F238E27FC236}">
                <a16:creationId xmlns:a16="http://schemas.microsoft.com/office/drawing/2014/main" id="{74769CD2-E72F-4BC5-9137-B8FA9011ECBC}"/>
              </a:ext>
            </a:extLst>
          </p:cNvPr>
          <p:cNvSpPr/>
          <p:nvPr/>
        </p:nvSpPr>
        <p:spPr>
          <a:xfrm>
            <a:off x="1188719" y="3066289"/>
            <a:ext cx="2100483" cy="804672"/>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وسائل النقل</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8" name="مستطيل: زوايا مستديرة 7">
            <a:extLst>
              <a:ext uri="{FF2B5EF4-FFF2-40B4-BE49-F238E27FC236}">
                <a16:creationId xmlns:a16="http://schemas.microsoft.com/office/drawing/2014/main" id="{E7709B52-2483-41F2-B3A4-F220F44AABC8}"/>
              </a:ext>
            </a:extLst>
          </p:cNvPr>
          <p:cNvSpPr/>
          <p:nvPr/>
        </p:nvSpPr>
        <p:spPr>
          <a:xfrm>
            <a:off x="785063" y="4187953"/>
            <a:ext cx="2907793" cy="804672"/>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أصوات من الحياة اليومية</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9" name="مستطيل: زوايا مستديرة 8">
            <a:extLst>
              <a:ext uri="{FF2B5EF4-FFF2-40B4-BE49-F238E27FC236}">
                <a16:creationId xmlns:a16="http://schemas.microsoft.com/office/drawing/2014/main" id="{CA2ADB2A-9E57-4D30-AD65-CE814B78E89F}"/>
              </a:ext>
            </a:extLst>
          </p:cNvPr>
          <p:cNvSpPr/>
          <p:nvPr/>
        </p:nvSpPr>
        <p:spPr>
          <a:xfrm>
            <a:off x="785063" y="5273042"/>
            <a:ext cx="2907793" cy="804672"/>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حيوانات</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endParaRPr>
          </a:p>
        </p:txBody>
      </p:sp>
      <p:pic>
        <p:nvPicPr>
          <p:cNvPr id="10" name="صورة 9">
            <a:extLst>
              <a:ext uri="{FF2B5EF4-FFF2-40B4-BE49-F238E27FC236}">
                <a16:creationId xmlns:a16="http://schemas.microsoft.com/office/drawing/2014/main" id="{4538AB8E-25DC-444D-B171-870A2D172498}"/>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4822876" y="2346961"/>
            <a:ext cx="3536061" cy="2324265"/>
          </a:xfrm>
          <a:prstGeom prst="rect">
            <a:avLst/>
          </a:prstGeom>
        </p:spPr>
      </p:pic>
      <p:sp>
        <p:nvSpPr>
          <p:cNvPr id="11" name="شكل بيضاوي 10">
            <a:extLst>
              <a:ext uri="{FF2B5EF4-FFF2-40B4-BE49-F238E27FC236}">
                <a16:creationId xmlns:a16="http://schemas.microsoft.com/office/drawing/2014/main" id="{6B1F6464-F9D3-4C48-8592-6129DF0D77A9}"/>
              </a:ext>
            </a:extLst>
          </p:cNvPr>
          <p:cNvSpPr/>
          <p:nvPr/>
        </p:nvSpPr>
        <p:spPr>
          <a:xfrm>
            <a:off x="785062" y="1804417"/>
            <a:ext cx="2907793" cy="1121664"/>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028F79C3-314E-4E01-B6F2-DAA233F37E3E}"/>
              </a:ext>
            </a:extLst>
          </p:cNvPr>
          <p:cNvSpPr/>
          <p:nvPr/>
        </p:nvSpPr>
        <p:spPr>
          <a:xfrm>
            <a:off x="785062" y="4029457"/>
            <a:ext cx="3274874" cy="1121664"/>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SA"/>
          </a:p>
        </p:txBody>
      </p:sp>
    </p:spTree>
    <p:extLst>
      <p:ext uri="{BB962C8B-B14F-4D97-AF65-F5344CB8AC3E}">
        <p14:creationId xmlns:p14="http://schemas.microsoft.com/office/powerpoint/2010/main" val="31702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heel(1)">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656382" y="1316736"/>
            <a:ext cx="5831235" cy="4224527"/>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lvl="0" algn="ctr" rtl="1">
              <a:defRPr/>
            </a:pPr>
            <a:r>
              <a:rPr lang="ar-EG" sz="2400" b="1" dirty="0">
                <a:solidFill>
                  <a:srgbClr val="002060"/>
                </a:solidFill>
              </a:rPr>
              <a:t>بالتعاون مع أعضاء مجموعتك، قم بما يلي : زيارة صفحة الويب التالية: </a:t>
            </a:r>
            <a:r>
              <a:rPr lang="en-US" sz="2400" b="1" dirty="0">
                <a:solidFill>
                  <a:srgbClr val="002060"/>
                </a:solidFill>
                <a:cs typeface="Arial" panose="020B0604020202020204" pitchFamily="34" charset="0"/>
              </a:rPr>
              <a:t>http://www.dkidsnet.com/sounds-ar.html</a:t>
            </a:r>
          </a:p>
          <a:p>
            <a:pPr lvl="0" algn="ctr" rtl="1">
              <a:defRPr/>
            </a:pPr>
            <a:r>
              <a:rPr lang="ar-EG" sz="2400" b="1" dirty="0">
                <a:solidFill>
                  <a:srgbClr val="002060"/>
                </a:solidFill>
              </a:rPr>
              <a:t>وحمل المقاطع الصوتية وفقا للموضوع الخاص بمجموعتك، احفظ هذه المقاطع في مجلد المستندات على الحاسب الخاص بك. استمع إلى جميع المسارات واختر أربعة منها تتعلق بمجموعتك </a:t>
            </a:r>
          </a:p>
        </p:txBody>
      </p:sp>
    </p:spTree>
    <p:extLst>
      <p:ext uri="{BB962C8B-B14F-4D97-AF65-F5344CB8AC3E}">
        <p14:creationId xmlns:p14="http://schemas.microsoft.com/office/powerpoint/2010/main" val="40278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656382" y="1316736"/>
            <a:ext cx="5831235" cy="4224527"/>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lvl="0" algn="ctr" rtl="1">
              <a:defRPr/>
            </a:pPr>
            <a:r>
              <a:rPr lang="ar-EG" sz="2400" b="1" dirty="0">
                <a:solidFill>
                  <a:srgbClr val="002060"/>
                </a:solidFill>
              </a:rPr>
              <a:t>أنشى مجلدا جديدا في مجلد المستندات، سم هذا المجلد باسم فريقك وطمع المسارات التي اخترتها فيه.</a:t>
            </a:r>
          </a:p>
          <a:p>
            <a:pPr lvl="0" algn="ctr" rtl="1">
              <a:defRPr/>
            </a:pPr>
            <a:r>
              <a:rPr lang="ar-EG" sz="2400" b="1" dirty="0">
                <a:solidFill>
                  <a:srgbClr val="002060"/>
                </a:solidFill>
              </a:rPr>
              <a:t>أعد تسمية المقاطع الصوتية بأسماء من اختيارك. </a:t>
            </a:r>
          </a:p>
          <a:p>
            <a:pPr lvl="0" algn="ctr" rtl="1">
              <a:defRPr/>
            </a:pPr>
            <a:r>
              <a:rPr lang="ar-EG" sz="2400" b="1" dirty="0">
                <a:solidFill>
                  <a:srgbClr val="002060"/>
                </a:solidFill>
              </a:rPr>
              <a:t>املأ الفراغات التالية بأسماء الملفات المحفوظة.</a:t>
            </a:r>
          </a:p>
        </p:txBody>
      </p:sp>
    </p:spTree>
    <p:extLst>
      <p:ext uri="{BB962C8B-B14F-4D97-AF65-F5344CB8AC3E}">
        <p14:creationId xmlns:p14="http://schemas.microsoft.com/office/powerpoint/2010/main" val="222132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4FF951B-D57F-41BD-93FA-B89DFAEDC903}"/>
              </a:ext>
            </a:extLst>
          </p:cNvPr>
          <p:cNvPicPr>
            <a:picLocks noChangeAspect="1"/>
          </p:cNvPicPr>
          <p:nvPr/>
        </p:nvPicPr>
        <p:blipFill>
          <a:blip r:embed="rId2">
            <a:clrChange>
              <a:clrFrom>
                <a:srgbClr val="DAD8C8"/>
              </a:clrFrom>
              <a:clrTo>
                <a:srgbClr val="DAD8C8">
                  <a:alpha val="0"/>
                </a:srgbClr>
              </a:clrTo>
            </a:clrChange>
          </a:blip>
          <a:stretch>
            <a:fillRect/>
          </a:stretch>
        </p:blipFill>
        <p:spPr>
          <a:xfrm>
            <a:off x="1325976" y="1712680"/>
            <a:ext cx="6492048" cy="3432639"/>
          </a:xfrm>
          <a:prstGeom prst="rect">
            <a:avLst/>
          </a:prstGeom>
        </p:spPr>
      </p:pic>
    </p:spTree>
    <p:extLst>
      <p:ext uri="{BB962C8B-B14F-4D97-AF65-F5344CB8AC3E}">
        <p14:creationId xmlns:p14="http://schemas.microsoft.com/office/powerpoint/2010/main" val="11352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67D79B4-8A55-4025-8D22-683A60B83E89}"/>
              </a:ext>
            </a:extLst>
          </p:cNvPr>
          <p:cNvSpPr/>
          <p:nvPr/>
        </p:nvSpPr>
        <p:spPr>
          <a:xfrm>
            <a:off x="2243470" y="712380"/>
            <a:ext cx="4657060" cy="148855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EG" sz="6000" b="1" dirty="0"/>
              <a:t>أهداف التعلم</a:t>
            </a:r>
            <a:endParaRPr lang="en-US" sz="6000" b="1" dirty="0"/>
          </a:p>
        </p:txBody>
      </p:sp>
      <p:sp>
        <p:nvSpPr>
          <p:cNvPr id="3" name="سحابة 2">
            <a:extLst>
              <a:ext uri="{FF2B5EF4-FFF2-40B4-BE49-F238E27FC236}">
                <a16:creationId xmlns:a16="http://schemas.microsoft.com/office/drawing/2014/main" id="{EDF8CD5C-EA41-44B9-B621-9089C98E9F5A}"/>
              </a:ext>
            </a:extLst>
          </p:cNvPr>
          <p:cNvSpPr/>
          <p:nvPr/>
        </p:nvSpPr>
        <p:spPr>
          <a:xfrm>
            <a:off x="1796016" y="3003698"/>
            <a:ext cx="5934740" cy="2503968"/>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EG" sz="4800" b="1" dirty="0"/>
              <a:t>سنتعلم في هذه الوحدة:</a:t>
            </a:r>
            <a:endParaRPr lang="en-US" sz="4800" b="1" dirty="0"/>
          </a:p>
        </p:txBody>
      </p:sp>
    </p:spTree>
    <p:extLst>
      <p:ext uri="{BB962C8B-B14F-4D97-AF65-F5344CB8AC3E}">
        <p14:creationId xmlns:p14="http://schemas.microsoft.com/office/powerpoint/2010/main" val="22087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4</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9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4279392" y="1133856"/>
            <a:ext cx="3874419" cy="1174225"/>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مقاطعي الصوتية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 name="سحابة 1">
            <a:extLst>
              <a:ext uri="{FF2B5EF4-FFF2-40B4-BE49-F238E27FC236}">
                <a16:creationId xmlns:a16="http://schemas.microsoft.com/office/drawing/2014/main" id="{15FABD65-8084-4E72-8F4F-A5EAABA5F47A}"/>
              </a:ext>
            </a:extLst>
          </p:cNvPr>
          <p:cNvSpPr/>
          <p:nvPr/>
        </p:nvSpPr>
        <p:spPr>
          <a:xfrm>
            <a:off x="2157984" y="3049800"/>
            <a:ext cx="5246019" cy="2642616"/>
          </a:xfrm>
          <a:prstGeom prst="cloud">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قم بإنشاء مقطعك الصوتي</a:t>
            </a:r>
            <a:endParaRPr kumimoji="0" lang="ar-SA"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6" name="صورة 5">
            <a:extLst>
              <a:ext uri="{FF2B5EF4-FFF2-40B4-BE49-F238E27FC236}">
                <a16:creationId xmlns:a16="http://schemas.microsoft.com/office/drawing/2014/main" id="{8FDF95E4-5C93-433C-89E2-E0D6B4F8B809}"/>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658368" y="392135"/>
            <a:ext cx="2657665" cy="2657665"/>
          </a:xfrm>
          <a:prstGeom prst="rect">
            <a:avLst/>
          </a:prstGeom>
        </p:spPr>
      </p:pic>
    </p:spTree>
    <p:extLst>
      <p:ext uri="{BB962C8B-B14F-4D97-AF65-F5344CB8AC3E}">
        <p14:creationId xmlns:p14="http://schemas.microsoft.com/office/powerpoint/2010/main" val="399210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996696" y="1316736"/>
            <a:ext cx="7150608" cy="4224527"/>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0000"/>
                </a:solidFill>
                <a:effectLst/>
                <a:uLnTx/>
                <a:uFillTx/>
                <a:latin typeface="Calibri" panose="020F0502020204030204"/>
                <a:cs typeface="Arial" panose="020B0604020202020204" pitchFamily="34" charset="0"/>
              </a:rPr>
              <a:t>بالتعاون مع أعضاء مجموعتك،</a:t>
            </a:r>
            <a:r>
              <a:rPr kumimoji="0" lang="ar-EG" sz="3200" b="1" i="0" u="none" strike="noStrike" kern="1200" cap="none" spc="0" normalizeH="0" noProof="0" dirty="0">
                <a:ln>
                  <a:noFill/>
                </a:ln>
                <a:solidFill>
                  <a:srgbClr val="FF0000"/>
                </a:solidFill>
                <a:effectLst/>
                <a:uLnTx/>
                <a:uFillTx/>
                <a:latin typeface="Calibri" panose="020F0502020204030204"/>
                <a:cs typeface="Arial" panose="020B0604020202020204" pitchFamily="34" charset="0"/>
              </a:rPr>
              <a:t> قم بما يلي:</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200" b="1" baseline="0" dirty="0">
                <a:solidFill>
                  <a:srgbClr val="002060"/>
                </a:solidFill>
                <a:latin typeface="Calibri" panose="020F0502020204030204"/>
                <a:cs typeface="Arial" panose="020B0604020202020204" pitchFamily="34" charset="0"/>
              </a:rPr>
              <a:t>1-</a:t>
            </a:r>
            <a:r>
              <a:rPr lang="ar-EG" sz="3200" b="1" dirty="0">
                <a:solidFill>
                  <a:srgbClr val="002060"/>
                </a:solidFill>
                <a:latin typeface="Calibri" panose="020F0502020204030204"/>
                <a:cs typeface="Arial" panose="020B0604020202020204" pitchFamily="34" charset="0"/>
              </a:rPr>
              <a:t> تأكد من توصيل الميكرفون والحاسب.</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002060"/>
                </a:solidFill>
                <a:effectLst/>
                <a:uLnTx/>
                <a:uFillTx/>
                <a:latin typeface="Calibri" panose="020F0502020204030204"/>
                <a:cs typeface="Arial" panose="020B0604020202020204" pitchFamily="34" charset="0"/>
              </a:rPr>
              <a:t>2-</a:t>
            </a:r>
            <a:r>
              <a:rPr kumimoji="0" lang="ar-EG" sz="3200" b="1" i="0" u="none" strike="noStrike" kern="1200" cap="none" spc="0" normalizeH="0" noProof="0" dirty="0">
                <a:ln>
                  <a:noFill/>
                </a:ln>
                <a:solidFill>
                  <a:srgbClr val="002060"/>
                </a:solidFill>
                <a:effectLst/>
                <a:uLnTx/>
                <a:uFillTx/>
                <a:latin typeface="Calibri" panose="020F0502020204030204"/>
                <a:cs typeface="Arial" panose="020B0604020202020204" pitchFamily="34" charset="0"/>
              </a:rPr>
              <a:t> اختر من سيتحدث.</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200" b="1" baseline="0" dirty="0">
                <a:solidFill>
                  <a:srgbClr val="002060"/>
                </a:solidFill>
                <a:latin typeface="Calibri" panose="020F0502020204030204"/>
                <a:cs typeface="Arial" panose="020B0604020202020204" pitchFamily="34" charset="0"/>
              </a:rPr>
              <a:t>3-</a:t>
            </a:r>
            <a:r>
              <a:rPr lang="ar-EG" sz="3200" b="1" dirty="0">
                <a:solidFill>
                  <a:srgbClr val="002060"/>
                </a:solidFill>
                <a:latin typeface="Calibri" panose="020F0502020204030204"/>
                <a:cs typeface="Arial" panose="020B0604020202020204" pitchFamily="34" charset="0"/>
              </a:rPr>
              <a:t> استخدم الميكروفون ومسجل الصوت تسجيل ما يلي:</a:t>
            </a:r>
            <a:endParaRPr kumimoji="0" lang="ar-EG" sz="3200" b="1" i="0" u="none" strike="noStrike" kern="1200" cap="none" spc="0" normalizeH="0" baseline="0" noProof="0" dirty="0">
              <a:ln>
                <a:noFill/>
              </a:ln>
              <a:solidFill>
                <a:srgbClr val="002060"/>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2754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وجة مزدوجة 2">
            <a:extLst>
              <a:ext uri="{FF2B5EF4-FFF2-40B4-BE49-F238E27FC236}">
                <a16:creationId xmlns:a16="http://schemas.microsoft.com/office/drawing/2014/main" id="{DECA2D8D-E114-4A7E-87D7-15D7A4DD3691}"/>
              </a:ext>
            </a:extLst>
          </p:cNvPr>
          <p:cNvSpPr/>
          <p:nvPr/>
        </p:nvSpPr>
        <p:spPr>
          <a:xfrm>
            <a:off x="996696" y="1316736"/>
            <a:ext cx="7150608" cy="4224527"/>
          </a:xfrm>
          <a:prstGeom prst="doubleWave">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rtl="1">
              <a:defRPr/>
            </a:pPr>
            <a:r>
              <a:rPr lang="ar-EG" sz="3200" b="1">
                <a:solidFill>
                  <a:srgbClr val="002060"/>
                </a:solidFill>
              </a:rPr>
              <a:t>لقد جمع فريقك بعض المقاطع الصوتية المتعلقة بالموضوع الموكل به. هل تستطيع التعرف على كل صوت من هذه الأصوات ؟ استمع بدقة إلى كل صوت، وإذا لم تستطع التعرف عليه اطلب الاستماع مرة أخرى. تذكر أن تصغي جيدا.</a:t>
            </a:r>
            <a:endParaRPr lang="ar-EG" sz="3200" b="1" dirty="0">
              <a:solidFill>
                <a:srgbClr val="002060"/>
              </a:solidFill>
            </a:endParaRPr>
          </a:p>
        </p:txBody>
      </p:sp>
    </p:spTree>
    <p:extLst>
      <p:ext uri="{BB962C8B-B14F-4D97-AF65-F5344CB8AC3E}">
        <p14:creationId xmlns:p14="http://schemas.microsoft.com/office/powerpoint/2010/main" val="192034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وجة مزدوجة 2">
            <a:extLst>
              <a:ext uri="{FF2B5EF4-FFF2-40B4-BE49-F238E27FC236}">
                <a16:creationId xmlns:a16="http://schemas.microsoft.com/office/drawing/2014/main" id="{DECA2D8D-E114-4A7E-87D7-15D7A4DD3691}"/>
              </a:ext>
            </a:extLst>
          </p:cNvPr>
          <p:cNvSpPr/>
          <p:nvPr/>
        </p:nvSpPr>
        <p:spPr>
          <a:xfrm>
            <a:off x="992124" y="2103121"/>
            <a:ext cx="7159752" cy="3090672"/>
          </a:xfrm>
          <a:prstGeom prst="doubleWave">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3200" b="1" dirty="0">
                <a:solidFill>
                  <a:srgbClr val="002060"/>
                </a:solidFill>
              </a:rPr>
              <a:t>1- احفظ هذا الملف في المجلد الذي أنشأته سابقًا.</a:t>
            </a:r>
          </a:p>
          <a:p>
            <a:pPr lvl="0" algn="ctr" rtl="1">
              <a:defRPr/>
            </a:pPr>
            <a:r>
              <a:rPr lang="ar-EG" sz="3200" b="1" dirty="0">
                <a:solidFill>
                  <a:srgbClr val="002060"/>
                </a:solidFill>
              </a:rPr>
              <a:t>2- قم بتسمية المقطع الصوتي "مقدمة".</a:t>
            </a:r>
          </a:p>
          <a:p>
            <a:pPr lvl="0" algn="ctr" rtl="1">
              <a:defRPr/>
            </a:pPr>
            <a:r>
              <a:rPr lang="ar-EG" sz="3200" b="1" dirty="0">
                <a:solidFill>
                  <a:srgbClr val="002060"/>
                </a:solidFill>
              </a:rPr>
              <a:t>3- كم ثانية بلغت مدة تسجيلك؟ ...................</a:t>
            </a:r>
          </a:p>
        </p:txBody>
      </p:sp>
    </p:spTree>
    <p:extLst>
      <p:ext uri="{BB962C8B-B14F-4D97-AF65-F5344CB8AC3E}">
        <p14:creationId xmlns:p14="http://schemas.microsoft.com/office/powerpoint/2010/main" val="169723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5</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3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4279392" y="1133856"/>
            <a:ext cx="3874419" cy="1174225"/>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مقاطعي الصوتية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 name="سحابة 1">
            <a:extLst>
              <a:ext uri="{FF2B5EF4-FFF2-40B4-BE49-F238E27FC236}">
                <a16:creationId xmlns:a16="http://schemas.microsoft.com/office/drawing/2014/main" id="{15FABD65-8084-4E72-8F4F-A5EAABA5F47A}"/>
              </a:ext>
            </a:extLst>
          </p:cNvPr>
          <p:cNvSpPr/>
          <p:nvPr/>
        </p:nvSpPr>
        <p:spPr>
          <a:xfrm>
            <a:off x="2596896" y="3228612"/>
            <a:ext cx="5246019" cy="2642616"/>
          </a:xfrm>
          <a:prstGeom prst="cloud">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تشغيل المقاطع الصوتية</a:t>
            </a:r>
            <a:endParaRPr kumimoji="0" lang="ar-SA"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صورة 4">
            <a:extLst>
              <a:ext uri="{FF2B5EF4-FFF2-40B4-BE49-F238E27FC236}">
                <a16:creationId xmlns:a16="http://schemas.microsoft.com/office/drawing/2014/main" id="{7D87E693-0A6F-410B-BE4A-92CE69F6B871}"/>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834426" y="986772"/>
            <a:ext cx="3444966" cy="1782908"/>
          </a:xfrm>
          <a:prstGeom prst="rect">
            <a:avLst/>
          </a:prstGeom>
        </p:spPr>
      </p:pic>
    </p:spTree>
    <p:extLst>
      <p:ext uri="{BB962C8B-B14F-4D97-AF65-F5344CB8AC3E}">
        <p14:creationId xmlns:p14="http://schemas.microsoft.com/office/powerpoint/2010/main" val="400170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996696" y="1316736"/>
            <a:ext cx="7150608" cy="4224527"/>
          </a:xfrm>
          <a:prstGeom prst="roundRect">
            <a:avLst>
              <a:gd name="adj" fmla="val 3691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lvl="0" algn="ctr" rtl="1">
              <a:defRPr/>
            </a:pPr>
            <a:r>
              <a:rPr lang="ar-EG" sz="3200" b="1" dirty="0">
                <a:solidFill>
                  <a:schemeClr val="tx1"/>
                </a:solidFill>
              </a:rPr>
              <a:t>سيقوم كل فريق بتشغيل مقاطع الصوتية باستخدام مكبر الصوت لكي تتمكن جميع الفرق من الاستماع إليها</a:t>
            </a:r>
          </a:p>
          <a:p>
            <a:pPr lvl="0" algn="ctr" rtl="1">
              <a:defRPr/>
            </a:pPr>
            <a:r>
              <a:rPr lang="ar-EG" sz="3200" b="1" dirty="0">
                <a:solidFill>
                  <a:schemeClr val="tx1"/>
                </a:solidFill>
              </a:rPr>
              <a:t>ومحاولة التعرف على الأصوات:</a:t>
            </a:r>
          </a:p>
        </p:txBody>
      </p:sp>
    </p:spTree>
    <p:extLst>
      <p:ext uri="{BB962C8B-B14F-4D97-AF65-F5344CB8AC3E}">
        <p14:creationId xmlns:p14="http://schemas.microsoft.com/office/powerpoint/2010/main" val="12419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996696" y="1316736"/>
            <a:ext cx="7150608" cy="4224527"/>
          </a:xfrm>
          <a:prstGeom prst="roundRect">
            <a:avLst>
              <a:gd name="adj" fmla="val 36914"/>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rtl="1">
              <a:defRPr/>
            </a:pPr>
            <a:r>
              <a:rPr lang="ar-EG" sz="3200" b="1" dirty="0">
                <a:solidFill>
                  <a:schemeClr val="tx1"/>
                </a:solidFill>
              </a:rPr>
              <a:t> أولا يجب تشغيل الملف الصوتي المسمى "مقدمة" ثم الملفات الأخرى.</a:t>
            </a:r>
          </a:p>
          <a:p>
            <a:pPr lvl="0" algn="ctr" rtl="1">
              <a:defRPr/>
            </a:pPr>
            <a:r>
              <a:rPr lang="ar-EG" sz="3200" b="1" dirty="0">
                <a:solidFill>
                  <a:schemeClr val="tx1"/>
                </a:solidFill>
              </a:rPr>
              <a:t>استمع بشكل جيد ثم قم بتعبئة الجدول أدناه.</a:t>
            </a:r>
          </a:p>
          <a:p>
            <a:pPr lvl="0" algn="ctr" rtl="1">
              <a:defRPr/>
            </a:pPr>
            <a:r>
              <a:rPr lang="ar-EG" sz="3200" b="1" dirty="0">
                <a:solidFill>
                  <a:schemeClr val="tx1"/>
                </a:solidFill>
              </a:rPr>
              <a:t>اكتب اسم كل مجموعة في العمود الثاني، ثم اتبع ذلك بالأصوات التي تسمعها. اكتب بيانات فريقك أيضا  </a:t>
            </a:r>
          </a:p>
        </p:txBody>
      </p:sp>
    </p:spTree>
    <p:extLst>
      <p:ext uri="{BB962C8B-B14F-4D97-AF65-F5344CB8AC3E}">
        <p14:creationId xmlns:p14="http://schemas.microsoft.com/office/powerpoint/2010/main" val="31991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84CB6F79-9953-4A46-A492-5EE9E097617A}"/>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898901" y="1331833"/>
            <a:ext cx="7346198" cy="4194334"/>
          </a:xfrm>
          <a:prstGeom prst="rect">
            <a:avLst/>
          </a:prstGeom>
        </p:spPr>
      </p:pic>
    </p:spTree>
    <p:extLst>
      <p:ext uri="{BB962C8B-B14F-4D97-AF65-F5344CB8AC3E}">
        <p14:creationId xmlns:p14="http://schemas.microsoft.com/office/powerpoint/2010/main" val="172536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67D79B4-8A55-4025-8D22-683A60B83E89}"/>
              </a:ext>
            </a:extLst>
          </p:cNvPr>
          <p:cNvSpPr/>
          <p:nvPr/>
        </p:nvSpPr>
        <p:spPr>
          <a:xfrm>
            <a:off x="970221" y="788580"/>
            <a:ext cx="7203558" cy="1155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indent="-857250" algn="ctr" rtl="1">
              <a:buFont typeface="Wingdings" panose="05000000000000000000" pitchFamily="2" charset="2"/>
              <a:buChar char="v"/>
            </a:pPr>
            <a:r>
              <a:rPr lang="ar-EG" sz="3600" b="1" dirty="0"/>
              <a:t>استخدام أدوات ويندوز والميكرفون للتسجيلات الصوتية.</a:t>
            </a:r>
            <a:endParaRPr lang="en-US" sz="3600" b="1" dirty="0"/>
          </a:p>
        </p:txBody>
      </p:sp>
      <p:sp>
        <p:nvSpPr>
          <p:cNvPr id="4" name="مستطيل 3">
            <a:extLst>
              <a:ext uri="{FF2B5EF4-FFF2-40B4-BE49-F238E27FC236}">
                <a16:creationId xmlns:a16="http://schemas.microsoft.com/office/drawing/2014/main" id="{0A6BEEE1-97B0-48B7-A25C-5C3A0AA02013}"/>
              </a:ext>
            </a:extLst>
          </p:cNvPr>
          <p:cNvSpPr/>
          <p:nvPr/>
        </p:nvSpPr>
        <p:spPr>
          <a:xfrm>
            <a:off x="835985" y="2408273"/>
            <a:ext cx="7472030" cy="1155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indent="-857250" algn="ctr" rtl="1">
              <a:buFont typeface="Wingdings" panose="05000000000000000000" pitchFamily="2" charset="2"/>
              <a:buChar char="v"/>
            </a:pPr>
            <a:r>
              <a:rPr lang="ar-EG" sz="3600" b="1" dirty="0"/>
              <a:t>عرض وتحرير الصور ومقاطع الفيديو.</a:t>
            </a:r>
            <a:endParaRPr lang="en-US" sz="3600" b="1" dirty="0"/>
          </a:p>
        </p:txBody>
      </p:sp>
      <p:sp>
        <p:nvSpPr>
          <p:cNvPr id="5" name="مستطيل 4">
            <a:extLst>
              <a:ext uri="{FF2B5EF4-FFF2-40B4-BE49-F238E27FC236}">
                <a16:creationId xmlns:a16="http://schemas.microsoft.com/office/drawing/2014/main" id="{865C2F90-CE9A-435A-9A61-7173F760223B}"/>
              </a:ext>
            </a:extLst>
          </p:cNvPr>
          <p:cNvSpPr/>
          <p:nvPr/>
        </p:nvSpPr>
        <p:spPr>
          <a:xfrm>
            <a:off x="970221" y="4483394"/>
            <a:ext cx="7472030" cy="1155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indent="-857250" algn="ctr" rtl="1">
              <a:buFont typeface="Wingdings" panose="05000000000000000000" pitchFamily="2" charset="2"/>
              <a:buChar char="v"/>
            </a:pPr>
            <a:r>
              <a:rPr lang="ar-EG" sz="3600" b="1" dirty="0"/>
              <a:t>استخدام بعض المؤثرات الخاصة التي تجعل الصور تبدو أفضل.</a:t>
            </a:r>
            <a:endParaRPr lang="en-US" sz="3600" b="1" dirty="0"/>
          </a:p>
        </p:txBody>
      </p:sp>
    </p:spTree>
    <p:extLst>
      <p:ext uri="{BB962C8B-B14F-4D97-AF65-F5344CB8AC3E}">
        <p14:creationId xmlns:p14="http://schemas.microsoft.com/office/powerpoint/2010/main" val="12764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67D79B4-8A55-4025-8D22-683A60B83E89}"/>
              </a:ext>
            </a:extLst>
          </p:cNvPr>
          <p:cNvSpPr/>
          <p:nvPr/>
        </p:nvSpPr>
        <p:spPr>
          <a:xfrm>
            <a:off x="2627518" y="2684720"/>
            <a:ext cx="4657060" cy="148855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الأدوات</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2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67D79B4-8A55-4025-8D22-683A60B83E89}"/>
              </a:ext>
            </a:extLst>
          </p:cNvPr>
          <p:cNvSpPr/>
          <p:nvPr/>
        </p:nvSpPr>
        <p:spPr>
          <a:xfrm>
            <a:off x="672506" y="907752"/>
            <a:ext cx="7783032" cy="1155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marR="0" lvl="0" indent="-857250" algn="ctr" defTabSz="4572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مسجل الصوت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VOICE</a:t>
            </a:r>
            <a:r>
              <a:rPr kumimoji="0" lang="en-US"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Recorder</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مستطيل 3">
            <a:extLst>
              <a:ext uri="{FF2B5EF4-FFF2-40B4-BE49-F238E27FC236}">
                <a16:creationId xmlns:a16="http://schemas.microsoft.com/office/drawing/2014/main" id="{0A6BEEE1-97B0-48B7-A25C-5C3A0AA02013}"/>
              </a:ext>
            </a:extLst>
          </p:cNvPr>
          <p:cNvSpPr/>
          <p:nvPr/>
        </p:nvSpPr>
        <p:spPr>
          <a:xfrm>
            <a:off x="983508" y="2851297"/>
            <a:ext cx="7176976" cy="1155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marR="0" lvl="0" indent="-857250" algn="ctr" defTabSz="4572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جروف ميوزيك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groove music</a:t>
            </a: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مستطيل 4">
            <a:extLst>
              <a:ext uri="{FF2B5EF4-FFF2-40B4-BE49-F238E27FC236}">
                <a16:creationId xmlns:a16="http://schemas.microsoft.com/office/drawing/2014/main" id="{865C2F90-CE9A-435A-9A61-7173F760223B}"/>
              </a:ext>
            </a:extLst>
          </p:cNvPr>
          <p:cNvSpPr/>
          <p:nvPr/>
        </p:nvSpPr>
        <p:spPr>
          <a:xfrm>
            <a:off x="983508" y="4514408"/>
            <a:ext cx="7472030" cy="1155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marR="0" lvl="0" indent="-857250" algn="ctr" defTabSz="4572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صور مايكروسوفت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Microsoft photos</a:t>
            </a: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1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67D79B4-8A55-4025-8D22-683A60B83E89}"/>
              </a:ext>
            </a:extLst>
          </p:cNvPr>
          <p:cNvSpPr/>
          <p:nvPr/>
        </p:nvSpPr>
        <p:spPr>
          <a:xfrm>
            <a:off x="672506" y="907752"/>
            <a:ext cx="7783032" cy="205490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marR="0" lvl="0" indent="-857250" algn="ctr" defTabSz="4572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أدوبي فوتوشوب إكسبرس لأجهزة </a:t>
            </a:r>
            <a:r>
              <a:rPr kumimoji="0" lang="ar-EG" sz="36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آي</a:t>
            </a: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باد </a:t>
            </a:r>
            <a:r>
              <a:rPr kumimoji="0" lang="ar-EG" sz="36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وأيفون</a:t>
            </a: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adobe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ps</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express for iPad/ iPhone</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مستطيل 4">
            <a:extLst>
              <a:ext uri="{FF2B5EF4-FFF2-40B4-BE49-F238E27FC236}">
                <a16:creationId xmlns:a16="http://schemas.microsoft.com/office/drawing/2014/main" id="{865C2F90-CE9A-435A-9A61-7173F760223B}"/>
              </a:ext>
            </a:extLst>
          </p:cNvPr>
          <p:cNvSpPr/>
          <p:nvPr/>
        </p:nvSpPr>
        <p:spPr>
          <a:xfrm>
            <a:off x="983508" y="3639437"/>
            <a:ext cx="7472030" cy="1155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marR="0" lvl="0" indent="-857250" algn="ctr" defTabSz="4572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بيكس </a:t>
            </a:r>
            <a:r>
              <a:rPr kumimoji="0" lang="ar-EG" sz="36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آرت</a:t>
            </a: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لنظام جوجل أندرويد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piscary for google android</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6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67D79B4-8A55-4025-8D22-683A60B83E89}"/>
              </a:ext>
            </a:extLst>
          </p:cNvPr>
          <p:cNvSpPr/>
          <p:nvPr/>
        </p:nvSpPr>
        <p:spPr>
          <a:xfrm>
            <a:off x="680484" y="688296"/>
            <a:ext cx="7783032" cy="205490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marR="0" lvl="0" indent="-857250" algn="ctr" defTabSz="4572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ar-EG" sz="3600" b="1" dirty="0">
                <a:solidFill>
                  <a:prstClr val="black"/>
                </a:solidFill>
                <a:latin typeface="Calibri" panose="020F0502020204030204"/>
                <a:cs typeface="Arial" panose="020B0604020202020204" pitchFamily="34" charset="0"/>
              </a:rPr>
              <a:t>محرر صور </a:t>
            </a:r>
            <a:r>
              <a:rPr lang="ar-EG" sz="3600" b="1" dirty="0" err="1">
                <a:solidFill>
                  <a:prstClr val="black"/>
                </a:solidFill>
                <a:latin typeface="Calibri" panose="020F0502020204030204"/>
                <a:cs typeface="Arial" panose="020B0604020202020204" pitchFamily="34" charset="0"/>
              </a:rPr>
              <a:t>بيزاب</a:t>
            </a:r>
            <a:r>
              <a:rPr lang="ar-EG" sz="3600" b="1" dirty="0">
                <a:solidFill>
                  <a:prstClr val="black"/>
                </a:solidFill>
                <a:latin typeface="Calibri" panose="020F0502020204030204"/>
                <a:cs typeface="Arial" panose="020B0604020202020204" pitchFamily="34" charset="0"/>
              </a:rPr>
              <a:t> عبر الإنترنت</a:t>
            </a:r>
          </a:p>
          <a:p>
            <a:pPr marR="0" lvl="0" algn="ctr" defTabSz="457200" rtl="1" eaLnBrk="1" fontAlgn="auto" latinLnBrk="0" hangingPunct="1">
              <a:lnSpc>
                <a:spcPct val="100000"/>
              </a:lnSpc>
              <a:spcBef>
                <a:spcPts val="0"/>
              </a:spcBef>
              <a:spcAft>
                <a:spcPts val="0"/>
              </a:spcAft>
              <a:buClrTx/>
              <a:buSzTx/>
              <a:tabLst/>
              <a:defRPr/>
            </a:pPr>
            <a:r>
              <a:rPr lang="en-US" sz="3600" b="1" dirty="0" err="1">
                <a:solidFill>
                  <a:prstClr val="black"/>
                </a:solidFill>
                <a:latin typeface="Calibri" panose="020F0502020204030204"/>
                <a:cs typeface="Arial" panose="020B0604020202020204" pitchFamily="34" charset="0"/>
              </a:rPr>
              <a:t>Pizap</a:t>
            </a:r>
            <a:r>
              <a:rPr lang="en-US" sz="3600" b="1" dirty="0">
                <a:solidFill>
                  <a:prstClr val="black"/>
                </a:solidFill>
                <a:latin typeface="Calibri" panose="020F0502020204030204"/>
                <a:cs typeface="Arial" panose="020B0604020202020204" pitchFamily="34" charset="0"/>
              </a:rPr>
              <a:t> online photo </a:t>
            </a:r>
            <a:r>
              <a:rPr lang="en-US" sz="3600" b="1" dirty="0" err="1">
                <a:solidFill>
                  <a:prstClr val="black"/>
                </a:solidFill>
                <a:latin typeface="Calibri" panose="020F0502020204030204"/>
                <a:cs typeface="Arial" panose="020B0604020202020204" pitchFamily="34" charset="0"/>
              </a:rPr>
              <a:t>edittor</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مستطيل 4">
            <a:extLst>
              <a:ext uri="{FF2B5EF4-FFF2-40B4-BE49-F238E27FC236}">
                <a16:creationId xmlns:a16="http://schemas.microsoft.com/office/drawing/2014/main" id="{865C2F90-CE9A-435A-9A61-7173F760223B}"/>
              </a:ext>
            </a:extLst>
          </p:cNvPr>
          <p:cNvSpPr/>
          <p:nvPr/>
        </p:nvSpPr>
        <p:spPr>
          <a:xfrm>
            <a:off x="991486" y="3072510"/>
            <a:ext cx="7472030" cy="1155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marR="0" lvl="0" indent="-857250" algn="ctr" defTabSz="4572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ميكروفون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microphone</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مستطيل 3">
            <a:extLst>
              <a:ext uri="{FF2B5EF4-FFF2-40B4-BE49-F238E27FC236}">
                <a16:creationId xmlns:a16="http://schemas.microsoft.com/office/drawing/2014/main" id="{D0D1C9F2-FF80-45F5-B0CA-4BFCBD6AEEB5}"/>
              </a:ext>
            </a:extLst>
          </p:cNvPr>
          <p:cNvSpPr/>
          <p:nvPr/>
        </p:nvSpPr>
        <p:spPr>
          <a:xfrm>
            <a:off x="991486" y="4578902"/>
            <a:ext cx="7472030" cy="1155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marR="0" lvl="0" indent="-857250" algn="ctr" defTabSz="4572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سماعات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headphones</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98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3E6B32F-1702-4D51-B137-FBF62EDF6051}"/>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223736" y="-598251"/>
            <a:ext cx="9591472" cy="8054501"/>
          </a:xfrm>
          <a:prstGeom prst="rect">
            <a:avLst/>
          </a:prstGeom>
        </p:spPr>
      </p:pic>
      <p:sp>
        <p:nvSpPr>
          <p:cNvPr id="6" name="مستطيل 5">
            <a:extLst>
              <a:ext uri="{FF2B5EF4-FFF2-40B4-BE49-F238E27FC236}">
                <a16:creationId xmlns:a16="http://schemas.microsoft.com/office/drawing/2014/main" id="{1EF5CF17-B468-4FF9-AA68-9E9580DD2750}"/>
              </a:ext>
            </a:extLst>
          </p:cNvPr>
          <p:cNvSpPr/>
          <p:nvPr/>
        </p:nvSpPr>
        <p:spPr>
          <a:xfrm>
            <a:off x="2541974" y="1043121"/>
            <a:ext cx="4060052" cy="9024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الدرس الأول</a:t>
            </a:r>
            <a:endParaRPr kumimoji="0" lang="en-US" sz="4800" b="1" i="0" u="none" strike="noStrike" kern="1200" cap="none" spc="0" normalizeH="0" baseline="0" noProof="0" dirty="0">
              <a:ln>
                <a:noFill/>
              </a:ln>
              <a:solidFill>
                <a:schemeClr val="bg1"/>
              </a:solidFill>
              <a:effectLst/>
              <a:uLnTx/>
              <a:uFillTx/>
              <a:latin typeface="Calibri" panose="020F0502020204030204"/>
              <a:ea typeface="+mn-ea"/>
            </a:endParaRPr>
          </a:p>
        </p:txBody>
      </p:sp>
      <p:sp>
        <p:nvSpPr>
          <p:cNvPr id="7" name="سحابة 6">
            <a:extLst>
              <a:ext uri="{FF2B5EF4-FFF2-40B4-BE49-F238E27FC236}">
                <a16:creationId xmlns:a16="http://schemas.microsoft.com/office/drawing/2014/main" id="{C461111D-61BF-4DB6-97BF-F55DD3210564}"/>
              </a:ext>
            </a:extLst>
          </p:cNvPr>
          <p:cNvSpPr/>
          <p:nvPr/>
        </p:nvSpPr>
        <p:spPr>
          <a:xfrm>
            <a:off x="1400782" y="1945533"/>
            <a:ext cx="6874721" cy="1821221"/>
          </a:xfrm>
          <a:prstGeom prst="cloud">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r>
              <a:rPr lang="ar-EG" sz="4800" b="1" dirty="0">
                <a:solidFill>
                  <a:srgbClr val="FF0000"/>
                </a:solidFill>
                <a:latin typeface="Calibri" panose="020F0502020204030204"/>
                <a:cs typeface="Arial" panose="020B0604020202020204" pitchFamily="34" charset="0"/>
              </a:rPr>
              <a:t>إنشاء مقطع صوتي</a:t>
            </a:r>
            <a:endParaRPr kumimoji="0" lang="en-US" sz="48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3166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TotalTime>
  <Words>593</Words>
  <Application>Microsoft Office PowerPoint</Application>
  <PresentationFormat>عرض على الشاشة (4:3)</PresentationFormat>
  <Paragraphs>70</Paragraphs>
  <Slides>39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39</vt:i4>
      </vt:variant>
    </vt:vector>
  </HeadingPairs>
  <TitlesOfParts>
    <vt:vector size="44"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Noura Nasr</cp:lastModifiedBy>
  <cp:revision>130</cp:revision>
  <dcterms:created xsi:type="dcterms:W3CDTF">2021-08-01T13:33:06Z</dcterms:created>
  <dcterms:modified xsi:type="dcterms:W3CDTF">2021-10-17T15:03:43Z</dcterms:modified>
</cp:coreProperties>
</file>