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2" r:id="rId3"/>
    <p:sldId id="273" r:id="rId4"/>
    <p:sldId id="274" r:id="rId5"/>
    <p:sldId id="327" r:id="rId6"/>
    <p:sldId id="320" r:id="rId7"/>
    <p:sldId id="321" r:id="rId8"/>
    <p:sldId id="275" r:id="rId9"/>
    <p:sldId id="276" r:id="rId10"/>
    <p:sldId id="27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95" autoAdjust="0"/>
    <p:restoredTop sz="94660"/>
  </p:normalViewPr>
  <p:slideViewPr>
    <p:cSldViewPr snapToGrid="0">
      <p:cViewPr varScale="1">
        <p:scale>
          <a:sx n="53" d="100"/>
          <a:sy n="53" d="100"/>
        </p:scale>
        <p:origin x="7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10/18/2021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2083981" y="2742594"/>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6600" b="1" dirty="0"/>
              <a:t>الوحدة الثانية</a:t>
            </a:r>
            <a:endParaRPr lang="en-US" sz="6600" b="1" dirty="0"/>
          </a:p>
        </p:txBody>
      </p:sp>
      <p:sp>
        <p:nvSpPr>
          <p:cNvPr id="5" name="سحابة 4">
            <a:extLst>
              <a:ext uri="{FF2B5EF4-FFF2-40B4-BE49-F238E27FC236}">
                <a16:creationId xmlns:a16="http://schemas.microsoft.com/office/drawing/2014/main" id="{382D5810-7FB5-4494-A057-C3ECDD7D5B84}"/>
              </a:ext>
            </a:extLst>
          </p:cNvPr>
          <p:cNvSpPr/>
          <p:nvPr/>
        </p:nvSpPr>
        <p:spPr>
          <a:xfrm>
            <a:off x="723013" y="4260555"/>
            <a:ext cx="7060019" cy="1995377"/>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5400" b="1" dirty="0">
                <a:solidFill>
                  <a:schemeClr val="tx1"/>
                </a:solidFill>
              </a:rPr>
              <a:t>استخدام الوسائط المتعددة</a:t>
            </a: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BF31F2E-1C4C-4200-A640-083032E4C1F7}"/>
              </a:ext>
            </a:extLst>
          </p:cNvPr>
          <p:cNvPicPr>
            <a:picLocks noChangeAspect="1"/>
          </p:cNvPicPr>
          <p:nvPr/>
        </p:nvPicPr>
        <p:blipFill>
          <a:blip r:embed="rId2">
            <a:clrChange>
              <a:clrFrom>
                <a:srgbClr val="F0EAE0"/>
              </a:clrFrom>
              <a:clrTo>
                <a:srgbClr val="F0EAE0">
                  <a:alpha val="0"/>
                </a:srgbClr>
              </a:clrTo>
            </a:clrChange>
          </a:blip>
          <a:stretch>
            <a:fillRect/>
          </a:stretch>
        </p:blipFill>
        <p:spPr>
          <a:xfrm>
            <a:off x="1572768" y="578082"/>
            <a:ext cx="5998464" cy="5701836"/>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969264" y="786384"/>
            <a:ext cx="7296912" cy="51206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L="457200" indent="-457200" algn="r" rtl="1">
              <a:buFont typeface="Wingdings" panose="05000000000000000000" pitchFamily="2" charset="2"/>
              <a:buChar char="Ø"/>
            </a:pPr>
            <a:r>
              <a:rPr lang="ar-EG" sz="3200" b="1" dirty="0"/>
              <a:t>قم بتنزيل بعض الصور الإنترنت، أو اختر بعض الصور التي التقطها.</a:t>
            </a:r>
          </a:p>
          <a:p>
            <a:pPr marL="457200" indent="-457200" algn="r" rtl="1">
              <a:buFont typeface="Wingdings" panose="05000000000000000000" pitchFamily="2" charset="2"/>
              <a:buChar char="Ø"/>
            </a:pPr>
            <a:r>
              <a:rPr lang="ar-EG" sz="3200" b="1" dirty="0"/>
              <a:t>يمكنك أيضًا أن تطلب من والديك الحصول على مزيد من الصور الرقمية.</a:t>
            </a:r>
          </a:p>
          <a:p>
            <a:pPr marL="457200" indent="-457200" algn="r" rtl="1">
              <a:buFont typeface="Wingdings" panose="05000000000000000000" pitchFamily="2" charset="2"/>
              <a:buChar char="Ø"/>
            </a:pPr>
            <a:r>
              <a:rPr lang="ar-EG" sz="3200" b="1" dirty="0"/>
              <a:t>جرب كل التأثيرات في برنامج صور مايكروسوفت وشاهد كيف تتغير الصور مع كل تأثير.</a:t>
            </a:r>
          </a:p>
          <a:p>
            <a:pPr marL="457200" indent="-457200" algn="r" rtl="1">
              <a:buFont typeface="Wingdings" panose="05000000000000000000" pitchFamily="2" charset="2"/>
              <a:buChar char="Ø"/>
            </a:pPr>
            <a:r>
              <a:rPr lang="ar-EG" sz="3200" b="1" dirty="0"/>
              <a:t>يمكنك الجمع بين أكثر من تأثير على الصورة لمزيد من الإبداع.</a:t>
            </a:r>
          </a:p>
          <a:p>
            <a:pPr marL="457200" indent="-457200" algn="r" rtl="1">
              <a:buFont typeface="Wingdings" panose="05000000000000000000" pitchFamily="2" charset="2"/>
              <a:buChar char="Ø"/>
            </a:pPr>
            <a:r>
              <a:rPr lang="ar-EG" sz="3200" b="1" dirty="0"/>
              <a:t>استكشف جميع الاحتمالات وستصبح فنانًا في التصوير. </a:t>
            </a:r>
            <a:endParaRPr lang="ar-SA" sz="3200" b="1" dirty="0"/>
          </a:p>
        </p:txBody>
      </p:sp>
    </p:spTree>
    <p:extLst>
      <p:ext uri="{BB962C8B-B14F-4D97-AF65-F5344CB8AC3E}">
        <p14:creationId xmlns:p14="http://schemas.microsoft.com/office/powerpoint/2010/main" val="17077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1115568" y="786384"/>
            <a:ext cx="7150608" cy="20116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457200" indent="-457200" algn="ctr" rtl="1">
              <a:buFont typeface="Wingdings" panose="05000000000000000000" pitchFamily="2" charset="2"/>
              <a:buChar char="Ø"/>
            </a:pPr>
            <a:r>
              <a:rPr lang="ar-EG" sz="3200" b="1" dirty="0"/>
              <a:t>على سبيل المثال قم بتطبيق بعض التأثيرات لجعل الصورة تبدو قديمة، واحفظها في البوم جديد باسم "صور قديمة".</a:t>
            </a:r>
            <a:endParaRPr lang="ar-SA" sz="3200" b="1" dirty="0"/>
          </a:p>
        </p:txBody>
      </p:sp>
      <p:sp>
        <p:nvSpPr>
          <p:cNvPr id="3" name="سهم: منحني لليمين 2">
            <a:extLst>
              <a:ext uri="{FF2B5EF4-FFF2-40B4-BE49-F238E27FC236}">
                <a16:creationId xmlns:a16="http://schemas.microsoft.com/office/drawing/2014/main" id="{2E363A2B-6D5B-4B66-A8B7-4EC4AE1F0495}"/>
              </a:ext>
            </a:extLst>
          </p:cNvPr>
          <p:cNvSpPr/>
          <p:nvPr/>
        </p:nvSpPr>
        <p:spPr>
          <a:xfrm>
            <a:off x="2084832" y="2231136"/>
            <a:ext cx="1426464" cy="1097280"/>
          </a:xfrm>
          <a:prstGeom prst="curvedRightArrow">
            <a:avLst>
              <a:gd name="adj1" fmla="val 25000"/>
              <a:gd name="adj2" fmla="val 50000"/>
              <a:gd name="adj3" fmla="val 8833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 name="مستطيل 3">
            <a:extLst>
              <a:ext uri="{FF2B5EF4-FFF2-40B4-BE49-F238E27FC236}">
                <a16:creationId xmlns:a16="http://schemas.microsoft.com/office/drawing/2014/main" id="{6E9F4AA7-C869-49C1-B4E0-0DD7BFED2E87}"/>
              </a:ext>
            </a:extLst>
          </p:cNvPr>
          <p:cNvSpPr/>
          <p:nvPr/>
        </p:nvSpPr>
        <p:spPr>
          <a:xfrm>
            <a:off x="996696" y="3572256"/>
            <a:ext cx="7150608" cy="20116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1"/>
            <a:r>
              <a:rPr lang="ar-EG" sz="3200" b="1" dirty="0"/>
              <a:t>سيعتقد كل من يرى هذه الصور أنها تعود للقرن الماضي.</a:t>
            </a:r>
            <a:endParaRPr lang="ar-SA" sz="3200" b="1" dirty="0"/>
          </a:p>
        </p:txBody>
      </p:sp>
    </p:spTree>
    <p:extLst>
      <p:ext uri="{BB962C8B-B14F-4D97-AF65-F5344CB8AC3E}">
        <p14:creationId xmlns:p14="http://schemas.microsoft.com/office/powerpoint/2010/main" val="1726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0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2706624" y="548640"/>
            <a:ext cx="4206240" cy="676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R="0" lvl="0" algn="ctr" defTabSz="457200" rtl="1" eaLnBrk="1" fontAlgn="auto" latinLnBrk="0" hangingPunct="1">
              <a:lnSpc>
                <a:spcPct val="100000"/>
              </a:lnSpc>
              <a:spcBef>
                <a:spcPts val="0"/>
              </a:spcBef>
              <a:spcAft>
                <a:spcPts val="0"/>
              </a:spcAft>
              <a:buClrTx/>
              <a:buSzTx/>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تأثيرات</a:t>
            </a:r>
            <a:r>
              <a:rPr kumimoji="0" lang="ar-EG" sz="32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الصور</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مستطيل 2">
            <a:extLst>
              <a:ext uri="{FF2B5EF4-FFF2-40B4-BE49-F238E27FC236}">
                <a16:creationId xmlns:a16="http://schemas.microsoft.com/office/drawing/2014/main" id="{DFB6A8F1-4F38-4E0A-9BBD-5102541D945B}"/>
              </a:ext>
            </a:extLst>
          </p:cNvPr>
          <p:cNvSpPr/>
          <p:nvPr/>
        </p:nvSpPr>
        <p:spPr>
          <a:xfrm>
            <a:off x="1472184" y="2295144"/>
            <a:ext cx="6272784" cy="2944368"/>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lvl="0" algn="ctr" rtl="1"/>
            <a:r>
              <a:rPr lang="ar-EG" sz="3200" b="1" dirty="0">
                <a:solidFill>
                  <a:prstClr val="black"/>
                </a:solidFill>
              </a:rPr>
              <a:t>هل لاحظت أن الصور التي توجد في المجلات ملونة وجميلة؟ يرجع ذلك إلى التأثيرات الخاصة التي تطبق على الصور الأصلية لتبدو كذلك. </a:t>
            </a:r>
            <a:r>
              <a:rPr lang="ar-EG" sz="3200" b="1" dirty="0" err="1">
                <a:solidFill>
                  <a:prstClr val="black"/>
                </a:solidFill>
              </a:rPr>
              <a:t>لنر</a:t>
            </a:r>
            <a:r>
              <a:rPr lang="ar-EG" sz="3200" b="1" dirty="0">
                <a:solidFill>
                  <a:prstClr val="black"/>
                </a:solidFill>
              </a:rPr>
              <a:t> كيف يمكنك تطبيق تأثيرات جديدة على الصور</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13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2706624" y="548640"/>
            <a:ext cx="4206240" cy="676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R="0" lvl="0" algn="ctr" defTabSz="457200" rtl="1" eaLnBrk="1" fontAlgn="auto" latinLnBrk="0" hangingPunct="1">
              <a:lnSpc>
                <a:spcPct val="100000"/>
              </a:lnSpc>
              <a:spcBef>
                <a:spcPts val="0"/>
              </a:spcBef>
              <a:spcAft>
                <a:spcPts val="0"/>
              </a:spcAft>
              <a:buClrTx/>
              <a:buSzTx/>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تطبيق التأثيرات</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مستطيل 2">
            <a:extLst>
              <a:ext uri="{FF2B5EF4-FFF2-40B4-BE49-F238E27FC236}">
                <a16:creationId xmlns:a16="http://schemas.microsoft.com/office/drawing/2014/main" id="{DFB6A8F1-4F38-4E0A-9BBD-5102541D945B}"/>
              </a:ext>
            </a:extLst>
          </p:cNvPr>
          <p:cNvSpPr/>
          <p:nvPr/>
        </p:nvSpPr>
        <p:spPr>
          <a:xfrm>
            <a:off x="864108" y="1417320"/>
            <a:ext cx="7415784" cy="3557016"/>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457200" lvl="0" indent="-457200" algn="ctr" rtl="1">
              <a:buFont typeface="Wingdings" panose="05000000000000000000" pitchFamily="2" charset="2"/>
              <a:buChar char="Ø"/>
            </a:pPr>
            <a:r>
              <a:rPr lang="ar-EG" sz="3200" b="1" dirty="0">
                <a:solidFill>
                  <a:prstClr val="black"/>
                </a:solidFill>
              </a:rPr>
              <a:t> بمساعدة معلمك، ابحث في الإنترنت على بعض الصور لمكة المكرمة، بعد ذلك افتح مستندا جديدا في مايكروسوفت وورد وحاول إنشاء مقال مصور لمجلة تعرض مكة المكرمة، قبل إدراج الصور في المستند حاول تطبيق جميع عوامل التصفية المناسبة للصور لتبدو رائعة.</a:t>
            </a:r>
          </a:p>
          <a:p>
            <a:pPr marL="457200" lvl="0" indent="-457200" algn="ctr" rtl="1">
              <a:buFont typeface="Wingdings" panose="05000000000000000000" pitchFamily="2" charset="2"/>
              <a:buChar char="Ø"/>
            </a:pPr>
            <a:r>
              <a:rPr lang="ar-EG" sz="3200" b="1" dirty="0">
                <a:solidFill>
                  <a:prstClr val="black"/>
                </a:solidFill>
              </a:rPr>
              <a:t> لا تنس تطبيق السطوع عند الحاجة</a:t>
            </a:r>
          </a:p>
        </p:txBody>
      </p:sp>
      <p:pic>
        <p:nvPicPr>
          <p:cNvPr id="5" name="صورة 4">
            <a:extLst>
              <a:ext uri="{FF2B5EF4-FFF2-40B4-BE49-F238E27FC236}">
                <a16:creationId xmlns:a16="http://schemas.microsoft.com/office/drawing/2014/main" id="{B70AA1EA-6BED-4A73-92D4-B33ABB9DD15E}"/>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060581" y="5166360"/>
            <a:ext cx="7022837" cy="824484"/>
          </a:xfrm>
          <a:prstGeom prst="rect">
            <a:avLst/>
          </a:prstGeom>
        </p:spPr>
      </p:pic>
    </p:spTree>
    <p:extLst>
      <p:ext uri="{BB962C8B-B14F-4D97-AF65-F5344CB8AC3E}">
        <p14:creationId xmlns:p14="http://schemas.microsoft.com/office/powerpoint/2010/main" val="2367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2706624" y="548640"/>
            <a:ext cx="4206240" cy="676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تأثيرات الصور</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مستطيل 2">
            <a:extLst>
              <a:ext uri="{FF2B5EF4-FFF2-40B4-BE49-F238E27FC236}">
                <a16:creationId xmlns:a16="http://schemas.microsoft.com/office/drawing/2014/main" id="{DFB6A8F1-4F38-4E0A-9BBD-5102541D945B}"/>
              </a:ext>
            </a:extLst>
          </p:cNvPr>
          <p:cNvSpPr/>
          <p:nvPr/>
        </p:nvSpPr>
        <p:spPr>
          <a:xfrm>
            <a:off x="585216" y="2276856"/>
            <a:ext cx="7973568" cy="37581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0" algn="ctr" rtl="1"/>
            <a:r>
              <a:rPr lang="ar-EG" sz="3200" b="1" dirty="0">
                <a:solidFill>
                  <a:srgbClr val="FF0000"/>
                </a:solidFill>
              </a:rPr>
              <a:t>حاول الآن إنشاء مقال جديد تقدم فيه صورة لمكة المكرمة وكأنها قبل 50 عاما.</a:t>
            </a:r>
          </a:p>
          <a:p>
            <a:pPr lvl="0" algn="ctr" rtl="1"/>
            <a:r>
              <a:rPr lang="ar-SA" sz="3200" b="1" dirty="0">
                <a:solidFill>
                  <a:schemeClr val="tx1"/>
                </a:solidFill>
              </a:rPr>
              <a:t>هل سبق أن لاحظت مقالات قديمة عن مكة المكرمة في الإنترنت؟</a:t>
            </a:r>
          </a:p>
          <a:p>
            <a:pPr lvl="0" algn="ctr" rtl="1"/>
            <a:r>
              <a:rPr lang="ar-SA" sz="3200" b="1" dirty="0">
                <a:solidFill>
                  <a:schemeClr val="tx1"/>
                </a:solidFill>
              </a:rPr>
              <a:t>. كيف تبدو صور مكة المكرمة؟</a:t>
            </a:r>
          </a:p>
          <a:p>
            <a:pPr lvl="0" algn="ctr" rtl="1"/>
            <a:r>
              <a:rPr lang="ar-SA" sz="3200" b="1" dirty="0">
                <a:solidFill>
                  <a:schemeClr val="tx1"/>
                </a:solidFill>
              </a:rPr>
              <a:t>هل تبدو الصور قديمة "أبيض وأسود"؟</a:t>
            </a:r>
            <a:endParaRPr lang="ar-EG" sz="3200" b="1" dirty="0">
              <a:solidFill>
                <a:schemeClr val="tx1"/>
              </a:solidFill>
            </a:endParaRPr>
          </a:p>
          <a:p>
            <a:pPr lvl="0" algn="ctr" rtl="1"/>
            <a:r>
              <a:rPr lang="ar-SA" sz="3200" b="1" dirty="0">
                <a:solidFill>
                  <a:schemeClr val="tx1"/>
                </a:solidFill>
              </a:rPr>
              <a:t>استخدم عوامل التصفية المناسبة لجعل الصور التي تلتقطها تبدو قديمة "أبيض وأسود".</a:t>
            </a:r>
          </a:p>
          <a:p>
            <a:pPr lvl="0" algn="ctr" rtl="1"/>
            <a:endParaRPr kumimoji="0" lang="ar-SA" sz="3200" b="1" i="0" u="none" strike="noStrike" kern="1200" cap="none" spc="0" normalizeH="0" baseline="0" noProof="0" dirty="0">
              <a:ln>
                <a:noFill/>
              </a:ln>
              <a:solidFill>
                <a:srgbClr val="FF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97426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2FF9FB5-65D7-4360-879D-0230B010E55F}"/>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046639" y="1590770"/>
            <a:ext cx="7567917" cy="3676460"/>
          </a:xfrm>
          <a:prstGeom prst="rect">
            <a:avLst/>
          </a:prstGeom>
        </p:spPr>
      </p:pic>
    </p:spTree>
    <p:extLst>
      <p:ext uri="{BB962C8B-B14F-4D97-AF65-F5344CB8AC3E}">
        <p14:creationId xmlns:p14="http://schemas.microsoft.com/office/powerpoint/2010/main" val="249251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0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3E6B32F-1702-4D51-B137-FBF62EDF6051}"/>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23736" y="-598251"/>
            <a:ext cx="9591472" cy="8054501"/>
          </a:xfrm>
          <a:prstGeom prst="rect">
            <a:avLst/>
          </a:prstGeom>
        </p:spPr>
      </p:pic>
      <p:sp>
        <p:nvSpPr>
          <p:cNvPr id="6" name="مستطيل 5">
            <a:extLst>
              <a:ext uri="{FF2B5EF4-FFF2-40B4-BE49-F238E27FC236}">
                <a16:creationId xmlns:a16="http://schemas.microsoft.com/office/drawing/2014/main" id="{1EF5CF17-B468-4FF9-AA68-9E9580DD2750}"/>
              </a:ext>
            </a:extLst>
          </p:cNvPr>
          <p:cNvSpPr/>
          <p:nvPr/>
        </p:nvSpPr>
        <p:spPr>
          <a:xfrm>
            <a:off x="2541974" y="1043121"/>
            <a:ext cx="4060052" cy="902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الرابع</a:t>
            </a:r>
            <a:endParaRPr kumimoji="0" lang="en-US" sz="48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C461111D-61BF-4DB6-97BF-F55DD3210564}"/>
              </a:ext>
            </a:extLst>
          </p:cNvPr>
          <p:cNvSpPr/>
          <p:nvPr/>
        </p:nvSpPr>
        <p:spPr>
          <a:xfrm>
            <a:off x="1400782" y="1945533"/>
            <a:ext cx="6874721" cy="1821221"/>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lang="ar-EG" sz="4800" b="1" dirty="0">
                <a:solidFill>
                  <a:srgbClr val="FF0000"/>
                </a:solidFill>
                <a:latin typeface="Calibri" panose="020F0502020204030204"/>
                <a:cs typeface="Arial" panose="020B0604020202020204" pitchFamily="34" charset="0"/>
              </a:rPr>
              <a:t>تطبيق التأثيرات على الصور</a:t>
            </a:r>
            <a:endParaRPr kumimoji="0" lang="en-US" sz="4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2706624" y="548640"/>
            <a:ext cx="4206240" cy="676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التغيير</a:t>
            </a:r>
            <a:r>
              <a:rPr kumimoji="0" lang="ar-EG" sz="32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الكلي</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فقاعة الكلام: بيضاوية 2">
            <a:extLst>
              <a:ext uri="{FF2B5EF4-FFF2-40B4-BE49-F238E27FC236}">
                <a16:creationId xmlns:a16="http://schemas.microsoft.com/office/drawing/2014/main" id="{DFB6A8F1-4F38-4E0A-9BBD-5102541D945B}"/>
              </a:ext>
            </a:extLst>
          </p:cNvPr>
          <p:cNvSpPr/>
          <p:nvPr/>
        </p:nvSpPr>
        <p:spPr>
          <a:xfrm>
            <a:off x="4206240" y="1783080"/>
            <a:ext cx="3840480" cy="1874520"/>
          </a:xfrm>
          <a:prstGeom prst="wedgeEllipseCallout">
            <a:avLst/>
          </a:prstGeom>
          <a:solidFill>
            <a:srgbClr val="FFFF00"/>
          </a:solid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قم بتطبيق أكثر من تأثير على صورك</a:t>
            </a:r>
          </a:p>
        </p:txBody>
      </p:sp>
      <p:pic>
        <p:nvPicPr>
          <p:cNvPr id="5" name="صورة 4">
            <a:extLst>
              <a:ext uri="{FF2B5EF4-FFF2-40B4-BE49-F238E27FC236}">
                <a16:creationId xmlns:a16="http://schemas.microsoft.com/office/drawing/2014/main" id="{05AB364B-E30C-4E0D-8157-008ACD44F292}"/>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097280" y="2555747"/>
            <a:ext cx="3474720" cy="3079865"/>
          </a:xfrm>
          <a:prstGeom prst="rect">
            <a:avLst/>
          </a:prstGeom>
        </p:spPr>
      </p:pic>
    </p:spTree>
    <p:extLst>
      <p:ext uri="{BB962C8B-B14F-4D97-AF65-F5344CB8AC3E}">
        <p14:creationId xmlns:p14="http://schemas.microsoft.com/office/powerpoint/2010/main" val="36328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2706624" y="548640"/>
            <a:ext cx="4206240" cy="676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تطبيق التأثيرات</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مستطيل 2">
            <a:extLst>
              <a:ext uri="{FF2B5EF4-FFF2-40B4-BE49-F238E27FC236}">
                <a16:creationId xmlns:a16="http://schemas.microsoft.com/office/drawing/2014/main" id="{DFB6A8F1-4F38-4E0A-9BBD-5102541D945B}"/>
              </a:ext>
            </a:extLst>
          </p:cNvPr>
          <p:cNvSpPr/>
          <p:nvPr/>
        </p:nvSpPr>
        <p:spPr>
          <a:xfrm>
            <a:off x="962406" y="1472184"/>
            <a:ext cx="7219188" cy="4270248"/>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457200" lvl="0" indent="-457200" algn="ctr" rtl="1">
              <a:buFont typeface="Wingdings" panose="05000000000000000000" pitchFamily="2" charset="2"/>
              <a:buChar char="Ø"/>
            </a:pPr>
            <a:r>
              <a:rPr lang="ar-EG" sz="3200" b="1" dirty="0">
                <a:solidFill>
                  <a:prstClr val="black"/>
                </a:solidFill>
              </a:rPr>
              <a:t>في المجلد " التأثيرات_ </a:t>
            </a:r>
            <a:r>
              <a:rPr lang="en-US" sz="3200" b="1" dirty="0">
                <a:solidFill>
                  <a:prstClr val="black"/>
                </a:solidFill>
                <a:cs typeface="Arial" panose="020B0604020202020204" pitchFamily="34" charset="0"/>
              </a:rPr>
              <a:t>G4.52.2.4 " </a:t>
            </a:r>
            <a:r>
              <a:rPr lang="ar-EG" sz="3200" b="1" dirty="0">
                <a:solidFill>
                  <a:prstClr val="black"/>
                </a:solidFill>
                <a:cs typeface="Arial" panose="020B0604020202020204" pitchFamily="34" charset="0"/>
              </a:rPr>
              <a:t> </a:t>
            </a:r>
            <a:r>
              <a:rPr lang="ar-EG" sz="3200" b="1" dirty="0">
                <a:solidFill>
                  <a:prstClr val="black"/>
                </a:solidFill>
              </a:rPr>
              <a:t>توجد صورة أخرى باسم "جدة"</a:t>
            </a:r>
          </a:p>
          <a:p>
            <a:pPr marL="457200" lvl="0" indent="-457200" algn="ctr" rtl="1">
              <a:buFont typeface="Wingdings" panose="05000000000000000000" pitchFamily="2" charset="2"/>
              <a:buChar char="Ø"/>
            </a:pPr>
            <a:r>
              <a:rPr lang="ar-EG" sz="3200" b="1" dirty="0">
                <a:solidFill>
                  <a:prstClr val="black"/>
                </a:solidFill>
              </a:rPr>
              <a:t>افتحها عن طريق برنامج صور مايكروسوفت</a:t>
            </a:r>
          </a:p>
          <a:p>
            <a:pPr marL="457200" lvl="0" indent="-457200" algn="ctr" rtl="1">
              <a:buFont typeface="Wingdings" panose="05000000000000000000" pitchFamily="2" charset="2"/>
              <a:buChar char="Ø"/>
            </a:pPr>
            <a:r>
              <a:rPr lang="ar-EG" sz="3200" b="1" dirty="0">
                <a:solidFill>
                  <a:prstClr val="black"/>
                </a:solidFill>
              </a:rPr>
              <a:t>قم بتطبيق التأثيرات التالية على الصورة: غير اللون، اجعله أبيض وأسود </a:t>
            </a:r>
            <a:r>
              <a:rPr lang="en-US" sz="3200" b="1" dirty="0">
                <a:solidFill>
                  <a:prstClr val="black"/>
                </a:solidFill>
                <a:cs typeface="Arial" panose="020B0604020202020204" pitchFamily="34" charset="0"/>
              </a:rPr>
              <a:t>Black &amp; White</a:t>
            </a:r>
          </a:p>
          <a:p>
            <a:pPr marL="457200" lvl="0" indent="-457200" algn="ctr" rtl="1">
              <a:buFont typeface="Wingdings" panose="05000000000000000000" pitchFamily="2" charset="2"/>
              <a:buChar char="Ø"/>
            </a:pPr>
            <a:r>
              <a:rPr lang="ar-EG" sz="3200" b="1" dirty="0">
                <a:solidFill>
                  <a:prstClr val="black"/>
                </a:solidFill>
              </a:rPr>
              <a:t>غير السطوع إلى: زيادة السطوع</a:t>
            </a:r>
            <a:r>
              <a:rPr lang="en-US" sz="3200" b="1" dirty="0">
                <a:solidFill>
                  <a:prstClr val="black"/>
                </a:solidFill>
                <a:cs typeface="Arial" panose="020B0604020202020204" pitchFamily="34" charset="0"/>
              </a:rPr>
              <a:t>Increase brightness</a:t>
            </a:r>
            <a:r>
              <a:rPr lang="ar-EG" sz="3200" b="1" dirty="0">
                <a:solidFill>
                  <a:prstClr val="black"/>
                </a:solidFill>
              </a:rPr>
              <a:t>۔ </a:t>
            </a:r>
          </a:p>
          <a:p>
            <a:pPr marL="457200" lvl="0" indent="-457200" algn="ctr" rtl="1">
              <a:buFont typeface="Wingdings" panose="05000000000000000000" pitchFamily="2" charset="2"/>
              <a:buChar char="Ø"/>
            </a:pPr>
            <a:r>
              <a:rPr lang="ar-EG" sz="3200" b="1" dirty="0">
                <a:solidFill>
                  <a:prstClr val="black"/>
                </a:solidFill>
              </a:rPr>
              <a:t>قم بتطبيق تأثير: الصحراء</a:t>
            </a:r>
            <a:r>
              <a:rPr lang="ar-EG" sz="3200" b="1" dirty="0">
                <a:solidFill>
                  <a:prstClr val="black"/>
                </a:solidFill>
                <a:latin typeface="Calibri" panose="020F0502020204030204"/>
                <a:cs typeface="Arial" panose="020B0604020202020204" pitchFamily="34" charset="0"/>
              </a:rPr>
              <a:t> </a:t>
            </a:r>
            <a:r>
              <a:rPr lang="en-US" sz="3200" b="1" dirty="0">
                <a:solidFill>
                  <a:prstClr val="black"/>
                </a:solidFill>
                <a:latin typeface="Calibri" panose="020F0502020204030204"/>
                <a:cs typeface="Arial" panose="020B0604020202020204" pitchFamily="34" charset="0"/>
              </a:rPr>
              <a:t>desert</a:t>
            </a:r>
            <a:endParaRPr lang="ar-EG" sz="3200" b="1" dirty="0">
              <a:solidFill>
                <a:prstClr val="black"/>
              </a:solidFill>
            </a:endParaRPr>
          </a:p>
        </p:txBody>
      </p:sp>
    </p:spTree>
    <p:extLst>
      <p:ext uri="{BB962C8B-B14F-4D97-AF65-F5344CB8AC3E}">
        <p14:creationId xmlns:p14="http://schemas.microsoft.com/office/powerpoint/2010/main" val="424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C8951A-75C4-45B6-B176-8F4BE1555B4A}"/>
              </a:ext>
            </a:extLst>
          </p:cNvPr>
          <p:cNvSpPr/>
          <p:nvPr/>
        </p:nvSpPr>
        <p:spPr>
          <a:xfrm>
            <a:off x="2615184" y="566928"/>
            <a:ext cx="4206240" cy="6766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تطبيق التأثيرات</a:t>
            </a:r>
            <a:endParaRPr kumimoji="0" lang="ar-SA"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صورة 4">
            <a:extLst>
              <a:ext uri="{FF2B5EF4-FFF2-40B4-BE49-F238E27FC236}">
                <a16:creationId xmlns:a16="http://schemas.microsoft.com/office/drawing/2014/main" id="{77D3B37E-2406-4BBD-8996-2F443DEE2808}"/>
              </a:ext>
            </a:extLst>
          </p:cNvPr>
          <p:cNvPicPr>
            <a:picLocks noChangeAspect="1"/>
          </p:cNvPicPr>
          <p:nvPr/>
        </p:nvPicPr>
        <p:blipFill>
          <a:blip r:embed="rId2"/>
          <a:stretch>
            <a:fillRect/>
          </a:stretch>
        </p:blipFill>
        <p:spPr>
          <a:xfrm>
            <a:off x="2001997" y="1876044"/>
            <a:ext cx="5140005" cy="3555492"/>
          </a:xfrm>
          <a:prstGeom prst="rect">
            <a:avLst/>
          </a:prstGeom>
        </p:spPr>
      </p:pic>
    </p:spTree>
    <p:extLst>
      <p:ext uri="{BB962C8B-B14F-4D97-AF65-F5344CB8AC3E}">
        <p14:creationId xmlns:p14="http://schemas.microsoft.com/office/powerpoint/2010/main" val="352769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269313" y="1980457"/>
            <a:ext cx="6605374" cy="2532612"/>
          </a:xfrm>
          <a:prstGeom prst="roundRect">
            <a:avLst/>
          </a:prstGeom>
          <a:ln w="762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EG" sz="3600" b="1" dirty="0"/>
              <a:t>يمكنك زيادة الإضاءة وإضفاء المزيد من الحيوية على صورك بتطبيق بعض التأثيرات المختلفة لتغيير، السطوع وتعديل الألوان.</a:t>
            </a:r>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E27B42F-B924-406B-B86B-5230C4AB9C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229" y="830580"/>
            <a:ext cx="7837542" cy="4783836"/>
          </a:xfrm>
          <a:prstGeom prst="rect">
            <a:avLst/>
          </a:prstGeom>
        </p:spPr>
      </p:pic>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34EE1DB-B1F7-49C6-844C-BBEB832FA8C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0253" y="1027747"/>
            <a:ext cx="7503494" cy="4476941"/>
          </a:xfrm>
          <a:prstGeom prst="rect">
            <a:avLst/>
          </a:prstGeom>
        </p:spPr>
      </p:pic>
    </p:spTree>
    <p:extLst>
      <p:ext uri="{BB962C8B-B14F-4D97-AF65-F5344CB8AC3E}">
        <p14:creationId xmlns:p14="http://schemas.microsoft.com/office/powerpoint/2010/main" val="36556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046480" y="601547"/>
            <a:ext cx="7051040" cy="849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تعديلات اللون والإضاءة</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مستطيل: زوايا مستديرة 2">
            <a:extLst>
              <a:ext uri="{FF2B5EF4-FFF2-40B4-BE49-F238E27FC236}">
                <a16:creationId xmlns:a16="http://schemas.microsoft.com/office/drawing/2014/main" id="{3414388C-5D7B-4FF2-B7E3-B8441BA02D43}"/>
              </a:ext>
            </a:extLst>
          </p:cNvPr>
          <p:cNvSpPr/>
          <p:nvPr/>
        </p:nvSpPr>
        <p:spPr>
          <a:xfrm>
            <a:off x="1268691" y="2653002"/>
            <a:ext cx="6450291" cy="274914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prstClr val="black"/>
                </a:solidFill>
              </a:rPr>
              <a:t>يمكنك ايضًا تغير الألوان والإضاءة في الصور من مجموعة الضبط (</a:t>
            </a:r>
            <a:r>
              <a:rPr lang="en-US" sz="3600" b="1" dirty="0">
                <a:solidFill>
                  <a:prstClr val="black"/>
                </a:solidFill>
              </a:rPr>
              <a:t>adjust</a:t>
            </a:r>
            <a:r>
              <a:rPr lang="ar-EG" sz="3600" b="1" dirty="0">
                <a:solidFill>
                  <a:prstClr val="black"/>
                </a:solidFill>
              </a:rPr>
              <a:t>). لاحظ الصورة بتأثيرات مختلفة.</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8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DA6A845-A412-41B9-8759-D106824AEB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55648" y="468667"/>
            <a:ext cx="6236207" cy="5920666"/>
          </a:xfrm>
          <a:prstGeom prst="rect">
            <a:avLst/>
          </a:prstGeom>
        </p:spPr>
      </p:pic>
    </p:spTree>
    <p:extLst>
      <p:ext uri="{BB962C8B-B14F-4D97-AF65-F5344CB8AC3E}">
        <p14:creationId xmlns:p14="http://schemas.microsoft.com/office/powerpoint/2010/main" val="33211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364</Words>
  <Application>Microsoft Office PowerPoint</Application>
  <PresentationFormat>عرض على الشاشة (4:3)</PresentationFormat>
  <Paragraphs>39</Paragraphs>
  <Slides>22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22</vt:i4>
      </vt:variant>
    </vt:vector>
  </HeadingPairs>
  <TitlesOfParts>
    <vt:vector size="27"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186</cp:revision>
  <dcterms:created xsi:type="dcterms:W3CDTF">2021-08-01T13:33:06Z</dcterms:created>
  <dcterms:modified xsi:type="dcterms:W3CDTF">2021-10-18T13:07:03Z</dcterms:modified>
</cp:coreProperties>
</file>