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1"/>
  </p:notesMasterIdLst>
  <p:sldIdLst>
    <p:sldId id="444" r:id="rId2"/>
    <p:sldId id="445" r:id="rId3"/>
    <p:sldId id="453" r:id="rId4"/>
    <p:sldId id="426" r:id="rId5"/>
    <p:sldId id="257" r:id="rId6"/>
    <p:sldId id="402" r:id="rId7"/>
    <p:sldId id="260" r:id="rId8"/>
    <p:sldId id="452" r:id="rId9"/>
    <p:sldId id="446" r:id="rId10"/>
    <p:sldId id="403" r:id="rId11"/>
    <p:sldId id="447" r:id="rId12"/>
    <p:sldId id="428" r:id="rId13"/>
    <p:sldId id="429" r:id="rId14"/>
    <p:sldId id="432" r:id="rId15"/>
    <p:sldId id="433" r:id="rId16"/>
    <p:sldId id="434" r:id="rId17"/>
    <p:sldId id="430" r:id="rId18"/>
    <p:sldId id="448" r:id="rId19"/>
    <p:sldId id="449" r:id="rId20"/>
    <p:sldId id="450" r:id="rId21"/>
    <p:sldId id="431" r:id="rId22"/>
    <p:sldId id="435" r:id="rId23"/>
    <p:sldId id="437" r:id="rId24"/>
    <p:sldId id="443" r:id="rId25"/>
    <p:sldId id="439" r:id="rId26"/>
    <p:sldId id="451" r:id="rId27"/>
    <p:sldId id="440" r:id="rId28"/>
    <p:sldId id="441" r:id="rId29"/>
    <p:sldId id="442" r:id="rId30"/>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00FF"/>
    <a:srgbClr val="006600"/>
    <a:srgbClr val="990099"/>
    <a:srgbClr val="FF0000"/>
    <a:srgbClr val="00FF00"/>
    <a:srgbClr val="CC0099"/>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89985" autoAdjust="0"/>
    <p:restoredTop sz="94660"/>
  </p:normalViewPr>
  <p:slideViewPr>
    <p:cSldViewPr>
      <p:cViewPr>
        <p:scale>
          <a:sx n="50" d="100"/>
          <a:sy n="50" d="100"/>
        </p:scale>
        <p:origin x="-342" y="-6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fontAlgn="auto">
              <a:spcBef>
                <a:spcPts val="0"/>
              </a:spcBef>
              <a:spcAft>
                <a:spcPts val="0"/>
              </a:spcAft>
              <a:defRPr sz="1200">
                <a:latin typeface="+mn-lt"/>
                <a:cs typeface="+mn-cs"/>
              </a:defRPr>
            </a:lvl1pPr>
          </a:lstStyle>
          <a:p>
            <a:pPr>
              <a:defRPr/>
            </a:pPr>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rtl="1" fontAlgn="auto">
              <a:spcBef>
                <a:spcPts val="0"/>
              </a:spcBef>
              <a:spcAft>
                <a:spcPts val="0"/>
              </a:spcAft>
              <a:defRPr sz="1200">
                <a:latin typeface="+mn-lt"/>
                <a:cs typeface="+mn-cs"/>
              </a:defRPr>
            </a:lvl1pPr>
          </a:lstStyle>
          <a:p>
            <a:pPr>
              <a:defRPr/>
            </a:pPr>
            <a:fld id="{AAE80BEB-AE36-402C-BF67-54017E622CED}" type="datetimeFigureOut">
              <a:rPr lang="ar-EG"/>
              <a:pPr>
                <a:defRPr/>
              </a:pPr>
              <a:t>13/03/1438</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fontAlgn="auto">
              <a:spcBef>
                <a:spcPts val="0"/>
              </a:spcBef>
              <a:spcAft>
                <a:spcPts val="0"/>
              </a:spcAft>
              <a:defRPr sz="1200">
                <a:latin typeface="+mn-lt"/>
                <a:cs typeface="+mn-cs"/>
              </a:defRPr>
            </a:lvl1pPr>
          </a:lstStyle>
          <a:p>
            <a:pPr>
              <a:defRPr/>
            </a:pPr>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fontAlgn="auto">
              <a:spcBef>
                <a:spcPts val="0"/>
              </a:spcBef>
              <a:spcAft>
                <a:spcPts val="0"/>
              </a:spcAft>
              <a:defRPr sz="1200">
                <a:latin typeface="+mn-lt"/>
                <a:cs typeface="+mn-cs"/>
              </a:defRPr>
            </a:lvl1pPr>
          </a:lstStyle>
          <a:p>
            <a:pPr>
              <a:defRPr/>
            </a:pPr>
            <a:fld id="{558DB331-CFE5-41BC-9398-C554F0710F0E}" type="slidenum">
              <a:rPr lang="ar-EG"/>
              <a:pPr>
                <a:defRPr/>
              </a:pPr>
              <a:t>‹#›</a:t>
            </a:fld>
            <a:endParaRPr lang="ar-EG"/>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2269BFE7-58F0-4EF0-B5FE-BEFD6B4EC395}"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671CC71C-7370-490C-A467-CF202F21B2FE}" type="slidenum">
              <a:rPr lang="ar-EG"/>
              <a:pPr>
                <a:defRPr/>
              </a:pPr>
              <a:t>‹#›</a:t>
            </a:fld>
            <a:endParaRPr lang="ar-E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0EBC1C2A-C150-4AD6-B23B-2A7AB07DB443}"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36734F81-4BC6-4578-9D28-531AEDF34E3F}" type="slidenum">
              <a:rPr lang="ar-EG"/>
              <a:pPr>
                <a:defRPr/>
              </a:pPr>
              <a:t>‹#›</a:t>
            </a:fld>
            <a:endParaRPr lang="ar-E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83CB0745-DC5D-4768-93C7-C04C7AE4A8FD}"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BE5DC41D-9664-41C3-AFB8-C89146EA2C7D}" type="slidenum">
              <a:rPr lang="ar-EG"/>
              <a:pPr>
                <a:defRPr/>
              </a:pPr>
              <a:t>‹#›</a:t>
            </a:fld>
            <a:endParaRPr lang="ar-EG"/>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B85004C1-6CC1-410D-B07E-FA0B3C0161DC}"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9317E022-0E79-4D66-B6D5-A9C989D09C9E}" type="slidenum">
              <a:rPr lang="ar-EG"/>
              <a:pPr>
                <a:defRPr/>
              </a:pPr>
              <a:t>‹#›</a:t>
            </a:fld>
            <a:endParaRPr lang="ar-EG"/>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BB917E3-2BD1-4F97-8B99-4386A321D795}" type="datetimeFigureOut">
              <a:rPr lang="ar-EG"/>
              <a:pPr>
                <a:defRPr/>
              </a:pPr>
              <a:t>13/03/1438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9C7712EA-927F-412E-BC03-71D7BC3EDF21}" type="slidenum">
              <a:rPr lang="ar-EG"/>
              <a:pPr>
                <a:defRPr/>
              </a:pPr>
              <a:t>‹#›</a:t>
            </a:fld>
            <a:endParaRPr lang="ar-EG"/>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0FD70D19-0293-4B4A-AFDA-F5A6117CDB89}"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3A72F9FD-99C2-4947-8E88-423744E6F2C3}" type="slidenum">
              <a:rPr lang="ar-EG"/>
              <a:pPr>
                <a:defRPr/>
              </a:pPr>
              <a:t>‹#›</a:t>
            </a:fld>
            <a:endParaRPr lang="ar-EG"/>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1777C077-63E8-4EA2-80EC-4B3618B1AD31}" type="datetimeFigureOut">
              <a:rPr lang="ar-EG"/>
              <a:pPr>
                <a:defRPr/>
              </a:pPr>
              <a:t>13/03/1438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B31129E2-9307-4863-9FEA-2951013E04B9}" type="slidenum">
              <a:rPr lang="ar-EG"/>
              <a:pPr>
                <a:defRPr/>
              </a:pPr>
              <a:t>‹#›</a:t>
            </a:fld>
            <a:endParaRPr lang="ar-E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940C81B4-2DC9-4E9C-9570-8439B1DEC302}" type="datetimeFigureOut">
              <a:rPr lang="ar-EG"/>
              <a:pPr>
                <a:defRPr/>
              </a:pPr>
              <a:t>13/03/1438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80EF7944-A031-4115-8C99-CA169AC64186}" type="slidenum">
              <a:rPr lang="ar-EG"/>
              <a:pPr>
                <a:defRPr/>
              </a:pPr>
              <a:t>‹#›</a:t>
            </a:fld>
            <a:endParaRPr lang="ar-E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0B6A48-B1A2-4E1B-A054-2C80B046A213}" type="datetimeFigureOut">
              <a:rPr lang="ar-EG"/>
              <a:pPr>
                <a:defRPr/>
              </a:pPr>
              <a:t>13/03/1438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84A6B0AF-ACA4-42F6-AE8B-443B90032191}" type="slidenum">
              <a:rPr lang="ar-EG"/>
              <a:pPr>
                <a:defRPr/>
              </a:pPr>
              <a:t>‹#›</a:t>
            </a:fld>
            <a:endParaRPr lang="ar-E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DF19BA-21EB-42C4-AE16-0655C090E109}"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95000E55-C43D-4A03-A0B1-2EA9998B981E}" type="slidenum">
              <a:rPr lang="ar-EG"/>
              <a:pPr>
                <a:defRPr/>
              </a:pPr>
              <a:t>‹#›</a:t>
            </a:fld>
            <a:endParaRPr lang="ar-E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3B2761-0581-4CD5-B138-DEC521EBB911}" type="datetimeFigureOut">
              <a:rPr lang="ar-EG"/>
              <a:pPr>
                <a:defRPr/>
              </a:pPr>
              <a:t>13/03/1438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2C616BEC-3DD7-433D-AF0F-5AE10347AE61}" type="slidenum">
              <a:rPr lang="ar-EG"/>
              <a:pPr>
                <a:defRPr/>
              </a:pPr>
              <a:t>‹#›</a:t>
            </a:fld>
            <a:endParaRPr lang="ar-E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389B21C7-538C-4381-9722-DB7482918AD5}" type="datetimeFigureOut">
              <a:rPr lang="ar-EG"/>
              <a:pPr>
                <a:defRPr/>
              </a:pPr>
              <a:t>13/03/1438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81B11B4D-DE38-4944-9076-06A7594BD088}"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ransition advClick="0" advTm="2000">
    <p:blinds/>
    <p:sndAc>
      <p:stSnd>
        <p:snd r:embed="rId13" name="explode.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26.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audio" Target="../media/audio26.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29.wav"/><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22.wav"/><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audio" Target="../media/audio32.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33.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34.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35.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audio" Target="../media/audio37.wav"/></Relationships>
</file>

<file path=ppt/slides/_rels/slide1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35.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audio" Target="../media/audio39.wav"/></Relationships>
</file>

<file path=ppt/slides/_rels/slide19.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audio" Target="../media/audio35.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audio" Target="../media/audio41.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audio" Target="../media/audio35.wav"/><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audio" Target="../media/audio43.wav"/></Relationships>
</file>

<file path=ppt/slides/_rels/slide21.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44.wav"/><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audio" Target="../media/audio46.wav"/><Relationship Id="rId4" Type="http://schemas.openxmlformats.org/officeDocument/2006/relationships/audio" Target="../media/audio45.wav"/></Relationships>
</file>

<file path=ppt/slides/_rels/slide22.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image" Target="../media/image17.jpeg"/><Relationship Id="rId2" Type="http://schemas.openxmlformats.org/officeDocument/2006/relationships/audio" Target="../media/audio47.wav"/><Relationship Id="rId1" Type="http://schemas.openxmlformats.org/officeDocument/2006/relationships/slideLayout" Target="../slideLayouts/slideLayout7.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s>
</file>

<file path=ppt/slides/_rels/slide23.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audio" Target="../media/audio51.wav"/><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audio" Target="../media/audio54.wav"/><Relationship Id="rId4" Type="http://schemas.openxmlformats.org/officeDocument/2006/relationships/audio" Target="../media/audio53.wav"/></Relationships>
</file>

<file path=ppt/slides/_rels/slide24.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audio" Target="../media/audio52.wav"/><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audio" Target="../media/audio56.wav"/></Relationships>
</file>

<file path=ppt/slides/_rels/slide25.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29.wav"/><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audio" Target="../media/audio58.wav"/></Relationships>
</file>

<file path=ppt/slides/_rels/slide26.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51.wav"/><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audio" Target="../media/audio22.wav"/><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audio" Target="../media/audio62.wav"/><Relationship Id="rId4" Type="http://schemas.openxmlformats.org/officeDocument/2006/relationships/audio" Target="../media/audio61.wav"/></Relationships>
</file>

<file path=ppt/slides/_rels/slide28.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29.wav"/><Relationship Id="rId1" Type="http://schemas.openxmlformats.org/officeDocument/2006/relationships/slideLayout" Target="../slideLayouts/slideLayout7.xml"/><Relationship Id="rId4" Type="http://schemas.openxmlformats.org/officeDocument/2006/relationships/image" Target="../media/image21.wmf"/></Relationships>
</file>

<file path=ppt/slides/_rels/slide29.xml.rels><?xml version="1.0" encoding="UTF-8" standalone="yes"?>
<Relationships xmlns="http://schemas.openxmlformats.org/package/2006/relationships"><Relationship Id="rId2" Type="http://schemas.openxmlformats.org/officeDocument/2006/relationships/audio" Target="../media/audio64.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7.wm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image" Target="../media/image8.gif"/><Relationship Id="rId4" Type="http://schemas.openxmlformats.org/officeDocument/2006/relationships/audio" Target="../media/audio13.wav"/><Relationship Id="rId9" Type="http://schemas.openxmlformats.org/officeDocument/2006/relationships/audio" Target="../media/audio18.wav"/></Relationships>
</file>

<file path=ppt/slides/_rels/slide7.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9.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21.wav"/><Relationship Id="rId4" Type="http://schemas.openxmlformats.org/officeDocument/2006/relationships/audio" Target="../media/audio20.wav"/></Relationships>
</file>

<file path=ppt/slides/_rels/slide8.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audio" Target="../media/audio22.wav"/><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24.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1066800" y="981075"/>
            <a:ext cx="6313488" cy="4886325"/>
          </a:xfrm>
          <a:prstGeom prst="verticalScroll">
            <a:avLst/>
          </a:prstGeom>
          <a:blipFill>
            <a:blip r:embed="rId4" cstate="print"/>
            <a:stretch>
              <a:fillRect/>
            </a:stretch>
          </a:blipFill>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a:effectLst>
                <a:outerShdw blurRad="75057" dist="38100" dir="5400000" sy="-20000" rotWithShape="0">
                  <a:prstClr val="black">
                    <a:alpha val="25000"/>
                  </a:prstClr>
                </a:outerShdw>
              </a:effectLst>
            </a:endParaRPr>
          </a:p>
        </p:txBody>
      </p:sp>
      <p:sp>
        <p:nvSpPr>
          <p:cNvPr id="3" name="TextBox 2"/>
          <p:cNvSpPr txBox="1">
            <a:spLocks noChangeArrowheads="1"/>
          </p:cNvSpPr>
          <p:nvPr/>
        </p:nvSpPr>
        <p:spPr bwMode="auto">
          <a:xfrm>
            <a:off x="1763713" y="1700213"/>
            <a:ext cx="4951412" cy="4156075"/>
          </a:xfrm>
          <a:prstGeom prst="rect">
            <a:avLst/>
          </a:prstGeom>
          <a:noFill/>
          <a:ln w="9525">
            <a:noFill/>
            <a:miter lim="800000"/>
            <a:headEnd/>
            <a:tailEnd/>
          </a:ln>
        </p:spPr>
        <p:txBody>
          <a:bodyPr>
            <a:spAutoFit/>
          </a:bodyPr>
          <a:lstStyle/>
          <a:p>
            <a:pPr algn="ctr" rtl="0"/>
            <a:r>
              <a:rPr lang="ar-EG" sz="8800" b="1"/>
              <a:t>الوحدة السابعة عشرة</a:t>
            </a:r>
            <a:endParaRPr lang="en-US" sz="8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غلق سماعة.wav"/>
                                        </p:tgtEl>
                                      </p:cMediaNode>
                                    </p:audio>
                                  </p:subTnLst>
                                </p:cTn>
                              </p:par>
                              <p:par>
                                <p:cTn id="13" presetID="3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الوحدة السابعة عش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p:cNvPicPr>
            <a:picLocks noChangeAspect="1" noChangeArrowheads="1"/>
          </p:cNvPicPr>
          <p:nvPr/>
        </p:nvPicPr>
        <p:blipFill>
          <a:blip r:embed="rId4"/>
          <a:srcRect/>
          <a:stretch>
            <a:fillRect/>
          </a:stretch>
        </p:blipFill>
        <p:spPr bwMode="auto">
          <a:xfrm>
            <a:off x="144463" y="571500"/>
            <a:ext cx="8856662" cy="5629275"/>
          </a:xfrm>
          <a:prstGeom prst="rect">
            <a:avLst/>
          </a:prstGeom>
          <a:noFill/>
          <a:ln w="9525">
            <a:noFill/>
            <a:miter lim="800000"/>
            <a:headEnd/>
            <a:tailEnd/>
          </a:ln>
        </p:spPr>
      </p:pic>
      <p:sp>
        <p:nvSpPr>
          <p:cNvPr id="9" name="مستطيل 8"/>
          <p:cNvSpPr>
            <a:spLocks noChangeArrowheads="1"/>
          </p:cNvSpPr>
          <p:nvPr/>
        </p:nvSpPr>
        <p:spPr bwMode="auto">
          <a:xfrm>
            <a:off x="611188" y="2133600"/>
            <a:ext cx="7561262" cy="1938338"/>
          </a:xfrm>
          <a:prstGeom prst="rect">
            <a:avLst/>
          </a:prstGeom>
          <a:noFill/>
          <a:ln w="9525">
            <a:noFill/>
            <a:miter lim="800000"/>
            <a:headEnd/>
            <a:tailEnd/>
          </a:ln>
        </p:spPr>
        <p:txBody>
          <a:bodyPr>
            <a:spAutoFit/>
          </a:bodyPr>
          <a:lstStyle/>
          <a:p>
            <a:pPr algn="ctr"/>
            <a:r>
              <a:rPr lang="ar-EG" sz="4000" b="1"/>
              <a:t>3- فإن لم يستطع الصلاة قائماً صلى </a:t>
            </a:r>
            <a:endParaRPr lang="en-US" sz="4000" b="1"/>
          </a:p>
          <a:p>
            <a:pPr algn="ctr"/>
            <a:r>
              <a:rPr lang="ar-EG" sz="4000" b="1"/>
              <a:t>قاعداً، والسَّنَّة أن يكون متربعاً في</a:t>
            </a:r>
            <a:endParaRPr lang="en-US" sz="4000" b="1"/>
          </a:p>
          <a:p>
            <a:pPr algn="ctr"/>
            <a:r>
              <a:rPr lang="ar-EG" sz="4000" b="1"/>
              <a:t> موضع القيام.</a:t>
            </a:r>
          </a:p>
        </p:txBody>
      </p:sp>
      <p:pic>
        <p:nvPicPr>
          <p:cNvPr id="6" name="Picture 9"/>
          <p:cNvPicPr>
            <a:picLocks noChangeAspect="1" noChangeArrowheads="1"/>
          </p:cNvPicPr>
          <p:nvPr/>
        </p:nvPicPr>
        <p:blipFill>
          <a:blip r:embed="rId5">
            <a:lum bright="-10000" contrast="30000"/>
          </a:blip>
          <a:srcRect l="2940" r="68626" b="68884"/>
          <a:stretch>
            <a:fillRect/>
          </a:stretch>
        </p:blipFill>
        <p:spPr bwMode="auto">
          <a:xfrm>
            <a:off x="1143000" y="3571875"/>
            <a:ext cx="2071688" cy="21621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to="" calcmode="lin" valueType="num">
                                      <p:cBhvr>
                                        <p:cTn id="7" dur="1" fill="hold"/>
                                        <p:tgtEl>
                                          <p:spTgt spid="8194"/>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39" presetClass="entr" presetSubtype="0" accel="10000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1"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2"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فإن لم يستطع الصلاة قائماً صلى.wav"/>
                                        </p:tgtEl>
                                      </p:cMediaNode>
                                    </p:audio>
                                  </p:subTnLst>
                                </p:cTn>
                              </p:par>
                              <p:par>
                                <p:cTn id="14" presetID="4"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4"/>
          <a:srcRect/>
          <a:stretch>
            <a:fillRect/>
          </a:stretch>
        </p:blipFill>
        <p:spPr bwMode="auto">
          <a:xfrm>
            <a:off x="144463" y="571500"/>
            <a:ext cx="8856662" cy="5629275"/>
          </a:xfrm>
          <a:prstGeom prst="rect">
            <a:avLst/>
          </a:prstGeom>
          <a:noFill/>
          <a:ln w="9525">
            <a:noFill/>
            <a:miter lim="800000"/>
            <a:headEnd/>
            <a:tailEnd/>
          </a:ln>
        </p:spPr>
      </p:pic>
      <p:sp>
        <p:nvSpPr>
          <p:cNvPr id="3" name="مستطيل 8"/>
          <p:cNvSpPr>
            <a:spLocks noChangeArrowheads="1"/>
          </p:cNvSpPr>
          <p:nvPr/>
        </p:nvSpPr>
        <p:spPr bwMode="auto">
          <a:xfrm>
            <a:off x="900113" y="2133600"/>
            <a:ext cx="7056437" cy="1938338"/>
          </a:xfrm>
          <a:prstGeom prst="rect">
            <a:avLst/>
          </a:prstGeom>
          <a:noFill/>
          <a:ln w="9525">
            <a:noFill/>
            <a:miter lim="800000"/>
            <a:headEnd/>
            <a:tailEnd/>
          </a:ln>
        </p:spPr>
        <p:txBody>
          <a:bodyPr>
            <a:spAutoFit/>
          </a:bodyPr>
          <a:lstStyle/>
          <a:p>
            <a:pPr algn="ctr"/>
            <a:r>
              <a:rPr lang="ar-EG" sz="4000" b="1"/>
              <a:t>4- ويومىء بالركوع، ويسجد على الأرض إن تيسر، وإلا أومأ بالسجود ويكون أخفض من الركوع.</a:t>
            </a:r>
            <a:endParaRPr lang="en-US" sz="4000" b="1"/>
          </a:p>
        </p:txBody>
      </p:sp>
      <p:pic>
        <p:nvPicPr>
          <p:cNvPr id="6" name="Picture 9"/>
          <p:cNvPicPr>
            <a:picLocks noChangeAspect="1" noChangeArrowheads="1"/>
          </p:cNvPicPr>
          <p:nvPr/>
        </p:nvPicPr>
        <p:blipFill>
          <a:blip r:embed="rId5">
            <a:lum bright="-10000" contrast="30000"/>
          </a:blip>
          <a:srcRect l="62746" t="46536" r="2940" b="25703"/>
          <a:stretch>
            <a:fillRect/>
          </a:stretch>
        </p:blipFill>
        <p:spPr bwMode="auto">
          <a:xfrm>
            <a:off x="785813" y="4143375"/>
            <a:ext cx="2500312" cy="19288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8" presetID="39" presetClass="entr" presetSubtype="0" accel="100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1"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2"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ويومىء بالركوع، ويسجد على الأرض إن تيسر.wav"/>
                                        </p:tgtEl>
                                      </p:cMediaNode>
                                    </p:audio>
                                  </p:subTnLst>
                                </p:cTn>
                              </p:par>
                              <p:par>
                                <p:cTn id="14" presetID="4"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srcRect/>
          <a:stretch>
            <a:fillRect/>
          </a:stretch>
        </p:blipFill>
        <p:spPr bwMode="auto">
          <a:xfrm>
            <a:off x="684213" y="1268413"/>
            <a:ext cx="7786687" cy="5018087"/>
          </a:xfrm>
          <a:prstGeom prst="rect">
            <a:avLst/>
          </a:prstGeom>
          <a:noFill/>
          <a:ln w="9525">
            <a:noFill/>
            <a:miter lim="800000"/>
            <a:headEnd/>
            <a:tailEnd/>
          </a:ln>
        </p:spPr>
      </p:pic>
      <p:sp>
        <p:nvSpPr>
          <p:cNvPr id="4" name="مستطيل 3"/>
          <p:cNvSpPr>
            <a:spLocks noChangeArrowheads="1"/>
          </p:cNvSpPr>
          <p:nvPr/>
        </p:nvSpPr>
        <p:spPr bwMode="auto">
          <a:xfrm>
            <a:off x="1327150" y="1905000"/>
            <a:ext cx="6500813" cy="2308225"/>
          </a:xfrm>
          <a:prstGeom prst="rect">
            <a:avLst/>
          </a:prstGeom>
          <a:noFill/>
          <a:ln w="9525">
            <a:noFill/>
            <a:miter lim="800000"/>
            <a:headEnd/>
            <a:tailEnd/>
          </a:ln>
        </p:spPr>
        <p:txBody>
          <a:bodyPr>
            <a:spAutoFit/>
          </a:bodyPr>
          <a:lstStyle/>
          <a:p>
            <a:pPr algn="ctr" rtl="0"/>
            <a:r>
              <a:rPr lang="ar-EG" sz="3600" b="1"/>
              <a:t>5- فإن لم يستطع الصلاة قاعداً صلى على جنبه، وَوَجْهُهُ إلى القبلة، والجنب الأيمن أفضل إن تيسر، ويومىء بالركوع والسجود.</a:t>
            </a:r>
          </a:p>
        </p:txBody>
      </p:sp>
      <p:pic>
        <p:nvPicPr>
          <p:cNvPr id="6" name="Picture 9"/>
          <p:cNvPicPr>
            <a:picLocks noChangeAspect="1" noChangeArrowheads="1"/>
          </p:cNvPicPr>
          <p:nvPr/>
        </p:nvPicPr>
        <p:blipFill>
          <a:blip r:embed="rId5">
            <a:lum bright="-10000" contrast="30000"/>
          </a:blip>
          <a:srcRect l="33333" t="46536" r="37254" b="32899"/>
          <a:stretch>
            <a:fillRect/>
          </a:stretch>
        </p:blipFill>
        <p:spPr bwMode="auto">
          <a:xfrm>
            <a:off x="1643063" y="3929063"/>
            <a:ext cx="2143125" cy="14287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 to="" calcmode="lin" valueType="num">
                                      <p:cBhvr>
                                        <p:cTn id="7" dur="1" fill="hold"/>
                                        <p:tgtEl>
                                          <p:spTgt spid="9218"/>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SOUND528.WAV"/>
                                        </p:tgtEl>
                                      </p:cMediaNode>
                                    </p:audio>
                                  </p:sub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3" name="فإن لم يستطع الصلاة قاعداً صلى على جنبه.wav"/>
                                        </p:tgtEl>
                                      </p:cMediaNode>
                                    </p:audio>
                                  </p:subTnLst>
                                </p:cTn>
                              </p:par>
                              <p:par>
                                <p:cTn id="11" presetID="4"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357188" y="1071563"/>
            <a:ext cx="8501062" cy="4608512"/>
            <a:chOff x="571472" y="4643446"/>
            <a:chExt cx="6296068" cy="2224102"/>
          </a:xfrm>
        </p:grpSpPr>
        <p:sp>
          <p:nvSpPr>
            <p:cNvPr id="3" name="Rounded Rectangle 9"/>
            <p:cNvSpPr/>
            <p:nvPr/>
          </p:nvSpPr>
          <p:spPr>
            <a:xfrm>
              <a:off x="643192" y="4643446"/>
              <a:ext cx="6143223" cy="1929139"/>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 name="Rounded Rectangle 10"/>
            <p:cNvSpPr/>
            <p:nvPr/>
          </p:nvSpPr>
          <p:spPr>
            <a:xfrm>
              <a:off x="724318" y="4938409"/>
              <a:ext cx="6143222" cy="1929139"/>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ounded Rectangle 11"/>
            <p:cNvSpPr/>
            <p:nvPr/>
          </p:nvSpPr>
          <p:spPr>
            <a:xfrm>
              <a:off x="571472" y="4713164"/>
              <a:ext cx="6143222" cy="2001156"/>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0243" name="مستطيل 12"/>
          <p:cNvSpPr>
            <a:spLocks noChangeArrowheads="1"/>
          </p:cNvSpPr>
          <p:nvPr/>
        </p:nvSpPr>
        <p:spPr bwMode="auto">
          <a:xfrm>
            <a:off x="1547813" y="1268413"/>
            <a:ext cx="6646862" cy="1754187"/>
          </a:xfrm>
          <a:prstGeom prst="rect">
            <a:avLst/>
          </a:prstGeom>
          <a:noFill/>
          <a:ln w="9525">
            <a:noFill/>
            <a:miter lim="800000"/>
            <a:headEnd/>
            <a:tailEnd/>
          </a:ln>
        </p:spPr>
        <p:txBody>
          <a:bodyPr>
            <a:spAutoFit/>
          </a:bodyPr>
          <a:lstStyle/>
          <a:p>
            <a:pPr algn="ctr" rtl="0"/>
            <a:r>
              <a:rPr lang="ar-EG" sz="3600" b="1"/>
              <a:t>6</a:t>
            </a:r>
            <a:r>
              <a:rPr lang="ar-SA" sz="3600" b="1"/>
              <a:t>- </a:t>
            </a:r>
            <a:r>
              <a:rPr lang="ar-EG" sz="3600" b="1"/>
              <a:t>فإن لم يستطع الصلاة على جنبه صلَّى مستلقياً على ظهره، ورجلاه إلى القبلة، ويوم</a:t>
            </a:r>
            <a:r>
              <a:rPr lang="ar-SA" sz="3600" b="1"/>
              <a:t>يء</a:t>
            </a:r>
            <a:r>
              <a:rPr lang="ar-EG" sz="3600" b="1"/>
              <a:t> بالركوع والسجود.</a:t>
            </a:r>
          </a:p>
        </p:txBody>
      </p:sp>
      <p:pic>
        <p:nvPicPr>
          <p:cNvPr id="9" name="Picture 9"/>
          <p:cNvPicPr>
            <a:picLocks noChangeAspect="1" noChangeArrowheads="1"/>
          </p:cNvPicPr>
          <p:nvPr/>
        </p:nvPicPr>
        <p:blipFill>
          <a:blip r:embed="rId4">
            <a:lum bright="-10000" contrast="30000"/>
          </a:blip>
          <a:srcRect t="45509" r="67647" b="21591"/>
          <a:stretch>
            <a:fillRect/>
          </a:stretch>
        </p:blipFill>
        <p:spPr bwMode="auto">
          <a:xfrm>
            <a:off x="928688" y="2928938"/>
            <a:ext cx="2357437" cy="228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17" presetClass="entr" presetSubtype="2" fill="hold" grpId="0" nodeType="withEffect">
                                  <p:stCondLst>
                                    <p:cond delay="0"/>
                                  </p:stCondLst>
                                  <p:childTnLst>
                                    <p:set>
                                      <p:cBhvr>
                                        <p:cTn id="9" dur="1" fill="hold">
                                          <p:stCondLst>
                                            <p:cond delay="0"/>
                                          </p:stCondLst>
                                        </p:cTn>
                                        <p:tgtEl>
                                          <p:spTgt spid="10243"/>
                                        </p:tgtEl>
                                        <p:attrNameLst>
                                          <p:attrName>style.visibility</p:attrName>
                                        </p:attrNameLst>
                                      </p:cBhvr>
                                      <p:to>
                                        <p:strVal val="visible"/>
                                      </p:to>
                                    </p:set>
                                    <p:anim calcmode="lin" valueType="num">
                                      <p:cBhvr>
                                        <p:cTn id="10" dur="1000" fill="hold"/>
                                        <p:tgtEl>
                                          <p:spTgt spid="10243"/>
                                        </p:tgtEl>
                                        <p:attrNameLst>
                                          <p:attrName>ppt_x</p:attrName>
                                        </p:attrNameLst>
                                      </p:cBhvr>
                                      <p:tavLst>
                                        <p:tav tm="0">
                                          <p:val>
                                            <p:strVal val="#ppt_x+#ppt_w/2"/>
                                          </p:val>
                                        </p:tav>
                                        <p:tav tm="100000">
                                          <p:val>
                                            <p:strVal val="#ppt_x"/>
                                          </p:val>
                                        </p:tav>
                                      </p:tavLst>
                                    </p:anim>
                                    <p:anim calcmode="lin" valueType="num">
                                      <p:cBhvr>
                                        <p:cTn id="11" dur="1000" fill="hold"/>
                                        <p:tgtEl>
                                          <p:spTgt spid="10243"/>
                                        </p:tgtEl>
                                        <p:attrNameLst>
                                          <p:attrName>ppt_y</p:attrName>
                                        </p:attrNameLst>
                                      </p:cBhvr>
                                      <p:tavLst>
                                        <p:tav tm="0">
                                          <p:val>
                                            <p:strVal val="#ppt_y"/>
                                          </p:val>
                                        </p:tav>
                                        <p:tav tm="100000">
                                          <p:val>
                                            <p:strVal val="#ppt_y"/>
                                          </p:val>
                                        </p:tav>
                                      </p:tavLst>
                                    </p:anim>
                                    <p:anim calcmode="lin" valueType="num">
                                      <p:cBhvr>
                                        <p:cTn id="12" dur="1000" fill="hold"/>
                                        <p:tgtEl>
                                          <p:spTgt spid="10243"/>
                                        </p:tgtEl>
                                        <p:attrNameLst>
                                          <p:attrName>ppt_w</p:attrName>
                                        </p:attrNameLst>
                                      </p:cBhvr>
                                      <p:tavLst>
                                        <p:tav tm="0">
                                          <p:val>
                                            <p:fltVal val="0"/>
                                          </p:val>
                                        </p:tav>
                                        <p:tav tm="100000">
                                          <p:val>
                                            <p:strVal val="#ppt_w"/>
                                          </p:val>
                                        </p:tav>
                                      </p:tavLst>
                                    </p:anim>
                                    <p:anim calcmode="lin" valueType="num">
                                      <p:cBhvr>
                                        <p:cTn id="13" dur="1000" fill="hold"/>
                                        <p:tgtEl>
                                          <p:spTgt spid="10243"/>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10243"/>
                                        </p:tgtEl>
                                        <p:attrNameLst>
                                          <p:attrName>ppt_c</p:attrName>
                                        </p:attrNameLst>
                                      </p:cBhvr>
                                      <p:to>
                                        <a:srgbClr val="0000FF"/>
                                      </p:to>
                                    </p:animClr>
                                    <p:audio>
                                      <p:cMediaNode>
                                        <p:cTn display="0" masterRel="sameClick">
                                          <p:stCondLst>
                                            <p:cond evt="begin" delay="0">
                                              <p:tn val="8"/>
                                            </p:cond>
                                          </p:stCondLst>
                                          <p:endCondLst>
                                            <p:cond evt="onStopAudio" delay="0">
                                              <p:tgtEl>
                                                <p:sldTgt/>
                                              </p:tgtEl>
                                            </p:cond>
                                          </p:endCondLst>
                                        </p:cTn>
                                        <p:tgtEl>
                                          <p:sndTgt r:embed="rId3" name="فإن لم يستطع الصلاة على جنبه صلَّى مستلقياً على ظهره.wav"/>
                                        </p:tgtEl>
                                      </p:cMediaNode>
                                    </p:audio>
                                  </p:subTnLst>
                                </p:cTn>
                              </p:par>
                              <p:par>
                                <p:cTn id="14" presetID="4"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2"/>
          <p:cNvGrpSpPr>
            <a:grpSpLocks/>
          </p:cNvGrpSpPr>
          <p:nvPr/>
        </p:nvGrpSpPr>
        <p:grpSpPr bwMode="auto">
          <a:xfrm>
            <a:off x="357188" y="1071563"/>
            <a:ext cx="8501062" cy="4608512"/>
            <a:chOff x="571472" y="4643446"/>
            <a:chExt cx="6296068" cy="2224102"/>
          </a:xfrm>
        </p:grpSpPr>
        <p:sp>
          <p:nvSpPr>
            <p:cNvPr id="3" name="Rounded Rectangle 9"/>
            <p:cNvSpPr/>
            <p:nvPr/>
          </p:nvSpPr>
          <p:spPr>
            <a:xfrm>
              <a:off x="643192" y="4643446"/>
              <a:ext cx="6143223" cy="1929139"/>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 name="Rounded Rectangle 10"/>
            <p:cNvSpPr/>
            <p:nvPr/>
          </p:nvSpPr>
          <p:spPr>
            <a:xfrm>
              <a:off x="724318" y="4938409"/>
              <a:ext cx="6143222" cy="1929139"/>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ounded Rectangle 11"/>
            <p:cNvSpPr/>
            <p:nvPr/>
          </p:nvSpPr>
          <p:spPr>
            <a:xfrm>
              <a:off x="571472" y="4713164"/>
              <a:ext cx="6143222" cy="2001156"/>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0244" name="مستطيل 14"/>
          <p:cNvSpPr>
            <a:spLocks noChangeArrowheads="1"/>
          </p:cNvSpPr>
          <p:nvPr/>
        </p:nvSpPr>
        <p:spPr bwMode="auto">
          <a:xfrm>
            <a:off x="785813" y="1935163"/>
            <a:ext cx="7531100" cy="2862262"/>
          </a:xfrm>
          <a:prstGeom prst="rect">
            <a:avLst/>
          </a:prstGeom>
          <a:noFill/>
          <a:ln w="9525">
            <a:noFill/>
            <a:miter lim="800000"/>
            <a:headEnd/>
            <a:tailEnd/>
          </a:ln>
        </p:spPr>
        <p:txBody>
          <a:bodyPr>
            <a:spAutoFit/>
          </a:bodyPr>
          <a:lstStyle/>
          <a:p>
            <a:pPr algn="ctr" rtl="0"/>
            <a:r>
              <a:rPr lang="ar-EG" sz="3600" b="1"/>
              <a:t>7</a:t>
            </a:r>
            <a:r>
              <a:rPr lang="ar-SA" sz="3600" b="1"/>
              <a:t>- إذا لم يتيسر له الإيماء ببدنه في الركوع والسجود أومأ برأسه، فإن شقَّ عليه سقط عنه الإيماء، وأجرى أ</a:t>
            </a:r>
            <a:r>
              <a:rPr lang="ar-EG" sz="3600" b="1"/>
              <a:t>ع</a:t>
            </a:r>
            <a:r>
              <a:rPr lang="ar-SA" sz="3600" b="1"/>
              <a:t>مال الصلاة على قلبه فينوي أفعال الصلاة من ركوع وسجود وجلوس وهو على حاله، ويأتي بأذكارها.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p:cTn id="7" dur="1000" fill="hold"/>
                                        <p:tgtEl>
                                          <p:spTgt spid="10244"/>
                                        </p:tgtEl>
                                        <p:attrNameLst>
                                          <p:attrName>ppt_x</p:attrName>
                                        </p:attrNameLst>
                                      </p:cBhvr>
                                      <p:tavLst>
                                        <p:tav tm="0">
                                          <p:val>
                                            <p:strVal val="#ppt_x+#ppt_w/2"/>
                                          </p:val>
                                        </p:tav>
                                        <p:tav tm="100000">
                                          <p:val>
                                            <p:strVal val="#ppt_x"/>
                                          </p:val>
                                        </p:tav>
                                      </p:tavLst>
                                    </p:anim>
                                    <p:anim calcmode="lin" valueType="num">
                                      <p:cBhvr>
                                        <p:cTn id="8" dur="1000" fill="hold"/>
                                        <p:tgtEl>
                                          <p:spTgt spid="10244"/>
                                        </p:tgtEl>
                                        <p:attrNameLst>
                                          <p:attrName>ppt_y</p:attrName>
                                        </p:attrNameLst>
                                      </p:cBhvr>
                                      <p:tavLst>
                                        <p:tav tm="0">
                                          <p:val>
                                            <p:strVal val="#ppt_y"/>
                                          </p:val>
                                        </p:tav>
                                        <p:tav tm="100000">
                                          <p:val>
                                            <p:strVal val="#ppt_y"/>
                                          </p:val>
                                        </p:tav>
                                      </p:tavLst>
                                    </p:anim>
                                    <p:anim calcmode="lin" valueType="num">
                                      <p:cBhvr>
                                        <p:cTn id="9" dur="1000" fill="hold"/>
                                        <p:tgtEl>
                                          <p:spTgt spid="10244"/>
                                        </p:tgtEl>
                                        <p:attrNameLst>
                                          <p:attrName>ppt_w</p:attrName>
                                        </p:attrNameLst>
                                      </p:cBhvr>
                                      <p:tavLst>
                                        <p:tav tm="0">
                                          <p:val>
                                            <p:fltVal val="0"/>
                                          </p:val>
                                        </p:tav>
                                        <p:tav tm="100000">
                                          <p:val>
                                            <p:strVal val="#ppt_w"/>
                                          </p:val>
                                        </p:tav>
                                      </p:tavLst>
                                    </p:anim>
                                    <p:anim calcmode="lin" valueType="num">
                                      <p:cBhvr>
                                        <p:cTn id="10" dur="1000" fill="hold"/>
                                        <p:tgtEl>
                                          <p:spTgt spid="10244"/>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10244"/>
                                        </p:tgtEl>
                                        <p:attrNameLst>
                                          <p:attrName>ppt_c</p:attrName>
                                        </p:attrNameLst>
                                      </p:cBhvr>
                                      <p:to>
                                        <a:srgbClr val="0000FF"/>
                                      </p:to>
                                    </p:animClr>
                                    <p:audio>
                                      <p:cMediaNode>
                                        <p:cTn display="0" masterRel="sameClick">
                                          <p:stCondLst>
                                            <p:cond evt="begin" delay="0">
                                              <p:tn val="5"/>
                                            </p:cond>
                                          </p:stCondLst>
                                          <p:endCondLst>
                                            <p:cond evt="onStopAudio" delay="0">
                                              <p:tgtEl>
                                                <p:sldTgt/>
                                              </p:tgtEl>
                                            </p:cond>
                                          </p:endCondLst>
                                        </p:cTn>
                                        <p:tgtEl>
                                          <p:sndTgt r:embed="rId2" name="إذا لم يتيسر له الإيماء ببدنه في الركوع والسجو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2"/>
          <p:cNvGrpSpPr>
            <a:grpSpLocks/>
          </p:cNvGrpSpPr>
          <p:nvPr/>
        </p:nvGrpSpPr>
        <p:grpSpPr bwMode="auto">
          <a:xfrm>
            <a:off x="357188" y="1071563"/>
            <a:ext cx="8501062" cy="4608512"/>
            <a:chOff x="571472" y="4643446"/>
            <a:chExt cx="6296068" cy="2224102"/>
          </a:xfrm>
        </p:grpSpPr>
        <p:sp>
          <p:nvSpPr>
            <p:cNvPr id="3" name="Rounded Rectangle 9"/>
            <p:cNvSpPr/>
            <p:nvPr/>
          </p:nvSpPr>
          <p:spPr>
            <a:xfrm>
              <a:off x="643192" y="4643446"/>
              <a:ext cx="6143223" cy="1929139"/>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 name="Rounded Rectangle 10"/>
            <p:cNvSpPr/>
            <p:nvPr/>
          </p:nvSpPr>
          <p:spPr>
            <a:xfrm>
              <a:off x="724318" y="4938409"/>
              <a:ext cx="6143222" cy="1929139"/>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ounded Rectangle 11"/>
            <p:cNvSpPr/>
            <p:nvPr/>
          </p:nvSpPr>
          <p:spPr>
            <a:xfrm>
              <a:off x="571472" y="4713164"/>
              <a:ext cx="6143222" cy="2001156"/>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0245" name="مستطيل 15"/>
          <p:cNvSpPr>
            <a:spLocks noChangeArrowheads="1"/>
          </p:cNvSpPr>
          <p:nvPr/>
        </p:nvSpPr>
        <p:spPr bwMode="auto">
          <a:xfrm>
            <a:off x="857250" y="1668463"/>
            <a:ext cx="7531100" cy="2862262"/>
          </a:xfrm>
          <a:prstGeom prst="rect">
            <a:avLst/>
          </a:prstGeom>
          <a:noFill/>
          <a:ln w="9525">
            <a:noFill/>
            <a:miter lim="800000"/>
            <a:headEnd/>
            <a:tailEnd/>
          </a:ln>
        </p:spPr>
        <p:txBody>
          <a:bodyPr>
            <a:spAutoFit/>
          </a:bodyPr>
          <a:lstStyle/>
          <a:p>
            <a:pPr algn="ctr" rtl="0"/>
            <a:r>
              <a:rPr lang="ar-EG" sz="3600" b="1"/>
              <a:t>8</a:t>
            </a:r>
            <a:r>
              <a:rPr lang="ar-SA" sz="3600" b="1"/>
              <a:t>- يفعل من شروط الصلاة ما يقدر عليه، مثل: استقبال القبلة، والوضوء بالماء أو التيمم عند العجز، والطهارة من النجاسات، وإذا عجز عن شيء من ذلك سقط عنه ويصلِّي حسب حاله، ولا يؤخر الصلاة عن وقتها.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ppt_x</p:attrName>
                                        </p:attrNameLst>
                                      </p:cBhvr>
                                      <p:tavLst>
                                        <p:tav tm="0">
                                          <p:val>
                                            <p:strVal val="#ppt_x+#ppt_w/2"/>
                                          </p:val>
                                        </p:tav>
                                        <p:tav tm="100000">
                                          <p:val>
                                            <p:strVal val="#ppt_x"/>
                                          </p:val>
                                        </p:tav>
                                      </p:tavLst>
                                    </p:anim>
                                    <p:anim calcmode="lin" valueType="num">
                                      <p:cBhvr>
                                        <p:cTn id="8" dur="1000" fill="hold"/>
                                        <p:tgtEl>
                                          <p:spTgt spid="10245"/>
                                        </p:tgtEl>
                                        <p:attrNameLst>
                                          <p:attrName>ppt_y</p:attrName>
                                        </p:attrNameLst>
                                      </p:cBhvr>
                                      <p:tavLst>
                                        <p:tav tm="0">
                                          <p:val>
                                            <p:strVal val="#ppt_y"/>
                                          </p:val>
                                        </p:tav>
                                        <p:tav tm="100000">
                                          <p:val>
                                            <p:strVal val="#ppt_y"/>
                                          </p:val>
                                        </p:tav>
                                      </p:tavLst>
                                    </p:anim>
                                    <p:anim calcmode="lin" valueType="num">
                                      <p:cBhvr>
                                        <p:cTn id="9" dur="1000" fill="hold"/>
                                        <p:tgtEl>
                                          <p:spTgt spid="10245"/>
                                        </p:tgtEl>
                                        <p:attrNameLst>
                                          <p:attrName>ppt_w</p:attrName>
                                        </p:attrNameLst>
                                      </p:cBhvr>
                                      <p:tavLst>
                                        <p:tav tm="0">
                                          <p:val>
                                            <p:fltVal val="0"/>
                                          </p:val>
                                        </p:tav>
                                        <p:tav tm="100000">
                                          <p:val>
                                            <p:strVal val="#ppt_w"/>
                                          </p:val>
                                        </p:tav>
                                      </p:tavLst>
                                    </p:anim>
                                    <p:anim calcmode="lin" valueType="num">
                                      <p:cBhvr>
                                        <p:cTn id="10" dur="1000" fill="hold"/>
                                        <p:tgtEl>
                                          <p:spTgt spid="10245"/>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10245"/>
                                        </p:tgtEl>
                                        <p:attrNameLst>
                                          <p:attrName>ppt_c</p:attrName>
                                        </p:attrNameLst>
                                      </p:cBhvr>
                                      <p:to>
                                        <a:srgbClr val="0000FF"/>
                                      </p:to>
                                    </p:animClr>
                                    <p:audio>
                                      <p:cMediaNode>
                                        <p:cTn display="0" masterRel="sameClick">
                                          <p:stCondLst>
                                            <p:cond evt="begin" delay="0">
                                              <p:tn val="5"/>
                                            </p:cond>
                                          </p:stCondLst>
                                          <p:endCondLst>
                                            <p:cond evt="onStopAudio" delay="0">
                                              <p:tgtEl>
                                                <p:sldTgt/>
                                              </p:tgtEl>
                                            </p:cond>
                                          </p:endCondLst>
                                        </p:cTn>
                                        <p:tgtEl>
                                          <p:sndTgt r:embed="rId2" name="يفعل من شروط الصلاة ما يقدر عليه، مثل استقبال القب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2"/>
          <p:cNvGrpSpPr>
            <a:grpSpLocks/>
          </p:cNvGrpSpPr>
          <p:nvPr/>
        </p:nvGrpSpPr>
        <p:grpSpPr bwMode="auto">
          <a:xfrm>
            <a:off x="357188" y="1071563"/>
            <a:ext cx="8501062" cy="4608512"/>
            <a:chOff x="571472" y="4643446"/>
            <a:chExt cx="6296068" cy="2224102"/>
          </a:xfrm>
        </p:grpSpPr>
        <p:sp>
          <p:nvSpPr>
            <p:cNvPr id="3" name="Rounded Rectangle 9"/>
            <p:cNvSpPr/>
            <p:nvPr/>
          </p:nvSpPr>
          <p:spPr>
            <a:xfrm>
              <a:off x="643192" y="4643446"/>
              <a:ext cx="6143223" cy="1929139"/>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 name="Rounded Rectangle 10"/>
            <p:cNvSpPr/>
            <p:nvPr/>
          </p:nvSpPr>
          <p:spPr>
            <a:xfrm>
              <a:off x="724318" y="4938409"/>
              <a:ext cx="6143222" cy="1929139"/>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ounded Rectangle 11"/>
            <p:cNvSpPr/>
            <p:nvPr/>
          </p:nvSpPr>
          <p:spPr>
            <a:xfrm>
              <a:off x="571472" y="4713164"/>
              <a:ext cx="6143222" cy="2001156"/>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10245" name="مستطيل 15"/>
          <p:cNvSpPr>
            <a:spLocks noChangeArrowheads="1"/>
          </p:cNvSpPr>
          <p:nvPr/>
        </p:nvSpPr>
        <p:spPr bwMode="auto">
          <a:xfrm>
            <a:off x="785813" y="2466975"/>
            <a:ext cx="7602537" cy="1200150"/>
          </a:xfrm>
          <a:prstGeom prst="rect">
            <a:avLst/>
          </a:prstGeom>
          <a:noFill/>
          <a:ln w="9525">
            <a:noFill/>
            <a:miter lim="800000"/>
            <a:headEnd/>
            <a:tailEnd/>
          </a:ln>
        </p:spPr>
        <p:txBody>
          <a:bodyPr>
            <a:spAutoFit/>
          </a:bodyPr>
          <a:lstStyle/>
          <a:p>
            <a:pPr algn="ctr" rtl="0"/>
            <a:r>
              <a:rPr lang="ar-EG" sz="3600" b="1"/>
              <a:t>9- السنة أن يكون المريض متربعاً في جلوسه موضع القيام والركوع، ومفترشاً فيما سوى ذلك.</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1000" fill="hold"/>
                                        <p:tgtEl>
                                          <p:spTgt spid="10245"/>
                                        </p:tgtEl>
                                        <p:attrNameLst>
                                          <p:attrName>ppt_x</p:attrName>
                                        </p:attrNameLst>
                                      </p:cBhvr>
                                      <p:tavLst>
                                        <p:tav tm="0">
                                          <p:val>
                                            <p:strVal val="#ppt_x+#ppt_w/2"/>
                                          </p:val>
                                        </p:tav>
                                        <p:tav tm="100000">
                                          <p:val>
                                            <p:strVal val="#ppt_x"/>
                                          </p:val>
                                        </p:tav>
                                      </p:tavLst>
                                    </p:anim>
                                    <p:anim calcmode="lin" valueType="num">
                                      <p:cBhvr>
                                        <p:cTn id="8" dur="1000" fill="hold"/>
                                        <p:tgtEl>
                                          <p:spTgt spid="10245"/>
                                        </p:tgtEl>
                                        <p:attrNameLst>
                                          <p:attrName>ppt_y</p:attrName>
                                        </p:attrNameLst>
                                      </p:cBhvr>
                                      <p:tavLst>
                                        <p:tav tm="0">
                                          <p:val>
                                            <p:strVal val="#ppt_y"/>
                                          </p:val>
                                        </p:tav>
                                        <p:tav tm="100000">
                                          <p:val>
                                            <p:strVal val="#ppt_y"/>
                                          </p:val>
                                        </p:tav>
                                      </p:tavLst>
                                    </p:anim>
                                    <p:anim calcmode="lin" valueType="num">
                                      <p:cBhvr>
                                        <p:cTn id="9" dur="1000" fill="hold"/>
                                        <p:tgtEl>
                                          <p:spTgt spid="10245"/>
                                        </p:tgtEl>
                                        <p:attrNameLst>
                                          <p:attrName>ppt_w</p:attrName>
                                        </p:attrNameLst>
                                      </p:cBhvr>
                                      <p:tavLst>
                                        <p:tav tm="0">
                                          <p:val>
                                            <p:fltVal val="0"/>
                                          </p:val>
                                        </p:tav>
                                        <p:tav tm="100000">
                                          <p:val>
                                            <p:strVal val="#ppt_w"/>
                                          </p:val>
                                        </p:tav>
                                      </p:tavLst>
                                    </p:anim>
                                    <p:anim calcmode="lin" valueType="num">
                                      <p:cBhvr>
                                        <p:cTn id="10" dur="1000" fill="hold"/>
                                        <p:tgtEl>
                                          <p:spTgt spid="10245"/>
                                        </p:tgtEl>
                                        <p:attrNameLst>
                                          <p:attrName>ppt_h</p:attrName>
                                        </p:attrNameLst>
                                      </p:cBhvr>
                                      <p:tavLst>
                                        <p:tav tm="0">
                                          <p:val>
                                            <p:strVal val="#ppt_h"/>
                                          </p:val>
                                        </p:tav>
                                        <p:tav tm="100000">
                                          <p:val>
                                            <p:strVal val="#ppt_h"/>
                                          </p:val>
                                        </p:tav>
                                      </p:tavLst>
                                    </p:anim>
                                  </p:childTnLst>
                                  <p:subTnLst>
                                    <p:animClr clrSpc="rgb" dir="cw">
                                      <p:cBhvr override="childStyle">
                                        <p:cTn dur="1" fill="hold" display="0" masterRel="nextClick" afterEffect="1"/>
                                        <p:tgtEl>
                                          <p:spTgt spid="10245"/>
                                        </p:tgtEl>
                                        <p:attrNameLst>
                                          <p:attrName>ppt_c</p:attrName>
                                        </p:attrNameLst>
                                      </p:cBhvr>
                                      <p:to>
                                        <a:srgbClr val="0000FF"/>
                                      </p:to>
                                    </p:animClr>
                                    <p:audio>
                                      <p:cMediaNode>
                                        <p:cTn display="0" masterRel="sameClick">
                                          <p:stCondLst>
                                            <p:cond evt="begin" delay="0">
                                              <p:tn val="5"/>
                                            </p:cond>
                                          </p:stCondLst>
                                          <p:endCondLst>
                                            <p:cond evt="onStopAudio" delay="0">
                                              <p:tgtEl>
                                                <p:sldTgt/>
                                              </p:tgtEl>
                                            </p:cond>
                                          </p:endCondLst>
                                        </p:cTn>
                                        <p:tgtEl>
                                          <p:sndTgt r:embed="rId2" name="السنة أن يكون المريض متربعاً في جلوس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5"/>
          <a:srcRect/>
          <a:stretch>
            <a:fillRect/>
          </a:stretch>
        </p:blipFill>
        <p:spPr bwMode="auto">
          <a:xfrm>
            <a:off x="214313" y="642938"/>
            <a:ext cx="8715375" cy="5810250"/>
          </a:xfrm>
          <a:prstGeom prst="rect">
            <a:avLst/>
          </a:prstGeom>
          <a:noFill/>
          <a:ln w="9525">
            <a:noFill/>
            <a:miter lim="800000"/>
            <a:headEnd/>
            <a:tailEnd/>
          </a:ln>
        </p:spPr>
      </p:pic>
      <p:sp>
        <p:nvSpPr>
          <p:cNvPr id="9" name="مستطيل 8"/>
          <p:cNvSpPr>
            <a:spLocks noChangeArrowheads="1"/>
          </p:cNvSpPr>
          <p:nvPr/>
        </p:nvSpPr>
        <p:spPr bwMode="auto">
          <a:xfrm>
            <a:off x="1357313" y="1531938"/>
            <a:ext cx="6500812" cy="2482850"/>
          </a:xfrm>
          <a:prstGeom prst="rect">
            <a:avLst/>
          </a:prstGeom>
          <a:noFill/>
          <a:ln w="9525">
            <a:noFill/>
            <a:miter lim="800000"/>
            <a:headEnd/>
            <a:tailEnd/>
          </a:ln>
        </p:spPr>
        <p:txBody>
          <a:bodyPr>
            <a:spAutoFit/>
          </a:bodyPr>
          <a:lstStyle/>
          <a:p>
            <a:pPr rtl="0">
              <a:lnSpc>
                <a:spcPct val="150000"/>
              </a:lnSpc>
            </a:pPr>
            <a:r>
              <a:rPr lang="ar-EG" sz="3600" b="1"/>
              <a:t>ويدل على ما تقدم:</a:t>
            </a:r>
          </a:p>
          <a:p>
            <a:pPr rtl="0">
              <a:lnSpc>
                <a:spcPct val="150000"/>
              </a:lnSpc>
            </a:pPr>
            <a:r>
              <a:rPr lang="ar-EG" sz="3600" b="1">
                <a:solidFill>
                  <a:srgbClr val="0000FF"/>
                </a:solidFill>
              </a:rPr>
              <a:t> أ- </a:t>
            </a:r>
            <a:r>
              <a:rPr lang="ar-EG" sz="3600" b="1"/>
              <a:t>عموم قوله تعالى:</a:t>
            </a:r>
          </a:p>
          <a:p>
            <a:pPr rtl="0">
              <a:lnSpc>
                <a:spcPct val="150000"/>
              </a:lnSpc>
            </a:pPr>
            <a:r>
              <a:rPr lang="ar-EG" sz="3600" b="1"/>
              <a:t>              "</a:t>
            </a:r>
            <a:r>
              <a:rPr lang="ar-EG" sz="3600" b="1">
                <a:solidFill>
                  <a:srgbClr val="C00000"/>
                </a:solidFill>
              </a:rPr>
              <a:t>فاتقوا الله ما استطعتم</a:t>
            </a:r>
            <a:r>
              <a:rPr lang="ar-EG" sz="3600" b="1"/>
              <a:t>"</a:t>
            </a:r>
            <a:r>
              <a:rPr lang="ar-EG" sz="3600" b="1" baseline="30000"/>
              <a:t>(1)</a:t>
            </a:r>
            <a:r>
              <a:rPr lang="ar-EG" sz="3600" b="1"/>
              <a:t>.</a:t>
            </a:r>
          </a:p>
        </p:txBody>
      </p:sp>
      <p:sp>
        <p:nvSpPr>
          <p:cNvPr id="5" name="TextBox 4"/>
          <p:cNvSpPr txBox="1">
            <a:spLocks noChangeArrowheads="1"/>
          </p:cNvSpPr>
          <p:nvPr/>
        </p:nvSpPr>
        <p:spPr bwMode="auto">
          <a:xfrm>
            <a:off x="1331913" y="5013325"/>
            <a:ext cx="6500812" cy="461963"/>
          </a:xfrm>
          <a:prstGeom prst="rect">
            <a:avLst/>
          </a:prstGeom>
          <a:noFill/>
          <a:ln w="9525">
            <a:noFill/>
            <a:miter lim="800000"/>
            <a:headEnd/>
            <a:tailEnd/>
          </a:ln>
        </p:spPr>
        <p:txBody>
          <a:bodyPr>
            <a:spAutoFit/>
          </a:bodyPr>
          <a:lstStyle/>
          <a:p>
            <a:pPr algn="ctr" rtl="0"/>
            <a:r>
              <a:rPr lang="ar-EG" sz="2400" b="1">
                <a:solidFill>
                  <a:srgbClr val="006600"/>
                </a:solidFill>
              </a:rPr>
              <a:t>(1) سورة التغابن الآية 16.</a:t>
            </a:r>
            <a:endParaRPr lang="en-US" sz="2400" b="1">
              <a:solidFill>
                <a:srgbClr val="00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26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26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2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11" presetID="1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lide(fromBottom)">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ويدل على ما تقدم عموم قوله.wav"/>
                                        </p:tgtEl>
                                      </p:cMediaNode>
                                    </p:audio>
                                  </p:sub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800" decel="100000"/>
                                        <p:tgtEl>
                                          <p:spTgt spid="5"/>
                                        </p:tgtEl>
                                      </p:cBhvr>
                                    </p:animEffect>
                                    <p:anim calcmode="lin" valueType="num">
                                      <p:cBhvr>
                                        <p:cTn id="19" dur="800" decel="100000" fill="hold"/>
                                        <p:tgtEl>
                                          <p:spTgt spid="5"/>
                                        </p:tgtEl>
                                        <p:attrNameLst>
                                          <p:attrName>style.rotation</p:attrName>
                                        </p:attrNameLst>
                                      </p:cBhvr>
                                      <p:tavLst>
                                        <p:tav tm="0">
                                          <p:val>
                                            <p:fltVal val="-90"/>
                                          </p:val>
                                        </p:tav>
                                        <p:tav tm="100000">
                                          <p:val>
                                            <p:fltVal val="0"/>
                                          </p:val>
                                        </p:tav>
                                      </p:tavLst>
                                    </p:anim>
                                    <p:anim calcmode="lin" valueType="num">
                                      <p:cBhvr>
                                        <p:cTn id="20" dur="800" decel="100000" fill="hold"/>
                                        <p:tgtEl>
                                          <p:spTgt spid="5"/>
                                        </p:tgtEl>
                                        <p:attrNameLst>
                                          <p:attrName>ppt_x</p:attrName>
                                        </p:attrNameLst>
                                      </p:cBhvr>
                                      <p:tavLst>
                                        <p:tav tm="0">
                                          <p:val>
                                            <p:strVal val="#ppt_x+0.4"/>
                                          </p:val>
                                        </p:tav>
                                        <p:tav tm="100000">
                                          <p:val>
                                            <p:strVal val="#ppt_x-0.05"/>
                                          </p:val>
                                        </p:tav>
                                      </p:tavLst>
                                    </p:anim>
                                    <p:anim calcmode="lin" valueType="num">
                                      <p:cBhvr>
                                        <p:cTn id="21" dur="800" decel="100000" fill="hold"/>
                                        <p:tgtEl>
                                          <p:spTgt spid="5"/>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سورة التغابن الآية 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srcRect/>
          <a:stretch>
            <a:fillRect/>
          </a:stretch>
        </p:blipFill>
        <p:spPr bwMode="auto">
          <a:xfrm>
            <a:off x="214313" y="642938"/>
            <a:ext cx="8715375" cy="5810250"/>
          </a:xfrm>
          <a:prstGeom prst="rect">
            <a:avLst/>
          </a:prstGeom>
          <a:noFill/>
          <a:ln w="9525">
            <a:noFill/>
            <a:miter lim="800000"/>
            <a:headEnd/>
            <a:tailEnd/>
          </a:ln>
        </p:spPr>
      </p:pic>
      <p:sp>
        <p:nvSpPr>
          <p:cNvPr id="3" name="مستطيل 8"/>
          <p:cNvSpPr>
            <a:spLocks noChangeArrowheads="1"/>
          </p:cNvSpPr>
          <p:nvPr/>
        </p:nvSpPr>
        <p:spPr bwMode="auto">
          <a:xfrm>
            <a:off x="1357313" y="1484313"/>
            <a:ext cx="6500812" cy="2482850"/>
          </a:xfrm>
          <a:prstGeom prst="rect">
            <a:avLst/>
          </a:prstGeom>
          <a:noFill/>
          <a:ln w="9525">
            <a:noFill/>
            <a:miter lim="800000"/>
            <a:headEnd/>
            <a:tailEnd/>
          </a:ln>
        </p:spPr>
        <p:txBody>
          <a:bodyPr>
            <a:spAutoFit/>
          </a:bodyPr>
          <a:lstStyle/>
          <a:p>
            <a:pPr algn="ctr" rtl="0">
              <a:lnSpc>
                <a:spcPct val="150000"/>
              </a:lnSpc>
            </a:pPr>
            <a:r>
              <a:rPr lang="ar-EG" sz="3600" b="1"/>
              <a:t>ويدل على ما تقدم:</a:t>
            </a:r>
          </a:p>
          <a:p>
            <a:pPr algn="ctr" rtl="0">
              <a:lnSpc>
                <a:spcPct val="150000"/>
              </a:lnSpc>
            </a:pPr>
            <a:r>
              <a:rPr lang="ar-EG" sz="3600" b="1">
                <a:solidFill>
                  <a:srgbClr val="0000FF"/>
                </a:solidFill>
              </a:rPr>
              <a:t>ب-</a:t>
            </a:r>
            <a:r>
              <a:rPr lang="ar-EG" sz="3600" b="1"/>
              <a:t> وقول النبي صلى الله عليه وسلم: </a:t>
            </a:r>
          </a:p>
          <a:p>
            <a:pPr algn="ctr" rtl="0">
              <a:lnSpc>
                <a:spcPct val="150000"/>
              </a:lnSpc>
            </a:pPr>
            <a:r>
              <a:rPr lang="ar-EG" sz="3600" b="1"/>
              <a:t>"</a:t>
            </a:r>
            <a:r>
              <a:rPr lang="ar-EG" sz="3200" b="1">
                <a:solidFill>
                  <a:srgbClr val="C00000"/>
                </a:solidFill>
              </a:rPr>
              <a:t>إذا أمرتكم بأمر فأتوا منه ما استطعتم</a:t>
            </a:r>
            <a:r>
              <a:rPr lang="ar-EG" sz="3600" b="1"/>
              <a:t>"</a:t>
            </a:r>
            <a:r>
              <a:rPr lang="ar-EG" sz="3600" b="1" baseline="30000"/>
              <a:t>(2)</a:t>
            </a:r>
            <a:r>
              <a:rPr lang="ar-EG" sz="3600" b="1"/>
              <a:t>.</a:t>
            </a:r>
          </a:p>
        </p:txBody>
      </p:sp>
      <p:sp>
        <p:nvSpPr>
          <p:cNvPr id="4" name="TextBox 3"/>
          <p:cNvSpPr txBox="1">
            <a:spLocks noChangeArrowheads="1"/>
          </p:cNvSpPr>
          <p:nvPr/>
        </p:nvSpPr>
        <p:spPr bwMode="auto">
          <a:xfrm>
            <a:off x="1331913" y="4076700"/>
            <a:ext cx="6500812" cy="1570038"/>
          </a:xfrm>
          <a:prstGeom prst="rect">
            <a:avLst/>
          </a:prstGeom>
          <a:noFill/>
          <a:ln w="9525">
            <a:noFill/>
            <a:miter lim="800000"/>
            <a:headEnd/>
            <a:tailEnd/>
          </a:ln>
        </p:spPr>
        <p:txBody>
          <a:bodyPr>
            <a:spAutoFit/>
          </a:bodyPr>
          <a:lstStyle/>
          <a:p>
            <a:pPr algn="ctr" rtl="0"/>
            <a:r>
              <a:rPr lang="ar-EG" sz="2400" b="1">
                <a:solidFill>
                  <a:srgbClr val="006600"/>
                </a:solidFill>
              </a:rPr>
              <a:t>(2)أخرجه البخاري: كتاب: الاعتصام بالكتاب والسنة، باب الاقتداء بسنن رسول الله صلى الله عليه وسلم رقم: (6858)، ومسلم: كتاب: الحج، باب: فرض الحج مرة في العمر، رقم: (1337).</a:t>
            </a:r>
            <a:endParaRPr lang="en-US" sz="2400" b="1">
              <a:solidFill>
                <a:srgbClr val="00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11" presetID="1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وقوله النبي صلى الله عليه وسلم اذا امرتكم.wav"/>
                                        </p:tgtEl>
                                      </p:cMediaNode>
                                    </p:audio>
                                  </p:sub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أخرجه البخاري كتاب  الاعتصام بالكتاب والس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srcRect/>
          <a:stretch>
            <a:fillRect/>
          </a:stretch>
        </p:blipFill>
        <p:spPr bwMode="auto">
          <a:xfrm>
            <a:off x="214313" y="642938"/>
            <a:ext cx="8715375" cy="5810250"/>
          </a:xfrm>
          <a:prstGeom prst="rect">
            <a:avLst/>
          </a:prstGeom>
          <a:noFill/>
          <a:ln w="9525">
            <a:noFill/>
            <a:miter lim="800000"/>
            <a:headEnd/>
            <a:tailEnd/>
          </a:ln>
        </p:spPr>
      </p:pic>
      <p:sp>
        <p:nvSpPr>
          <p:cNvPr id="3" name="مستطيل 8"/>
          <p:cNvSpPr>
            <a:spLocks noChangeArrowheads="1"/>
          </p:cNvSpPr>
          <p:nvPr/>
        </p:nvSpPr>
        <p:spPr bwMode="auto">
          <a:xfrm>
            <a:off x="1357313" y="1484313"/>
            <a:ext cx="6500812" cy="2554287"/>
          </a:xfrm>
          <a:prstGeom prst="rect">
            <a:avLst/>
          </a:prstGeom>
          <a:noFill/>
          <a:ln w="9525">
            <a:noFill/>
            <a:miter lim="800000"/>
            <a:headEnd/>
            <a:tailEnd/>
          </a:ln>
        </p:spPr>
        <p:txBody>
          <a:bodyPr>
            <a:spAutoFit/>
          </a:bodyPr>
          <a:lstStyle/>
          <a:p>
            <a:pPr algn="ctr" rtl="0"/>
            <a:r>
              <a:rPr lang="ar-EG" sz="3200" b="1"/>
              <a:t>ويدل على ما تقدم:</a:t>
            </a:r>
          </a:p>
          <a:p>
            <a:pPr algn="ctr" rtl="0"/>
            <a:r>
              <a:rPr lang="ar-EG" sz="3200" b="1">
                <a:solidFill>
                  <a:srgbClr val="0000FF"/>
                </a:solidFill>
              </a:rPr>
              <a:t>ت-</a:t>
            </a:r>
            <a:r>
              <a:rPr lang="ar-EG" sz="3200" b="1"/>
              <a:t> وقوله صلى الله عليه وسلم كما في حديث عمران بن حصين رضي الله عنهما: </a:t>
            </a:r>
          </a:p>
          <a:p>
            <a:pPr algn="ctr" rtl="0"/>
            <a:r>
              <a:rPr lang="ar-EG" sz="3200" b="1"/>
              <a:t>"</a:t>
            </a:r>
            <a:r>
              <a:rPr lang="ar-EG" sz="3200" b="1">
                <a:solidFill>
                  <a:srgbClr val="C00000"/>
                </a:solidFill>
              </a:rPr>
              <a:t>صلِّ قائماً، فإن لم تستطع فقاعداً، فإن لم تستطع فعلى جنب</a:t>
            </a:r>
            <a:r>
              <a:rPr lang="ar-EG" sz="3200" b="1"/>
              <a:t>"</a:t>
            </a:r>
            <a:r>
              <a:rPr lang="ar-EG" sz="3200" b="1" baseline="30000"/>
              <a:t>(3)</a:t>
            </a:r>
            <a:r>
              <a:rPr lang="ar-EG" sz="3200" b="1"/>
              <a:t>،</a:t>
            </a:r>
          </a:p>
        </p:txBody>
      </p:sp>
      <p:sp>
        <p:nvSpPr>
          <p:cNvPr id="4" name="TextBox 3"/>
          <p:cNvSpPr txBox="1">
            <a:spLocks noChangeArrowheads="1"/>
          </p:cNvSpPr>
          <p:nvPr/>
        </p:nvSpPr>
        <p:spPr bwMode="auto">
          <a:xfrm>
            <a:off x="1331913" y="4868863"/>
            <a:ext cx="6500812" cy="831850"/>
          </a:xfrm>
          <a:prstGeom prst="rect">
            <a:avLst/>
          </a:prstGeom>
          <a:noFill/>
          <a:ln w="9525">
            <a:noFill/>
            <a:miter lim="800000"/>
            <a:headEnd/>
            <a:tailEnd/>
          </a:ln>
        </p:spPr>
        <p:txBody>
          <a:bodyPr>
            <a:spAutoFit/>
          </a:bodyPr>
          <a:lstStyle/>
          <a:p>
            <a:pPr algn="ctr" rtl="0"/>
            <a:r>
              <a:rPr lang="ar-EG" sz="2400" b="1" dirty="0">
                <a:solidFill>
                  <a:srgbClr val="006600"/>
                </a:solidFill>
              </a:rPr>
              <a:t>(3) أخرجه البخاري: كتاب تقصير </a:t>
            </a:r>
            <a:r>
              <a:rPr lang="ar-EG" sz="2400" b="1" dirty="0" smtClean="0">
                <a:solidFill>
                  <a:srgbClr val="006600"/>
                </a:solidFill>
              </a:rPr>
              <a:t>الصلاة، باب: </a:t>
            </a:r>
            <a:r>
              <a:rPr lang="ar-EG" sz="2400" b="1" dirty="0">
                <a:solidFill>
                  <a:srgbClr val="006600"/>
                </a:solidFill>
              </a:rPr>
              <a:t>إذا لم يطق قاعداً، رقم: (1117).</a:t>
            </a:r>
            <a:endParaRPr lang="en-US" sz="2400" b="1" dirty="0">
              <a:solidFill>
                <a:srgbClr val="00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11" presetID="1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وقوله صلى الله عليه وسلم كما في حديث عمران بن حصين رضي الله عنهما.wav"/>
                                        </p:tgtEl>
                                      </p:cMediaNode>
                                    </p:audio>
                                  </p:sub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أخرجه البخاري  كتاب تقصير الصل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1066800" y="2063750"/>
            <a:ext cx="8643938" cy="4786313"/>
            <a:chOff x="2214546" y="0"/>
            <a:chExt cx="7045915" cy="2438400"/>
          </a:xfrm>
        </p:grpSpPr>
        <p:pic>
          <p:nvPicPr>
            <p:cNvPr id="3" name="Picture 9" descr="AppleSZ.png"/>
            <p:cNvPicPr>
              <a:picLocks noChangeAspect="1"/>
            </p:cNvPicPr>
            <p:nvPr/>
          </p:nvPicPr>
          <p:blipFill>
            <a:blip r:embed="rId3" cstate="print">
              <a:duotone>
                <a:prstClr val="black"/>
                <a:schemeClr val="accent6">
                  <a:tint val="45000"/>
                  <a:satMod val="400000"/>
                </a:schemeClr>
              </a:duotone>
            </a:blip>
            <a:stretch>
              <a:fillRect/>
            </a:stretch>
          </p:blipFill>
          <p:spPr>
            <a:xfrm>
              <a:off x="2214546" y="0"/>
              <a:ext cx="7045915" cy="2438400"/>
            </a:xfrm>
            <a:prstGeom prst="rect">
              <a:avLst/>
            </a:prstGeom>
            <a:effectLst>
              <a:innerShdw blurRad="330200">
                <a:srgbClr val="0000FF"/>
              </a:innerShdw>
            </a:effectLst>
          </p:spPr>
        </p:pic>
        <p:sp>
          <p:nvSpPr>
            <p:cNvPr id="14340" name="TextBox 1"/>
            <p:cNvSpPr txBox="1">
              <a:spLocks noChangeArrowheads="1"/>
            </p:cNvSpPr>
            <p:nvPr/>
          </p:nvSpPr>
          <p:spPr bwMode="auto">
            <a:xfrm>
              <a:off x="3643139" y="934113"/>
              <a:ext cx="3715119" cy="470393"/>
            </a:xfrm>
            <a:prstGeom prst="rect">
              <a:avLst/>
            </a:prstGeom>
            <a:noFill/>
            <a:ln w="9525">
              <a:noFill/>
              <a:miter lim="800000"/>
              <a:headEnd/>
              <a:tailEnd/>
            </a:ln>
          </p:spPr>
          <p:txBody>
            <a:bodyPr>
              <a:spAutoFit/>
            </a:bodyPr>
            <a:lstStyle/>
            <a:p>
              <a:pPr algn="ctr" rtl="0"/>
              <a:r>
                <a:rPr lang="ar-SA" sz="5400" b="1">
                  <a:solidFill>
                    <a:schemeClr val="bg1"/>
                  </a:solidFill>
                </a:rPr>
                <a:t>صلاة أهل الأعذار</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صلاة أهل الأعذ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srcRect/>
          <a:stretch>
            <a:fillRect/>
          </a:stretch>
        </p:blipFill>
        <p:spPr bwMode="auto">
          <a:xfrm>
            <a:off x="214313" y="642938"/>
            <a:ext cx="8715375" cy="5810250"/>
          </a:xfrm>
          <a:prstGeom prst="rect">
            <a:avLst/>
          </a:prstGeom>
          <a:noFill/>
          <a:ln w="9525">
            <a:noFill/>
            <a:miter lim="800000"/>
            <a:headEnd/>
            <a:tailEnd/>
          </a:ln>
        </p:spPr>
      </p:pic>
      <p:sp>
        <p:nvSpPr>
          <p:cNvPr id="3" name="مستطيل 8"/>
          <p:cNvSpPr>
            <a:spLocks noChangeArrowheads="1"/>
          </p:cNvSpPr>
          <p:nvPr/>
        </p:nvSpPr>
        <p:spPr bwMode="auto">
          <a:xfrm>
            <a:off x="1357313" y="1484313"/>
            <a:ext cx="6500812" cy="1754187"/>
          </a:xfrm>
          <a:prstGeom prst="rect">
            <a:avLst/>
          </a:prstGeom>
          <a:noFill/>
          <a:ln w="9525">
            <a:noFill/>
            <a:miter lim="800000"/>
            <a:headEnd/>
            <a:tailEnd/>
          </a:ln>
        </p:spPr>
        <p:txBody>
          <a:bodyPr>
            <a:spAutoFit/>
          </a:bodyPr>
          <a:lstStyle/>
          <a:p>
            <a:pPr algn="ctr" rtl="0">
              <a:lnSpc>
                <a:spcPct val="150000"/>
              </a:lnSpc>
            </a:pPr>
            <a:r>
              <a:rPr lang="ar-EG" sz="3600" b="1"/>
              <a:t>ويدل على ما تقدم:</a:t>
            </a:r>
          </a:p>
          <a:p>
            <a:pPr algn="ctr" rtl="0">
              <a:lnSpc>
                <a:spcPct val="150000"/>
              </a:lnSpc>
            </a:pPr>
            <a:r>
              <a:rPr lang="ar-EG" sz="3600" b="1"/>
              <a:t>وفي رواية: "</a:t>
            </a:r>
            <a:r>
              <a:rPr lang="ar-EG" sz="3600" b="1">
                <a:solidFill>
                  <a:srgbClr val="C00000"/>
                </a:solidFill>
              </a:rPr>
              <a:t>فإن لم تستطع فمستلقياً</a:t>
            </a:r>
            <a:r>
              <a:rPr lang="ar-EG" sz="3600" b="1"/>
              <a:t>"</a:t>
            </a:r>
            <a:r>
              <a:rPr lang="ar-EG" sz="3600" b="1" baseline="30000"/>
              <a:t>(4).</a:t>
            </a:r>
            <a:endParaRPr lang="ar-EG" sz="3600" b="1"/>
          </a:p>
        </p:txBody>
      </p:sp>
      <p:sp>
        <p:nvSpPr>
          <p:cNvPr id="4" name="TextBox 3"/>
          <p:cNvSpPr txBox="1">
            <a:spLocks noChangeArrowheads="1"/>
          </p:cNvSpPr>
          <p:nvPr/>
        </p:nvSpPr>
        <p:spPr bwMode="auto">
          <a:xfrm>
            <a:off x="1355725" y="4357688"/>
            <a:ext cx="6502400" cy="1201737"/>
          </a:xfrm>
          <a:prstGeom prst="rect">
            <a:avLst/>
          </a:prstGeom>
          <a:noFill/>
          <a:ln w="9525">
            <a:noFill/>
            <a:miter lim="800000"/>
            <a:headEnd/>
            <a:tailEnd/>
          </a:ln>
        </p:spPr>
        <p:txBody>
          <a:bodyPr>
            <a:spAutoFit/>
          </a:bodyPr>
          <a:lstStyle/>
          <a:p>
            <a:pPr algn="ctr"/>
            <a:r>
              <a:rPr lang="ar-EG" sz="2400" b="1">
                <a:solidFill>
                  <a:srgbClr val="006600"/>
                </a:solidFill>
              </a:rPr>
              <a:t>(4) رواه النسائي كما في نصب الراية 175/2، والدراية 209/1، والمنتقى ( مع نيل الأوطار 242/3)، ولم يتيسر لنا الوقوف عليها في المطبوع من سنن النسائي الصغرى والكبرى.</a:t>
            </a:r>
            <a:endParaRPr lang="en-US" sz="2400" b="1">
              <a:solidFill>
                <a:srgbClr val="00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par>
                                <p:cTn id="11" presetID="1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lide(fromBottom)">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وفي رواية فإن لم تستطع فمستلقياً.wav"/>
                                        </p:tgtEl>
                                      </p:cMediaNode>
                                    </p:audio>
                                  </p:sub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800" decel="100000"/>
                                        <p:tgtEl>
                                          <p:spTgt spid="4"/>
                                        </p:tgtEl>
                                      </p:cBhvr>
                                    </p:animEffect>
                                    <p:anim calcmode="lin" valueType="num">
                                      <p:cBhvr>
                                        <p:cTn id="19" dur="800" decel="100000" fill="hold"/>
                                        <p:tgtEl>
                                          <p:spTgt spid="4"/>
                                        </p:tgtEl>
                                        <p:attrNameLst>
                                          <p:attrName>style.rotation</p:attrName>
                                        </p:attrNameLst>
                                      </p:cBhvr>
                                      <p:tavLst>
                                        <p:tav tm="0">
                                          <p:val>
                                            <p:fltVal val="-90"/>
                                          </p:val>
                                        </p:tav>
                                        <p:tav tm="100000">
                                          <p:val>
                                            <p:fltVal val="0"/>
                                          </p:val>
                                        </p:tav>
                                      </p:tavLst>
                                    </p:anim>
                                    <p:anim calcmode="lin" valueType="num">
                                      <p:cBhvr>
                                        <p:cTn id="20" dur="800" decel="100000" fill="hold"/>
                                        <p:tgtEl>
                                          <p:spTgt spid="4"/>
                                        </p:tgtEl>
                                        <p:attrNameLst>
                                          <p:attrName>ppt_x</p:attrName>
                                        </p:attrNameLst>
                                      </p:cBhvr>
                                      <p:tavLst>
                                        <p:tav tm="0">
                                          <p:val>
                                            <p:strVal val="#ppt_x+0.4"/>
                                          </p:val>
                                        </p:tav>
                                        <p:tav tm="100000">
                                          <p:val>
                                            <p:strVal val="#ppt_x-0.05"/>
                                          </p:val>
                                        </p:tav>
                                      </p:tavLst>
                                    </p:anim>
                                    <p:anim calcmode="lin" valueType="num">
                                      <p:cBhvr>
                                        <p:cTn id="21" dur="800" decel="100000" fill="hold"/>
                                        <p:tgtEl>
                                          <p:spTgt spid="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رواه النسائي كما في نصب الراية 175  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897254" y="0"/>
            <a:ext cx="3000396" cy="857256"/>
          </a:xfrm>
          <a:prstGeom prst="plaque">
            <a:avLst>
              <a:gd name="adj" fmla="val 50000"/>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5400" dirty="0">
                <a:ln w="18415" cmpd="sng">
                  <a:solidFill>
                    <a:srgbClr val="FFFFFF"/>
                  </a:solidFill>
                  <a:prstDash val="solid"/>
                </a:ln>
                <a:solidFill>
                  <a:srgbClr val="FFFFFF"/>
                </a:solidFill>
                <a:effectLst>
                  <a:outerShdw blurRad="63500" dir="3600000" algn="tl" rotWithShape="0">
                    <a:srgbClr val="000000">
                      <a:alpha val="70000"/>
                    </a:srgbClr>
                  </a:outerShdw>
                </a:effectLst>
              </a:rPr>
              <a:t>تطبيق</a:t>
            </a:r>
          </a:p>
        </p:txBody>
      </p:sp>
      <p:pic>
        <p:nvPicPr>
          <p:cNvPr id="12291" name="Picture 2"/>
          <p:cNvPicPr>
            <a:picLocks noChangeAspect="1" noChangeArrowheads="1"/>
          </p:cNvPicPr>
          <p:nvPr/>
        </p:nvPicPr>
        <p:blipFill>
          <a:blip r:embed="rId6"/>
          <a:srcRect/>
          <a:stretch>
            <a:fillRect/>
          </a:stretch>
        </p:blipFill>
        <p:spPr bwMode="auto">
          <a:xfrm>
            <a:off x="107950" y="1046163"/>
            <a:ext cx="8928100" cy="5738812"/>
          </a:xfrm>
          <a:prstGeom prst="rect">
            <a:avLst/>
          </a:prstGeom>
          <a:noFill/>
          <a:ln w="9525">
            <a:noFill/>
            <a:miter lim="800000"/>
            <a:headEnd/>
            <a:tailEnd/>
          </a:ln>
        </p:spPr>
      </p:pic>
      <p:sp>
        <p:nvSpPr>
          <p:cNvPr id="8" name="مستطيل 7"/>
          <p:cNvSpPr>
            <a:spLocks noChangeArrowheads="1"/>
          </p:cNvSpPr>
          <p:nvPr/>
        </p:nvSpPr>
        <p:spPr bwMode="auto">
          <a:xfrm>
            <a:off x="1692275" y="2420938"/>
            <a:ext cx="5832475" cy="1323975"/>
          </a:xfrm>
          <a:prstGeom prst="rect">
            <a:avLst/>
          </a:prstGeom>
          <a:noFill/>
          <a:ln w="9525">
            <a:noFill/>
            <a:miter lim="800000"/>
            <a:headEnd/>
            <a:tailEnd/>
          </a:ln>
        </p:spPr>
        <p:txBody>
          <a:bodyPr>
            <a:spAutoFit/>
          </a:bodyPr>
          <a:lstStyle/>
          <a:p>
            <a:pPr algn="ctr" rtl="0"/>
            <a:r>
              <a:rPr lang="ar-EG" sz="4000" b="1">
                <a:solidFill>
                  <a:srgbClr val="C00000"/>
                </a:solidFill>
              </a:rPr>
              <a:t>بإشراف معلم</a:t>
            </a:r>
            <a:r>
              <a:rPr lang="ar-SA" sz="4000" b="1">
                <a:solidFill>
                  <a:srgbClr val="C00000"/>
                </a:solidFill>
              </a:rPr>
              <a:t>ي</a:t>
            </a:r>
            <a:r>
              <a:rPr lang="ar-EG" sz="4000" b="1">
                <a:solidFill>
                  <a:srgbClr val="C00000"/>
                </a:solidFill>
              </a:rPr>
              <a:t>: </a:t>
            </a:r>
            <a:r>
              <a:rPr lang="ar-EG" sz="4000" b="1"/>
              <a:t>أطبق صفة صلاة المريض جالساً وأكتب ملحوظاتي.</a:t>
            </a:r>
          </a:p>
        </p:txBody>
      </p:sp>
      <p:sp>
        <p:nvSpPr>
          <p:cNvPr id="3" name="TextBox 2"/>
          <p:cNvSpPr txBox="1">
            <a:spLocks noChangeArrowheads="1"/>
          </p:cNvSpPr>
          <p:nvPr/>
        </p:nvSpPr>
        <p:spPr bwMode="auto">
          <a:xfrm>
            <a:off x="1258888" y="3744913"/>
            <a:ext cx="7129462" cy="2554287"/>
          </a:xfrm>
          <a:prstGeom prst="rect">
            <a:avLst/>
          </a:prstGeom>
          <a:noFill/>
          <a:ln w="9525">
            <a:noFill/>
            <a:miter lim="800000"/>
            <a:headEnd/>
            <a:tailEnd/>
          </a:ln>
        </p:spPr>
        <p:txBody>
          <a:bodyPr>
            <a:spAutoFit/>
          </a:bodyPr>
          <a:lstStyle/>
          <a:p>
            <a:pPr marL="457200" indent="-457200" algn="justLow">
              <a:buFont typeface="Wingdings" pitchFamily="2" charset="2"/>
              <a:buChar char="ü"/>
            </a:pPr>
            <a:r>
              <a:rPr lang="ar-EG" sz="3200" b="1">
                <a:solidFill>
                  <a:srgbClr val="0000FF"/>
                </a:solidFill>
              </a:rPr>
              <a:t>صفة صلاة المريض يصلي قاعدًا فإن لم يستطع فعلى جنبه الأيمن، فإن لم يستطع فعلى جنبه الأيسر، فإن لم يستطع صلى مستلقياً على ظهره، فإن لم يستطع أومأ برأسه، فإن لم أستطع أشار بيده، فإن لم يتذكر يتم تلُقينه، وهكذا.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تطبيق.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2291"/>
                                        </p:tgtEl>
                                        <p:attrNameLst>
                                          <p:attrName>style.visibility</p:attrName>
                                        </p:attrNameLst>
                                      </p:cBhvr>
                                      <p:to>
                                        <p:strVal val="visible"/>
                                      </p:to>
                                    </p:set>
                                    <p:animEffect transition="in" filter="blinds(horizontal)">
                                      <p:cBhvr>
                                        <p:cTn id="18" dur="1000"/>
                                        <p:tgtEl>
                                          <p:spTgt spid="12291"/>
                                        </p:tgtEl>
                                      </p:cBhvr>
                                    </p:animEffect>
                                  </p:childTnLst>
                                  <p:subTnLst>
                                    <p:audio>
                                      <p:cMediaNode>
                                        <p:cTn display="0" masterRel="sameClick">
                                          <p:stCondLst>
                                            <p:cond evt="begin" delay="0">
                                              <p:tn val="16"/>
                                            </p:cond>
                                          </p:stCondLst>
                                          <p:endCondLst>
                                            <p:cond evt="onStopAudio" delay="0">
                                              <p:tgtEl>
                                                <p:sldTgt/>
                                              </p:tgtEl>
                                            </p:cond>
                                          </p:endCondLst>
                                        </p:cTn>
                                        <p:tgtEl>
                                          <p:sndTgt r:embed="rId3" name="push.wav"/>
                                        </p:tgtEl>
                                      </p:cMediaNode>
                                    </p:audio>
                                  </p:subTnLst>
                                </p:cTn>
                              </p:par>
                              <p:par>
                                <p:cTn id="19" presetID="17" presetClass="entr" presetSubtype="2"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ppt_x</p:attrName>
                                        </p:attrNameLst>
                                      </p:cBhvr>
                                      <p:tavLst>
                                        <p:tav tm="0">
                                          <p:val>
                                            <p:strVal val="#ppt_x+#ppt_w/2"/>
                                          </p:val>
                                        </p:tav>
                                        <p:tav tm="100000">
                                          <p:val>
                                            <p:strVal val="#ppt_x"/>
                                          </p:val>
                                        </p:tav>
                                      </p:tavLst>
                                    </p:anim>
                                    <p:anim calcmode="lin" valueType="num">
                                      <p:cBhvr>
                                        <p:cTn id="22" dur="1000" fill="hold"/>
                                        <p:tgtEl>
                                          <p:spTgt spid="8"/>
                                        </p:tgtEl>
                                        <p:attrNameLst>
                                          <p:attrName>ppt_y</p:attrName>
                                        </p:attrNameLst>
                                      </p:cBhvr>
                                      <p:tavLst>
                                        <p:tav tm="0">
                                          <p:val>
                                            <p:strVal val="#ppt_y"/>
                                          </p:val>
                                        </p:tav>
                                        <p:tav tm="100000">
                                          <p:val>
                                            <p:strVal val="#ppt_y"/>
                                          </p:val>
                                        </p:tav>
                                      </p:tavLst>
                                    </p:anim>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بإشراف معلمي  أطبق صفة صلاة المريض.wav"/>
                                        </p:tgtEl>
                                      </p:cMediaNode>
                                    </p:audio>
                                  </p:sub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subTnLst>
                                    <p:audio>
                                      <p:cMediaNode>
                                        <p:cTn display="0" masterRel="sameClick">
                                          <p:stCondLst>
                                            <p:cond evt="begin" delay="0">
                                              <p:tn val="27"/>
                                            </p:cond>
                                          </p:stCondLst>
                                          <p:endCondLst>
                                            <p:cond evt="onStopAudio" delay="0">
                                              <p:tgtEl>
                                                <p:sldTgt/>
                                              </p:tgtEl>
                                            </p:cond>
                                          </p:endCondLst>
                                        </p:cTn>
                                        <p:tgtEl>
                                          <p:sndTgt r:embed="rId5" name="صفة صلاة المريض يصلي قاعدًا فإن لم يستطع فعلى جنبه الأي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صورة 7" descr="0249.JPG"/>
          <p:cNvPicPr>
            <a:picLocks noChangeAspect="1"/>
          </p:cNvPicPr>
          <p:nvPr/>
        </p:nvPicPr>
        <p:blipFill>
          <a:blip r:embed="rId7"/>
          <a:srcRect/>
          <a:stretch>
            <a:fillRect/>
          </a:stretch>
        </p:blipFill>
        <p:spPr bwMode="auto">
          <a:xfrm>
            <a:off x="214313" y="1752600"/>
            <a:ext cx="8715375" cy="4248150"/>
          </a:xfrm>
          <a:prstGeom prst="rect">
            <a:avLst/>
          </a:prstGeom>
          <a:noFill/>
          <a:ln w="9525">
            <a:noFill/>
            <a:miter lim="800000"/>
            <a:headEnd/>
            <a:tailEnd/>
          </a:ln>
        </p:spPr>
      </p:pic>
      <p:sp>
        <p:nvSpPr>
          <p:cNvPr id="3" name="مستطيل 2"/>
          <p:cNvSpPr>
            <a:spLocks noChangeArrowheads="1"/>
          </p:cNvSpPr>
          <p:nvPr/>
        </p:nvSpPr>
        <p:spPr bwMode="auto">
          <a:xfrm>
            <a:off x="1500188" y="2781300"/>
            <a:ext cx="6429375" cy="2676525"/>
          </a:xfrm>
          <a:prstGeom prst="rect">
            <a:avLst/>
          </a:prstGeom>
          <a:noFill/>
          <a:ln w="9525">
            <a:noFill/>
            <a:miter lim="800000"/>
            <a:headEnd/>
            <a:tailEnd/>
          </a:ln>
        </p:spPr>
        <p:txBody>
          <a:bodyPr>
            <a:spAutoFit/>
          </a:bodyPr>
          <a:lstStyle/>
          <a:p>
            <a:pPr rtl="0"/>
            <a:r>
              <a:rPr lang="ar-SA" sz="2800" b="1"/>
              <a:t>1- </a:t>
            </a:r>
            <a:r>
              <a:rPr lang="ar-EG" sz="2800" b="1"/>
              <a:t>لا تسقط الصلاة عن المريض أبداً ما دام عقله حاضراً.</a:t>
            </a:r>
          </a:p>
          <a:p>
            <a:pPr algn="ctr" rtl="0"/>
            <a:r>
              <a:rPr lang="ar-SA" sz="2800" b="1"/>
              <a:t>2- </a:t>
            </a:r>
            <a:r>
              <a:rPr lang="ar-EG" sz="2800" b="1"/>
              <a:t>إذا كان المريض يشقُّ عليه التطهر لكل صلاة، أو تشقُّ عليه الصلوات في أوقاتها؛ فله الجمع بين صلاتي الظهر والعصر، والجمع بين صلاتي المغرب والعشاء، في وقت إحداهما حسب الأرفق بحاله.</a:t>
            </a:r>
          </a:p>
        </p:txBody>
      </p:sp>
      <p:grpSp>
        <p:nvGrpSpPr>
          <p:cNvPr id="2" name="Group 1"/>
          <p:cNvGrpSpPr>
            <a:grpSpLocks/>
          </p:cNvGrpSpPr>
          <p:nvPr/>
        </p:nvGrpSpPr>
        <p:grpSpPr bwMode="auto">
          <a:xfrm>
            <a:off x="1878013" y="1082675"/>
            <a:ext cx="5622925" cy="1774825"/>
            <a:chOff x="3857620" y="285728"/>
            <a:chExt cx="4857752" cy="2000264"/>
          </a:xfrm>
        </p:grpSpPr>
        <p:grpSp>
          <p:nvGrpSpPr>
            <p:cNvPr id="33797" name="Group 3"/>
            <p:cNvGrpSpPr>
              <a:grpSpLocks/>
            </p:cNvGrpSpPr>
            <p:nvPr/>
          </p:nvGrpSpPr>
          <p:grpSpPr bwMode="auto">
            <a:xfrm>
              <a:off x="3857620" y="285728"/>
              <a:ext cx="4857752" cy="2000264"/>
              <a:chOff x="3571868" y="285728"/>
              <a:chExt cx="5143504" cy="2643206"/>
            </a:xfrm>
          </p:grpSpPr>
          <p:sp>
            <p:nvSpPr>
              <p:cNvPr id="9" name="32-Point Star 4"/>
              <p:cNvSpPr/>
              <p:nvPr/>
            </p:nvSpPr>
            <p:spPr>
              <a:xfrm>
                <a:off x="3571868" y="285728"/>
                <a:ext cx="5143504" cy="2643206"/>
              </a:xfrm>
              <a:prstGeom prst="star32">
                <a:avLst/>
              </a:prstGeom>
              <a:ln/>
            </p:spPr>
            <p:style>
              <a:lnRef idx="0">
                <a:schemeClr val="accent1"/>
              </a:lnRef>
              <a:fillRef idx="3">
                <a:schemeClr val="accent1"/>
              </a:fillRef>
              <a:effectRef idx="3">
                <a:schemeClr val="accent1"/>
              </a:effectRef>
              <a:fontRef idx="minor">
                <a:schemeClr val="lt1"/>
              </a:fontRef>
            </p:style>
            <p:txBody>
              <a:bodyPr rtlCol="1" anchor="ctr"/>
              <a:lstStyle/>
              <a:p>
                <a:pPr algn="ctr" rtl="0" fontAlgn="auto">
                  <a:spcBef>
                    <a:spcPts val="0"/>
                  </a:spcBef>
                  <a:spcAft>
                    <a:spcPts val="0"/>
                  </a:spcAft>
                  <a:defRPr/>
                </a:pPr>
                <a:endParaRPr lang="ar-EG" sz="3600" b="1" dirty="0"/>
              </a:p>
            </p:txBody>
          </p:sp>
          <p:sp>
            <p:nvSpPr>
              <p:cNvPr id="10" name="32-Point Star 5"/>
              <p:cNvSpPr/>
              <p:nvPr/>
            </p:nvSpPr>
            <p:spPr>
              <a:xfrm>
                <a:off x="3857940" y="642727"/>
                <a:ext cx="4571358" cy="1929209"/>
              </a:xfrm>
              <a:prstGeom prst="star32">
                <a:avLst/>
              </a:prstGeom>
              <a:ln/>
            </p:spPr>
            <p:style>
              <a:lnRef idx="2">
                <a:schemeClr val="accent2"/>
              </a:lnRef>
              <a:fillRef idx="1">
                <a:schemeClr val="lt1"/>
              </a:fillRef>
              <a:effectRef idx="0">
                <a:schemeClr val="accent2"/>
              </a:effectRef>
              <a:fontRef idx="minor">
                <a:schemeClr val="dk1"/>
              </a:fontRef>
            </p:style>
            <p:txBody>
              <a:bodyPr rtlCol="1" anchor="ctr"/>
              <a:lstStyle/>
              <a:p>
                <a:pPr algn="ctr" rtl="0" fontAlgn="auto">
                  <a:spcBef>
                    <a:spcPts val="0"/>
                  </a:spcBef>
                  <a:spcAft>
                    <a:spcPts val="0"/>
                  </a:spcAft>
                  <a:defRPr/>
                </a:pPr>
                <a:endParaRPr lang="ar-EG"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33798" name="Rectangle 1"/>
            <p:cNvSpPr>
              <a:spLocks noChangeArrowheads="1"/>
            </p:cNvSpPr>
            <p:nvPr/>
          </p:nvSpPr>
          <p:spPr bwMode="auto">
            <a:xfrm>
              <a:off x="4636646" y="844093"/>
              <a:ext cx="3091277" cy="797802"/>
            </a:xfrm>
            <a:prstGeom prst="rect">
              <a:avLst/>
            </a:prstGeom>
            <a:noFill/>
            <a:ln w="9525">
              <a:noFill/>
              <a:miter lim="800000"/>
              <a:headEnd/>
              <a:tailEnd/>
            </a:ln>
          </p:spPr>
          <p:txBody>
            <a:bodyPr wrap="none" anchor="ctr">
              <a:spAutoFit/>
            </a:bodyPr>
            <a:lstStyle/>
            <a:p>
              <a:pPr algn="l" rtl="0"/>
              <a:r>
                <a:rPr lang="ar-SA" sz="4000" b="1">
                  <a:solidFill>
                    <a:srgbClr val="9900CC"/>
                  </a:solidFill>
                  <a:latin typeface="Calibri" pitchFamily="34" charset="0"/>
                  <a:cs typeface="Times New Roman" pitchFamily="18" charset="0"/>
                </a:rPr>
                <a:t>أحكام صلاة المريض</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أحكام صلاة المريض.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barn(inHorizontal)">
                                      <p:cBhvr>
                                        <p:cTn id="12" dur="500"/>
                                        <p:tgtEl>
                                          <p:spTgt spid="13314"/>
                                        </p:tgtEl>
                                      </p:cBhvr>
                                    </p:animEffect>
                                  </p:childTnLst>
                                  <p:subTnLst>
                                    <p:audio>
                                      <p:cMediaNode>
                                        <p:cTn display="0" masterRel="sameClick">
                                          <p:stCondLst>
                                            <p:cond evt="begin" delay="0">
                                              <p:tn val="10"/>
                                            </p:cond>
                                          </p:stCondLst>
                                          <p:endCondLst>
                                            <p:cond evt="onStopAudio" delay="0">
                                              <p:tgtEl>
                                                <p:sldTgt/>
                                              </p:tgtEl>
                                            </p:cond>
                                          </p:endCondLst>
                                        </p:cTn>
                                        <p:tgtEl>
                                          <p:sndTgt r:embed="rId3" name="push.wav"/>
                                        </p:tgtEl>
                                      </p:cMediaNode>
                                    </p:audio>
                                  </p:subTnLst>
                                </p:cTn>
                              </p:par>
                              <p:par>
                                <p:cTn id="13" presetID="3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par>
                                <p:cTn id="21" presetID="16" presetClass="entr" presetSubtype="26"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Horizontal)">
                                      <p:cBhvr>
                                        <p:cTn id="23" dur="500"/>
                                        <p:tgtEl>
                                          <p:spTgt spid="3">
                                            <p:txEl>
                                              <p:pRg st="0" end="0"/>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5" name="لا تسقط الصلاة عن المريض أبداً ما دام عقله حاضراً.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Horizontal)">
                                      <p:cBhvr>
                                        <p:cTn id="28" dur="500"/>
                                        <p:tgtEl>
                                          <p:spTgt spid="3">
                                            <p:txEl>
                                              <p:pRg st="1" end="1"/>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إذا كان المريض يشقُّ عليه التطهر لكل صلاة، أو تش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صورة 6" descr="2_2.jpg"/>
          <p:cNvPicPr>
            <a:picLocks noChangeAspect="1"/>
          </p:cNvPicPr>
          <p:nvPr/>
        </p:nvPicPr>
        <p:blipFill>
          <a:blip r:embed="rId6"/>
          <a:srcRect/>
          <a:stretch>
            <a:fillRect/>
          </a:stretch>
        </p:blipFill>
        <p:spPr bwMode="auto">
          <a:xfrm>
            <a:off x="642938" y="1428750"/>
            <a:ext cx="8001000" cy="4643438"/>
          </a:xfrm>
          <a:prstGeom prst="rect">
            <a:avLst/>
          </a:prstGeom>
          <a:noFill/>
          <a:ln w="9525">
            <a:noFill/>
            <a:miter lim="800000"/>
            <a:headEnd/>
            <a:tailEnd/>
          </a:ln>
        </p:spPr>
      </p:pic>
      <p:sp>
        <p:nvSpPr>
          <p:cNvPr id="13" name="مستطيل 12"/>
          <p:cNvSpPr/>
          <p:nvPr/>
        </p:nvSpPr>
        <p:spPr>
          <a:xfrm>
            <a:off x="1258888" y="1989138"/>
            <a:ext cx="6961187" cy="353853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rtl="0">
              <a:defRPr/>
            </a:pPr>
            <a:r>
              <a:rPr lang="ar-SA" sz="3200" b="1" dirty="0">
                <a:solidFill>
                  <a:srgbClr val="C00000"/>
                </a:solidFill>
              </a:rPr>
              <a:t>3-</a:t>
            </a:r>
            <a:r>
              <a:rPr lang="ar-SA" sz="3200" b="1" dirty="0"/>
              <a:t> إذا كان المريض يُغمى عليه أياماً ثم يفيق؛ فإنه يصلِّي حال إفاقته حسب استطاعته، وليس عليه قضاء الصلوات التي مرت حال إغمائه.</a:t>
            </a:r>
          </a:p>
          <a:p>
            <a:pPr rtl="0">
              <a:defRPr/>
            </a:pPr>
            <a:r>
              <a:rPr lang="ar-SA" sz="3200" b="1" dirty="0">
                <a:solidFill>
                  <a:srgbClr val="C00000"/>
                </a:solidFill>
              </a:rPr>
              <a:t>4- </a:t>
            </a:r>
            <a:r>
              <a:rPr lang="ar-SA" sz="3200" b="1" dirty="0"/>
              <a:t>المريض الذي ستُجرى له عملية جراحية ويحتاج إلى تخدير يجوز له جمع الصلاتين تقديماً قبل العملية إذا كان وقت الأولى قد دخل، أو تأخير إذا كان إجراء العملية قبل دخول وقت الأولى.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 to="" calcmode="lin" valueType="num">
                                      <p:cBhvr>
                                        <p:cTn id="7" dur="1" fill="hold"/>
                                        <p:tgtEl>
                                          <p:spTgt spid="14338"/>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7"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suction.wav"/>
                                        </p:tgtEl>
                                      </p:cMediaNode>
                                    </p:audio>
                                  </p:subTnLst>
                                </p:cTn>
                              </p:par>
                              <p:par>
                                <p:cTn id="12" presetID="18" presetClass="entr" presetSubtype="12" fill="hold"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4" name="إذا كان المريض يُغمى عليه أياماً ثم يفيق؛ فإنه يصلِّي.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12"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strips(downLeft)">
                                      <p:cBhvr>
                                        <p:cTn id="19" dur="500"/>
                                        <p:tgtEl>
                                          <p:spTgt spid="13">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5" name="المريض الذي ستُجرى له عملية جراحية ويحتاج إلى تخد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صورة 6" descr="2_2.jpg"/>
          <p:cNvPicPr>
            <a:picLocks noChangeAspect="1"/>
          </p:cNvPicPr>
          <p:nvPr/>
        </p:nvPicPr>
        <p:blipFill>
          <a:blip r:embed="rId5"/>
          <a:srcRect/>
          <a:stretch>
            <a:fillRect/>
          </a:stretch>
        </p:blipFill>
        <p:spPr bwMode="auto">
          <a:xfrm>
            <a:off x="642938" y="1428750"/>
            <a:ext cx="8001000" cy="4643438"/>
          </a:xfrm>
          <a:prstGeom prst="rect">
            <a:avLst/>
          </a:prstGeom>
          <a:noFill/>
          <a:ln w="9525">
            <a:noFill/>
            <a:miter lim="800000"/>
            <a:headEnd/>
            <a:tailEnd/>
          </a:ln>
        </p:spPr>
      </p:pic>
      <p:sp>
        <p:nvSpPr>
          <p:cNvPr id="13" name="مستطيل 12"/>
          <p:cNvSpPr/>
          <p:nvPr/>
        </p:nvSpPr>
        <p:spPr>
          <a:xfrm>
            <a:off x="1258888" y="1989138"/>
            <a:ext cx="6961187" cy="304641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SA" sz="3200" b="1" dirty="0">
                <a:solidFill>
                  <a:srgbClr val="C00000"/>
                </a:solidFill>
              </a:rPr>
              <a:t>5-</a:t>
            </a:r>
            <a:r>
              <a:rPr lang="ar-SA" sz="3200" b="1" dirty="0"/>
              <a:t> من كان على سريره وعجز عن استقبال القبلة، وليس عنده من يوجهه، سقط عنه وجوب الاستقبال، وصلى على حاله.</a:t>
            </a:r>
          </a:p>
          <a:p>
            <a:pPr algn="ctr">
              <a:defRPr/>
            </a:pPr>
            <a:r>
              <a:rPr lang="ar-SA" sz="3200" b="1" dirty="0">
                <a:solidFill>
                  <a:srgbClr val="C00000"/>
                </a:solidFill>
              </a:rPr>
              <a:t>6- </a:t>
            </a:r>
            <a:r>
              <a:rPr lang="ar-SA" sz="3200" b="1" dirty="0"/>
              <a:t>من عجز عن الوضوء والتيمم صلَّى من غير وضوء ولا تيمم، ولا يترك الصلاة حتى يخرج وقتها.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9" presetID="18" presetClass="entr" presetSubtype="12" fill="hold"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strips(downLeft)">
                                      <p:cBhvr>
                                        <p:cTn id="11" dur="500"/>
                                        <p:tgtEl>
                                          <p:spTgt spid="13">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3" name="من كان على سريره وعجز عن استقبال القبلة، وليس.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12" fill="hold" nodeType="click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strips(downLeft)">
                                      <p:cBhvr>
                                        <p:cTn id="16" dur="500"/>
                                        <p:tgtEl>
                                          <p:spTgt spid="13">
                                            <p:txEl>
                                              <p:pRg st="1" end="1"/>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من عجز عن الوضوء والتيمم صلَّى من غير وضو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5"/>
          <a:srcRect/>
          <a:stretch>
            <a:fillRect/>
          </a:stretch>
        </p:blipFill>
        <p:spPr bwMode="auto">
          <a:xfrm>
            <a:off x="714375" y="990600"/>
            <a:ext cx="7858125" cy="5410200"/>
          </a:xfrm>
          <a:prstGeom prst="rect">
            <a:avLst/>
          </a:prstGeom>
          <a:noFill/>
          <a:ln w="9525">
            <a:noFill/>
            <a:miter lim="800000"/>
            <a:headEnd/>
            <a:tailEnd/>
          </a:ln>
        </p:spPr>
      </p:pic>
      <p:sp>
        <p:nvSpPr>
          <p:cNvPr id="7" name="مستطيل 6"/>
          <p:cNvSpPr>
            <a:spLocks noChangeArrowheads="1"/>
          </p:cNvSpPr>
          <p:nvPr/>
        </p:nvSpPr>
        <p:spPr bwMode="auto">
          <a:xfrm>
            <a:off x="1312863" y="2133600"/>
            <a:ext cx="6643687" cy="3046413"/>
          </a:xfrm>
          <a:prstGeom prst="rect">
            <a:avLst/>
          </a:prstGeom>
          <a:noFill/>
          <a:ln w="9525">
            <a:noFill/>
            <a:miter lim="800000"/>
            <a:headEnd/>
            <a:tailEnd/>
          </a:ln>
        </p:spPr>
        <p:txBody>
          <a:bodyPr>
            <a:spAutoFit/>
          </a:bodyPr>
          <a:lstStyle/>
          <a:p>
            <a:pPr algn="ctr"/>
            <a:r>
              <a:rPr lang="ar-SA" sz="3200" b="1">
                <a:solidFill>
                  <a:srgbClr val="C00000"/>
                </a:solidFill>
              </a:rPr>
              <a:t>7-</a:t>
            </a:r>
            <a:r>
              <a:rPr lang="ar-SA" sz="3200" b="1"/>
              <a:t> من كان على ثوبه نجاسة ولا يستطيع غسلها ولا تغيير الثوب، أو كان حاملاً للنجاسة كالمريض الذي يفتح له مخرج للبول ويوضع معه كيس لجمعه؛ فإن كان تفريغ الكيس الذي به النجاسة لا يشق عليه فرَّغه وتوضأ وصلى، وإلا صلى حسب حاله</a:t>
            </a:r>
            <a:r>
              <a:rPr lang="ar-EG" sz="3200" b="1" baseline="30000"/>
              <a:t>(1)</a:t>
            </a:r>
            <a:r>
              <a:rPr lang="ar-SA" sz="3200" b="1"/>
              <a:t>.</a:t>
            </a:r>
          </a:p>
        </p:txBody>
      </p:sp>
      <p:sp>
        <p:nvSpPr>
          <p:cNvPr id="5" name="TextBox 4"/>
          <p:cNvSpPr txBox="1">
            <a:spLocks noChangeArrowheads="1"/>
          </p:cNvSpPr>
          <p:nvPr/>
        </p:nvSpPr>
        <p:spPr bwMode="auto">
          <a:xfrm>
            <a:off x="0" y="5903913"/>
            <a:ext cx="9144000" cy="954087"/>
          </a:xfrm>
          <a:prstGeom prst="rect">
            <a:avLst/>
          </a:prstGeom>
          <a:solidFill>
            <a:schemeClr val="accent2"/>
          </a:solidFill>
          <a:ln w="9525">
            <a:noFill/>
            <a:miter lim="800000"/>
            <a:headEnd/>
            <a:tailEnd/>
          </a:ln>
        </p:spPr>
        <p:txBody>
          <a:bodyPr>
            <a:spAutoFit/>
          </a:bodyPr>
          <a:lstStyle/>
          <a:p>
            <a:pPr algn="ctr" rtl="0"/>
            <a:r>
              <a:rPr lang="ar-EG" sz="2800" b="1">
                <a:solidFill>
                  <a:schemeClr val="bg1"/>
                </a:solidFill>
              </a:rPr>
              <a:t>(1) انظر الفتاوى الشرعية على المشكل في المسائل الطبية لابن باز رحمه الله ص 32.</a:t>
            </a:r>
            <a:endParaRPr lang="en-US" sz="2800"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SOUND528.WAV"/>
                                        </p:tgtEl>
                                      </p:cMediaNode>
                                    </p:audio>
                                  </p:subTnLst>
                                </p:cTn>
                              </p:par>
                              <p:par>
                                <p:cTn id="8" presetID="16" presetClass="entr" presetSubtype="2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Horizontal)">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3" name="من كان على ثوبه نجاسة ولا يستطيع غسلها ولا تغيير.wav"/>
                                        </p:tgtEl>
                                      </p:cMediaNode>
                                    </p:audio>
                                  </p:sub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نظر الفتاوى الشرعية على المشكل في المسائل الطبية لابن باز رحمه ال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6" descr="2_2.jpg"/>
          <p:cNvPicPr>
            <a:picLocks noChangeAspect="1"/>
          </p:cNvPicPr>
          <p:nvPr/>
        </p:nvPicPr>
        <p:blipFill>
          <a:blip r:embed="rId4"/>
          <a:srcRect/>
          <a:stretch>
            <a:fillRect/>
          </a:stretch>
        </p:blipFill>
        <p:spPr bwMode="auto">
          <a:xfrm>
            <a:off x="642938" y="1428750"/>
            <a:ext cx="8001000" cy="3071813"/>
          </a:xfrm>
          <a:prstGeom prst="rect">
            <a:avLst/>
          </a:prstGeom>
          <a:noFill/>
          <a:ln w="9525">
            <a:noFill/>
            <a:miter lim="800000"/>
            <a:headEnd/>
            <a:tailEnd/>
          </a:ln>
        </p:spPr>
      </p:pic>
      <p:sp>
        <p:nvSpPr>
          <p:cNvPr id="3" name="مستطيل 3"/>
          <p:cNvSpPr>
            <a:spLocks noChangeArrowheads="1"/>
          </p:cNvSpPr>
          <p:nvPr/>
        </p:nvSpPr>
        <p:spPr bwMode="auto">
          <a:xfrm>
            <a:off x="1428750" y="1841500"/>
            <a:ext cx="6643688" cy="2308225"/>
          </a:xfrm>
          <a:prstGeom prst="rect">
            <a:avLst/>
          </a:prstGeom>
          <a:noFill/>
          <a:ln w="9525">
            <a:noFill/>
            <a:miter lim="800000"/>
            <a:headEnd/>
            <a:tailEnd/>
          </a:ln>
        </p:spPr>
        <p:txBody>
          <a:bodyPr>
            <a:spAutoFit/>
          </a:bodyPr>
          <a:lstStyle/>
          <a:p>
            <a:pPr algn="ctr" rtl="0"/>
            <a:r>
              <a:rPr lang="ar-SA" sz="3600" b="1">
                <a:solidFill>
                  <a:srgbClr val="002060"/>
                </a:solidFill>
              </a:rPr>
              <a:t>على المريض ألا يقطع صِلَتَهُ بالله تعالى، بل يداوم على ذكره وكثرة استغفاره، واللجوء إليه ودعائه أن يخفف عنه ويرزقه الصبر، ويكتب له الأجر والشفاء.</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على المريض ألا يقطع صِلَتَهُ بالله تعالى، بل يداو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6"/>
          <a:srcRect/>
          <a:stretch>
            <a:fillRect/>
          </a:stretch>
        </p:blipFill>
        <p:spPr bwMode="auto">
          <a:xfrm>
            <a:off x="627063" y="1004888"/>
            <a:ext cx="8104187" cy="5087937"/>
          </a:xfrm>
          <a:prstGeom prst="rect">
            <a:avLst/>
          </a:prstGeom>
          <a:noFill/>
          <a:ln w="9525">
            <a:noFill/>
            <a:miter lim="800000"/>
            <a:headEnd/>
            <a:tailEnd/>
          </a:ln>
        </p:spPr>
      </p:pic>
      <p:sp>
        <p:nvSpPr>
          <p:cNvPr id="6" name="Oval 37"/>
          <p:cNvSpPr/>
          <p:nvPr/>
        </p:nvSpPr>
        <p:spPr bwMode="auto">
          <a:xfrm>
            <a:off x="1571604" y="571480"/>
            <a:ext cx="5957910" cy="1357322"/>
          </a:xfrm>
          <a:prstGeom prst="ellipse">
            <a:avLst/>
          </a:prstGeom>
          <a:ln/>
        </p:spPr>
        <p:style>
          <a:lnRef idx="0">
            <a:schemeClr val="dk1"/>
          </a:lnRef>
          <a:fillRef idx="3">
            <a:schemeClr val="dk1"/>
          </a:fillRef>
          <a:effectRef idx="3">
            <a:schemeClr val="dk1"/>
          </a:effectRef>
          <a:fontRef idx="minor">
            <a:schemeClr val="lt1"/>
          </a:fontRef>
        </p:style>
        <p:txBody>
          <a:bodyPr rtlCol="1" anchor="ctr"/>
          <a:lstStyle/>
          <a:p>
            <a:pPr algn="ctr" rtl="0">
              <a:defRPr/>
            </a:pPr>
            <a:r>
              <a:rPr lang="ar-EG" sz="3600" b="1" dirty="0">
                <a:solidFill>
                  <a:srgbClr val="FFFF00"/>
                </a:solidFill>
              </a:rPr>
              <a:t>مخالفات المرضى في الصلاة</a:t>
            </a:r>
            <a:endParaRPr lang="en-US" sz="3600" b="1" dirty="0">
              <a:solidFill>
                <a:srgbClr val="FFFF00"/>
              </a:solidFill>
            </a:endParaRPr>
          </a:p>
        </p:txBody>
      </p:sp>
      <p:sp>
        <p:nvSpPr>
          <p:cNvPr id="8" name="مستطيل 7"/>
          <p:cNvSpPr>
            <a:spLocks noChangeArrowheads="1"/>
          </p:cNvSpPr>
          <p:nvPr/>
        </p:nvSpPr>
        <p:spPr bwMode="auto">
          <a:xfrm>
            <a:off x="1143000" y="2071688"/>
            <a:ext cx="6958013" cy="1077912"/>
          </a:xfrm>
          <a:prstGeom prst="rect">
            <a:avLst/>
          </a:prstGeom>
          <a:solidFill>
            <a:schemeClr val="bg1"/>
          </a:solidFill>
          <a:ln w="9525">
            <a:solidFill>
              <a:schemeClr val="accent1"/>
            </a:solidFill>
            <a:miter lim="800000"/>
            <a:headEnd/>
            <a:tailEnd/>
          </a:ln>
        </p:spPr>
        <p:txBody>
          <a:bodyPr>
            <a:spAutoFit/>
          </a:bodyPr>
          <a:lstStyle/>
          <a:p>
            <a:pPr rtl="0"/>
            <a:r>
              <a:rPr lang="ar-SA" sz="3200" b="1"/>
              <a:t>1- إشارة بعضهم في صلاته بأصبعه عن الركوع والسجود، وهذا الفعل لا أصل له.</a:t>
            </a:r>
          </a:p>
        </p:txBody>
      </p:sp>
      <p:sp>
        <p:nvSpPr>
          <p:cNvPr id="9" name="مستطيل 8"/>
          <p:cNvSpPr>
            <a:spLocks noChangeArrowheads="1"/>
          </p:cNvSpPr>
          <p:nvPr/>
        </p:nvSpPr>
        <p:spPr bwMode="auto">
          <a:xfrm>
            <a:off x="1143000" y="3803650"/>
            <a:ext cx="6958013" cy="1570038"/>
          </a:xfrm>
          <a:prstGeom prst="rect">
            <a:avLst/>
          </a:prstGeom>
          <a:solidFill>
            <a:schemeClr val="bg1"/>
          </a:solidFill>
          <a:ln w="9525">
            <a:solidFill>
              <a:schemeClr val="accent1"/>
            </a:solidFill>
            <a:miter lim="800000"/>
            <a:headEnd/>
            <a:tailEnd/>
          </a:ln>
        </p:spPr>
        <p:txBody>
          <a:bodyPr>
            <a:spAutoFit/>
          </a:bodyPr>
          <a:lstStyle/>
          <a:p>
            <a:pPr rtl="0"/>
            <a:r>
              <a:rPr lang="ar-EG" sz="3200" b="1"/>
              <a:t>2- </a:t>
            </a:r>
            <a:r>
              <a:rPr lang="ar-SA" sz="3200" b="1"/>
              <a:t>سجود بعضهم على شيء يرفعه إلى وجهه مثل المخدة وغيرها، وهذا ليس بسجود وإنما هو نوع من التكلف لم يؤمر به، ويكفيه الإيماء كما تقدم.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800" decel="100000"/>
                                        <p:tgtEl>
                                          <p:spTgt spid="17410"/>
                                        </p:tgtEl>
                                      </p:cBhvr>
                                    </p:animEffect>
                                    <p:anim calcmode="lin" valueType="num">
                                      <p:cBhvr>
                                        <p:cTn id="8" dur="800" decel="100000" fill="hold"/>
                                        <p:tgtEl>
                                          <p:spTgt spid="17410"/>
                                        </p:tgtEl>
                                        <p:attrNameLst>
                                          <p:attrName>style.rotation</p:attrName>
                                        </p:attrNameLst>
                                      </p:cBhvr>
                                      <p:tavLst>
                                        <p:tav tm="0">
                                          <p:val>
                                            <p:fltVal val="-90"/>
                                          </p:val>
                                        </p:tav>
                                        <p:tav tm="100000">
                                          <p:val>
                                            <p:fltVal val="0"/>
                                          </p:val>
                                        </p:tav>
                                      </p:tavLst>
                                    </p:anim>
                                    <p:anim calcmode="lin" valueType="num">
                                      <p:cBhvr>
                                        <p:cTn id="9" dur="800" decel="100000" fill="hold"/>
                                        <p:tgtEl>
                                          <p:spTgt spid="17410"/>
                                        </p:tgtEl>
                                        <p:attrNameLst>
                                          <p:attrName>ppt_x</p:attrName>
                                        </p:attrNameLst>
                                      </p:cBhvr>
                                      <p:tavLst>
                                        <p:tav tm="0">
                                          <p:val>
                                            <p:strVal val="#ppt_x+0.4"/>
                                          </p:val>
                                        </p:tav>
                                        <p:tav tm="100000">
                                          <p:val>
                                            <p:strVal val="#ppt_x-0.05"/>
                                          </p:val>
                                        </p:tav>
                                      </p:tavLst>
                                    </p:anim>
                                    <p:anim calcmode="lin" valueType="num">
                                      <p:cBhvr>
                                        <p:cTn id="10" dur="800" decel="100000" fill="hold"/>
                                        <p:tgtEl>
                                          <p:spTgt spid="174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4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41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مخالفات المرضى في الصلاة.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slide(fromTop)">
                                      <p:cBhvr>
                                        <p:cTn id="20" dur="10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إشارة بعضهم في صلاته بأصبعه عن الركوع والسجود.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سجود بعضهم على شيء يرفعه إلى وجهه مثل المخد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395536" y="1071546"/>
            <a:ext cx="8748464" cy="4872054"/>
          </a:xfrm>
          <a:prstGeom prst="roundRect">
            <a:avLst>
              <a:gd name="adj" fmla="val 0"/>
            </a:avLst>
          </a:prstGeom>
          <a:noFill/>
          <a:ln w="9525">
            <a:noFill/>
            <a:miter lim="800000"/>
            <a:headEnd/>
            <a:tailEnd/>
          </a:ln>
          <a:effectLst/>
        </p:spPr>
      </p:pic>
      <p:sp>
        <p:nvSpPr>
          <p:cNvPr id="18435" name="مستطيل 3"/>
          <p:cNvSpPr>
            <a:spLocks noChangeArrowheads="1"/>
          </p:cNvSpPr>
          <p:nvPr/>
        </p:nvSpPr>
        <p:spPr bwMode="auto">
          <a:xfrm>
            <a:off x="755650" y="1989138"/>
            <a:ext cx="7800975" cy="3167062"/>
          </a:xfrm>
          <a:prstGeom prst="roundRect">
            <a:avLst>
              <a:gd name="adj" fmla="val 16667"/>
            </a:avLst>
          </a:prstGeom>
          <a:solidFill>
            <a:schemeClr val="bg1"/>
          </a:solidFill>
          <a:ln w="9525">
            <a:noFill/>
            <a:miter lim="800000"/>
            <a:headEnd/>
            <a:tailEnd/>
          </a:ln>
        </p:spPr>
        <p:txBody>
          <a:bodyPr>
            <a:spAutoFit/>
          </a:bodyPr>
          <a:lstStyle/>
          <a:p>
            <a:pPr algn="ctr"/>
            <a:r>
              <a:rPr lang="ar-SA" sz="3600" b="1"/>
              <a:t>3- </a:t>
            </a:r>
            <a:r>
              <a:rPr lang="ar-EG" sz="3600" b="1"/>
              <a:t>ترك بعضهم الصلاة وقت مرضه، ظناً منه أنها تسقط عنه</a:t>
            </a:r>
            <a:r>
              <a:rPr lang="ar-SA" sz="3600" b="1"/>
              <a:t> </a:t>
            </a:r>
            <a:r>
              <a:rPr lang="ar-EG" sz="3600" b="1"/>
              <a:t>إذا عجز عن بعض واجباتها، فيؤخرها حتى يشفى أو يخرج من المستشفى، ثم يجمعها ويصليها معاً، وهذا لا يجوز وهو خطأ عظيم، والواجب عليه أن يصلِّي حسب حاله كما تقدم.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SOUND528.WAV"/>
                                        </p:tgtEl>
                                      </p:cMediaNode>
                                    </p:audio>
                                  </p:subTnLst>
                                </p:cTn>
                              </p:par>
                              <p:par>
                                <p:cTn id="8" presetID="16" presetClass="entr" presetSubtype="26" fill="hold" grpId="0"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barn(inHorizontal)">
                                      <p:cBhvr>
                                        <p:cTn id="10" dur="500"/>
                                        <p:tgtEl>
                                          <p:spTgt spid="18435"/>
                                        </p:tgtEl>
                                      </p:cBhvr>
                                    </p:animEffect>
                                  </p:childTnLst>
                                  <p:subTnLst>
                                    <p:audio>
                                      <p:cMediaNode>
                                        <p:cTn display="0" masterRel="sameClick">
                                          <p:stCondLst>
                                            <p:cond evt="begin" delay="0">
                                              <p:tn val="8"/>
                                            </p:cond>
                                          </p:stCondLst>
                                          <p:endCondLst>
                                            <p:cond evt="onStopAudio" delay="0">
                                              <p:tgtEl>
                                                <p:sldTgt/>
                                              </p:tgtEl>
                                            </p:cond>
                                          </p:endCondLst>
                                        </p:cTn>
                                        <p:tgtEl>
                                          <p:sndTgt r:embed="rId3" name="ترك بعضهم الصلاة وقت مرضه، ظناً منه أنها تسق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258888" y="1052513"/>
            <a:ext cx="6643687" cy="4597400"/>
          </a:xfrm>
          <a:prstGeom prst="round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ar-SA" sz="4400" b="1" dirty="0">
                <a:solidFill>
                  <a:srgbClr val="C00000"/>
                </a:solidFill>
              </a:rPr>
              <a:t>على المتعلّم إذا كان داخل المستشفى أن يوجه إخوانه المرضى إلى عدم التهاون بأمر الصلاة، ويعلمهم كيفيتها على ضوء ما تعلمه، وأنها لا تسقط عنهم حال المرض.</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على المتعلّم إذا كان داخل المستشف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28596" y="1357298"/>
            <a:ext cx="4929222" cy="4214842"/>
          </a:xfrm>
          <a:prstGeom prst="round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643570" y="1428736"/>
            <a:ext cx="3286148" cy="2928958"/>
          </a:xfrm>
          <a:prstGeom prst="round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500"/>
                                        <p:tgtEl>
                                          <p:spTgt spid="1027"/>
                                        </p:tgtEl>
                                      </p:cBhvr>
                                    </p:animEffect>
                                  </p:childTnLst>
                                </p:cTn>
                              </p:par>
                              <p:par>
                                <p:cTn id="8" presetID="4"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ox(i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3"/>
          <p:cNvGrpSpPr>
            <a:grpSpLocks/>
          </p:cNvGrpSpPr>
          <p:nvPr/>
        </p:nvGrpSpPr>
        <p:grpSpPr bwMode="auto">
          <a:xfrm>
            <a:off x="500063" y="1196975"/>
            <a:ext cx="7786687" cy="4714875"/>
            <a:chOff x="2983239" y="71414"/>
            <a:chExt cx="3357586" cy="1428760"/>
          </a:xfrm>
        </p:grpSpPr>
        <p:sp>
          <p:nvSpPr>
            <p:cNvPr id="6" name="Diamond 4"/>
            <p:cNvSpPr/>
            <p:nvPr/>
          </p:nvSpPr>
          <p:spPr>
            <a:xfrm>
              <a:off x="4571333" y="71414"/>
              <a:ext cx="1000773" cy="929416"/>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Diamond 5"/>
            <p:cNvSpPr/>
            <p:nvPr/>
          </p:nvSpPr>
          <p:spPr>
            <a:xfrm>
              <a:off x="4786957" y="71414"/>
              <a:ext cx="998720" cy="929416"/>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Diamond 6"/>
            <p:cNvSpPr/>
            <p:nvPr/>
          </p:nvSpPr>
          <p:spPr>
            <a:xfrm flipH="1">
              <a:off x="3061959" y="572202"/>
              <a:ext cx="1010356" cy="927972"/>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9" name="Diamond 7"/>
            <p:cNvSpPr/>
            <p:nvPr/>
          </p:nvSpPr>
          <p:spPr>
            <a:xfrm>
              <a:off x="5285975" y="572202"/>
              <a:ext cx="1000773" cy="927972"/>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0" name="Diamond 8"/>
            <p:cNvSpPr/>
            <p:nvPr/>
          </p:nvSpPr>
          <p:spPr>
            <a:xfrm>
              <a:off x="5073088" y="143574"/>
              <a:ext cx="998720" cy="927973"/>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1" name="Heptagon 9"/>
            <p:cNvSpPr/>
            <p:nvPr/>
          </p:nvSpPr>
          <p:spPr>
            <a:xfrm>
              <a:off x="2983239" y="184945"/>
              <a:ext cx="3357586" cy="1215168"/>
            </a:xfrm>
            <a:prstGeom prst="heptag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dirty="0">
                <a:solidFill>
                  <a:schemeClr val="bg1"/>
                </a:solidFill>
              </a:endParaRPr>
            </a:p>
          </p:txBody>
        </p:sp>
      </p:grpSp>
      <p:pic>
        <p:nvPicPr>
          <p:cNvPr id="15370" name="Picture 10"/>
          <p:cNvPicPr>
            <a:picLocks noChangeAspect="1" noChangeArrowheads="1"/>
          </p:cNvPicPr>
          <p:nvPr/>
        </p:nvPicPr>
        <p:blipFill>
          <a:blip r:embed="rId3">
            <a:lum bright="-10000" contrast="30000"/>
          </a:blip>
          <a:srcRect/>
          <a:stretch>
            <a:fillRect/>
          </a:stretch>
        </p:blipFill>
        <p:spPr bwMode="auto">
          <a:xfrm>
            <a:off x="2000232" y="2357430"/>
            <a:ext cx="5000660" cy="2708691"/>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box(in)">
                                      <p:cBhvr>
                                        <p:cTn id="7" dur="500"/>
                                        <p:tgtEl>
                                          <p:spTgt spid="15370"/>
                                        </p:tgtEl>
                                      </p:cBhvr>
                                    </p:animEffect>
                                  </p:childTnLst>
                                  <p:subTnLst>
                                    <p:audio>
                                      <p:cMediaNode>
                                        <p:cTn display="0" masterRel="sameClick">
                                          <p:stCondLst>
                                            <p:cond evt="begin" delay="0">
                                              <p:tn val="5"/>
                                            </p:cond>
                                          </p:stCondLst>
                                          <p:endCondLst>
                                            <p:cond evt="onStopAudio" delay="0">
                                              <p:tgtEl>
                                                <p:sldTgt/>
                                              </p:tgtEl>
                                            </p:cond>
                                          </p:endCondLst>
                                        </p:cTn>
                                        <p:tgtEl>
                                          <p:sndTgt r:embed="rId2" name="قال تعالى وما جعل عليكم في الد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357813" y="428625"/>
            <a:ext cx="3543300" cy="1285875"/>
            <a:chOff x="3000364" y="71414"/>
            <a:chExt cx="3357586" cy="1428760"/>
          </a:xfrm>
        </p:grpSpPr>
        <p:sp>
          <p:nvSpPr>
            <p:cNvPr id="5" name="Diamond 4"/>
            <p:cNvSpPr/>
            <p:nvPr/>
          </p:nvSpPr>
          <p:spPr>
            <a:xfrm>
              <a:off x="4570848" y="71414"/>
              <a:ext cx="1000356" cy="929577"/>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6" name="Diamond 5"/>
            <p:cNvSpPr/>
            <p:nvPr/>
          </p:nvSpPr>
          <p:spPr>
            <a:xfrm>
              <a:off x="4787466" y="71414"/>
              <a:ext cx="998852" cy="929577"/>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7" name="Diamond 6"/>
            <p:cNvSpPr/>
            <p:nvPr/>
          </p:nvSpPr>
          <p:spPr>
            <a:xfrm flipH="1">
              <a:off x="3062040" y="572362"/>
              <a:ext cx="1009382" cy="927812"/>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8" name="Diamond 7"/>
            <p:cNvSpPr/>
            <p:nvPr/>
          </p:nvSpPr>
          <p:spPr>
            <a:xfrm>
              <a:off x="5286892" y="572362"/>
              <a:ext cx="1000356" cy="927812"/>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9" name="Diamond 8"/>
            <p:cNvSpPr/>
            <p:nvPr/>
          </p:nvSpPr>
          <p:spPr>
            <a:xfrm>
              <a:off x="5071777" y="143735"/>
              <a:ext cx="1000357" cy="927812"/>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0" name="Heptagon 9"/>
            <p:cNvSpPr/>
            <p:nvPr/>
          </p:nvSpPr>
          <p:spPr>
            <a:xfrm>
              <a:off x="3000364" y="214291"/>
              <a:ext cx="3357586" cy="1215327"/>
            </a:xfrm>
            <a:prstGeom prst="heptag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1" name="Rectangle 10"/>
            <p:cNvSpPr/>
            <p:nvPr/>
          </p:nvSpPr>
          <p:spPr>
            <a:xfrm>
              <a:off x="3371852" y="500043"/>
              <a:ext cx="2704982" cy="786546"/>
            </a:xfrm>
            <a:prstGeom prst="rect">
              <a:avLst/>
            </a:prstGeom>
            <a:ln>
              <a:noFill/>
            </a:ln>
          </p:spPr>
          <p:txBody>
            <a:bodyPr>
              <a:spAutoFit/>
            </a:bodyPr>
            <a:lstStyle/>
            <a:p>
              <a:pPr>
                <a:defRPr/>
              </a:pPr>
              <a:r>
                <a:rPr lang="ar-EG" sz="40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Times New Roman" pitchFamily="18" charset="0"/>
                </a:rPr>
                <a:t>عناصر الوحدة</a:t>
              </a:r>
            </a:p>
          </p:txBody>
        </p:sp>
      </p:grpSp>
      <p:grpSp>
        <p:nvGrpSpPr>
          <p:cNvPr id="3" name="مجموعة 5"/>
          <p:cNvGrpSpPr>
            <a:grpSpLocks/>
          </p:cNvGrpSpPr>
          <p:nvPr/>
        </p:nvGrpSpPr>
        <p:grpSpPr bwMode="auto">
          <a:xfrm>
            <a:off x="1187450" y="1700213"/>
            <a:ext cx="7715250" cy="4714875"/>
            <a:chOff x="571472" y="3429000"/>
            <a:chExt cx="4852527" cy="3214710"/>
          </a:xfrm>
        </p:grpSpPr>
        <p:sp>
          <p:nvSpPr>
            <p:cNvPr id="16" name="مستطيل مستدير الزوايا 15"/>
            <p:cNvSpPr/>
            <p:nvPr/>
          </p:nvSpPr>
          <p:spPr>
            <a:xfrm>
              <a:off x="643361" y="3429000"/>
              <a:ext cx="4642850" cy="3214710"/>
            </a:xfrm>
            <a:prstGeom prst="round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endParaRPr lang="ar-EG" b="1"/>
            </a:p>
          </p:txBody>
        </p:sp>
        <p:pic>
          <p:nvPicPr>
            <p:cNvPr id="16391" name="صورة 16" descr="0089.WMF"/>
            <p:cNvPicPr>
              <a:picLocks noChangeAspect="1"/>
            </p:cNvPicPr>
            <p:nvPr/>
          </p:nvPicPr>
          <p:blipFill>
            <a:blip r:embed="rId7"/>
            <a:srcRect/>
            <a:stretch>
              <a:fillRect/>
            </a:stretch>
          </p:blipFill>
          <p:spPr bwMode="auto">
            <a:xfrm>
              <a:off x="571472" y="3429000"/>
              <a:ext cx="4852527" cy="3214662"/>
            </a:xfrm>
            <a:prstGeom prst="rect">
              <a:avLst/>
            </a:prstGeom>
            <a:noFill/>
            <a:ln w="9525">
              <a:noFill/>
              <a:miter lim="800000"/>
              <a:headEnd/>
              <a:tailEnd/>
            </a:ln>
          </p:spPr>
        </p:pic>
      </p:grpSp>
      <p:sp>
        <p:nvSpPr>
          <p:cNvPr id="16390" name="مربع نص 14"/>
          <p:cNvSpPr txBox="1">
            <a:spLocks noChangeArrowheads="1"/>
          </p:cNvSpPr>
          <p:nvPr/>
        </p:nvSpPr>
        <p:spPr bwMode="auto">
          <a:xfrm>
            <a:off x="2436813" y="1962150"/>
            <a:ext cx="5792787" cy="1631950"/>
          </a:xfrm>
          <a:prstGeom prst="rect">
            <a:avLst/>
          </a:prstGeom>
          <a:noFill/>
          <a:ln w="9525">
            <a:noFill/>
            <a:miter lim="800000"/>
            <a:headEnd/>
            <a:tailEnd/>
          </a:ln>
        </p:spPr>
        <p:txBody>
          <a:bodyPr>
            <a:spAutoFit/>
          </a:bodyPr>
          <a:lstStyle/>
          <a:p>
            <a:pPr algn="ctr" rtl="0"/>
            <a:r>
              <a:rPr lang="ar-SA" sz="3600" b="1" dirty="0"/>
              <a:t>1</a:t>
            </a:r>
            <a:r>
              <a:rPr lang="ar-SA" sz="3200" b="1" dirty="0"/>
              <a:t>- صلاة المريض: صفتها وأهم أحكامها.</a:t>
            </a:r>
          </a:p>
          <a:p>
            <a:pPr algn="ctr" rtl="0"/>
            <a:r>
              <a:rPr lang="ar-SA" sz="3200" b="1" dirty="0"/>
              <a:t>2- صلاة </a:t>
            </a:r>
            <a:r>
              <a:rPr lang="ar-SA" sz="3200" b="1" dirty="0" smtClean="0"/>
              <a:t>المسافر</a:t>
            </a:r>
            <a:r>
              <a:rPr lang="ar-EG" sz="3200" b="1" dirty="0" smtClean="0"/>
              <a:t>؛</a:t>
            </a:r>
            <a:r>
              <a:rPr lang="ar-SA" sz="3200" b="1" dirty="0" smtClean="0"/>
              <a:t> </a:t>
            </a:r>
            <a:r>
              <a:rPr lang="ar-SA" sz="3200" b="1" dirty="0"/>
              <a:t>مشروعي</a:t>
            </a:r>
            <a:r>
              <a:rPr lang="ar-EG" sz="3200" b="1" dirty="0"/>
              <a:t>ة القصر </a:t>
            </a:r>
            <a:r>
              <a:rPr lang="ar-EG" sz="3200" b="1" dirty="0" smtClean="0"/>
              <a:t>وأهم </a:t>
            </a:r>
            <a:r>
              <a:rPr lang="ar-EG" sz="3200" b="1" dirty="0"/>
              <a:t>أحكامه، صلاة الراكب في السفر </a:t>
            </a:r>
            <a:r>
              <a:rPr lang="ar-EG" sz="3200" b="1" dirty="0" err="1"/>
              <a:t>واحكامها</a:t>
            </a:r>
            <a:r>
              <a:rPr lang="ar-EG" sz="3200" b="1" dirty="0"/>
              <a:t>. </a:t>
            </a:r>
            <a:endParaRPr lang="ar-SA" sz="3600" b="1" dirty="0"/>
          </a:p>
        </p:txBody>
      </p:sp>
      <p:sp>
        <p:nvSpPr>
          <p:cNvPr id="18" name="مربع نص 17"/>
          <p:cNvSpPr txBox="1">
            <a:spLocks noChangeArrowheads="1"/>
          </p:cNvSpPr>
          <p:nvPr/>
        </p:nvSpPr>
        <p:spPr bwMode="auto">
          <a:xfrm>
            <a:off x="2500313" y="3500438"/>
            <a:ext cx="5792787" cy="2062162"/>
          </a:xfrm>
          <a:prstGeom prst="rect">
            <a:avLst/>
          </a:prstGeom>
          <a:noFill/>
          <a:ln w="9525">
            <a:noFill/>
            <a:miter lim="800000"/>
            <a:headEnd/>
            <a:tailEnd/>
          </a:ln>
        </p:spPr>
        <p:txBody>
          <a:bodyPr>
            <a:spAutoFit/>
          </a:bodyPr>
          <a:lstStyle/>
          <a:p>
            <a:pPr algn="ctr" rtl="0"/>
            <a:r>
              <a:rPr lang="ar-SA" sz="3200" b="1"/>
              <a:t>3- الجمع بين صلاتي الظهر والعصر، والمغرب والعشاء.حكمه وأهم أسبابه.</a:t>
            </a:r>
          </a:p>
          <a:p>
            <a:pPr algn="ctr" rtl="0"/>
            <a:r>
              <a:rPr lang="ar-SA" sz="3200" b="1"/>
              <a:t>4- صلاة الخوف؛ مشروعيتها وصفتها والحكمة من ذلك.</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عناصر الوحدة.wav"/>
                                        </p:tgtEl>
                                      </p:cMediaNode>
                                    </p:audio>
                                  </p:sub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3"/>
                                        </p:tgtEl>
                                      </p:cBhvr>
                                    </p:animEffect>
                                  </p:childTnLst>
                                </p:cTn>
                              </p:par>
                              <p:par>
                                <p:cTn id="22" presetID="25" presetClass="entr" presetSubtype="0" fill="hold" nodeType="withEffect">
                                  <p:stCondLst>
                                    <p:cond delay="0"/>
                                  </p:stCondLst>
                                  <p:childTnLst>
                                    <p:set>
                                      <p:cBhvr>
                                        <p:cTn id="23" dur="1" fill="hold">
                                          <p:stCondLst>
                                            <p:cond delay="0"/>
                                          </p:stCondLst>
                                        </p:cTn>
                                        <p:tgtEl>
                                          <p:spTgt spid="16390">
                                            <p:txEl>
                                              <p:pRg st="0" end="0"/>
                                            </p:txEl>
                                          </p:spTgt>
                                        </p:tgtEl>
                                        <p:attrNameLst>
                                          <p:attrName>style.visibility</p:attrName>
                                        </p:attrNameLst>
                                      </p:cBhvr>
                                      <p:to>
                                        <p:strVal val="visible"/>
                                      </p:to>
                                    </p:set>
                                    <p:anim calcmode="lin" valueType="num">
                                      <p:cBhvr>
                                        <p:cTn id="24" dur="500" decel="50000" fill="hold">
                                          <p:stCondLst>
                                            <p:cond delay="0"/>
                                          </p:stCondLst>
                                        </p:cTn>
                                        <p:tgtEl>
                                          <p:spTgt spid="16390">
                                            <p:txEl>
                                              <p:pRg st="0" end="0"/>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6390">
                                            <p:txEl>
                                              <p:pRg st="0" end="0"/>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6390">
                                            <p:txEl>
                                              <p:pRg st="0" end="0"/>
                                            </p:txEl>
                                          </p:spTgt>
                                        </p:tgtEl>
                                        <p:attrNameLst>
                                          <p:attrName>ppt_w</p:attrName>
                                        </p:attrNameLst>
                                      </p:cBhvr>
                                      <p:tavLst>
                                        <p:tav tm="0">
                                          <p:val>
                                            <p:strVal val="#ppt_w*.05"/>
                                          </p:val>
                                        </p:tav>
                                        <p:tav tm="100000">
                                          <p:val>
                                            <p:strVal val="#ppt_w"/>
                                          </p:val>
                                        </p:tav>
                                      </p:tavLst>
                                    </p:anim>
                                    <p:anim calcmode="lin" valueType="num">
                                      <p:cBhvr>
                                        <p:cTn id="27" dur="1000" fill="hold"/>
                                        <p:tgtEl>
                                          <p:spTgt spid="16390">
                                            <p:txEl>
                                              <p:pRg st="0" end="0"/>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6390">
                                            <p:txEl>
                                              <p:pRg st="0" end="0"/>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6390">
                                            <p:txEl>
                                              <p:pRg st="0" end="0"/>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6390">
                                            <p:txEl>
                                              <p:pRg st="0" end="0"/>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6390">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1- صلاة المريض صفتها وأهم أحكامها.wav"/>
                                        </p:tgtEl>
                                      </p:cMediaNode>
                                    </p:audio>
                                  </p:sub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16390">
                                            <p:txEl>
                                              <p:pRg st="1" end="1"/>
                                            </p:txEl>
                                          </p:spTgt>
                                        </p:tgtEl>
                                        <p:attrNameLst>
                                          <p:attrName>style.visibility</p:attrName>
                                        </p:attrNameLst>
                                      </p:cBhvr>
                                      <p:to>
                                        <p:strVal val="visible"/>
                                      </p:to>
                                    </p:set>
                                    <p:anim calcmode="lin" valueType="num">
                                      <p:cBhvr>
                                        <p:cTn id="36" dur="500" decel="50000" fill="hold">
                                          <p:stCondLst>
                                            <p:cond delay="0"/>
                                          </p:stCondLst>
                                        </p:cTn>
                                        <p:tgtEl>
                                          <p:spTgt spid="16390">
                                            <p:txEl>
                                              <p:pRg st="1" end="1"/>
                                            </p:txEl>
                                          </p:spTgt>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6390">
                                            <p:txEl>
                                              <p:pRg st="1" end="1"/>
                                            </p:txEl>
                                          </p:spTgt>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6390">
                                            <p:txEl>
                                              <p:pRg st="1" end="1"/>
                                            </p:txEl>
                                          </p:spTgt>
                                        </p:tgtEl>
                                        <p:attrNameLst>
                                          <p:attrName>ppt_w</p:attrName>
                                        </p:attrNameLst>
                                      </p:cBhvr>
                                      <p:tavLst>
                                        <p:tav tm="0">
                                          <p:val>
                                            <p:strVal val="#ppt_w*.05"/>
                                          </p:val>
                                        </p:tav>
                                        <p:tav tm="100000">
                                          <p:val>
                                            <p:strVal val="#ppt_w"/>
                                          </p:val>
                                        </p:tav>
                                      </p:tavLst>
                                    </p:anim>
                                    <p:anim calcmode="lin" valueType="num">
                                      <p:cBhvr>
                                        <p:cTn id="39" dur="1000" fill="hold"/>
                                        <p:tgtEl>
                                          <p:spTgt spid="16390">
                                            <p:txEl>
                                              <p:pRg st="1" end="1"/>
                                            </p:txEl>
                                          </p:spTgt>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6390">
                                            <p:txEl>
                                              <p:pRg st="1" end="1"/>
                                            </p:txEl>
                                          </p:spTgt>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6390">
                                            <p:txEl>
                                              <p:pRg st="1" end="1"/>
                                            </p:txEl>
                                          </p:spTgt>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6390">
                                            <p:txEl>
                                              <p:pRg st="1" end="1"/>
                                            </p:txEl>
                                          </p:spTgt>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6390">
                                            <p:txEl>
                                              <p:pRg st="1" end="1"/>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4" name="2- صلاة المسافر؛ مشروعية القصر واهم أحكامه، صلاة الراكب في السفر واحكامها.wav"/>
                                        </p:tgtEl>
                                      </p:cMediaNode>
                                    </p:audio>
                                  </p:sub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18">
                                            <p:txEl>
                                              <p:pRg st="0" end="0"/>
                                            </p:txEl>
                                          </p:spTgt>
                                        </p:tgtEl>
                                        <p:attrNameLst>
                                          <p:attrName>style.visibility</p:attrName>
                                        </p:attrNameLst>
                                      </p:cBhvr>
                                      <p:to>
                                        <p:strVal val="visible"/>
                                      </p:to>
                                    </p:set>
                                    <p:anim calcmode="lin" valueType="num">
                                      <p:cBhvr>
                                        <p:cTn id="48" dur="500" decel="50000" fill="hold">
                                          <p:stCondLst>
                                            <p:cond delay="0"/>
                                          </p:stCondLst>
                                        </p:cTn>
                                        <p:tgtEl>
                                          <p:spTgt spid="18">
                                            <p:txEl>
                                              <p:pRg st="0" end="0"/>
                                            </p:txEl>
                                          </p:spTgt>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8">
                                            <p:txEl>
                                              <p:pRg st="0" end="0"/>
                                            </p:txEl>
                                          </p:spTgt>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8">
                                            <p:txEl>
                                              <p:pRg st="0" end="0"/>
                                            </p:txEl>
                                          </p:spTgt>
                                        </p:tgtEl>
                                        <p:attrNameLst>
                                          <p:attrName>ppt_w</p:attrName>
                                        </p:attrNameLst>
                                      </p:cBhvr>
                                      <p:tavLst>
                                        <p:tav tm="0">
                                          <p:val>
                                            <p:strVal val="#ppt_w*.05"/>
                                          </p:val>
                                        </p:tav>
                                        <p:tav tm="100000">
                                          <p:val>
                                            <p:strVal val="#ppt_w"/>
                                          </p:val>
                                        </p:tav>
                                      </p:tavLst>
                                    </p:anim>
                                    <p:anim calcmode="lin" valueType="num">
                                      <p:cBhvr>
                                        <p:cTn id="51" dur="1000" fill="hold"/>
                                        <p:tgtEl>
                                          <p:spTgt spid="18">
                                            <p:txEl>
                                              <p:pRg st="0" end="0"/>
                                            </p:txEl>
                                          </p:spTgt>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8">
                                            <p:txEl>
                                              <p:pRg st="0" end="0"/>
                                            </p:txEl>
                                          </p:spTgt>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8">
                                            <p:txEl>
                                              <p:pRg st="0" end="0"/>
                                            </p:txEl>
                                          </p:spTgt>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8">
                                            <p:txEl>
                                              <p:pRg st="0" end="0"/>
                                            </p:txEl>
                                          </p:spTgt>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8">
                                            <p:txEl>
                                              <p:pRg st="0" end="0"/>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5" name="3- الجمع بين صلاتي الظهر والعصر، والمغرب والعشاء حكمه وأهم أسبابه.wav"/>
                                        </p:tgtEl>
                                      </p:cMediaNode>
                                    </p:audio>
                                  </p:subTnLst>
                                </p:cTn>
                              </p:par>
                            </p:childTnLst>
                          </p:cTn>
                        </p:par>
                      </p:childTnLst>
                    </p:cTn>
                  </p:par>
                  <p:par>
                    <p:cTn id="56" fill="hold">
                      <p:stCondLst>
                        <p:cond delay="indefinite"/>
                      </p:stCondLst>
                      <p:childTnLst>
                        <p:par>
                          <p:cTn id="57" fill="hold">
                            <p:stCondLst>
                              <p:cond delay="0"/>
                            </p:stCondLst>
                            <p:childTnLst>
                              <p:par>
                                <p:cTn id="58" presetID="25" presetClass="entr" presetSubtype="0" fill="hold" nodeType="clickEffect">
                                  <p:stCondLst>
                                    <p:cond delay="0"/>
                                  </p:stCondLst>
                                  <p:childTnLst>
                                    <p:set>
                                      <p:cBhvr>
                                        <p:cTn id="59" dur="1" fill="hold">
                                          <p:stCondLst>
                                            <p:cond delay="0"/>
                                          </p:stCondLst>
                                        </p:cTn>
                                        <p:tgtEl>
                                          <p:spTgt spid="18">
                                            <p:txEl>
                                              <p:pRg st="1" end="1"/>
                                            </p:txEl>
                                          </p:spTgt>
                                        </p:tgtEl>
                                        <p:attrNameLst>
                                          <p:attrName>style.visibility</p:attrName>
                                        </p:attrNameLst>
                                      </p:cBhvr>
                                      <p:to>
                                        <p:strVal val="visible"/>
                                      </p:to>
                                    </p:set>
                                    <p:anim calcmode="lin" valueType="num">
                                      <p:cBhvr>
                                        <p:cTn id="60" dur="500" decel="50000" fill="hold">
                                          <p:stCondLst>
                                            <p:cond delay="0"/>
                                          </p:stCondLst>
                                        </p:cTn>
                                        <p:tgtEl>
                                          <p:spTgt spid="18">
                                            <p:txEl>
                                              <p:pRg st="1" end="1"/>
                                            </p:txEl>
                                          </p:spTgt>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18">
                                            <p:txEl>
                                              <p:pRg st="1" end="1"/>
                                            </p:txEl>
                                          </p:spTgt>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18">
                                            <p:txEl>
                                              <p:pRg st="1" end="1"/>
                                            </p:txEl>
                                          </p:spTgt>
                                        </p:tgtEl>
                                        <p:attrNameLst>
                                          <p:attrName>ppt_w</p:attrName>
                                        </p:attrNameLst>
                                      </p:cBhvr>
                                      <p:tavLst>
                                        <p:tav tm="0">
                                          <p:val>
                                            <p:strVal val="#ppt_w*.05"/>
                                          </p:val>
                                        </p:tav>
                                        <p:tav tm="100000">
                                          <p:val>
                                            <p:strVal val="#ppt_w"/>
                                          </p:val>
                                        </p:tav>
                                      </p:tavLst>
                                    </p:anim>
                                    <p:anim calcmode="lin" valueType="num">
                                      <p:cBhvr>
                                        <p:cTn id="63" dur="1000" fill="hold"/>
                                        <p:tgtEl>
                                          <p:spTgt spid="18">
                                            <p:txEl>
                                              <p:pRg st="1" end="1"/>
                                            </p:txEl>
                                          </p:spTgt>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18">
                                            <p:txEl>
                                              <p:pRg st="1" end="1"/>
                                            </p:txEl>
                                          </p:spTgt>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18">
                                            <p:txEl>
                                              <p:pRg st="1" end="1"/>
                                            </p:txEl>
                                          </p:spTgt>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18">
                                            <p:txEl>
                                              <p:pRg st="1" end="1"/>
                                            </p:txEl>
                                          </p:spTgt>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18">
                                            <p:txEl>
                                              <p:pRg st="1" end="1"/>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6" name="صلاة الخوف؛ مشروعيتها وصفتها والحكمة من ذ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5357813" y="428625"/>
            <a:ext cx="3714750" cy="1250950"/>
            <a:chOff x="3000364" y="71414"/>
            <a:chExt cx="3357586" cy="1428699"/>
          </a:xfrm>
        </p:grpSpPr>
        <p:sp>
          <p:nvSpPr>
            <p:cNvPr id="5" name="Diamond 4"/>
            <p:cNvSpPr/>
            <p:nvPr/>
          </p:nvSpPr>
          <p:spPr>
            <a:xfrm>
              <a:off x="4571542" y="71414"/>
              <a:ext cx="1000102" cy="930105"/>
            </a:xfrm>
            <a:prstGeom prst="diamond">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6" name="Diamond 5"/>
            <p:cNvSpPr/>
            <p:nvPr/>
          </p:nvSpPr>
          <p:spPr>
            <a:xfrm>
              <a:off x="4786771" y="71414"/>
              <a:ext cx="998667" cy="930105"/>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7" name="Diamond 6"/>
            <p:cNvSpPr/>
            <p:nvPr/>
          </p:nvSpPr>
          <p:spPr>
            <a:xfrm flipH="1">
              <a:off x="3062063" y="571821"/>
              <a:ext cx="1010146" cy="928292"/>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8" name="Diamond 7"/>
            <p:cNvSpPr/>
            <p:nvPr/>
          </p:nvSpPr>
          <p:spPr>
            <a:xfrm>
              <a:off x="5286105" y="571821"/>
              <a:ext cx="1000102" cy="928292"/>
            </a:xfrm>
            <a:prstGeom prst="diamond">
              <a:avLst/>
            </a:prstGeom>
            <a:solidFill>
              <a:srgbClr val="CC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9" name="Diamond 8"/>
            <p:cNvSpPr/>
            <p:nvPr/>
          </p:nvSpPr>
          <p:spPr>
            <a:xfrm>
              <a:off x="5072310" y="143937"/>
              <a:ext cx="1000101" cy="928292"/>
            </a:xfrm>
            <a:prstGeom prst="diamo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10" name="Heptagon 9"/>
            <p:cNvSpPr/>
            <p:nvPr/>
          </p:nvSpPr>
          <p:spPr>
            <a:xfrm>
              <a:off x="3000364" y="214647"/>
              <a:ext cx="3357586" cy="1214757"/>
            </a:xfrm>
            <a:prstGeom prst="heptagon">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dirty="0"/>
            </a:p>
          </p:txBody>
        </p:sp>
        <p:sp>
          <p:nvSpPr>
            <p:cNvPr id="11" name="Rectangle 10"/>
            <p:cNvSpPr/>
            <p:nvPr/>
          </p:nvSpPr>
          <p:spPr>
            <a:xfrm>
              <a:off x="3371852" y="500042"/>
              <a:ext cx="2405626" cy="808470"/>
            </a:xfrm>
            <a:prstGeom prst="rect">
              <a:avLst/>
            </a:prstGeom>
            <a:ln>
              <a:noFill/>
            </a:ln>
          </p:spPr>
          <p:txBody>
            <a:bodyPr>
              <a:spAutoFit/>
            </a:bodyPr>
            <a:lstStyle/>
            <a:p>
              <a:pPr>
                <a:defRPr/>
              </a:pPr>
              <a:r>
                <a:rPr lang="ar-EG" sz="4000" b="1" dirty="0">
                  <a:ln w="18415" cmpd="sng">
                    <a:solidFill>
                      <a:srgbClr val="FFFFFF"/>
                    </a:solidFill>
                    <a:prstDash val="solid"/>
                  </a:ln>
                  <a:solidFill>
                    <a:srgbClr val="FFFFFF"/>
                  </a:solidFill>
                  <a:effectLst>
                    <a:outerShdw blurRad="63500" dir="3600000" algn="tl" rotWithShape="0">
                      <a:srgbClr val="000000">
                        <a:alpha val="70000"/>
                      </a:srgbClr>
                    </a:outerShdw>
                  </a:effectLst>
                </a:rPr>
                <a:t>أريد أن أتعلم</a:t>
              </a:r>
            </a:p>
          </p:txBody>
        </p:sp>
      </p:grpSp>
      <p:grpSp>
        <p:nvGrpSpPr>
          <p:cNvPr id="3" name="Group 9"/>
          <p:cNvGrpSpPr>
            <a:grpSpLocks/>
          </p:cNvGrpSpPr>
          <p:nvPr/>
        </p:nvGrpSpPr>
        <p:grpSpPr bwMode="auto">
          <a:xfrm rot="10800000">
            <a:off x="571500" y="1571625"/>
            <a:ext cx="8001000" cy="4643438"/>
            <a:chOff x="500034" y="1857364"/>
            <a:chExt cx="7143800" cy="5000660"/>
          </a:xfrm>
        </p:grpSpPr>
        <p:sp>
          <p:nvSpPr>
            <p:cNvPr id="17" name="Cloud 8"/>
            <p:cNvSpPr/>
            <p:nvPr/>
          </p:nvSpPr>
          <p:spPr>
            <a:xfrm>
              <a:off x="2658765" y="4910758"/>
              <a:ext cx="5000660" cy="1928459"/>
            </a:xfrm>
            <a:prstGeom prst="cloud">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 name="Flowchart: Document 7"/>
            <p:cNvSpPr/>
            <p:nvPr/>
          </p:nvSpPr>
          <p:spPr>
            <a:xfrm>
              <a:off x="515625" y="1838559"/>
              <a:ext cx="7072929" cy="4786956"/>
            </a:xfrm>
            <a:prstGeom prst="flowChartDocumen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5124" name="مستطيل 18"/>
          <p:cNvSpPr>
            <a:spLocks noChangeArrowheads="1"/>
          </p:cNvSpPr>
          <p:nvPr/>
        </p:nvSpPr>
        <p:spPr bwMode="auto">
          <a:xfrm>
            <a:off x="3929063" y="2474913"/>
            <a:ext cx="4533900" cy="954087"/>
          </a:xfrm>
          <a:prstGeom prst="rect">
            <a:avLst/>
          </a:prstGeom>
          <a:noFill/>
          <a:ln w="9525">
            <a:noFill/>
            <a:miter lim="800000"/>
            <a:headEnd/>
            <a:tailEnd/>
          </a:ln>
        </p:spPr>
        <p:txBody>
          <a:bodyPr wrap="none">
            <a:spAutoFit/>
          </a:bodyPr>
          <a:lstStyle/>
          <a:p>
            <a:pPr rtl="0"/>
            <a:r>
              <a:rPr lang="ar-SA" sz="2800" b="1"/>
              <a:t>1- </a:t>
            </a:r>
            <a:r>
              <a:rPr lang="ar-EG" sz="2800" b="1"/>
              <a:t>كيفّ يصلي المريض وأهمّ أحكامه.</a:t>
            </a:r>
          </a:p>
          <a:p>
            <a:pPr rtl="0"/>
            <a:r>
              <a:rPr lang="ar-SA" sz="2800" b="1"/>
              <a:t>2- </a:t>
            </a:r>
            <a:r>
              <a:rPr lang="ar-EG" sz="2800" b="1"/>
              <a:t>أهمَّ أحكام صلاة المسافر.</a:t>
            </a:r>
          </a:p>
        </p:txBody>
      </p:sp>
      <p:sp>
        <p:nvSpPr>
          <p:cNvPr id="5125" name="مستطيل 19"/>
          <p:cNvSpPr>
            <a:spLocks noChangeArrowheads="1"/>
          </p:cNvSpPr>
          <p:nvPr/>
        </p:nvSpPr>
        <p:spPr bwMode="auto">
          <a:xfrm>
            <a:off x="815975" y="4797425"/>
            <a:ext cx="7643813" cy="1384300"/>
          </a:xfrm>
          <a:prstGeom prst="rect">
            <a:avLst/>
          </a:prstGeom>
          <a:noFill/>
          <a:ln w="9525">
            <a:noFill/>
            <a:miter lim="800000"/>
            <a:headEnd/>
            <a:tailEnd/>
          </a:ln>
        </p:spPr>
        <p:txBody>
          <a:bodyPr>
            <a:spAutoFit/>
          </a:bodyPr>
          <a:lstStyle/>
          <a:p>
            <a:r>
              <a:rPr lang="ar-SA" sz="2800" b="1"/>
              <a:t>5- </a:t>
            </a:r>
            <a:r>
              <a:rPr lang="ar-EG" sz="2800" b="1"/>
              <a:t>أهمية الصلاة والحرص على المحافظة عليها في كل الأحوال.</a:t>
            </a:r>
            <a:endParaRPr lang="en-US" sz="2800" b="1"/>
          </a:p>
          <a:p>
            <a:r>
              <a:rPr lang="ar-SA" sz="2800" b="1"/>
              <a:t>6- </a:t>
            </a:r>
            <a:r>
              <a:rPr lang="ar-EG" sz="2800" b="1"/>
              <a:t>سماحةَ الإسلام ويسر أحكامه من خلال معرفة أحكام صلاة أهل الأعذار.</a:t>
            </a:r>
            <a:endParaRPr lang="en-US" sz="2800" b="1"/>
          </a:p>
        </p:txBody>
      </p:sp>
      <p:sp>
        <p:nvSpPr>
          <p:cNvPr id="5126" name="مستطيل 20"/>
          <p:cNvSpPr>
            <a:spLocks noChangeArrowheads="1"/>
          </p:cNvSpPr>
          <p:nvPr/>
        </p:nvSpPr>
        <p:spPr bwMode="auto">
          <a:xfrm>
            <a:off x="827088" y="3429000"/>
            <a:ext cx="7643812" cy="1384300"/>
          </a:xfrm>
          <a:prstGeom prst="rect">
            <a:avLst/>
          </a:prstGeom>
          <a:noFill/>
          <a:ln w="9525">
            <a:noFill/>
            <a:miter lim="800000"/>
            <a:headEnd/>
            <a:tailEnd/>
          </a:ln>
        </p:spPr>
        <p:txBody>
          <a:bodyPr>
            <a:spAutoFit/>
          </a:bodyPr>
          <a:lstStyle/>
          <a:p>
            <a:pPr rtl="0"/>
            <a:r>
              <a:rPr lang="ar-SA" sz="2800" b="1"/>
              <a:t>3- الحالات التي يجوز فيها الجمع بين صلاتي الظهر والعصر،    والمغرب والعشاء.</a:t>
            </a:r>
          </a:p>
          <a:p>
            <a:pPr rtl="0"/>
            <a:r>
              <a:rPr lang="ar-SA" sz="2800" b="1"/>
              <a:t>4- صفة صلاة الخوف، وأطبقها.</a:t>
            </a:r>
          </a:p>
        </p:txBody>
      </p:sp>
      <p:pic>
        <p:nvPicPr>
          <p:cNvPr id="5138" name="Picture 18" descr="3"/>
          <p:cNvPicPr>
            <a:picLocks noChangeAspect="1" noChangeArrowheads="1" noCrop="1"/>
          </p:cNvPicPr>
          <p:nvPr/>
        </p:nvPicPr>
        <p:blipFill>
          <a:blip r:embed="rId10"/>
          <a:srcRect/>
          <a:stretch>
            <a:fillRect/>
          </a:stretch>
        </p:blipFill>
        <p:spPr bwMode="auto">
          <a:xfrm>
            <a:off x="0" y="115888"/>
            <a:ext cx="2376488" cy="20177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ريد أن أتعلم.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par>
                                <p:cTn id="15" presetID="5" presetClass="entr" presetSubtype="10" fill="hold" nodeType="withEffect">
                                  <p:stCondLst>
                                    <p:cond delay="0"/>
                                  </p:stCondLst>
                                  <p:childTnLst>
                                    <p:set>
                                      <p:cBhvr>
                                        <p:cTn id="16" dur="1" fill="hold">
                                          <p:stCondLst>
                                            <p:cond delay="0"/>
                                          </p:stCondLst>
                                        </p:cTn>
                                        <p:tgtEl>
                                          <p:spTgt spid="5138"/>
                                        </p:tgtEl>
                                        <p:attrNameLst>
                                          <p:attrName>style.visibility</p:attrName>
                                        </p:attrNameLst>
                                      </p:cBhvr>
                                      <p:to>
                                        <p:strVal val="visible"/>
                                      </p:to>
                                    </p:set>
                                    <p:animEffect transition="in" filter="checkerboard(across)">
                                      <p:cBhvr>
                                        <p:cTn id="17" dur="500"/>
                                        <p:tgtEl>
                                          <p:spTgt spid="5138"/>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5124">
                                            <p:txEl>
                                              <p:pRg st="0" end="0"/>
                                            </p:txEl>
                                          </p:spTgt>
                                        </p:tgtEl>
                                        <p:attrNameLst>
                                          <p:attrName>style.visibility</p:attrName>
                                        </p:attrNameLst>
                                      </p:cBhvr>
                                      <p:to>
                                        <p:strVal val="visible"/>
                                      </p:to>
                                    </p:set>
                                    <p:animEffect transition="in" filter="slide(fromTop)">
                                      <p:cBhvr>
                                        <p:cTn id="20" dur="1000"/>
                                        <p:tgtEl>
                                          <p:spTgt spid="512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4" name="1- كيفّ يصلي المريض وأهمّ أحكامه.wav"/>
                                        </p:tgtEl>
                                      </p:cMediaNode>
                                    </p:audio>
                                  </p:sub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5124">
                                            <p:txEl>
                                              <p:pRg st="1" end="1"/>
                                            </p:txEl>
                                          </p:spTgt>
                                        </p:tgtEl>
                                        <p:attrNameLst>
                                          <p:attrName>style.visibility</p:attrName>
                                        </p:attrNameLst>
                                      </p:cBhvr>
                                      <p:to>
                                        <p:strVal val="visible"/>
                                      </p:to>
                                    </p:set>
                                    <p:animEffect transition="in" filter="slide(fromTop)">
                                      <p:cBhvr>
                                        <p:cTn id="25" dur="1000"/>
                                        <p:tgtEl>
                                          <p:spTgt spid="5124">
                                            <p:txEl>
                                              <p:pRg st="1" end="1"/>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2- أهمَّ أحكام صلاة المسافر.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5126">
                                            <p:txEl>
                                              <p:pRg st="0" end="0"/>
                                            </p:txEl>
                                          </p:spTgt>
                                        </p:tgtEl>
                                        <p:attrNameLst>
                                          <p:attrName>style.visibility</p:attrName>
                                        </p:attrNameLst>
                                      </p:cBhvr>
                                      <p:to>
                                        <p:strVal val="visible"/>
                                      </p:to>
                                    </p:set>
                                    <p:animEffect transition="in" filter="slide(fromTop)">
                                      <p:cBhvr>
                                        <p:cTn id="30" dur="1000"/>
                                        <p:tgtEl>
                                          <p:spTgt spid="5126">
                                            <p:txEl>
                                              <p:pRg st="0" end="0"/>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6" name="3- الحالات التي يجوز فيها الجمع بين صلاتي الظهر والعصر،    والمغرب والعشاء.wav"/>
                                        </p:tgtEl>
                                      </p:cMediaNode>
                                    </p:audio>
                                  </p:sub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5126">
                                            <p:txEl>
                                              <p:pRg st="1" end="1"/>
                                            </p:txEl>
                                          </p:spTgt>
                                        </p:tgtEl>
                                        <p:attrNameLst>
                                          <p:attrName>style.visibility</p:attrName>
                                        </p:attrNameLst>
                                      </p:cBhvr>
                                      <p:to>
                                        <p:strVal val="visible"/>
                                      </p:to>
                                    </p:set>
                                    <p:animEffect transition="in" filter="slide(fromTop)">
                                      <p:cBhvr>
                                        <p:cTn id="35" dur="1000"/>
                                        <p:tgtEl>
                                          <p:spTgt spid="5126">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7" name="4- صفة صلاة الخوف، وأطبقها.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1" fill="hold" grpId="0" nodeType="clickEffect">
                                  <p:stCondLst>
                                    <p:cond delay="0"/>
                                  </p:stCondLst>
                                  <p:childTnLst>
                                    <p:set>
                                      <p:cBhvr>
                                        <p:cTn id="39" dur="1" fill="hold">
                                          <p:stCondLst>
                                            <p:cond delay="0"/>
                                          </p:stCondLst>
                                        </p:cTn>
                                        <p:tgtEl>
                                          <p:spTgt spid="5125">
                                            <p:txEl>
                                              <p:pRg st="0" end="0"/>
                                            </p:txEl>
                                          </p:spTgt>
                                        </p:tgtEl>
                                        <p:attrNameLst>
                                          <p:attrName>style.visibility</p:attrName>
                                        </p:attrNameLst>
                                      </p:cBhvr>
                                      <p:to>
                                        <p:strVal val="visible"/>
                                      </p:to>
                                    </p:set>
                                    <p:animEffect transition="in" filter="slide(fromTop)">
                                      <p:cBhvr>
                                        <p:cTn id="40" dur="1000"/>
                                        <p:tgtEl>
                                          <p:spTgt spid="5125">
                                            <p:txEl>
                                              <p:pRg st="0" end="0"/>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8" name="5- أهمية الصلاة والحرص على المحافظة عليها في كل الأحوال.wav"/>
                                        </p:tgtEl>
                                      </p:cMediaNode>
                                    </p:audio>
                                  </p:subTnLst>
                                </p:cTn>
                              </p:par>
                            </p:childTnLst>
                          </p:cTn>
                        </p:par>
                      </p:childTnLst>
                    </p:cTn>
                  </p:par>
                  <p:par>
                    <p:cTn id="41" fill="hold">
                      <p:stCondLst>
                        <p:cond delay="indefinite"/>
                      </p:stCondLst>
                      <p:childTnLst>
                        <p:par>
                          <p:cTn id="42" fill="hold">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5125">
                                            <p:txEl>
                                              <p:pRg st="1" end="1"/>
                                            </p:txEl>
                                          </p:spTgt>
                                        </p:tgtEl>
                                        <p:attrNameLst>
                                          <p:attrName>style.visibility</p:attrName>
                                        </p:attrNameLst>
                                      </p:cBhvr>
                                      <p:to>
                                        <p:strVal val="visible"/>
                                      </p:to>
                                    </p:set>
                                    <p:animEffect transition="in" filter="slide(fromTop)">
                                      <p:cBhvr>
                                        <p:cTn id="45" dur="1000"/>
                                        <p:tgtEl>
                                          <p:spTgt spid="5125">
                                            <p:txEl>
                                              <p:pRg st="1" end="1"/>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9" name="6- سماحةَ الإسلام ويسر أحكامه من خلال معرفة أحكام صلاة أهل الأعذ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build="allAtOnce"/>
      <p:bldP spid="5125" grpId="0" build="allAtOnce"/>
      <p:bldP spid="5126"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411413" y="368300"/>
            <a:ext cx="6518275" cy="1631950"/>
            <a:chOff x="2780736" y="285728"/>
            <a:chExt cx="5934636" cy="2000264"/>
          </a:xfrm>
        </p:grpSpPr>
        <p:grpSp>
          <p:nvGrpSpPr>
            <p:cNvPr id="18441" name="Group 3"/>
            <p:cNvGrpSpPr>
              <a:grpSpLocks/>
            </p:cNvGrpSpPr>
            <p:nvPr/>
          </p:nvGrpSpPr>
          <p:grpSpPr bwMode="auto">
            <a:xfrm>
              <a:off x="3857620" y="285728"/>
              <a:ext cx="4857752" cy="2000264"/>
              <a:chOff x="3571868" y="285728"/>
              <a:chExt cx="5143504" cy="2643206"/>
            </a:xfrm>
          </p:grpSpPr>
          <p:sp>
            <p:nvSpPr>
              <p:cNvPr id="8" name="32-Point Star 4"/>
              <p:cNvSpPr/>
              <p:nvPr/>
            </p:nvSpPr>
            <p:spPr>
              <a:xfrm>
                <a:off x="3571868" y="285728"/>
                <a:ext cx="5143504" cy="2643206"/>
              </a:xfrm>
              <a:prstGeom prst="star32">
                <a:avLst/>
              </a:prstGeom>
              <a:solidFill>
                <a:srgbClr val="00FF00"/>
              </a:solidFill>
              <a:ln w="57150">
                <a:solidFill>
                  <a:schemeClr val="tx1"/>
                </a:solidFill>
              </a:ln>
            </p:spPr>
            <p:style>
              <a:lnRef idx="0">
                <a:schemeClr val="accent3"/>
              </a:lnRef>
              <a:fillRef idx="3">
                <a:schemeClr val="accent3"/>
              </a:fillRef>
              <a:effectRef idx="3">
                <a:schemeClr val="accent3"/>
              </a:effectRef>
              <a:fontRef idx="minor">
                <a:schemeClr val="lt1"/>
              </a:fontRef>
            </p:style>
            <p:txBody>
              <a:bodyPr rtlCol="1" anchor="ctr"/>
              <a:lstStyle/>
              <a:p>
                <a:pPr algn="ctr" fontAlgn="auto">
                  <a:spcBef>
                    <a:spcPts val="0"/>
                  </a:spcBef>
                  <a:spcAft>
                    <a:spcPts val="0"/>
                  </a:spcAft>
                  <a:defRPr/>
                </a:pPr>
                <a:endParaRPr lang="ar-EG" sz="3600" b="1" dirty="0"/>
              </a:p>
            </p:txBody>
          </p:sp>
          <p:sp>
            <p:nvSpPr>
              <p:cNvPr id="9" name="32-Point Star 5"/>
              <p:cNvSpPr/>
              <p:nvPr/>
            </p:nvSpPr>
            <p:spPr>
              <a:xfrm>
                <a:off x="3857620" y="642918"/>
                <a:ext cx="4572032" cy="1928826"/>
              </a:xfrm>
              <a:prstGeom prst="star32">
                <a:avLst/>
              </a:prstGeom>
              <a:solidFill>
                <a:srgbClr val="FF0000"/>
              </a:solidFill>
              <a:ln w="38100">
                <a:solidFill>
                  <a:schemeClr val="tx1"/>
                </a:solidFill>
              </a:ln>
              <a:effectLst>
                <a:innerShdw blurRad="863600">
                  <a:srgbClr val="0033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7" name="Rectangle 1"/>
            <p:cNvSpPr>
              <a:spLocks noChangeArrowheads="1"/>
            </p:cNvSpPr>
            <p:nvPr/>
          </p:nvSpPr>
          <p:spPr bwMode="auto">
            <a:xfrm>
              <a:off x="2780736" y="534775"/>
              <a:ext cx="5024116" cy="1131717"/>
            </a:xfrm>
            <a:prstGeom prst="rect">
              <a:avLst/>
            </a:prstGeom>
            <a:noFill/>
            <a:ln w="9525">
              <a:noFill/>
              <a:miter lim="800000"/>
              <a:headEnd/>
              <a:tailEnd/>
            </a:ln>
            <a:effectLst/>
          </p:spPr>
          <p:txBody>
            <a:bodyPr wrap="none" anchor="ctr">
              <a:spAutoFit/>
            </a:bodyPr>
            <a:lstStyle/>
            <a:p>
              <a:pPr>
                <a:defRPr/>
              </a:pPr>
              <a:r>
                <a:rPr lang="ar-SA"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a typeface="Times New Roman" pitchFamily="18" charset="0"/>
                </a:rPr>
                <a:t>صلاة المريض</a:t>
              </a:r>
              <a:endParaRPr lang="ar-EG" sz="6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4" name="Group 9"/>
          <p:cNvGrpSpPr>
            <a:grpSpLocks/>
          </p:cNvGrpSpPr>
          <p:nvPr/>
        </p:nvGrpSpPr>
        <p:grpSpPr bwMode="auto">
          <a:xfrm rot="10800000">
            <a:off x="500063" y="1857375"/>
            <a:ext cx="8001000" cy="4643438"/>
            <a:chOff x="500034" y="1857364"/>
            <a:chExt cx="7143800" cy="5000660"/>
          </a:xfrm>
        </p:grpSpPr>
        <p:sp>
          <p:nvSpPr>
            <p:cNvPr id="11" name="Cloud 8"/>
            <p:cNvSpPr/>
            <p:nvPr/>
          </p:nvSpPr>
          <p:spPr>
            <a:xfrm>
              <a:off x="2658766" y="4910758"/>
              <a:ext cx="5000660" cy="1928459"/>
            </a:xfrm>
            <a:prstGeom prst="cloud">
              <a:avLst/>
            </a:prstGeom>
            <a:gradFill flip="none" rotWithShape="1">
              <a:gsLst>
                <a:gs pos="0">
                  <a:srgbClr val="CC0099">
                    <a:shade val="30000"/>
                    <a:satMod val="115000"/>
                  </a:srgbClr>
                </a:gs>
                <a:gs pos="50000">
                  <a:srgbClr val="CC0099">
                    <a:shade val="67500"/>
                    <a:satMod val="115000"/>
                  </a:srgbClr>
                </a:gs>
                <a:gs pos="100000">
                  <a:srgbClr val="CC0099">
                    <a:shade val="100000"/>
                    <a:satMod val="115000"/>
                  </a:srgbClr>
                </a:gs>
              </a:gsLst>
              <a:lin ang="162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2" name="Flowchart: Document 7"/>
            <p:cNvSpPr/>
            <p:nvPr/>
          </p:nvSpPr>
          <p:spPr>
            <a:xfrm>
              <a:off x="515626" y="1838559"/>
              <a:ext cx="7072929" cy="4786956"/>
            </a:xfrm>
            <a:prstGeom prst="flowChartDocument">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6148" name="مستطيل 12"/>
          <p:cNvSpPr>
            <a:spLocks noChangeArrowheads="1"/>
          </p:cNvSpPr>
          <p:nvPr/>
        </p:nvSpPr>
        <p:spPr bwMode="auto">
          <a:xfrm>
            <a:off x="1355725" y="3673475"/>
            <a:ext cx="6426200" cy="1384300"/>
          </a:xfrm>
          <a:prstGeom prst="rect">
            <a:avLst/>
          </a:prstGeom>
          <a:noFill/>
          <a:ln w="9525">
            <a:noFill/>
            <a:miter lim="800000"/>
            <a:headEnd/>
            <a:tailEnd/>
          </a:ln>
        </p:spPr>
        <p:txBody>
          <a:bodyPr wrap="none">
            <a:spAutoFit/>
          </a:bodyPr>
          <a:lstStyle/>
          <a:p>
            <a:pPr algn="ctr" rtl="0"/>
            <a:r>
              <a:rPr lang="ar-EG" sz="2800" b="1"/>
              <a:t>يجب على المريض أن يؤدي الصلاة حسب استطاعته، </a:t>
            </a:r>
            <a:endParaRPr lang="en-US" sz="2800" b="1"/>
          </a:p>
          <a:p>
            <a:pPr algn="ctr" rtl="0"/>
            <a:r>
              <a:rPr lang="ar-EG" sz="2800" b="1"/>
              <a:t>ولا يجوز له تأخيرها عن الوقت ما دام عقله حاضراً،</a:t>
            </a:r>
            <a:endParaRPr lang="en-US" sz="2800" b="1"/>
          </a:p>
          <a:p>
            <a:pPr algn="ctr" rtl="0"/>
            <a:r>
              <a:rPr lang="ar-EG" sz="2800" b="1"/>
              <a:t>وبيان صفة صلاته على التفصيل كما يلي:</a:t>
            </a:r>
          </a:p>
        </p:txBody>
      </p:sp>
      <p:sp>
        <p:nvSpPr>
          <p:cNvPr id="15" name="Plaque 1"/>
          <p:cNvSpPr/>
          <p:nvPr/>
        </p:nvSpPr>
        <p:spPr>
          <a:xfrm>
            <a:off x="4000500" y="2714625"/>
            <a:ext cx="3643313" cy="857250"/>
          </a:xfrm>
          <a:prstGeom prst="plaque">
            <a:avLst/>
          </a:prstGeom>
          <a:solidFill>
            <a:srgbClr val="3333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000" b="1" dirty="0">
                <a:solidFill>
                  <a:schemeClr val="bg1"/>
                </a:solidFill>
              </a:rPr>
              <a:t>صفة صلاة المريض</a:t>
            </a:r>
          </a:p>
        </p:txBody>
      </p:sp>
      <p:pic>
        <p:nvPicPr>
          <p:cNvPr id="18449" name="Picture 17"/>
          <p:cNvPicPr>
            <a:picLocks noChangeAspect="1" noChangeArrowheads="1"/>
          </p:cNvPicPr>
          <p:nvPr/>
        </p:nvPicPr>
        <p:blipFill>
          <a:blip r:embed="rId6"/>
          <a:srcRect/>
          <a:stretch>
            <a:fillRect/>
          </a:stretch>
        </p:blipFill>
        <p:spPr bwMode="auto">
          <a:xfrm>
            <a:off x="857250" y="5072063"/>
            <a:ext cx="2571750" cy="13065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صلاة المريض.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5"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vertic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par>
                                <p:cTn id="15" presetID="4" presetClass="entr" presetSubtype="16" fill="hold" nodeType="withEffect">
                                  <p:stCondLst>
                                    <p:cond delay="0"/>
                                  </p:stCondLst>
                                  <p:childTnLst>
                                    <p:set>
                                      <p:cBhvr>
                                        <p:cTn id="16" dur="1" fill="hold">
                                          <p:stCondLst>
                                            <p:cond delay="0"/>
                                          </p:stCondLst>
                                        </p:cTn>
                                        <p:tgtEl>
                                          <p:spTgt spid="18449"/>
                                        </p:tgtEl>
                                        <p:attrNameLst>
                                          <p:attrName>style.visibility</p:attrName>
                                        </p:attrNameLst>
                                      </p:cBhvr>
                                      <p:to>
                                        <p:strVal val="visible"/>
                                      </p:to>
                                    </p:set>
                                    <p:animEffect transition="in" filter="box(in)">
                                      <p:cBhvr>
                                        <p:cTn id="17" dur="500"/>
                                        <p:tgtEl>
                                          <p:spTgt spid="18449"/>
                                        </p:tgtEl>
                                      </p:cBhvr>
                                    </p:animEffect>
                                  </p:childTnLst>
                                </p:cTn>
                              </p:par>
                              <p:par>
                                <p:cTn id="18" presetID="6" presetClass="entr" presetSubtype="32"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out)">
                                      <p:cBhvr>
                                        <p:cTn id="20" dur="20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صفة صلاة المريض.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148"/>
                                        </p:tgtEl>
                                        <p:attrNameLst>
                                          <p:attrName>style.visibility</p:attrName>
                                        </p:attrNameLst>
                                      </p:cBhvr>
                                      <p:to>
                                        <p:strVal val="visible"/>
                                      </p:to>
                                    </p:set>
                                    <p:anim calcmode="lin" valueType="num">
                                      <p:cBhvr>
                                        <p:cTn id="25" dur="500" fill="hold"/>
                                        <p:tgtEl>
                                          <p:spTgt spid="6148"/>
                                        </p:tgtEl>
                                        <p:attrNameLst>
                                          <p:attrName>ppt_w</p:attrName>
                                        </p:attrNameLst>
                                      </p:cBhvr>
                                      <p:tavLst>
                                        <p:tav tm="0">
                                          <p:val>
                                            <p:fltVal val="0"/>
                                          </p:val>
                                        </p:tav>
                                        <p:tav tm="100000">
                                          <p:val>
                                            <p:strVal val="#ppt_w"/>
                                          </p:val>
                                        </p:tav>
                                      </p:tavLst>
                                    </p:anim>
                                    <p:anim calcmode="lin" valueType="num">
                                      <p:cBhvr>
                                        <p:cTn id="26" dur="500" fill="hold"/>
                                        <p:tgtEl>
                                          <p:spTgt spid="614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5" name="يجب على المريض أن يؤدي الصلاة حسب استطاعت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4"/>
          <a:srcRect/>
          <a:stretch>
            <a:fillRect/>
          </a:stretch>
        </p:blipFill>
        <p:spPr bwMode="auto">
          <a:xfrm>
            <a:off x="4562475" y="3405188"/>
            <a:ext cx="19050" cy="47625"/>
          </a:xfrm>
          <a:prstGeom prst="rect">
            <a:avLst/>
          </a:prstGeom>
          <a:noFill/>
          <a:ln w="9525">
            <a:noFill/>
            <a:miter lim="800000"/>
            <a:headEnd/>
            <a:tailEnd/>
          </a:ln>
        </p:spPr>
      </p:pic>
      <p:grpSp>
        <p:nvGrpSpPr>
          <p:cNvPr id="2" name="Group 12"/>
          <p:cNvGrpSpPr>
            <a:grpSpLocks/>
          </p:cNvGrpSpPr>
          <p:nvPr/>
        </p:nvGrpSpPr>
        <p:grpSpPr bwMode="auto">
          <a:xfrm>
            <a:off x="71438" y="1035050"/>
            <a:ext cx="8501062" cy="4608513"/>
            <a:chOff x="571472" y="4643446"/>
            <a:chExt cx="6296068" cy="2224102"/>
          </a:xfrm>
        </p:grpSpPr>
        <p:sp>
          <p:nvSpPr>
            <p:cNvPr id="13" name="Rounded Rectangle 9"/>
            <p:cNvSpPr/>
            <p:nvPr/>
          </p:nvSpPr>
          <p:spPr>
            <a:xfrm>
              <a:off x="643192" y="4643446"/>
              <a:ext cx="6143223" cy="1929138"/>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4" name="Rounded Rectangle 10"/>
            <p:cNvSpPr/>
            <p:nvPr/>
          </p:nvSpPr>
          <p:spPr>
            <a:xfrm>
              <a:off x="724318" y="4938410"/>
              <a:ext cx="6143222" cy="1929138"/>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5" name="Rounded Rectangle 11"/>
            <p:cNvSpPr/>
            <p:nvPr/>
          </p:nvSpPr>
          <p:spPr>
            <a:xfrm>
              <a:off x="571472" y="4713165"/>
              <a:ext cx="6143222" cy="2001155"/>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7172" name="مستطيل 7"/>
          <p:cNvSpPr>
            <a:spLocks noChangeArrowheads="1"/>
          </p:cNvSpPr>
          <p:nvPr/>
        </p:nvSpPr>
        <p:spPr bwMode="auto">
          <a:xfrm>
            <a:off x="468313" y="1500188"/>
            <a:ext cx="7920037" cy="1754187"/>
          </a:xfrm>
          <a:prstGeom prst="rect">
            <a:avLst/>
          </a:prstGeom>
          <a:noFill/>
          <a:ln w="9525">
            <a:noFill/>
            <a:miter lim="800000"/>
            <a:headEnd/>
            <a:tailEnd/>
          </a:ln>
        </p:spPr>
        <p:txBody>
          <a:bodyPr>
            <a:spAutoFit/>
          </a:bodyPr>
          <a:lstStyle/>
          <a:p>
            <a:pPr algn="ctr"/>
            <a:r>
              <a:rPr lang="ar-SA" sz="3600" b="1" dirty="0"/>
              <a:t>1- </a:t>
            </a:r>
            <a:r>
              <a:rPr lang="ar-EG" sz="3600" b="1" dirty="0"/>
              <a:t>يجب على المريض أن يصلّي قائماً إذا كان يستطيع القيام من غير مشقة أو ضرر، ويركع </a:t>
            </a:r>
            <a:r>
              <a:rPr lang="ar-EG" sz="3600" b="1" dirty="0" smtClean="0"/>
              <a:t>ويسجد.</a:t>
            </a:r>
            <a:endParaRPr lang="ar-EG" sz="3600" b="1" dirty="0"/>
          </a:p>
        </p:txBody>
      </p:sp>
      <p:pic>
        <p:nvPicPr>
          <p:cNvPr id="9" name="Picture 9"/>
          <p:cNvPicPr>
            <a:picLocks noChangeAspect="1" noChangeArrowheads="1"/>
          </p:cNvPicPr>
          <p:nvPr/>
        </p:nvPicPr>
        <p:blipFill>
          <a:blip r:embed="rId5">
            <a:lum bright="-10000" contrast="30000"/>
          </a:blip>
          <a:srcRect l="71568" r="6862" b="69157"/>
          <a:stretch>
            <a:fillRect/>
          </a:stretch>
        </p:blipFill>
        <p:spPr bwMode="auto">
          <a:xfrm>
            <a:off x="642938" y="2611438"/>
            <a:ext cx="2357437" cy="25320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4"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500"/>
                                        <p:tgtEl>
                                          <p:spTgt spid="9"/>
                                        </p:tgtEl>
                                      </p:cBhvr>
                                    </p:animEffect>
                                  </p:childTnLst>
                                </p:cTn>
                              </p:par>
                              <p:par>
                                <p:cTn id="11" presetID="12" presetClass="entr" presetSubtype="1" fill="hold" nodeType="withEffect">
                                  <p:stCondLst>
                                    <p:cond delay="0"/>
                                  </p:stCondLst>
                                  <p:childTnLst>
                                    <p:set>
                                      <p:cBhvr>
                                        <p:cTn id="12" dur="1" fill="hold">
                                          <p:stCondLst>
                                            <p:cond delay="0"/>
                                          </p:stCondLst>
                                        </p:cTn>
                                        <p:tgtEl>
                                          <p:spTgt spid="7172">
                                            <p:txEl>
                                              <p:pRg st="0" end="0"/>
                                            </p:txEl>
                                          </p:spTgt>
                                        </p:tgtEl>
                                        <p:attrNameLst>
                                          <p:attrName>style.visibility</p:attrName>
                                        </p:attrNameLst>
                                      </p:cBhvr>
                                      <p:to>
                                        <p:strVal val="visible"/>
                                      </p:to>
                                    </p:set>
                                    <p:animEffect transition="in" filter="slide(fromTop)">
                                      <p:cBhvr>
                                        <p:cTn id="13" dur="1000"/>
                                        <p:tgtEl>
                                          <p:spTgt spid="7172">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يجب على المريض أن يصلّي قائماً إذا كان يستطي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5"/>
          <a:srcRect/>
          <a:stretch>
            <a:fillRect/>
          </a:stretch>
        </p:blipFill>
        <p:spPr bwMode="auto">
          <a:xfrm>
            <a:off x="4562475" y="3405188"/>
            <a:ext cx="19050" cy="47625"/>
          </a:xfrm>
          <a:prstGeom prst="rect">
            <a:avLst/>
          </a:prstGeom>
          <a:noFill/>
          <a:ln w="9525">
            <a:noFill/>
            <a:miter lim="800000"/>
            <a:headEnd/>
            <a:tailEnd/>
          </a:ln>
        </p:spPr>
      </p:pic>
      <p:grpSp>
        <p:nvGrpSpPr>
          <p:cNvPr id="3" name="Group 12"/>
          <p:cNvGrpSpPr>
            <a:grpSpLocks/>
          </p:cNvGrpSpPr>
          <p:nvPr/>
        </p:nvGrpSpPr>
        <p:grpSpPr bwMode="auto">
          <a:xfrm>
            <a:off x="323850" y="1177925"/>
            <a:ext cx="8501063" cy="4608513"/>
            <a:chOff x="571472" y="4643446"/>
            <a:chExt cx="6296068" cy="2224102"/>
          </a:xfrm>
        </p:grpSpPr>
        <p:sp>
          <p:nvSpPr>
            <p:cNvPr id="4" name="Rounded Rectangle 9"/>
            <p:cNvSpPr/>
            <p:nvPr/>
          </p:nvSpPr>
          <p:spPr>
            <a:xfrm>
              <a:off x="643192" y="4643446"/>
              <a:ext cx="6143222" cy="1929138"/>
            </a:xfrm>
            <a:prstGeom prst="round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ounded Rectangle 10"/>
            <p:cNvSpPr/>
            <p:nvPr/>
          </p:nvSpPr>
          <p:spPr>
            <a:xfrm>
              <a:off x="724318" y="4938410"/>
              <a:ext cx="6143222" cy="1929138"/>
            </a:xfrm>
            <a:prstGeom prst="roundRect">
              <a:avLst/>
            </a:prstGeom>
            <a:solidFill>
              <a:srgbClr val="CC00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 name="Rounded Rectangle 11"/>
            <p:cNvSpPr/>
            <p:nvPr/>
          </p:nvSpPr>
          <p:spPr>
            <a:xfrm>
              <a:off x="571472" y="4713165"/>
              <a:ext cx="6143222" cy="2001155"/>
            </a:xfrm>
            <a:prstGeom prst="roundRect">
              <a:avLst>
                <a:gd name="adj" fmla="val 14567"/>
              </a:avLst>
            </a:prstGeom>
            <a:solidFill>
              <a:schemeClr val="bg1"/>
            </a:soli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sp>
        <p:nvSpPr>
          <p:cNvPr id="7" name="مستطيل 7"/>
          <p:cNvSpPr>
            <a:spLocks noChangeArrowheads="1"/>
          </p:cNvSpPr>
          <p:nvPr/>
        </p:nvSpPr>
        <p:spPr bwMode="auto">
          <a:xfrm>
            <a:off x="539750" y="1500188"/>
            <a:ext cx="7704138" cy="1200150"/>
          </a:xfrm>
          <a:prstGeom prst="rect">
            <a:avLst/>
          </a:prstGeom>
          <a:noFill/>
          <a:ln w="9525">
            <a:noFill/>
            <a:miter lim="800000"/>
            <a:headEnd/>
            <a:tailEnd/>
          </a:ln>
        </p:spPr>
        <p:txBody>
          <a:bodyPr>
            <a:spAutoFit/>
          </a:bodyPr>
          <a:lstStyle/>
          <a:p>
            <a:pPr algn="ctr"/>
            <a:r>
              <a:rPr lang="ar-EG" sz="3600" b="1" dirty="0"/>
              <a:t>2-  فإن كان يتضرر بالركوع أو السجود مع قدرته على القيام </a:t>
            </a:r>
            <a:r>
              <a:rPr lang="ar-EG" sz="3600" b="1" dirty="0" smtClean="0"/>
              <a:t>أومأ </a:t>
            </a:r>
            <a:r>
              <a:rPr lang="ar-EG" sz="3600" b="1" dirty="0"/>
              <a:t>بالركوع قائماً، وبالسجود قاعداً.</a:t>
            </a:r>
            <a:endParaRPr lang="en-US" sz="3600" b="1" dirty="0"/>
          </a:p>
        </p:txBody>
      </p:sp>
      <p:pic>
        <p:nvPicPr>
          <p:cNvPr id="9" name="Picture 9"/>
          <p:cNvPicPr>
            <a:picLocks noChangeAspect="1" noChangeArrowheads="1"/>
          </p:cNvPicPr>
          <p:nvPr/>
        </p:nvPicPr>
        <p:blipFill>
          <a:blip r:embed="rId6">
            <a:lum bright="-10000" contrast="30000"/>
          </a:blip>
          <a:srcRect l="31374" r="30392" b="73270"/>
          <a:stretch>
            <a:fillRect/>
          </a:stretch>
        </p:blipFill>
        <p:spPr bwMode="auto">
          <a:xfrm>
            <a:off x="1143000" y="2786063"/>
            <a:ext cx="3429000" cy="2286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10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par>
                                <p:cTn id="16" presetID="12" presetClass="entr" presetSubtype="1" fill="hold"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slide(fromTop)">
                                      <p:cBhvr>
                                        <p:cTn id="18" dur="1000"/>
                                        <p:tgtEl>
                                          <p:spTgt spid="7">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فإن كان يتضرر بالركوع أو السجود مع قدرته على القيام.wav"/>
                                        </p:tgtEl>
                                      </p:cMediaNode>
                                    </p:audio>
                                  </p:subTnLst>
                                </p:cTn>
                              </p:par>
                              <p:par>
                                <p:cTn id="19" presetID="4"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3863</TotalTime>
  <Words>1015</Words>
  <Application>Microsoft Office PowerPoint</Application>
  <PresentationFormat>عرض على الشاشة (3:4)‏</PresentationFormat>
  <Paragraphs>63</Paragraphs>
  <Slides>29</Slides>
  <Notes>0</Notes>
  <HiddenSlides>0</HiddenSlides>
  <MMClips>0</MMClips>
  <ScaleCrop>false</ScaleCrop>
  <HeadingPairs>
    <vt:vector size="4" baseType="variant">
      <vt:variant>
        <vt:lpstr>سمة</vt:lpstr>
      </vt:variant>
      <vt:variant>
        <vt:i4>1</vt:i4>
      </vt:variant>
      <vt:variant>
        <vt:lpstr>عناوين الشرائح</vt:lpstr>
      </vt:variant>
      <vt:variant>
        <vt:i4>29</vt:i4>
      </vt:variant>
    </vt:vector>
  </HeadingPairs>
  <TitlesOfParts>
    <vt:vector size="30"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vector>
  </TitlesOfParts>
  <Company>( AQSA Comp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الفقه 1م ف2 طالب</dc:title>
  <dc:subject>صلاة أهل الأعذار</dc:subject>
  <dc:creator>ا/بندر الحازمي</dc:creator>
  <cp:keywords>حقيبة إنجاز المعلم والمعلمة</cp:keywords>
  <cp:lastModifiedBy>Top Service</cp:lastModifiedBy>
  <cp:revision>524</cp:revision>
  <dcterms:created xsi:type="dcterms:W3CDTF">2010-08-15T01:21:11Z</dcterms:created>
  <dcterms:modified xsi:type="dcterms:W3CDTF">2016-12-12T16:14:53Z</dcterms:modified>
</cp:coreProperties>
</file>