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333" r:id="rId2"/>
    <p:sldId id="272" r:id="rId3"/>
    <p:sldId id="320" r:id="rId4"/>
    <p:sldId id="362" r:id="rId5"/>
    <p:sldId id="363" r:id="rId6"/>
    <p:sldId id="335" r:id="rId7"/>
    <p:sldId id="319" r:id="rId8"/>
    <p:sldId id="364" r:id="rId9"/>
    <p:sldId id="336" r:id="rId10"/>
    <p:sldId id="322" r:id="rId11"/>
    <p:sldId id="340" r:id="rId12"/>
    <p:sldId id="365" r:id="rId13"/>
    <p:sldId id="341" r:id="rId14"/>
    <p:sldId id="342" r:id="rId15"/>
    <p:sldId id="345" r:id="rId16"/>
    <p:sldId id="343" r:id="rId17"/>
    <p:sldId id="366" r:id="rId18"/>
    <p:sldId id="300" r:id="rId19"/>
    <p:sldId id="367" r:id="rId20"/>
    <p:sldId id="276" r:id="rId21"/>
    <p:sldId id="344" r:id="rId22"/>
    <p:sldId id="328" r:id="rId23"/>
    <p:sldId id="346" r:id="rId24"/>
    <p:sldId id="275" r:id="rId25"/>
    <p:sldId id="265" r:id="rId26"/>
    <p:sldId id="368" r:id="rId27"/>
    <p:sldId id="369" r:id="rId28"/>
    <p:sldId id="277" r:id="rId29"/>
    <p:sldId id="370" r:id="rId30"/>
    <p:sldId id="371" r:id="rId31"/>
    <p:sldId id="372" r:id="rId32"/>
    <p:sldId id="373" r:id="rId33"/>
    <p:sldId id="375" r:id="rId34"/>
    <p:sldId id="374" r:id="rId35"/>
    <p:sldId id="376" r:id="rId36"/>
    <p:sldId id="377" r:id="rId37"/>
    <p:sldId id="378"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495" autoAdjust="0"/>
    <p:restoredTop sz="94660"/>
  </p:normalViewPr>
  <p:slideViewPr>
    <p:cSldViewPr snapToGrid="0">
      <p:cViewPr varScale="1">
        <p:scale>
          <a:sx n="53" d="100"/>
          <a:sy n="53" d="100"/>
        </p:scale>
        <p:origin x="72" y="3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1AED65F6-77B9-463F-A5F2-44248DAD8E5A}"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4197324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AED65F6-77B9-463F-A5F2-44248DAD8E5A}"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2044110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AED65F6-77B9-463F-A5F2-44248DAD8E5A}"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2339418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AED65F6-77B9-463F-A5F2-44248DAD8E5A}"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3152480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1AED65F6-77B9-463F-A5F2-44248DAD8E5A}"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1178791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1AED65F6-77B9-463F-A5F2-44248DAD8E5A}" type="datetimeFigureOut">
              <a:rPr lang="en-US" smtClean="0"/>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317728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629842" y="2505075"/>
            <a:ext cx="3868340"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4629151" y="2505075"/>
            <a:ext cx="3887391"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1AED65F6-77B9-463F-A5F2-44248DAD8E5A}" type="datetimeFigureOut">
              <a:rPr lang="en-US" smtClean="0"/>
              <a:t>10/19/2021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2406226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1AED65F6-77B9-463F-A5F2-44248DAD8E5A}" type="datetimeFigureOut">
              <a:rPr lang="en-US" smtClean="0"/>
              <a:t>10/19/2021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1404032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ED65F6-77B9-463F-A5F2-44248DAD8E5A}" type="datetimeFigureOut">
              <a:rPr lang="en-US" smtClean="0"/>
              <a:t>10/19/2021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3550980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1AED65F6-77B9-463F-A5F2-44248DAD8E5A}" type="datetimeFigureOut">
              <a:rPr lang="en-US" smtClean="0"/>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3530487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1AED65F6-77B9-463F-A5F2-44248DAD8E5A}" type="datetimeFigureOut">
              <a:rPr lang="en-US" smtClean="0"/>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572533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ED65F6-77B9-463F-A5F2-44248DAD8E5A}" type="datetimeFigureOut">
              <a:rPr lang="en-US" smtClean="0"/>
              <a:t>10/19/2021</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366BCB-B221-406A-BA2B-E14ABE2182F4}" type="slidenum">
              <a:rPr lang="en-US" smtClean="0"/>
              <a:t>‹#›</a:t>
            </a:fld>
            <a:endParaRPr lang="en-US"/>
          </a:p>
        </p:txBody>
      </p:sp>
    </p:spTree>
    <p:extLst>
      <p:ext uri="{BB962C8B-B14F-4D97-AF65-F5344CB8AC3E}">
        <p14:creationId xmlns:p14="http://schemas.microsoft.com/office/powerpoint/2010/main" val="28799047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F985BFEE-81DA-4FFF-AC03-46B985FCFC4E}"/>
              </a:ext>
            </a:extLst>
          </p:cNvPr>
          <p:cNvSpPr/>
          <p:nvPr/>
        </p:nvSpPr>
        <p:spPr>
          <a:xfrm>
            <a:off x="2474500" y="424391"/>
            <a:ext cx="4338084" cy="1084521"/>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6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الوحدة الثالثة</a:t>
            </a:r>
            <a:endParaRPr kumimoji="0" lang="en-US" sz="6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دبوس زينة 4">
            <a:extLst>
              <a:ext uri="{FF2B5EF4-FFF2-40B4-BE49-F238E27FC236}">
                <a16:creationId xmlns:a16="http://schemas.microsoft.com/office/drawing/2014/main" id="{382D5810-7FB5-4494-A057-C3ECDD7D5B84}"/>
              </a:ext>
            </a:extLst>
          </p:cNvPr>
          <p:cNvSpPr/>
          <p:nvPr/>
        </p:nvSpPr>
        <p:spPr>
          <a:xfrm>
            <a:off x="2402958" y="3934822"/>
            <a:ext cx="4481168" cy="1956526"/>
          </a:xfrm>
          <a:prstGeom prst="plaque">
            <a:avLst/>
          </a:prstGeom>
          <a:solidFill>
            <a:schemeClr val="accent4">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rtlCol="0" anchor="ctr"/>
          <a:lstStyle/>
          <a:p>
            <a:pPr algn="ctr"/>
            <a:r>
              <a:rPr lang="ar-EG" sz="4000" b="1" dirty="0">
                <a:solidFill>
                  <a:schemeClr val="tx1"/>
                </a:solidFill>
              </a:rPr>
              <a:t>ابدأ البرمجة باستخدام </a:t>
            </a:r>
            <a:r>
              <a:rPr lang="ar-EG" sz="4000" b="1" dirty="0" err="1">
                <a:solidFill>
                  <a:schemeClr val="tx1"/>
                </a:solidFill>
              </a:rPr>
              <a:t>سكراتش</a:t>
            </a:r>
            <a:endParaRPr lang="ar-EG" sz="4000" b="1" dirty="0">
              <a:solidFill>
                <a:schemeClr val="tx1"/>
              </a:solidFill>
            </a:endParaRPr>
          </a:p>
        </p:txBody>
      </p:sp>
    </p:spTree>
    <p:extLst>
      <p:ext uri="{BB962C8B-B14F-4D97-AF65-F5344CB8AC3E}">
        <p14:creationId xmlns:p14="http://schemas.microsoft.com/office/powerpoint/2010/main" val="41710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زوايا مستديرة 2">
            <a:extLst>
              <a:ext uri="{FF2B5EF4-FFF2-40B4-BE49-F238E27FC236}">
                <a16:creationId xmlns:a16="http://schemas.microsoft.com/office/drawing/2014/main" id="{DECA2D8D-E114-4A7E-87D7-15D7A4DD3691}"/>
              </a:ext>
            </a:extLst>
          </p:cNvPr>
          <p:cNvSpPr/>
          <p:nvPr/>
        </p:nvSpPr>
        <p:spPr>
          <a:xfrm>
            <a:off x="3040164" y="664900"/>
            <a:ext cx="4014648" cy="651835"/>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lang="ar-EG" sz="3600" b="1" dirty="0">
                <a:solidFill>
                  <a:prstClr val="black"/>
                </a:solidFill>
                <a:latin typeface="Calibri" panose="020F0502020204030204"/>
                <a:cs typeface="Arial" panose="020B0604020202020204" pitchFamily="34" charset="0"/>
              </a:rPr>
              <a:t>لبنة مسح الكل</a:t>
            </a:r>
            <a:endParaRPr kumimoji="0" lang="ar-EG" sz="3600" b="1" i="0" u="none" strike="noStrike" kern="1200" cap="none" spc="0" normalizeH="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4" name="مستطيل: زوايا مستديرة 3">
            <a:extLst>
              <a:ext uri="{FF2B5EF4-FFF2-40B4-BE49-F238E27FC236}">
                <a16:creationId xmlns:a16="http://schemas.microsoft.com/office/drawing/2014/main" id="{B56E83FC-D950-4B57-BD98-C00920305CF0}"/>
              </a:ext>
            </a:extLst>
          </p:cNvPr>
          <p:cNvSpPr/>
          <p:nvPr/>
        </p:nvSpPr>
        <p:spPr>
          <a:xfrm>
            <a:off x="1151128" y="2360243"/>
            <a:ext cx="6841744" cy="3089581"/>
          </a:xfrm>
          <a:prstGeom prst="roundRect">
            <a:avLst/>
          </a:prstGeom>
          <a:ln/>
        </p:spPr>
        <p:style>
          <a:lnRef idx="1">
            <a:schemeClr val="accent4"/>
          </a:lnRef>
          <a:fillRef idx="3">
            <a:schemeClr val="accent4"/>
          </a:fillRef>
          <a:effectRef idx="2">
            <a:schemeClr val="accent4"/>
          </a:effectRef>
          <a:fontRef idx="minor">
            <a:schemeClr val="lt1"/>
          </a:fontRef>
        </p:style>
        <p:txBody>
          <a:bodyPr rtlCol="0" anchor="ctr"/>
          <a:lstStyle/>
          <a:p>
            <a:pPr lvl="0" algn="ctr" rtl="1">
              <a:defRPr/>
            </a:pPr>
            <a:r>
              <a:rPr lang="ar-EG" sz="3200" b="1" dirty="0">
                <a:solidFill>
                  <a:prstClr val="black"/>
                </a:solidFill>
              </a:rPr>
              <a:t>تمسح اللبنة المنصة بأكملها؛ بحيث تحذف كل ما ترسم على المنصة، وإذا أردت تنفيذ الأوامر البرمجية مرة أخرى فإن الرسومات لا تمسح بصورة تلقائية؛ ولذلك يعتبر استخدام اللبنة في بداية البرنامج مفيدًا.</a:t>
            </a:r>
          </a:p>
        </p:txBody>
      </p:sp>
      <p:pic>
        <p:nvPicPr>
          <p:cNvPr id="5" name="صورة 4">
            <a:extLst>
              <a:ext uri="{FF2B5EF4-FFF2-40B4-BE49-F238E27FC236}">
                <a16:creationId xmlns:a16="http://schemas.microsoft.com/office/drawing/2014/main" id="{8DD52D87-F954-4E8B-A45F-32F223370406}"/>
              </a:ext>
            </a:extLst>
          </p:cNvPr>
          <p:cNvPicPr>
            <a:picLocks noChangeAspect="1"/>
          </p:cNvPicPr>
          <p:nvPr/>
        </p:nvPicPr>
        <p:blipFill>
          <a:blip r:embed="rId2">
            <a:clrChange>
              <a:clrFrom>
                <a:srgbClr val="EFEEE5"/>
              </a:clrFrom>
              <a:clrTo>
                <a:srgbClr val="EFEEE5">
                  <a:alpha val="0"/>
                </a:srgbClr>
              </a:clrTo>
            </a:clrChange>
          </a:blip>
          <a:stretch>
            <a:fillRect/>
          </a:stretch>
        </p:blipFill>
        <p:spPr>
          <a:xfrm>
            <a:off x="1151128" y="518051"/>
            <a:ext cx="1430820" cy="945534"/>
          </a:xfrm>
          <a:prstGeom prst="rect">
            <a:avLst/>
          </a:prstGeom>
        </p:spPr>
      </p:pic>
    </p:spTree>
    <p:extLst>
      <p:ext uri="{BB962C8B-B14F-4D97-AF65-F5344CB8AC3E}">
        <p14:creationId xmlns:p14="http://schemas.microsoft.com/office/powerpoint/2010/main" val="286626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زوايا مستديرة 2">
            <a:extLst>
              <a:ext uri="{FF2B5EF4-FFF2-40B4-BE49-F238E27FC236}">
                <a16:creationId xmlns:a16="http://schemas.microsoft.com/office/drawing/2014/main" id="{DECA2D8D-E114-4A7E-87D7-15D7A4DD3691}"/>
              </a:ext>
            </a:extLst>
          </p:cNvPr>
          <p:cNvSpPr/>
          <p:nvPr/>
        </p:nvSpPr>
        <p:spPr>
          <a:xfrm>
            <a:off x="2377440" y="683189"/>
            <a:ext cx="4730204" cy="779851"/>
          </a:xfrm>
          <a:prstGeom prst="roundRect">
            <a:avLst/>
          </a:prstGeom>
          <a:ln/>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إضافة الألوان إلى رسوماتك</a:t>
            </a:r>
          </a:p>
        </p:txBody>
      </p:sp>
      <p:sp>
        <p:nvSpPr>
          <p:cNvPr id="4" name="مستطيل: زوايا مستديرة 3">
            <a:extLst>
              <a:ext uri="{FF2B5EF4-FFF2-40B4-BE49-F238E27FC236}">
                <a16:creationId xmlns:a16="http://schemas.microsoft.com/office/drawing/2014/main" id="{987F16DE-F0A0-4286-8003-30B3B90A5855}"/>
              </a:ext>
            </a:extLst>
          </p:cNvPr>
          <p:cNvSpPr/>
          <p:nvPr/>
        </p:nvSpPr>
        <p:spPr>
          <a:xfrm>
            <a:off x="1786274" y="1719799"/>
            <a:ext cx="5571452" cy="1452442"/>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يمكنك تغير لون القلم من</a:t>
            </a:r>
            <a:r>
              <a:rPr kumimoji="0" lang="ar-EG" sz="3600" b="1" i="0" u="none" strike="noStrike" kern="1200" cap="none" spc="0" normalizeH="0" noProof="0" dirty="0">
                <a:ln>
                  <a:noFill/>
                </a:ln>
                <a:solidFill>
                  <a:prstClr val="black"/>
                </a:solidFill>
                <a:effectLst/>
                <a:uLnTx/>
                <a:uFillTx/>
                <a:latin typeface="Calibri" panose="020F0502020204030204"/>
                <a:ea typeface="+mn-ea"/>
                <a:cs typeface="Arial" panose="020B0604020202020204" pitchFamily="34" charset="0"/>
              </a:rPr>
              <a:t> خلال هاتين اللبنتين</a:t>
            </a:r>
            <a:endParaRPr kumimoji="0" lang="ar-EG"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5" name="صورة 4">
            <a:extLst>
              <a:ext uri="{FF2B5EF4-FFF2-40B4-BE49-F238E27FC236}">
                <a16:creationId xmlns:a16="http://schemas.microsoft.com/office/drawing/2014/main" id="{3590CED6-D308-49D2-ACD2-7C84A932D58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090047" y="3429000"/>
            <a:ext cx="4963906" cy="3044952"/>
          </a:xfrm>
          <a:prstGeom prst="rect">
            <a:avLst/>
          </a:prstGeom>
        </p:spPr>
      </p:pic>
    </p:spTree>
    <p:extLst>
      <p:ext uri="{BB962C8B-B14F-4D97-AF65-F5344CB8AC3E}">
        <p14:creationId xmlns:p14="http://schemas.microsoft.com/office/powerpoint/2010/main" val="239232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a:extLst>
              <a:ext uri="{FF2B5EF4-FFF2-40B4-BE49-F238E27FC236}">
                <a16:creationId xmlns:a16="http://schemas.microsoft.com/office/drawing/2014/main" id="{4B3089B1-A8CB-487C-8F8A-D97C80CCC454}"/>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91868" y="280035"/>
            <a:ext cx="5160264" cy="6008992"/>
          </a:xfrm>
          <a:prstGeom prst="rect">
            <a:avLst/>
          </a:prstGeom>
        </p:spPr>
      </p:pic>
    </p:spTree>
    <p:extLst>
      <p:ext uri="{BB962C8B-B14F-4D97-AF65-F5344CB8AC3E}">
        <p14:creationId xmlns:p14="http://schemas.microsoft.com/office/powerpoint/2010/main" val="28747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سحابة 4">
            <a:extLst>
              <a:ext uri="{FF2B5EF4-FFF2-40B4-BE49-F238E27FC236}">
                <a16:creationId xmlns:a16="http://schemas.microsoft.com/office/drawing/2014/main" id="{FE82270A-2762-4F71-84EC-DDB32BF2F707}"/>
              </a:ext>
            </a:extLst>
          </p:cNvPr>
          <p:cNvSpPr/>
          <p:nvPr/>
        </p:nvSpPr>
        <p:spPr>
          <a:xfrm>
            <a:off x="1005840" y="2168727"/>
            <a:ext cx="6607810" cy="2520545"/>
          </a:xfrm>
          <a:prstGeom prst="cloud">
            <a:avLst/>
          </a:prstGeom>
          <a:ln w="76200">
            <a:solidFill>
              <a:schemeClr val="accent4">
                <a:lumMod val="60000"/>
                <a:lumOff val="4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يمكنك تغيير لون</a:t>
            </a:r>
            <a:r>
              <a:rPr kumimoji="0" lang="ar-EG" sz="3600" b="1" i="0" u="none" strike="noStrike" kern="1200" cap="none" spc="0" normalizeH="0" noProof="0" dirty="0">
                <a:ln>
                  <a:noFill/>
                </a:ln>
                <a:solidFill>
                  <a:prstClr val="black"/>
                </a:solidFill>
                <a:effectLst/>
                <a:uLnTx/>
                <a:uFillTx/>
                <a:latin typeface="Calibri" panose="020F0502020204030204"/>
                <a:ea typeface="+mn-ea"/>
                <a:cs typeface="Arial" panose="020B0604020202020204" pitchFamily="34" charset="0"/>
              </a:rPr>
              <a:t> القلم أثناء عمل البرنامج</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endParaRPr>
          </a:p>
        </p:txBody>
      </p:sp>
    </p:spTree>
    <p:extLst>
      <p:ext uri="{BB962C8B-B14F-4D97-AF65-F5344CB8AC3E}">
        <p14:creationId xmlns:p14="http://schemas.microsoft.com/office/powerpoint/2010/main" val="7464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B346B6DD-A083-43A1-8E6E-4856CA2802AC}"/>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60492" y="633507"/>
            <a:ext cx="7823016" cy="5294084"/>
          </a:xfrm>
          <a:prstGeom prst="rect">
            <a:avLst/>
          </a:prstGeom>
        </p:spPr>
      </p:pic>
    </p:spTree>
    <p:extLst>
      <p:ext uri="{BB962C8B-B14F-4D97-AF65-F5344CB8AC3E}">
        <p14:creationId xmlns:p14="http://schemas.microsoft.com/office/powerpoint/2010/main" val="235739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زوايا مستديرة 2">
            <a:extLst>
              <a:ext uri="{FF2B5EF4-FFF2-40B4-BE49-F238E27FC236}">
                <a16:creationId xmlns:a16="http://schemas.microsoft.com/office/drawing/2014/main" id="{DECA2D8D-E114-4A7E-87D7-15D7A4DD3691}"/>
              </a:ext>
            </a:extLst>
          </p:cNvPr>
          <p:cNvSpPr/>
          <p:nvPr/>
        </p:nvSpPr>
        <p:spPr>
          <a:xfrm>
            <a:off x="2834640" y="630138"/>
            <a:ext cx="4144988" cy="1035883"/>
          </a:xfrm>
          <a:prstGeom prst="roundRect">
            <a:avLst/>
          </a:prstGeom>
          <a:ln/>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لبنة حجم القلم</a:t>
            </a:r>
          </a:p>
        </p:txBody>
      </p:sp>
      <p:sp>
        <p:nvSpPr>
          <p:cNvPr id="4" name="مستطيل: زوايا مستديرة 3">
            <a:extLst>
              <a:ext uri="{FF2B5EF4-FFF2-40B4-BE49-F238E27FC236}">
                <a16:creationId xmlns:a16="http://schemas.microsoft.com/office/drawing/2014/main" id="{987F16DE-F0A0-4286-8003-30B3B90A5855}"/>
              </a:ext>
            </a:extLst>
          </p:cNvPr>
          <p:cNvSpPr/>
          <p:nvPr/>
        </p:nvSpPr>
        <p:spPr>
          <a:xfrm>
            <a:off x="1588008" y="2327078"/>
            <a:ext cx="6638252" cy="3199962"/>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يمكنك تغيير</a:t>
            </a:r>
            <a:r>
              <a:rPr kumimoji="0" lang="ar-EG" sz="3600" b="1" i="0" u="none" strike="noStrike" kern="1200" cap="none" spc="0" normalizeH="0" noProof="0" dirty="0">
                <a:ln>
                  <a:noFill/>
                </a:ln>
                <a:solidFill>
                  <a:prstClr val="black"/>
                </a:solidFill>
                <a:effectLst/>
                <a:uLnTx/>
                <a:uFillTx/>
                <a:latin typeface="Calibri" panose="020F0502020204030204"/>
                <a:ea typeface="+mn-ea"/>
                <a:cs typeface="Arial" panose="020B0604020202020204" pitchFamily="34" charset="0"/>
              </a:rPr>
              <a:t> حجم القلم بواسطة لبنة اجعل حجم القلم مساويًا () والتي تكون قيمتها الصغرى 1، وكلما زادت هذه القيمة كلما أصبح سمك القلم أعرض.</a:t>
            </a:r>
            <a:endParaRPr kumimoji="0" lang="ar-EG"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280385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C46DD3D4-9EA8-4FC5-B4D5-DDB77DCF83F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47143" y="530352"/>
            <a:ext cx="8049713" cy="5193792"/>
          </a:xfrm>
          <a:prstGeom prst="rect">
            <a:avLst/>
          </a:prstGeom>
        </p:spPr>
      </p:pic>
    </p:spTree>
    <p:extLst>
      <p:ext uri="{BB962C8B-B14F-4D97-AF65-F5344CB8AC3E}">
        <p14:creationId xmlns:p14="http://schemas.microsoft.com/office/powerpoint/2010/main" val="2058656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سحابة 4">
            <a:extLst>
              <a:ext uri="{FF2B5EF4-FFF2-40B4-BE49-F238E27FC236}">
                <a16:creationId xmlns:a16="http://schemas.microsoft.com/office/drawing/2014/main" id="{FE82270A-2762-4F71-84EC-DDB32BF2F707}"/>
              </a:ext>
            </a:extLst>
          </p:cNvPr>
          <p:cNvSpPr/>
          <p:nvPr/>
        </p:nvSpPr>
        <p:spPr>
          <a:xfrm>
            <a:off x="1268095" y="2168727"/>
            <a:ext cx="6607810" cy="2520545"/>
          </a:xfrm>
          <a:prstGeom prst="cloud">
            <a:avLst/>
          </a:prstGeom>
          <a:ln w="76200">
            <a:solidFill>
              <a:schemeClr val="accent4">
                <a:lumMod val="60000"/>
                <a:lumOff val="4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يمكنك تغيير حجم القلم أثناء عمل البرنامج</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241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347AB706-C063-452E-9C20-3F2C822A1C9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59507" y="1013078"/>
            <a:ext cx="8014352" cy="4436745"/>
          </a:xfrm>
          <a:prstGeom prst="rect">
            <a:avLst/>
          </a:prstGeom>
        </p:spPr>
      </p:pic>
    </p:spTree>
    <p:extLst>
      <p:ext uri="{BB962C8B-B14F-4D97-AF65-F5344CB8AC3E}">
        <p14:creationId xmlns:p14="http://schemas.microsoft.com/office/powerpoint/2010/main" val="1154348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زوايا مستديرة 2">
            <a:extLst>
              <a:ext uri="{FF2B5EF4-FFF2-40B4-BE49-F238E27FC236}">
                <a16:creationId xmlns:a16="http://schemas.microsoft.com/office/drawing/2014/main" id="{DECA2D8D-E114-4A7E-87D7-15D7A4DD3691}"/>
              </a:ext>
            </a:extLst>
          </p:cNvPr>
          <p:cNvSpPr/>
          <p:nvPr/>
        </p:nvSpPr>
        <p:spPr>
          <a:xfrm>
            <a:off x="2499506" y="1069050"/>
            <a:ext cx="4144988" cy="1035883"/>
          </a:xfrm>
          <a:prstGeom prst="roundRect">
            <a:avLst/>
          </a:prstGeom>
          <a:ln/>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رسم</a:t>
            </a:r>
            <a:r>
              <a:rPr kumimoji="0" lang="ar-EG" sz="3600" b="1" i="0" u="none" strike="noStrike" kern="1200" cap="none" spc="0" normalizeH="0" noProof="0" dirty="0">
                <a:ln>
                  <a:noFill/>
                </a:ln>
                <a:solidFill>
                  <a:prstClr val="black"/>
                </a:solidFill>
                <a:effectLst/>
                <a:uLnTx/>
                <a:uFillTx/>
                <a:latin typeface="Calibri" panose="020F0502020204030204"/>
                <a:ea typeface="+mn-ea"/>
                <a:cs typeface="Arial" panose="020B0604020202020204" pitchFamily="34" charset="0"/>
              </a:rPr>
              <a:t> الأشكال</a:t>
            </a:r>
            <a:endParaRPr kumimoji="0" lang="ar-EG"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4" name="مستطيل: زوايا مستديرة 3">
            <a:extLst>
              <a:ext uri="{FF2B5EF4-FFF2-40B4-BE49-F238E27FC236}">
                <a16:creationId xmlns:a16="http://schemas.microsoft.com/office/drawing/2014/main" id="{987F16DE-F0A0-4286-8003-30B3B90A5855}"/>
              </a:ext>
            </a:extLst>
          </p:cNvPr>
          <p:cNvSpPr/>
          <p:nvPr/>
        </p:nvSpPr>
        <p:spPr>
          <a:xfrm>
            <a:off x="1872996" y="2888238"/>
            <a:ext cx="5958548" cy="2682022"/>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يمكنك في</a:t>
            </a:r>
            <a:r>
              <a:rPr kumimoji="0" lang="ar-EG" sz="3600" b="1" i="0" u="none" strike="noStrike" kern="1200" cap="none" spc="0" normalizeH="0" noProof="0" dirty="0">
                <a:ln>
                  <a:noFill/>
                </a:ln>
                <a:solidFill>
                  <a:prstClr val="black"/>
                </a:solidFill>
                <a:effectLst/>
                <a:uLnTx/>
                <a:uFillTx/>
                <a:latin typeface="Calibri" panose="020F0502020204030204"/>
                <a:ea typeface="+mn-ea"/>
                <a:cs typeface="Arial" panose="020B0604020202020204" pitchFamily="34" charset="0"/>
              </a:rPr>
              <a:t> </a:t>
            </a:r>
            <a:r>
              <a:rPr kumimoji="0" lang="ar-EG" sz="3600" b="1" i="0" u="none" strike="noStrike" kern="1200" cap="none" spc="0" normalizeH="0" noProof="0" dirty="0" err="1">
                <a:ln>
                  <a:noFill/>
                </a:ln>
                <a:solidFill>
                  <a:prstClr val="black"/>
                </a:solidFill>
                <a:effectLst/>
                <a:uLnTx/>
                <a:uFillTx/>
                <a:latin typeface="Calibri" panose="020F0502020204030204"/>
                <a:ea typeface="+mn-ea"/>
                <a:cs typeface="Arial" panose="020B0604020202020204" pitchFamily="34" charset="0"/>
              </a:rPr>
              <a:t>سكراتش</a:t>
            </a:r>
            <a:r>
              <a:rPr kumimoji="0" lang="ar-EG" sz="3600" b="1" i="0" u="none" strike="noStrike" kern="1200" cap="none" spc="0" normalizeH="0" noProof="0" dirty="0">
                <a:ln>
                  <a:noFill/>
                </a:ln>
                <a:solidFill>
                  <a:prstClr val="black"/>
                </a:solidFill>
                <a:effectLst/>
                <a:uLnTx/>
                <a:uFillTx/>
                <a:latin typeface="Calibri" panose="020F0502020204030204"/>
                <a:ea typeface="+mn-ea"/>
                <a:cs typeface="Arial" panose="020B0604020202020204" pitchFamily="34" charset="0"/>
              </a:rPr>
              <a:t> رسم أي شكل تريده، أنشئ البرنامج التالي ثم شغله.</a:t>
            </a:r>
            <a:endParaRPr kumimoji="0" lang="ar-EG"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8823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33E6B32F-1702-4D51-B137-FBF62EDF6051}"/>
              </a:ext>
            </a:extLst>
          </p:cNvPr>
          <p:cNvPicPr>
            <a:picLocks noChangeAspect="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a:stretch/>
        </p:blipFill>
        <p:spPr>
          <a:xfrm>
            <a:off x="-223736" y="-598251"/>
            <a:ext cx="9591472" cy="8054501"/>
          </a:xfrm>
          <a:prstGeom prst="rect">
            <a:avLst/>
          </a:prstGeom>
        </p:spPr>
      </p:pic>
      <p:sp>
        <p:nvSpPr>
          <p:cNvPr id="6" name="مستطيل 5">
            <a:extLst>
              <a:ext uri="{FF2B5EF4-FFF2-40B4-BE49-F238E27FC236}">
                <a16:creationId xmlns:a16="http://schemas.microsoft.com/office/drawing/2014/main" id="{1EF5CF17-B468-4FF9-AA68-9E9580DD2750}"/>
              </a:ext>
            </a:extLst>
          </p:cNvPr>
          <p:cNvSpPr/>
          <p:nvPr/>
        </p:nvSpPr>
        <p:spPr>
          <a:xfrm>
            <a:off x="2541974" y="1043121"/>
            <a:ext cx="4060052" cy="90241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4800" b="1" i="0" u="none" strike="noStrike" kern="1200" cap="none" spc="0" normalizeH="0" baseline="0" noProof="0" dirty="0">
                <a:ln>
                  <a:noFill/>
                </a:ln>
                <a:solidFill>
                  <a:schemeClr val="bg1"/>
                </a:solidFill>
                <a:effectLst/>
                <a:uLnTx/>
                <a:uFillTx/>
                <a:latin typeface="Calibri" panose="020F0502020204030204"/>
                <a:ea typeface="+mn-ea"/>
                <a:cs typeface="Arial" panose="020B0604020202020204" pitchFamily="34" charset="0"/>
              </a:rPr>
              <a:t>الدرس الثاني</a:t>
            </a:r>
            <a:endParaRPr kumimoji="0" lang="en-US" sz="4800" b="1" i="0" u="none" strike="noStrike" kern="1200" cap="none" spc="0" normalizeH="0" baseline="0" noProof="0" dirty="0">
              <a:ln>
                <a:noFill/>
              </a:ln>
              <a:solidFill>
                <a:schemeClr val="bg1"/>
              </a:solidFill>
              <a:effectLst/>
              <a:uLnTx/>
              <a:uFillTx/>
              <a:latin typeface="Calibri" panose="020F0502020204030204"/>
              <a:ea typeface="+mn-ea"/>
            </a:endParaRPr>
          </a:p>
        </p:txBody>
      </p:sp>
      <p:sp>
        <p:nvSpPr>
          <p:cNvPr id="7" name="سحابة 6">
            <a:extLst>
              <a:ext uri="{FF2B5EF4-FFF2-40B4-BE49-F238E27FC236}">
                <a16:creationId xmlns:a16="http://schemas.microsoft.com/office/drawing/2014/main" id="{C461111D-61BF-4DB6-97BF-F55DD3210564}"/>
              </a:ext>
            </a:extLst>
          </p:cNvPr>
          <p:cNvSpPr/>
          <p:nvPr/>
        </p:nvSpPr>
        <p:spPr>
          <a:xfrm>
            <a:off x="1400782" y="1945533"/>
            <a:ext cx="6874721" cy="1821221"/>
          </a:xfrm>
          <a:prstGeom prst="cloud">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lvl="0" algn="ctr" rtl="1"/>
            <a:r>
              <a:rPr lang="ar-EG" sz="4800" b="1" dirty="0">
                <a:solidFill>
                  <a:srgbClr val="FF0000"/>
                </a:solidFill>
              </a:rPr>
              <a:t>الرسم بواسطة </a:t>
            </a:r>
            <a:r>
              <a:rPr lang="ar-EG" sz="4800" b="1" dirty="0" err="1">
                <a:solidFill>
                  <a:srgbClr val="FF0000"/>
                </a:solidFill>
              </a:rPr>
              <a:t>سكراتش</a:t>
            </a:r>
            <a:endParaRPr lang="ar-EG" sz="4800" b="1" dirty="0">
              <a:solidFill>
                <a:srgbClr val="FF0000"/>
              </a:solidFill>
            </a:endParaRPr>
          </a:p>
        </p:txBody>
      </p:sp>
    </p:spTree>
    <p:extLst>
      <p:ext uri="{BB962C8B-B14F-4D97-AF65-F5344CB8AC3E}">
        <p14:creationId xmlns:p14="http://schemas.microsoft.com/office/powerpoint/2010/main" val="331666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5E4F9D7D-F3D4-43A0-B17E-397C6271FF1F}"/>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77938" y="506158"/>
            <a:ext cx="7188123" cy="5565458"/>
          </a:xfrm>
          <a:prstGeom prst="rect">
            <a:avLst/>
          </a:prstGeom>
        </p:spPr>
      </p:pic>
    </p:spTree>
    <p:extLst>
      <p:ext uri="{BB962C8B-B14F-4D97-AF65-F5344CB8AC3E}">
        <p14:creationId xmlns:p14="http://schemas.microsoft.com/office/powerpoint/2010/main" val="378233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228E5A28-B00B-46EC-AA69-8074B8F47205}"/>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27658" y="1082230"/>
            <a:ext cx="8033173" cy="4693539"/>
          </a:xfrm>
          <a:prstGeom prst="rect">
            <a:avLst/>
          </a:prstGeom>
        </p:spPr>
      </p:pic>
    </p:spTree>
    <p:extLst>
      <p:ext uri="{BB962C8B-B14F-4D97-AF65-F5344CB8AC3E}">
        <p14:creationId xmlns:p14="http://schemas.microsoft.com/office/powerpoint/2010/main" val="3875464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866EF85C-8663-4B6F-B299-A4954C45B78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63576" y="823150"/>
            <a:ext cx="7216848" cy="4900994"/>
          </a:xfrm>
          <a:prstGeom prst="rect">
            <a:avLst/>
          </a:prstGeom>
        </p:spPr>
      </p:pic>
    </p:spTree>
    <p:extLst>
      <p:ext uri="{BB962C8B-B14F-4D97-AF65-F5344CB8AC3E}">
        <p14:creationId xmlns:p14="http://schemas.microsoft.com/office/powerpoint/2010/main" val="399096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32324BDB-8C62-4CC2-8EEE-64A597745EE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18928" y="676656"/>
            <a:ext cx="8199129" cy="5033391"/>
          </a:xfrm>
          <a:prstGeom prst="rect">
            <a:avLst/>
          </a:prstGeom>
        </p:spPr>
      </p:pic>
    </p:spTree>
    <p:extLst>
      <p:ext uri="{BB962C8B-B14F-4D97-AF65-F5344CB8AC3E}">
        <p14:creationId xmlns:p14="http://schemas.microsoft.com/office/powerpoint/2010/main" val="76417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سحابة 1">
            <a:extLst>
              <a:ext uri="{FF2B5EF4-FFF2-40B4-BE49-F238E27FC236}">
                <a16:creationId xmlns:a16="http://schemas.microsoft.com/office/drawing/2014/main" id="{779C38C7-D4B1-4AE1-8B72-9D600A553F4A}"/>
              </a:ext>
            </a:extLst>
          </p:cNvPr>
          <p:cNvSpPr/>
          <p:nvPr/>
        </p:nvSpPr>
        <p:spPr>
          <a:xfrm rot="252989">
            <a:off x="1259544" y="1418942"/>
            <a:ext cx="6627207" cy="3988977"/>
          </a:xfrm>
          <a:prstGeom prst="cloud">
            <a:avLst/>
          </a:prstGeom>
          <a:solidFill>
            <a:schemeClr val="accent4">
              <a:lumMod val="20000"/>
              <a:lumOff val="80000"/>
            </a:schemeClr>
          </a:solidFill>
          <a:ln/>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4000" b="1" i="0" u="none" strike="noStrike" kern="1200" cap="none" spc="0" normalizeH="0" baseline="0" noProof="0" dirty="0">
                <a:ln>
                  <a:noFill/>
                </a:ln>
                <a:solidFill>
                  <a:srgbClr val="FF0000"/>
                </a:solidFill>
                <a:effectLst/>
                <a:uLnTx/>
                <a:uFillTx/>
                <a:latin typeface="Calibri" panose="020F0502020204030204"/>
                <a:cs typeface="Arial" panose="020B0604020202020204" pitchFamily="34" charset="0"/>
              </a:rPr>
              <a:t>لبنة اطبع</a:t>
            </a:r>
          </a:p>
          <a:p>
            <a:pPr marL="0" marR="0" lvl="0" indent="0" algn="ctr" defTabSz="457200" rtl="1" eaLnBrk="1" fontAlgn="auto" latinLnBrk="0" hangingPunct="1">
              <a:lnSpc>
                <a:spcPct val="100000"/>
              </a:lnSpc>
              <a:spcBef>
                <a:spcPts val="0"/>
              </a:spcBef>
              <a:spcAft>
                <a:spcPts val="0"/>
              </a:spcAft>
              <a:buClrTx/>
              <a:buSzTx/>
              <a:buFontTx/>
              <a:buNone/>
              <a:tabLst/>
              <a:defRPr/>
            </a:pPr>
            <a:r>
              <a:rPr lang="ar-EG" sz="4000" b="1" dirty="0">
                <a:solidFill>
                  <a:schemeClr val="tx1"/>
                </a:solidFill>
                <a:latin typeface="Calibri" panose="020F0502020204030204"/>
                <a:cs typeface="Arial" panose="020B0604020202020204" pitchFamily="34" charset="0"/>
              </a:rPr>
              <a:t>عند استخدام هذه اللبنة يقوم الكائن بإنشاء نسخة مشابهة.</a:t>
            </a:r>
            <a:endParaRPr kumimoji="0" lang="en-US" sz="4000" b="1" i="0" u="none" strike="noStrike" kern="1200" cap="none" spc="0" normalizeH="0" baseline="0" noProof="0" dirty="0">
              <a:ln>
                <a:noFill/>
              </a:ln>
              <a:solidFill>
                <a:schemeClr val="tx1"/>
              </a:solidFill>
              <a:effectLst/>
              <a:uLnTx/>
              <a:uFillTx/>
              <a:latin typeface="Calibri" panose="020F0502020204030204"/>
            </a:endParaRPr>
          </a:p>
        </p:txBody>
      </p:sp>
    </p:spTree>
    <p:extLst>
      <p:ext uri="{BB962C8B-B14F-4D97-AF65-F5344CB8AC3E}">
        <p14:creationId xmlns:p14="http://schemas.microsoft.com/office/powerpoint/2010/main" val="212753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a:extLst>
              <a:ext uri="{FF2B5EF4-FFF2-40B4-BE49-F238E27FC236}">
                <a16:creationId xmlns:a16="http://schemas.microsoft.com/office/drawing/2014/main" id="{A8E521FD-0353-440B-B89D-B38800C2F93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181497" y="503045"/>
            <a:ext cx="5394960" cy="5851910"/>
          </a:xfrm>
          <a:prstGeom prst="rect">
            <a:avLst/>
          </a:prstGeom>
        </p:spPr>
      </p:pic>
    </p:spTree>
    <p:extLst>
      <p:ext uri="{BB962C8B-B14F-4D97-AF65-F5344CB8AC3E}">
        <p14:creationId xmlns:p14="http://schemas.microsoft.com/office/powerpoint/2010/main" val="251330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20E9A112-26C1-4180-B447-FFDD6530012B}"/>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31627" y="672124"/>
            <a:ext cx="8080744" cy="5076122"/>
          </a:xfrm>
          <a:prstGeom prst="rect">
            <a:avLst/>
          </a:prstGeom>
        </p:spPr>
      </p:pic>
      <p:sp>
        <p:nvSpPr>
          <p:cNvPr id="6" name="مستطيل: زوايا مستديرة 5">
            <a:extLst>
              <a:ext uri="{FF2B5EF4-FFF2-40B4-BE49-F238E27FC236}">
                <a16:creationId xmlns:a16="http://schemas.microsoft.com/office/drawing/2014/main" id="{13763514-3EB3-46B7-8021-B6244B09EB16}"/>
              </a:ext>
            </a:extLst>
          </p:cNvPr>
          <p:cNvSpPr/>
          <p:nvPr/>
        </p:nvSpPr>
        <p:spPr>
          <a:xfrm>
            <a:off x="2293961" y="2099083"/>
            <a:ext cx="4556077" cy="265983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96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لنطبق معًا</a:t>
            </a:r>
            <a:endParaRPr kumimoji="0" lang="en-US" sz="9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193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سحابة 1">
            <a:extLst>
              <a:ext uri="{FF2B5EF4-FFF2-40B4-BE49-F238E27FC236}">
                <a16:creationId xmlns:a16="http://schemas.microsoft.com/office/drawing/2014/main" id="{779C38C7-D4B1-4AE1-8B72-9D600A553F4A}"/>
              </a:ext>
            </a:extLst>
          </p:cNvPr>
          <p:cNvSpPr/>
          <p:nvPr/>
        </p:nvSpPr>
        <p:spPr>
          <a:xfrm>
            <a:off x="1594780" y="2225710"/>
            <a:ext cx="5954439" cy="2406579"/>
          </a:xfrm>
          <a:prstGeom prst="cloud">
            <a:avLst/>
          </a:prstGeom>
          <a:solidFill>
            <a:schemeClr val="accent4">
              <a:lumMod val="60000"/>
              <a:lumOff val="40000"/>
            </a:schemeClr>
          </a:solidFill>
          <a:ln w="76200">
            <a:noFill/>
            <a:prstDash val="dash"/>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7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تدريب 1</a:t>
            </a:r>
            <a:endParaRPr kumimoji="0" lang="en-US" sz="7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17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زوايا مستديرة 2">
            <a:extLst>
              <a:ext uri="{FF2B5EF4-FFF2-40B4-BE49-F238E27FC236}">
                <a16:creationId xmlns:a16="http://schemas.microsoft.com/office/drawing/2014/main" id="{DECA2D8D-E114-4A7E-87D7-15D7A4DD3691}"/>
              </a:ext>
            </a:extLst>
          </p:cNvPr>
          <p:cNvSpPr/>
          <p:nvPr/>
        </p:nvSpPr>
        <p:spPr>
          <a:xfrm>
            <a:off x="3127438" y="1979729"/>
            <a:ext cx="4936876" cy="289854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lang="ar-EG" sz="4400" b="1" dirty="0">
                <a:solidFill>
                  <a:srgbClr val="002060"/>
                </a:solidFill>
                <a:latin typeface="Calibri" panose="020F0502020204030204"/>
                <a:cs typeface="Arial" panose="020B0604020202020204" pitchFamily="34" charset="0"/>
              </a:rPr>
              <a:t>أنشئ المقاطع البرمجية التي ترسم الخطوط والأشكال التالية.</a:t>
            </a:r>
            <a:endPar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4" name="صورة 3">
            <a:extLst>
              <a:ext uri="{FF2B5EF4-FFF2-40B4-BE49-F238E27FC236}">
                <a16:creationId xmlns:a16="http://schemas.microsoft.com/office/drawing/2014/main" id="{148FBF4C-19D3-4B2C-BE42-81507EDD05AA}"/>
              </a:ext>
            </a:extLst>
          </p:cNvPr>
          <p:cNvPicPr>
            <a:picLocks noChangeAspect="1"/>
          </p:cNvPicPr>
          <p:nvPr/>
        </p:nvPicPr>
        <p:blipFill>
          <a:blip r:embed="rId2">
            <a:clrChange>
              <a:clrFrom>
                <a:srgbClr val="DAE1DD"/>
              </a:clrFrom>
              <a:clrTo>
                <a:srgbClr val="DAE1DD">
                  <a:alpha val="0"/>
                </a:srgbClr>
              </a:clrTo>
            </a:clrChange>
          </a:blip>
          <a:stretch>
            <a:fillRect/>
          </a:stretch>
        </p:blipFill>
        <p:spPr>
          <a:xfrm>
            <a:off x="749809" y="820292"/>
            <a:ext cx="2377629" cy="2898175"/>
          </a:xfrm>
          <a:prstGeom prst="rect">
            <a:avLst/>
          </a:prstGeom>
        </p:spPr>
      </p:pic>
    </p:spTree>
    <p:extLst>
      <p:ext uri="{BB962C8B-B14F-4D97-AF65-F5344CB8AC3E}">
        <p14:creationId xmlns:p14="http://schemas.microsoft.com/office/powerpoint/2010/main" val="7649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3934FE19-7139-4DAD-8C4A-6C54F7803BDA}"/>
              </a:ext>
            </a:extLst>
          </p:cNvPr>
          <p:cNvPicPr>
            <a:picLocks noChangeAspect="1"/>
          </p:cNvPicPr>
          <p:nvPr/>
        </p:nvPicPr>
        <p:blipFill>
          <a:blip r:embed="rId2">
            <a:clrChange>
              <a:clrFrom>
                <a:srgbClr val="DAE1DD"/>
              </a:clrFrom>
              <a:clrTo>
                <a:srgbClr val="DAE1DD">
                  <a:alpha val="0"/>
                </a:srgbClr>
              </a:clrTo>
            </a:clrChange>
          </a:blip>
          <a:stretch>
            <a:fillRect/>
          </a:stretch>
        </p:blipFill>
        <p:spPr>
          <a:xfrm>
            <a:off x="1000324" y="720185"/>
            <a:ext cx="7143351" cy="5417630"/>
          </a:xfrm>
          <a:prstGeom prst="rect">
            <a:avLst/>
          </a:prstGeom>
        </p:spPr>
      </p:pic>
    </p:spTree>
    <p:extLst>
      <p:ext uri="{BB962C8B-B14F-4D97-AF65-F5344CB8AC3E}">
        <p14:creationId xmlns:p14="http://schemas.microsoft.com/office/powerpoint/2010/main" val="3427369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زوايا مستديرة 2">
            <a:extLst>
              <a:ext uri="{FF2B5EF4-FFF2-40B4-BE49-F238E27FC236}">
                <a16:creationId xmlns:a16="http://schemas.microsoft.com/office/drawing/2014/main" id="{78C6FD9D-F497-405C-A61A-F8260533134F}"/>
              </a:ext>
            </a:extLst>
          </p:cNvPr>
          <p:cNvSpPr/>
          <p:nvPr/>
        </p:nvSpPr>
        <p:spPr>
          <a:xfrm>
            <a:off x="1479371" y="1828367"/>
            <a:ext cx="6185258" cy="3201265"/>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4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يمكنك في </a:t>
            </a:r>
            <a:r>
              <a:rPr kumimoji="0" lang="ar-EG" sz="4000" b="1"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سكراتش</a:t>
            </a:r>
            <a:r>
              <a:rPr kumimoji="0" lang="ar-EG" sz="4000" b="1" i="0" u="none" strike="noStrike" kern="1200" cap="none" spc="0" normalizeH="0" noProof="0" dirty="0">
                <a:ln>
                  <a:noFill/>
                </a:ln>
                <a:solidFill>
                  <a:prstClr val="black"/>
                </a:solidFill>
                <a:effectLst/>
                <a:uLnTx/>
                <a:uFillTx/>
                <a:latin typeface="Calibri" panose="020F0502020204030204"/>
                <a:ea typeface="+mn-ea"/>
                <a:cs typeface="Arial" panose="020B0604020202020204" pitchFamily="34" charset="0"/>
              </a:rPr>
              <a:t> استخدام الكائن للرسم، ستجعل الكائن الآن يرسم شكلًا أثناء حركته. لبدء الرسم في </a:t>
            </a:r>
            <a:r>
              <a:rPr kumimoji="0" lang="ar-EG" sz="4000" b="1" i="0" u="none" strike="noStrike" kern="1200" cap="none" spc="0" normalizeH="0" noProof="0" dirty="0" err="1">
                <a:ln>
                  <a:noFill/>
                </a:ln>
                <a:solidFill>
                  <a:prstClr val="black"/>
                </a:solidFill>
                <a:effectLst/>
                <a:uLnTx/>
                <a:uFillTx/>
                <a:latin typeface="Calibri" panose="020F0502020204030204"/>
                <a:ea typeface="+mn-ea"/>
                <a:cs typeface="Arial" panose="020B0604020202020204" pitchFamily="34" charset="0"/>
              </a:rPr>
              <a:t>سكراتش</a:t>
            </a:r>
            <a:r>
              <a:rPr kumimoji="0" lang="ar-EG" sz="4000" b="1" i="0" u="none" strike="noStrike" kern="1200" cap="none" spc="0" normalizeH="0" noProof="0" dirty="0">
                <a:ln>
                  <a:noFill/>
                </a:ln>
                <a:solidFill>
                  <a:prstClr val="black"/>
                </a:solidFill>
                <a:effectLst/>
                <a:uLnTx/>
                <a:uFillTx/>
                <a:latin typeface="Calibri" panose="020F0502020204030204"/>
                <a:ea typeface="+mn-ea"/>
                <a:cs typeface="Arial" panose="020B0604020202020204" pitchFamily="34" charset="0"/>
              </a:rPr>
              <a:t> يجب أن تقوم بإضافة ملحق القلم.</a:t>
            </a:r>
            <a:endParaRPr kumimoji="0" lang="en-US" sz="4000" b="1" i="0" u="none" strike="noStrike" kern="1200" cap="none" spc="0" normalizeH="0" baseline="0" noProof="0" dirty="0">
              <a:ln>
                <a:noFill/>
              </a:ln>
              <a:solidFill>
                <a:prstClr val="black"/>
              </a:solidFill>
              <a:effectLst/>
              <a:uLnTx/>
              <a:uFillTx/>
              <a:latin typeface="Calibri" panose="020F0502020204030204"/>
              <a:ea typeface="+mn-ea"/>
            </a:endParaRPr>
          </a:p>
        </p:txBody>
      </p:sp>
    </p:spTree>
    <p:extLst>
      <p:ext uri="{BB962C8B-B14F-4D97-AF65-F5344CB8AC3E}">
        <p14:creationId xmlns:p14="http://schemas.microsoft.com/office/powerpoint/2010/main" val="149382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سحابة 1">
            <a:extLst>
              <a:ext uri="{FF2B5EF4-FFF2-40B4-BE49-F238E27FC236}">
                <a16:creationId xmlns:a16="http://schemas.microsoft.com/office/drawing/2014/main" id="{779C38C7-D4B1-4AE1-8B72-9D600A553F4A}"/>
              </a:ext>
            </a:extLst>
          </p:cNvPr>
          <p:cNvSpPr/>
          <p:nvPr/>
        </p:nvSpPr>
        <p:spPr>
          <a:xfrm>
            <a:off x="1594780" y="2225710"/>
            <a:ext cx="5954439" cy="2406579"/>
          </a:xfrm>
          <a:prstGeom prst="cloud">
            <a:avLst/>
          </a:prstGeom>
          <a:solidFill>
            <a:schemeClr val="accent4">
              <a:lumMod val="60000"/>
              <a:lumOff val="40000"/>
            </a:schemeClr>
          </a:solidFill>
          <a:ln w="76200">
            <a:noFill/>
            <a:prstDash val="dash"/>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7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تدريب 2</a:t>
            </a:r>
            <a:endParaRPr kumimoji="0" lang="en-US" sz="7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771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زوايا مستديرة 2">
            <a:extLst>
              <a:ext uri="{FF2B5EF4-FFF2-40B4-BE49-F238E27FC236}">
                <a16:creationId xmlns:a16="http://schemas.microsoft.com/office/drawing/2014/main" id="{DECA2D8D-E114-4A7E-87D7-15D7A4DD3691}"/>
              </a:ext>
            </a:extLst>
          </p:cNvPr>
          <p:cNvSpPr/>
          <p:nvPr/>
        </p:nvSpPr>
        <p:spPr>
          <a:xfrm>
            <a:off x="3127438" y="1979729"/>
            <a:ext cx="4936876" cy="289854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lvl="0" algn="ctr" rtl="1">
              <a:defRPr/>
            </a:pPr>
            <a:r>
              <a:rPr kumimoji="0" lang="ar-EG" sz="44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أنشئ </a:t>
            </a:r>
            <a:r>
              <a:rPr lang="ar-EG" sz="4400" b="1" dirty="0">
                <a:solidFill>
                  <a:srgbClr val="002060"/>
                </a:solidFill>
              </a:rPr>
              <a:t>برنامجًا يرسم مثلثًا أصفرًا بجوانب متقطعة، ثم احفظ ما قمت به.</a:t>
            </a:r>
            <a:endPar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4" name="صورة 3">
            <a:extLst>
              <a:ext uri="{FF2B5EF4-FFF2-40B4-BE49-F238E27FC236}">
                <a16:creationId xmlns:a16="http://schemas.microsoft.com/office/drawing/2014/main" id="{148FBF4C-19D3-4B2C-BE42-81507EDD05AA}"/>
              </a:ext>
            </a:extLst>
          </p:cNvPr>
          <p:cNvPicPr>
            <a:picLocks noChangeAspect="1"/>
          </p:cNvPicPr>
          <p:nvPr/>
        </p:nvPicPr>
        <p:blipFill>
          <a:blip r:embed="rId2">
            <a:clrChange>
              <a:clrFrom>
                <a:srgbClr val="DAE1DD"/>
              </a:clrFrom>
              <a:clrTo>
                <a:srgbClr val="DAE1DD">
                  <a:alpha val="0"/>
                </a:srgbClr>
              </a:clrTo>
            </a:clrChange>
          </a:blip>
          <a:stretch>
            <a:fillRect/>
          </a:stretch>
        </p:blipFill>
        <p:spPr>
          <a:xfrm>
            <a:off x="749809" y="820292"/>
            <a:ext cx="2377629" cy="2898175"/>
          </a:xfrm>
          <a:prstGeom prst="rect">
            <a:avLst/>
          </a:prstGeom>
        </p:spPr>
      </p:pic>
    </p:spTree>
    <p:extLst>
      <p:ext uri="{BB962C8B-B14F-4D97-AF65-F5344CB8AC3E}">
        <p14:creationId xmlns:p14="http://schemas.microsoft.com/office/powerpoint/2010/main" val="3264809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سحابة 1">
            <a:extLst>
              <a:ext uri="{FF2B5EF4-FFF2-40B4-BE49-F238E27FC236}">
                <a16:creationId xmlns:a16="http://schemas.microsoft.com/office/drawing/2014/main" id="{779C38C7-D4B1-4AE1-8B72-9D600A553F4A}"/>
              </a:ext>
            </a:extLst>
          </p:cNvPr>
          <p:cNvSpPr/>
          <p:nvPr/>
        </p:nvSpPr>
        <p:spPr>
          <a:xfrm>
            <a:off x="1594780" y="2225710"/>
            <a:ext cx="5954439" cy="2406579"/>
          </a:xfrm>
          <a:prstGeom prst="cloud">
            <a:avLst/>
          </a:prstGeom>
          <a:solidFill>
            <a:schemeClr val="accent4">
              <a:lumMod val="60000"/>
              <a:lumOff val="40000"/>
            </a:schemeClr>
          </a:solidFill>
          <a:ln w="76200">
            <a:noFill/>
            <a:prstDash val="dash"/>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7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تدريب 3</a:t>
            </a:r>
            <a:endParaRPr kumimoji="0" lang="en-US" sz="7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722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148FBF4C-19D3-4B2C-BE42-81507EDD05AA}"/>
              </a:ext>
            </a:extLst>
          </p:cNvPr>
          <p:cNvPicPr>
            <a:picLocks noChangeAspect="1"/>
          </p:cNvPicPr>
          <p:nvPr/>
        </p:nvPicPr>
        <p:blipFill>
          <a:blip r:embed="rId2">
            <a:clrChange>
              <a:clrFrom>
                <a:srgbClr val="DAE1DD"/>
              </a:clrFrom>
              <a:clrTo>
                <a:srgbClr val="DAE1DD">
                  <a:alpha val="0"/>
                </a:srgbClr>
              </a:clrTo>
            </a:clrChange>
            <a:extLst>
              <a:ext uri="{28A0092B-C50C-407E-A947-70E740481C1C}">
                <a14:useLocalDpi xmlns:a14="http://schemas.microsoft.com/office/drawing/2010/main" val="0"/>
              </a:ext>
            </a:extLst>
          </a:blip>
          <a:srcRect/>
          <a:stretch/>
        </p:blipFill>
        <p:spPr>
          <a:xfrm>
            <a:off x="5412554" y="310334"/>
            <a:ext cx="2990213" cy="2547219"/>
          </a:xfrm>
          <a:prstGeom prst="rect">
            <a:avLst/>
          </a:prstGeom>
        </p:spPr>
      </p:pic>
      <p:sp>
        <p:nvSpPr>
          <p:cNvPr id="5" name="مستطيل: زوايا مستديرة 4">
            <a:extLst>
              <a:ext uri="{FF2B5EF4-FFF2-40B4-BE49-F238E27FC236}">
                <a16:creationId xmlns:a16="http://schemas.microsoft.com/office/drawing/2014/main" id="{43FEAB5C-3C07-427F-B668-8CBF50F3CA6E}"/>
              </a:ext>
            </a:extLst>
          </p:cNvPr>
          <p:cNvSpPr/>
          <p:nvPr/>
        </p:nvSpPr>
        <p:spPr>
          <a:xfrm>
            <a:off x="1601242" y="2857553"/>
            <a:ext cx="4260410" cy="1677871"/>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lvl="0" algn="ctr" rtl="1">
              <a:defRPr/>
            </a:pPr>
            <a:r>
              <a:rPr kumimoji="0" lang="ar-EG" sz="3600" b="1" i="0" u="none" strike="noStrike" kern="1200" cap="none" spc="0" normalizeH="0" baseline="0" noProof="0" dirty="0">
                <a:ln>
                  <a:noFill/>
                </a:ln>
                <a:solidFill>
                  <a:srgbClr val="002060"/>
                </a:solidFill>
                <a:effectLst/>
                <a:uLnTx/>
                <a:uFillTx/>
                <a:latin typeface="Calibri" panose="020F0502020204030204"/>
                <a:cs typeface="Arial" panose="020B0604020202020204" pitchFamily="34" charset="0"/>
              </a:rPr>
              <a:t>صل كل لون بالرقم المناسب</a:t>
            </a:r>
            <a:endParaRPr kumimoji="0" lang="en-US" sz="3600" b="1" i="0" u="none" strike="noStrike" kern="1200" cap="none" spc="0" normalizeH="0" baseline="0" noProof="0" dirty="0">
              <a:ln>
                <a:noFill/>
              </a:ln>
              <a:solidFill>
                <a:srgbClr val="002060"/>
              </a:solidFill>
              <a:effectLst/>
              <a:uLnTx/>
              <a:uFillTx/>
              <a:latin typeface="Calibri" panose="020F0502020204030204"/>
            </a:endParaRPr>
          </a:p>
        </p:txBody>
      </p:sp>
    </p:spTree>
    <p:extLst>
      <p:ext uri="{BB962C8B-B14F-4D97-AF65-F5344CB8AC3E}">
        <p14:creationId xmlns:p14="http://schemas.microsoft.com/office/powerpoint/2010/main" val="140032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84EC3001-AEAF-460F-9043-383F4AFB8026}"/>
              </a:ext>
            </a:extLst>
          </p:cNvPr>
          <p:cNvPicPr>
            <a:picLocks noChangeAspect="1"/>
          </p:cNvPicPr>
          <p:nvPr/>
        </p:nvPicPr>
        <p:blipFill>
          <a:blip r:embed="rId2">
            <a:clrChange>
              <a:clrFrom>
                <a:srgbClr val="DAE1DD"/>
              </a:clrFrom>
              <a:clrTo>
                <a:srgbClr val="DAE1DD">
                  <a:alpha val="0"/>
                </a:srgbClr>
              </a:clrTo>
            </a:clrChange>
          </a:blip>
          <a:stretch>
            <a:fillRect/>
          </a:stretch>
        </p:blipFill>
        <p:spPr>
          <a:xfrm>
            <a:off x="1975104" y="633725"/>
            <a:ext cx="5468112" cy="5590549"/>
          </a:xfrm>
          <a:prstGeom prst="rect">
            <a:avLst/>
          </a:prstGeom>
        </p:spPr>
      </p:pic>
      <p:cxnSp>
        <p:nvCxnSpPr>
          <p:cNvPr id="7" name="رابط مستقيم 6">
            <a:extLst>
              <a:ext uri="{FF2B5EF4-FFF2-40B4-BE49-F238E27FC236}">
                <a16:creationId xmlns:a16="http://schemas.microsoft.com/office/drawing/2014/main" id="{94DAE626-D2E8-473A-A10B-61C239C1DFC4}"/>
              </a:ext>
            </a:extLst>
          </p:cNvPr>
          <p:cNvCxnSpPr/>
          <p:nvPr/>
        </p:nvCxnSpPr>
        <p:spPr>
          <a:xfrm>
            <a:off x="3584448" y="1792224"/>
            <a:ext cx="1810512" cy="373075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رابط مستقيم 7">
            <a:extLst>
              <a:ext uri="{FF2B5EF4-FFF2-40B4-BE49-F238E27FC236}">
                <a16:creationId xmlns:a16="http://schemas.microsoft.com/office/drawing/2014/main" id="{C688A802-85FB-4CE1-AF5A-DE5E567CB75E}"/>
              </a:ext>
            </a:extLst>
          </p:cNvPr>
          <p:cNvCxnSpPr>
            <a:cxnSpLocks/>
          </p:cNvCxnSpPr>
          <p:nvPr/>
        </p:nvCxnSpPr>
        <p:spPr>
          <a:xfrm>
            <a:off x="3584448" y="2871216"/>
            <a:ext cx="1810512" cy="149326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 name="رابط مستقيم 9">
            <a:extLst>
              <a:ext uri="{FF2B5EF4-FFF2-40B4-BE49-F238E27FC236}">
                <a16:creationId xmlns:a16="http://schemas.microsoft.com/office/drawing/2014/main" id="{6881E9FF-8D1A-4421-AA6D-4260B11889AE}"/>
              </a:ext>
            </a:extLst>
          </p:cNvPr>
          <p:cNvCxnSpPr>
            <a:cxnSpLocks/>
          </p:cNvCxnSpPr>
          <p:nvPr/>
        </p:nvCxnSpPr>
        <p:spPr>
          <a:xfrm flipV="1">
            <a:off x="3419856" y="1837556"/>
            <a:ext cx="1975104" cy="213094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رابط مستقيم 11">
            <a:extLst>
              <a:ext uri="{FF2B5EF4-FFF2-40B4-BE49-F238E27FC236}">
                <a16:creationId xmlns:a16="http://schemas.microsoft.com/office/drawing/2014/main" id="{885C6933-3EF9-47AF-BF58-353F9AF55929}"/>
              </a:ext>
            </a:extLst>
          </p:cNvPr>
          <p:cNvCxnSpPr>
            <a:cxnSpLocks/>
          </p:cNvCxnSpPr>
          <p:nvPr/>
        </p:nvCxnSpPr>
        <p:spPr>
          <a:xfrm flipV="1">
            <a:off x="3419856" y="3225855"/>
            <a:ext cx="1975104" cy="213094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380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سحابة 1">
            <a:extLst>
              <a:ext uri="{FF2B5EF4-FFF2-40B4-BE49-F238E27FC236}">
                <a16:creationId xmlns:a16="http://schemas.microsoft.com/office/drawing/2014/main" id="{779C38C7-D4B1-4AE1-8B72-9D600A553F4A}"/>
              </a:ext>
            </a:extLst>
          </p:cNvPr>
          <p:cNvSpPr/>
          <p:nvPr/>
        </p:nvSpPr>
        <p:spPr>
          <a:xfrm>
            <a:off x="1594780" y="2225710"/>
            <a:ext cx="5954439" cy="2406579"/>
          </a:xfrm>
          <a:prstGeom prst="cloud">
            <a:avLst/>
          </a:prstGeom>
          <a:solidFill>
            <a:schemeClr val="accent4">
              <a:lumMod val="60000"/>
              <a:lumOff val="40000"/>
            </a:schemeClr>
          </a:solidFill>
          <a:ln w="76200">
            <a:noFill/>
            <a:prstDash val="dash"/>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7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تدريب 4</a:t>
            </a:r>
            <a:endParaRPr kumimoji="0" lang="en-US" sz="7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091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148FBF4C-19D3-4B2C-BE42-81507EDD05AA}"/>
              </a:ext>
            </a:extLst>
          </p:cNvPr>
          <p:cNvPicPr>
            <a:picLocks noChangeAspect="1"/>
          </p:cNvPicPr>
          <p:nvPr/>
        </p:nvPicPr>
        <p:blipFill>
          <a:blip r:embed="rId2">
            <a:clrChange>
              <a:clrFrom>
                <a:srgbClr val="DAE1DD"/>
              </a:clrFrom>
              <a:clrTo>
                <a:srgbClr val="DAE1DD">
                  <a:alpha val="0"/>
                </a:srgbClr>
              </a:clrTo>
            </a:clrChange>
            <a:extLst>
              <a:ext uri="{28A0092B-C50C-407E-A947-70E740481C1C}">
                <a14:useLocalDpi xmlns:a14="http://schemas.microsoft.com/office/drawing/2010/main" val="0"/>
              </a:ext>
            </a:extLst>
          </a:blip>
          <a:srcRect/>
          <a:stretch/>
        </p:blipFill>
        <p:spPr>
          <a:xfrm>
            <a:off x="5412554" y="310334"/>
            <a:ext cx="2990213" cy="2547219"/>
          </a:xfrm>
          <a:prstGeom prst="rect">
            <a:avLst/>
          </a:prstGeom>
        </p:spPr>
      </p:pic>
      <p:sp>
        <p:nvSpPr>
          <p:cNvPr id="5" name="مستطيل: زوايا مستديرة 4">
            <a:extLst>
              <a:ext uri="{FF2B5EF4-FFF2-40B4-BE49-F238E27FC236}">
                <a16:creationId xmlns:a16="http://schemas.microsoft.com/office/drawing/2014/main" id="{43FEAB5C-3C07-427F-B668-8CBF50F3CA6E}"/>
              </a:ext>
            </a:extLst>
          </p:cNvPr>
          <p:cNvSpPr/>
          <p:nvPr/>
        </p:nvSpPr>
        <p:spPr>
          <a:xfrm>
            <a:off x="1180618" y="3040433"/>
            <a:ext cx="6079718" cy="2244799"/>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في البداية ضع</a:t>
            </a:r>
            <a:r>
              <a:rPr kumimoji="0" lang="ar-EG" sz="3600" b="1" i="0" u="none" strike="noStrike" kern="1200" cap="none" spc="0" normalizeH="0" noProof="0" dirty="0">
                <a:ln>
                  <a:noFill/>
                </a:ln>
                <a:solidFill>
                  <a:srgbClr val="002060"/>
                </a:solidFill>
                <a:effectLst/>
                <a:uLnTx/>
                <a:uFillTx/>
                <a:latin typeface="Calibri" panose="020F0502020204030204"/>
                <a:ea typeface="+mn-ea"/>
                <a:cs typeface="Arial" panose="020B0604020202020204" pitchFamily="34" charset="0"/>
              </a:rPr>
              <a:t> القطة في الجزء العلوي الأيسر من الشاشة بعد ذلك شغل البرنامج النصي وارسم النتيجة في المربع الأبيض</a:t>
            </a:r>
            <a:endPar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7924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DE426FCE-1FE2-4AE9-B61C-DA492F421136}"/>
              </a:ext>
            </a:extLst>
          </p:cNvPr>
          <p:cNvPicPr>
            <a:picLocks noChangeAspect="1"/>
          </p:cNvPicPr>
          <p:nvPr/>
        </p:nvPicPr>
        <p:blipFill>
          <a:blip r:embed="rId2">
            <a:clrChange>
              <a:clrFrom>
                <a:srgbClr val="DAE1DD"/>
              </a:clrFrom>
              <a:clrTo>
                <a:srgbClr val="DAE1DD">
                  <a:alpha val="0"/>
                </a:srgbClr>
              </a:clrTo>
            </a:clrChange>
          </a:blip>
          <a:stretch>
            <a:fillRect/>
          </a:stretch>
        </p:blipFill>
        <p:spPr>
          <a:xfrm>
            <a:off x="1071537" y="860488"/>
            <a:ext cx="7000925" cy="4863656"/>
          </a:xfrm>
          <a:prstGeom prst="rect">
            <a:avLst/>
          </a:prstGeom>
        </p:spPr>
      </p:pic>
    </p:spTree>
    <p:extLst>
      <p:ext uri="{BB962C8B-B14F-4D97-AF65-F5344CB8AC3E}">
        <p14:creationId xmlns:p14="http://schemas.microsoft.com/office/powerpoint/2010/main" val="293044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491690B1-41ED-4E4F-B9C2-696EA11014E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88856" y="1341500"/>
            <a:ext cx="7766287" cy="4583812"/>
          </a:xfrm>
          <a:prstGeom prst="rect">
            <a:avLst/>
          </a:prstGeom>
        </p:spPr>
      </p:pic>
    </p:spTree>
    <p:extLst>
      <p:ext uri="{BB962C8B-B14F-4D97-AF65-F5344CB8AC3E}">
        <p14:creationId xmlns:p14="http://schemas.microsoft.com/office/powerpoint/2010/main" val="78027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887093F9-36A4-467B-ACDD-BE10741FB017}"/>
              </a:ext>
            </a:extLst>
          </p:cNvPr>
          <p:cNvPicPr>
            <a:picLocks noChangeAspect="1"/>
          </p:cNvPicPr>
          <p:nvPr/>
        </p:nvPicPr>
        <p:blipFill>
          <a:blip r:embed="rId2">
            <a:clrChange>
              <a:clrFrom>
                <a:srgbClr val="E0ECF7"/>
              </a:clrFrom>
              <a:clrTo>
                <a:srgbClr val="E0ECF7">
                  <a:alpha val="0"/>
                </a:srgbClr>
              </a:clrTo>
            </a:clrChange>
          </a:blip>
          <a:stretch>
            <a:fillRect/>
          </a:stretch>
        </p:blipFill>
        <p:spPr>
          <a:xfrm>
            <a:off x="976527" y="1261681"/>
            <a:ext cx="7190946" cy="4023551"/>
          </a:xfrm>
          <a:prstGeom prst="rect">
            <a:avLst/>
          </a:prstGeom>
        </p:spPr>
      </p:pic>
    </p:spTree>
    <p:extLst>
      <p:ext uri="{BB962C8B-B14F-4D97-AF65-F5344CB8AC3E}">
        <p14:creationId xmlns:p14="http://schemas.microsoft.com/office/powerpoint/2010/main" val="3407446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779C38C7-D4B1-4AE1-8B72-9D600A553F4A}"/>
              </a:ext>
            </a:extLst>
          </p:cNvPr>
          <p:cNvSpPr/>
          <p:nvPr/>
        </p:nvSpPr>
        <p:spPr>
          <a:xfrm>
            <a:off x="2821686" y="924711"/>
            <a:ext cx="3500628" cy="849225"/>
          </a:xfrm>
          <a:prstGeom prst="roundRect">
            <a:avLst/>
          </a:prstGeom>
          <a:ln/>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4800" b="1" i="0" u="none" strike="noStrike" kern="1200" cap="none" spc="0" normalizeH="0" baseline="0" noProof="0" dirty="0">
                <a:ln>
                  <a:noFill/>
                </a:ln>
                <a:solidFill>
                  <a:prstClr val="black"/>
                </a:solidFill>
                <a:effectLst/>
                <a:uLnTx/>
                <a:uFillTx/>
                <a:latin typeface="Calibri" panose="020F0502020204030204"/>
                <a:cs typeface="Arial" panose="020B0604020202020204" pitchFamily="34" charset="0"/>
              </a:rPr>
              <a:t>أداة القلم</a:t>
            </a:r>
            <a:endParaRPr kumimoji="0" lang="en-US" sz="4800" b="1" i="0" u="none" strike="noStrike" kern="1200" cap="none" spc="0" normalizeH="0" baseline="0" noProof="0" dirty="0">
              <a:ln>
                <a:noFill/>
              </a:ln>
              <a:solidFill>
                <a:prstClr val="black"/>
              </a:solidFill>
              <a:effectLst/>
              <a:uLnTx/>
              <a:uFillTx/>
              <a:latin typeface="Calibri" panose="020F0502020204030204"/>
            </a:endParaRPr>
          </a:p>
        </p:txBody>
      </p:sp>
      <p:sp>
        <p:nvSpPr>
          <p:cNvPr id="3" name="مستطيل: زوايا مستديرة 2">
            <a:extLst>
              <a:ext uri="{FF2B5EF4-FFF2-40B4-BE49-F238E27FC236}">
                <a16:creationId xmlns:a16="http://schemas.microsoft.com/office/drawing/2014/main" id="{78C6FD9D-F497-405C-A61A-F8260533134F}"/>
              </a:ext>
            </a:extLst>
          </p:cNvPr>
          <p:cNvSpPr/>
          <p:nvPr/>
        </p:nvSpPr>
        <p:spPr>
          <a:xfrm>
            <a:off x="950505" y="2376575"/>
            <a:ext cx="7242989" cy="3282394"/>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lvl="0" algn="ctr" rtl="1">
              <a:defRPr/>
            </a:pPr>
            <a:r>
              <a:rPr lang="ar-EG" sz="3600" b="1" dirty="0">
                <a:solidFill>
                  <a:prstClr val="black"/>
                </a:solidFill>
              </a:rPr>
              <a:t>عند استخدام أداة القلم، يترك الكائن أثرًا عند انتقاله من مكان إلى آخر عبر المنصة. يمكن للكائن رسم النقاط والخطوط، والأشكال، وكذلك العديد من الرسومات الأخرى على المنصة. يمكن العثور على جميع اللبنات المتعلقة بالقلم في فئة البنات القلم.</a:t>
            </a:r>
          </a:p>
        </p:txBody>
      </p:sp>
    </p:spTree>
    <p:extLst>
      <p:ext uri="{BB962C8B-B14F-4D97-AF65-F5344CB8AC3E}">
        <p14:creationId xmlns:p14="http://schemas.microsoft.com/office/powerpoint/2010/main" val="194338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BD8C8DE6-3689-47BE-A37C-AA955088C0F0}"/>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025842" y="1166431"/>
            <a:ext cx="7537144" cy="4246817"/>
          </a:xfrm>
          <a:prstGeom prst="rect">
            <a:avLst/>
          </a:prstGeom>
        </p:spPr>
      </p:pic>
    </p:spTree>
    <p:extLst>
      <p:ext uri="{BB962C8B-B14F-4D97-AF65-F5344CB8AC3E}">
        <p14:creationId xmlns:p14="http://schemas.microsoft.com/office/powerpoint/2010/main" val="373745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D8C9E45E-F947-4D30-B0A4-A62580A367E5}"/>
              </a:ext>
            </a:extLst>
          </p:cNvPr>
          <p:cNvPicPr>
            <a:picLocks noChangeAspect="1"/>
          </p:cNvPicPr>
          <p:nvPr/>
        </p:nvPicPr>
        <p:blipFill>
          <a:blip r:embed="rId2"/>
          <a:stretch>
            <a:fillRect/>
          </a:stretch>
        </p:blipFill>
        <p:spPr>
          <a:xfrm>
            <a:off x="654916" y="622173"/>
            <a:ext cx="7834167" cy="5613654"/>
          </a:xfrm>
          <a:prstGeom prst="rect">
            <a:avLst/>
          </a:prstGeom>
        </p:spPr>
      </p:pic>
    </p:spTree>
    <p:extLst>
      <p:ext uri="{BB962C8B-B14F-4D97-AF65-F5344CB8AC3E}">
        <p14:creationId xmlns:p14="http://schemas.microsoft.com/office/powerpoint/2010/main" val="301147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779C38C7-D4B1-4AE1-8B72-9D600A553F4A}"/>
              </a:ext>
            </a:extLst>
          </p:cNvPr>
          <p:cNvSpPr/>
          <p:nvPr/>
        </p:nvSpPr>
        <p:spPr>
          <a:xfrm>
            <a:off x="1230630" y="632103"/>
            <a:ext cx="6682740" cy="1525881"/>
          </a:xfrm>
          <a:prstGeom prst="roundRect">
            <a:avLst/>
          </a:prstGeom>
          <a:ln/>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لاحظ</a:t>
            </a:r>
            <a:r>
              <a:rPr kumimoji="0" lang="ar-EG" sz="2800" b="1" i="0" u="none" strike="noStrike" kern="1200" cap="none" spc="0" normalizeH="0" noProof="0" dirty="0">
                <a:ln>
                  <a:noFill/>
                </a:ln>
                <a:solidFill>
                  <a:prstClr val="black"/>
                </a:solidFill>
                <a:effectLst/>
                <a:uLnTx/>
                <a:uFillTx/>
                <a:latin typeface="Calibri" panose="020F0502020204030204"/>
                <a:ea typeface="+mn-ea"/>
                <a:cs typeface="Arial" panose="020B0604020202020204" pitchFamily="34" charset="0"/>
              </a:rPr>
              <a:t> المقطع البرمجي التالي ستلاحظ أن لبنات رفع القلم وإنزاله تم استخدامها بالتناوب، إن استخدام اللبنات بهذه الطريقة يجعل الكائن يرسم خطًا متقطعًا</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endParaRPr>
          </a:p>
        </p:txBody>
      </p:sp>
      <p:pic>
        <p:nvPicPr>
          <p:cNvPr id="5" name="صورة 4">
            <a:extLst>
              <a:ext uri="{FF2B5EF4-FFF2-40B4-BE49-F238E27FC236}">
                <a16:creationId xmlns:a16="http://schemas.microsoft.com/office/drawing/2014/main" id="{9B7985F0-453F-4544-AB65-F6DDFBA6CFD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817465" y="2157984"/>
            <a:ext cx="5509070" cy="4229100"/>
          </a:xfrm>
          <a:prstGeom prst="rect">
            <a:avLst/>
          </a:prstGeom>
        </p:spPr>
      </p:pic>
    </p:spTree>
    <p:extLst>
      <p:ext uri="{BB962C8B-B14F-4D97-AF65-F5344CB8AC3E}">
        <p14:creationId xmlns:p14="http://schemas.microsoft.com/office/powerpoint/2010/main" val="323260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نسق Office">
  <a:themeElements>
    <a:clrScheme name="نسق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نسق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607</TotalTime>
  <Words>289</Words>
  <Application>Microsoft Office PowerPoint</Application>
  <PresentationFormat>عرض على الشاشة (4:3)</PresentationFormat>
  <Paragraphs>29</Paragraphs>
  <Slides>37</Slides>
  <Notes>0</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37</vt:i4>
      </vt:variant>
    </vt:vector>
  </HeadingPairs>
  <TitlesOfParts>
    <vt:vector size="41" baseType="lpstr">
      <vt:lpstr>Arial</vt:lpstr>
      <vt:lpstr>Calibri</vt:lpstr>
      <vt:lpstr>Calibri Light</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hp</dc:creator>
  <cp:lastModifiedBy>Noura Nasr</cp:lastModifiedBy>
  <cp:revision>203</cp:revision>
  <dcterms:created xsi:type="dcterms:W3CDTF">2021-08-01T13:33:06Z</dcterms:created>
  <dcterms:modified xsi:type="dcterms:W3CDTF">2021-10-19T14:16:12Z</dcterms:modified>
</cp:coreProperties>
</file>