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29"/>
  </p:notesMasterIdLst>
  <p:sldIdLst>
    <p:sldId id="256" r:id="rId2"/>
    <p:sldId id="258" r:id="rId3"/>
    <p:sldId id="259" r:id="rId4"/>
    <p:sldId id="260" r:id="rId5"/>
    <p:sldId id="312" r:id="rId6"/>
    <p:sldId id="262" r:id="rId7"/>
    <p:sldId id="263" r:id="rId8"/>
    <p:sldId id="313" r:id="rId9"/>
    <p:sldId id="314" r:id="rId10"/>
    <p:sldId id="315" r:id="rId11"/>
    <p:sldId id="316" r:id="rId12"/>
    <p:sldId id="317" r:id="rId13"/>
    <p:sldId id="318" r:id="rId14"/>
    <p:sldId id="270" r:id="rId15"/>
    <p:sldId id="271" r:id="rId16"/>
    <p:sldId id="322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319" r:id="rId25"/>
    <p:sldId id="279" r:id="rId26"/>
    <p:sldId id="320" r:id="rId27"/>
    <p:sldId id="321" r:id="rId28"/>
  </p:sldIdLst>
  <p:sldSz cx="9144000" cy="6858000" type="screen4x3"/>
  <p:notesSz cx="6858000" cy="9144000"/>
  <p:defaultTextStyle>
    <a:defPPr>
      <a:defRPr lang="ar-EG"/>
    </a:defPPr>
    <a:lvl1pPr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20C5"/>
    <a:srgbClr val="0066FF"/>
    <a:srgbClr val="336600"/>
    <a:srgbClr val="CF3DC8"/>
  </p:clrMru>
</p:presentationPr>
</file>

<file path=ppt/tableStyles.xml><?xml version="1.0" encoding="utf-8"?>
<a:tblStyleLst xmlns:a="http://schemas.openxmlformats.org/drawingml/2006/main" def="{5C22544A-7EE6-4342-B048-85BDC9FD1C3A}"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E171933-4619-4E11-9A3F-F7608DF75F80}" styleName="نمط متوسط 1 - تمييز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5A111915-BE36-4E01-A7E5-04B1672EAD32}" styleName="نمط فاتح 2 - تمييز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FECB4D8-DB02-4DC6-A0A2-4F2EBAE1DC90}" styleName="نمط متوسط 1 - تمييز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84385" autoAdjust="0"/>
    <p:restoredTop sz="90860" autoAdjust="0"/>
  </p:normalViewPr>
  <p:slideViewPr>
    <p:cSldViewPr>
      <p:cViewPr varScale="1">
        <p:scale>
          <a:sx n="63" d="100"/>
          <a:sy n="63" d="100"/>
        </p:scale>
        <p:origin x="-102" y="-1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 rtl="1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18CB45A-4410-446A-B9EC-29AEC24DFC80}" type="datetimeFigureOut">
              <a:rPr lang="ar-EG"/>
              <a:pPr>
                <a:defRPr/>
              </a:pPr>
              <a:t>15/12/1438</a:t>
            </a:fld>
            <a:endParaRPr lang="ar-E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pPr lvl="0"/>
            <a:endParaRPr lang="ar-EG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 rtl="1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C24AB8B-8EF1-4C00-966A-437F493DDD99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2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2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3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4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5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6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7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8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9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0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8476BA-8638-4FA5-9766-FC8D06E7BB9F}" type="datetimeFigureOut">
              <a:rPr lang="ar-EG"/>
              <a:pPr>
                <a:defRPr/>
              </a:pPr>
              <a:t>15/12/1438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8EB6A6-D4E3-46FE-8F65-80FC18E096CD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sndAc>
      <p:stSnd>
        <p:snd r:embed="rId1" name="hammer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EEBE29-8D40-4D20-9628-265A1367E2FD}" type="datetimeFigureOut">
              <a:rPr lang="ar-EG"/>
              <a:pPr>
                <a:defRPr/>
              </a:pPr>
              <a:t>15/12/1438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6FDEB3-8E34-4152-89EE-D44845D198C6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sndAc>
      <p:stSnd>
        <p:snd r:embed="rId1" name="hammer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BAA62-D0FB-4BF1-9287-22401A385F4D}" type="datetimeFigureOut">
              <a:rPr lang="ar-EG"/>
              <a:pPr>
                <a:defRPr/>
              </a:pPr>
              <a:t>15/12/1438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9387AD-9DCC-4CFA-A101-227EF5C2A6FB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sndAc>
      <p:stSnd>
        <p:snd r:embed="rId1" name="hammer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C0FDE6-B64B-45EB-926E-BC4A4741DAB6}" type="datetimeFigureOut">
              <a:rPr lang="ar-EG"/>
              <a:pPr>
                <a:defRPr/>
              </a:pPr>
              <a:t>15/12/1438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A33B60-0035-4BD2-A969-8B7CB59DD5FA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sndAc>
      <p:stSnd>
        <p:snd r:embed="rId1" name="hammer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26E232-EC80-4148-9B61-F6DADC34EA00}" type="datetimeFigureOut">
              <a:rPr lang="ar-EG"/>
              <a:pPr>
                <a:defRPr/>
              </a:pPr>
              <a:t>15/12/1438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AA2298-7BE2-4758-A6F9-FEF1B218B408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sndAc>
      <p:stSnd>
        <p:snd r:embed="rId1" name="hammer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D60691-190C-4EE3-8387-669EE7441897}" type="datetimeFigureOut">
              <a:rPr lang="ar-EG"/>
              <a:pPr>
                <a:defRPr/>
              </a:pPr>
              <a:t>15/12/1438</a:t>
            </a:fld>
            <a:endParaRPr lang="ar-EG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224B43-AC8C-41BC-BAF5-C04F0C6E23D9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sndAc>
      <p:stSnd>
        <p:snd r:embed="rId1" name="hammer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7BE33F-B008-49BC-8CE6-3C407000E8AD}" type="datetimeFigureOut">
              <a:rPr lang="ar-EG"/>
              <a:pPr>
                <a:defRPr/>
              </a:pPr>
              <a:t>15/12/1438</a:t>
            </a:fld>
            <a:endParaRPr lang="ar-EG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46C5F2-F7E4-47FD-ACAE-46C8B927795B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sndAc>
      <p:stSnd>
        <p:snd r:embed="rId1" name="hammer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B40F9D-48B2-4727-B691-0CBBA2168D9D}" type="datetimeFigureOut">
              <a:rPr lang="ar-EG"/>
              <a:pPr>
                <a:defRPr/>
              </a:pPr>
              <a:t>15/12/1438</a:t>
            </a:fld>
            <a:endParaRPr lang="ar-EG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D37D32-991E-4684-B322-7C353A6CB1FD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sndAc>
      <p:stSnd>
        <p:snd r:embed="rId1" name="hammer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37E6E4-AA9E-4B11-9E66-848D9124F9B1}" type="datetimeFigureOut">
              <a:rPr lang="ar-EG"/>
              <a:pPr>
                <a:defRPr/>
              </a:pPr>
              <a:t>15/12/1438</a:t>
            </a:fld>
            <a:endParaRPr lang="ar-EG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F4AF63-A48C-424E-B9F8-ED1F80DBB3E0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sndAc>
      <p:stSnd>
        <p:snd r:embed="rId1" name="hammer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8322B4-C9D4-4CF1-B52E-1C627C07786B}" type="datetimeFigureOut">
              <a:rPr lang="ar-EG"/>
              <a:pPr>
                <a:defRPr/>
              </a:pPr>
              <a:t>15/12/1438</a:t>
            </a:fld>
            <a:endParaRPr lang="ar-EG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916149-BE45-4384-9D18-A76F8EB9F021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sndAc>
      <p:stSnd>
        <p:snd r:embed="rId1" name="hammer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ar-EG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FB92F7-FD31-4A12-AE4A-00465551EBA9}" type="datetimeFigureOut">
              <a:rPr lang="ar-EG"/>
              <a:pPr>
                <a:defRPr/>
              </a:pPr>
              <a:t>15/12/1438</a:t>
            </a:fld>
            <a:endParaRPr lang="ar-EG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EB6D22-2B06-4D48-B4C7-3A53E384939A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sndAc>
      <p:stSnd>
        <p:snd r:embed="rId1" name="hammer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7B44BDE-BE95-4EE1-8392-112DFD5DABE2}" type="datetimeFigureOut">
              <a:rPr lang="ar-EG"/>
              <a:pPr>
                <a:defRPr/>
              </a:pPr>
              <a:t>15/12/1438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 rtl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 rtl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7E7A26B-AB3F-400E-8C45-A757591B20CD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sndAc>
      <p:stSnd>
        <p:snd r:embed="rId13" name="hammer.wav"/>
      </p:stSnd>
    </p:sndAc>
  </p:transition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4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50.wav"/><Relationship Id="rId3" Type="http://schemas.openxmlformats.org/officeDocument/2006/relationships/audio" Target="../media/audio37.wav"/><Relationship Id="rId7" Type="http://schemas.openxmlformats.org/officeDocument/2006/relationships/audio" Target="../media/audio49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0.wav"/><Relationship Id="rId5" Type="http://schemas.openxmlformats.org/officeDocument/2006/relationships/audio" Target="../media/audio48.wav"/><Relationship Id="rId4" Type="http://schemas.openxmlformats.org/officeDocument/2006/relationships/audio" Target="../media/audio38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53.wav"/><Relationship Id="rId3" Type="http://schemas.openxmlformats.org/officeDocument/2006/relationships/audio" Target="../media/audio37.wav"/><Relationship Id="rId7" Type="http://schemas.openxmlformats.org/officeDocument/2006/relationships/audio" Target="../media/audio52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0.wav"/><Relationship Id="rId5" Type="http://schemas.openxmlformats.org/officeDocument/2006/relationships/audio" Target="../media/audio51.wav"/><Relationship Id="rId4" Type="http://schemas.openxmlformats.org/officeDocument/2006/relationships/audio" Target="../media/audio38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56.wav"/><Relationship Id="rId3" Type="http://schemas.openxmlformats.org/officeDocument/2006/relationships/audio" Target="../media/audio37.wav"/><Relationship Id="rId7" Type="http://schemas.openxmlformats.org/officeDocument/2006/relationships/audio" Target="../media/audio55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0.wav"/><Relationship Id="rId5" Type="http://schemas.openxmlformats.org/officeDocument/2006/relationships/audio" Target="../media/audio54.wav"/><Relationship Id="rId4" Type="http://schemas.openxmlformats.org/officeDocument/2006/relationships/audio" Target="../media/audio38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59.wav"/><Relationship Id="rId3" Type="http://schemas.openxmlformats.org/officeDocument/2006/relationships/audio" Target="../media/audio37.wav"/><Relationship Id="rId7" Type="http://schemas.openxmlformats.org/officeDocument/2006/relationships/audio" Target="../media/audio58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0.wav"/><Relationship Id="rId5" Type="http://schemas.openxmlformats.org/officeDocument/2006/relationships/audio" Target="../media/audio57.wav"/><Relationship Id="rId4" Type="http://schemas.openxmlformats.org/officeDocument/2006/relationships/audio" Target="../media/audio38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60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66.wav"/><Relationship Id="rId3" Type="http://schemas.openxmlformats.org/officeDocument/2006/relationships/audio" Target="../media/audio61.wav"/><Relationship Id="rId7" Type="http://schemas.openxmlformats.org/officeDocument/2006/relationships/audio" Target="../media/audio65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64.wav"/><Relationship Id="rId5" Type="http://schemas.openxmlformats.org/officeDocument/2006/relationships/audio" Target="../media/audio63.wav"/><Relationship Id="rId10" Type="http://schemas.openxmlformats.org/officeDocument/2006/relationships/audio" Target="../media/audio68.wav"/><Relationship Id="rId4" Type="http://schemas.openxmlformats.org/officeDocument/2006/relationships/audio" Target="../media/audio62.wav"/><Relationship Id="rId9" Type="http://schemas.openxmlformats.org/officeDocument/2006/relationships/audio" Target="../media/audio67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69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72.wav"/><Relationship Id="rId5" Type="http://schemas.openxmlformats.org/officeDocument/2006/relationships/audio" Target="../media/audio71.wav"/><Relationship Id="rId4" Type="http://schemas.openxmlformats.org/officeDocument/2006/relationships/audio" Target="../media/audio70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7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74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38.wav"/><Relationship Id="rId7" Type="http://schemas.openxmlformats.org/officeDocument/2006/relationships/image" Target="../media/image7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audio" Target="../media/audio76.wav"/><Relationship Id="rId4" Type="http://schemas.openxmlformats.org/officeDocument/2006/relationships/audio" Target="../media/audio75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audio" Target="../media/audio17.wav"/><Relationship Id="rId4" Type="http://schemas.openxmlformats.org/officeDocument/2006/relationships/audio" Target="../media/audio16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77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80.wav"/><Relationship Id="rId5" Type="http://schemas.openxmlformats.org/officeDocument/2006/relationships/audio" Target="../media/audio79.wav"/><Relationship Id="rId4" Type="http://schemas.openxmlformats.org/officeDocument/2006/relationships/audio" Target="../media/audio78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8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84.wav"/><Relationship Id="rId5" Type="http://schemas.openxmlformats.org/officeDocument/2006/relationships/audio" Target="../media/audio83.wav"/><Relationship Id="rId4" Type="http://schemas.openxmlformats.org/officeDocument/2006/relationships/audio" Target="../media/audio82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audio" Target="../media/audio85.wav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audio90.wav"/><Relationship Id="rId3" Type="http://schemas.openxmlformats.org/officeDocument/2006/relationships/audio" Target="../media/audio86.wav"/><Relationship Id="rId7" Type="http://schemas.openxmlformats.org/officeDocument/2006/relationships/audio" Target="../media/audio89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88.wav"/><Relationship Id="rId11" Type="http://schemas.openxmlformats.org/officeDocument/2006/relationships/image" Target="../media/image12.png"/><Relationship Id="rId5" Type="http://schemas.openxmlformats.org/officeDocument/2006/relationships/audio" Target="../media/audio87.wav"/><Relationship Id="rId10" Type="http://schemas.openxmlformats.org/officeDocument/2006/relationships/image" Target="../media/image11.png"/><Relationship Id="rId4" Type="http://schemas.openxmlformats.org/officeDocument/2006/relationships/audio" Target="../media/audio19.wav"/><Relationship Id="rId9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91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92.wav"/><Relationship Id="rId7" Type="http://schemas.openxmlformats.org/officeDocument/2006/relationships/image" Target="../media/image1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95.wav"/><Relationship Id="rId5" Type="http://schemas.openxmlformats.org/officeDocument/2006/relationships/audio" Target="../media/audio94.wav"/><Relationship Id="rId10" Type="http://schemas.openxmlformats.org/officeDocument/2006/relationships/image" Target="../media/image16.jpeg"/><Relationship Id="rId4" Type="http://schemas.openxmlformats.org/officeDocument/2006/relationships/audio" Target="../media/audio93.wav"/><Relationship Id="rId9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9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audio" Target="../media/audio97.wav"/><Relationship Id="rId4" Type="http://schemas.openxmlformats.org/officeDocument/2006/relationships/audio" Target="../media/audio96.wav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01.wav"/><Relationship Id="rId3" Type="http://schemas.openxmlformats.org/officeDocument/2006/relationships/audio" Target="../media/audio77.wav"/><Relationship Id="rId7" Type="http://schemas.openxmlformats.org/officeDocument/2006/relationships/audio" Target="../media/audio100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99.wav"/><Relationship Id="rId5" Type="http://schemas.openxmlformats.org/officeDocument/2006/relationships/audio" Target="../media/audio98.wav"/><Relationship Id="rId4" Type="http://schemas.openxmlformats.org/officeDocument/2006/relationships/audio" Target="../media/audio79.wav"/><Relationship Id="rId9" Type="http://schemas.openxmlformats.org/officeDocument/2006/relationships/audio" Target="../media/audio102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8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4.wav"/><Relationship Id="rId3" Type="http://schemas.openxmlformats.org/officeDocument/2006/relationships/audio" Target="../media/audio19.wav"/><Relationship Id="rId7" Type="http://schemas.openxmlformats.org/officeDocument/2006/relationships/audio" Target="../media/audio2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22.wav"/><Relationship Id="rId5" Type="http://schemas.openxmlformats.org/officeDocument/2006/relationships/audio" Target="../media/audio21.wav"/><Relationship Id="rId4" Type="http://schemas.openxmlformats.org/officeDocument/2006/relationships/audio" Target="../media/audio20.wav"/><Relationship Id="rId9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5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31.wav"/><Relationship Id="rId3" Type="http://schemas.openxmlformats.org/officeDocument/2006/relationships/audio" Target="../media/audio26.wav"/><Relationship Id="rId7" Type="http://schemas.openxmlformats.org/officeDocument/2006/relationships/audio" Target="../media/audio30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29.wav"/><Relationship Id="rId5" Type="http://schemas.openxmlformats.org/officeDocument/2006/relationships/audio" Target="../media/audio28.wav"/><Relationship Id="rId4" Type="http://schemas.openxmlformats.org/officeDocument/2006/relationships/audio" Target="../media/audio27.wav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33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39.wav"/><Relationship Id="rId13" Type="http://schemas.openxmlformats.org/officeDocument/2006/relationships/audio" Target="../media/audio44.wav"/><Relationship Id="rId3" Type="http://schemas.openxmlformats.org/officeDocument/2006/relationships/audio" Target="../media/audio34.wav"/><Relationship Id="rId7" Type="http://schemas.openxmlformats.org/officeDocument/2006/relationships/audio" Target="../media/audio38.wav"/><Relationship Id="rId12" Type="http://schemas.openxmlformats.org/officeDocument/2006/relationships/audio" Target="../media/audio43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37.wav"/><Relationship Id="rId11" Type="http://schemas.openxmlformats.org/officeDocument/2006/relationships/audio" Target="../media/audio42.wav"/><Relationship Id="rId5" Type="http://schemas.openxmlformats.org/officeDocument/2006/relationships/audio" Target="../media/audio36.wav"/><Relationship Id="rId10" Type="http://schemas.openxmlformats.org/officeDocument/2006/relationships/audio" Target="../media/audio41.wav"/><Relationship Id="rId4" Type="http://schemas.openxmlformats.org/officeDocument/2006/relationships/audio" Target="../media/audio35.wav"/><Relationship Id="rId9" Type="http://schemas.openxmlformats.org/officeDocument/2006/relationships/audio" Target="../media/audio40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47.wav"/><Relationship Id="rId3" Type="http://schemas.openxmlformats.org/officeDocument/2006/relationships/audio" Target="../media/audio37.wav"/><Relationship Id="rId7" Type="http://schemas.openxmlformats.org/officeDocument/2006/relationships/audio" Target="../media/audio46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0.wav"/><Relationship Id="rId5" Type="http://schemas.openxmlformats.org/officeDocument/2006/relationships/audio" Target="../media/audio45.wav"/><Relationship Id="rId4" Type="http://schemas.openxmlformats.org/officeDocument/2006/relationships/audio" Target="../media/audio38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891410" y="829161"/>
            <a:ext cx="4217094" cy="101566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JO" sz="6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الوحدة العاشرة</a:t>
            </a:r>
            <a:endParaRPr lang="ar-EG" sz="60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43608" y="3212976"/>
            <a:ext cx="4929758" cy="193833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6000" b="1" dirty="0">
                <a:ln w="31550" cmpd="sng">
                  <a:solidFill>
                    <a:srgbClr val="FF0000"/>
                  </a:soli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شروط الصلاة وأركانها وواجباتها</a:t>
            </a:r>
          </a:p>
        </p:txBody>
      </p:sp>
    </p:spTree>
  </p:cSld>
  <p:clrMapOvr>
    <a:masterClrMapping/>
  </p:clrMapOvr>
  <p:transition>
    <p:wedge/>
    <p:sndAc>
      <p:stSnd>
        <p:snd r:embed="rId2" name="hamm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وحدة العاشر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شروط الصلاة وأركانها وواجباته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/>
          <p:cNvSpPr txBox="1"/>
          <p:nvPr/>
        </p:nvSpPr>
        <p:spPr>
          <a:xfrm>
            <a:off x="2484438" y="384175"/>
            <a:ext cx="4429125" cy="5238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JO" sz="2800" b="1" dirty="0"/>
              <a:t>شروط صحة الصلاة ستة: هي: </a:t>
            </a:r>
            <a:endParaRPr lang="ar-EG" sz="2800" b="1" dirty="0"/>
          </a:p>
        </p:txBody>
      </p:sp>
      <p:graphicFrame>
        <p:nvGraphicFramePr>
          <p:cNvPr id="5" name="جدول 4"/>
          <p:cNvGraphicFramePr>
            <a:graphicFrameLocks noGrp="1"/>
          </p:cNvGraphicFramePr>
          <p:nvPr/>
        </p:nvGraphicFramePr>
        <p:xfrm>
          <a:off x="1" y="1500188"/>
          <a:ext cx="9143999" cy="3714775"/>
        </p:xfrm>
        <a:graphic>
          <a:graphicData uri="http://schemas.openxmlformats.org/drawingml/2006/table">
            <a:tbl>
              <a:tblPr rtl="1" firstRow="1" bandRow="1">
                <a:tableStyleId>{1FECB4D8-DB02-4DC6-A0A2-4F2EBAE1DC90}</a:tableStyleId>
              </a:tblPr>
              <a:tblGrid>
                <a:gridCol w="1122729"/>
                <a:gridCol w="2352007"/>
                <a:gridCol w="5669263"/>
              </a:tblGrid>
              <a:tr h="928693"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/>
                </a:tc>
              </a:tr>
              <a:tr h="2786082"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279" name="مربع نص 5"/>
          <p:cNvSpPr txBox="1">
            <a:spLocks noChangeArrowheads="1"/>
          </p:cNvSpPr>
          <p:nvPr/>
        </p:nvSpPr>
        <p:spPr bwMode="auto">
          <a:xfrm>
            <a:off x="8286750" y="1643063"/>
            <a:ext cx="6429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rtl="0"/>
            <a:r>
              <a:rPr lang="ar-EG" sz="4000" b="1"/>
              <a:t>م</a:t>
            </a:r>
          </a:p>
        </p:txBody>
      </p:sp>
      <p:sp>
        <p:nvSpPr>
          <p:cNvPr id="9" name="مربع نص 8"/>
          <p:cNvSpPr txBox="1">
            <a:spLocks noChangeArrowheads="1"/>
          </p:cNvSpPr>
          <p:nvPr/>
        </p:nvSpPr>
        <p:spPr bwMode="auto">
          <a:xfrm>
            <a:off x="8215313" y="3105150"/>
            <a:ext cx="7143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/>
            <a:r>
              <a:rPr lang="ar-EG" sz="8000" b="1"/>
              <a:t>3</a:t>
            </a:r>
          </a:p>
        </p:txBody>
      </p:sp>
      <p:sp>
        <p:nvSpPr>
          <p:cNvPr id="10" name="مربع نص 9"/>
          <p:cNvSpPr txBox="1">
            <a:spLocks noChangeArrowheads="1"/>
          </p:cNvSpPr>
          <p:nvPr/>
        </p:nvSpPr>
        <p:spPr bwMode="auto">
          <a:xfrm>
            <a:off x="5715000" y="3357563"/>
            <a:ext cx="22145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 dirty="0">
                <a:solidFill>
                  <a:srgbClr val="336600"/>
                </a:solidFill>
                <a:latin typeface="Calibri" pitchFamily="34" charset="0"/>
              </a:rPr>
              <a:t>دخول الوقت </a:t>
            </a:r>
          </a:p>
        </p:txBody>
      </p:sp>
      <p:sp>
        <p:nvSpPr>
          <p:cNvPr id="11" name="مربع نص 10"/>
          <p:cNvSpPr txBox="1"/>
          <p:nvPr/>
        </p:nvSpPr>
        <p:spPr>
          <a:xfrm>
            <a:off x="0" y="3143250"/>
            <a:ext cx="5643563" cy="1384300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>
              <a:defRPr/>
            </a:pPr>
            <a:r>
              <a:rPr lang="ar-EG" sz="2800" b="1" dirty="0">
                <a:latin typeface="Calibri" pitchFamily="34" charset="0"/>
                <a:cs typeface="+mn-cs"/>
              </a:rPr>
              <a:t>قال تعالى:</a:t>
            </a:r>
          </a:p>
          <a:p>
            <a:pPr algn="ctr">
              <a:defRPr/>
            </a:pPr>
            <a:r>
              <a:rPr lang="ar-EG" sz="2800" b="1" dirty="0">
                <a:latin typeface="Calibri" pitchFamily="34" charset="0"/>
                <a:cs typeface="+mn-cs"/>
              </a:rPr>
              <a:t>(</a:t>
            </a:r>
            <a:r>
              <a:rPr lang="ar-SA" sz="2800" b="1" dirty="0">
                <a:solidFill>
                  <a:srgbClr val="0066FF"/>
                </a:solidFill>
                <a:latin typeface="Calibri" pitchFamily="34" charset="0"/>
              </a:rPr>
              <a:t>إِنَّ الصَّلاةَ كَانَتْ عَلَى الْمُؤْمِنِينَ كِتَاباً مَوْقُوتاً</a:t>
            </a:r>
            <a:r>
              <a:rPr lang="ar-EG" sz="2800" b="1" dirty="0">
                <a:latin typeface="Calibri" pitchFamily="34" charset="0"/>
                <a:cs typeface="+mn-cs"/>
              </a:rPr>
              <a:t>)</a:t>
            </a:r>
            <a:r>
              <a:rPr lang="ar-EG" sz="2800" b="1" baseline="30000" dirty="0">
                <a:latin typeface="Calibri" pitchFamily="34" charset="0"/>
                <a:cs typeface="+mn-cs"/>
              </a:rPr>
              <a:t> 4</a:t>
            </a:r>
            <a:r>
              <a:rPr lang="ar-EG" sz="2800" b="1" dirty="0">
                <a:latin typeface="Calibri" pitchFamily="34" charset="0"/>
                <a:cs typeface="+mn-cs"/>
              </a:rPr>
              <a:t>.</a:t>
            </a:r>
          </a:p>
          <a:p>
            <a:pPr>
              <a:defRPr/>
            </a:pPr>
            <a:r>
              <a:rPr lang="ar-EG" sz="2800" b="1" dirty="0">
                <a:latin typeface="Calibri" pitchFamily="34" charset="0"/>
              </a:rPr>
              <a:t>أي: مفروضة في أوقات محددة.</a:t>
            </a:r>
            <a:r>
              <a:rPr lang="ar-EG" sz="2800" b="1" dirty="0">
                <a:latin typeface="Calibri" pitchFamily="34" charset="0"/>
                <a:cs typeface="+mn-cs"/>
              </a:rPr>
              <a:t> </a:t>
            </a:r>
          </a:p>
        </p:txBody>
      </p:sp>
      <p:sp>
        <p:nvSpPr>
          <p:cNvPr id="12" name="مربع نص 11"/>
          <p:cNvSpPr txBox="1"/>
          <p:nvPr/>
        </p:nvSpPr>
        <p:spPr>
          <a:xfrm>
            <a:off x="2266950" y="5589588"/>
            <a:ext cx="4537075" cy="36988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 rtl="0">
              <a:defRPr/>
            </a:pPr>
            <a:r>
              <a:rPr lang="ar-EG" b="1" dirty="0"/>
              <a:t>4- سورة النساء: آية 103.</a:t>
            </a:r>
          </a:p>
        </p:txBody>
      </p:sp>
      <p:sp>
        <p:nvSpPr>
          <p:cNvPr id="13" name="مربع نص 6"/>
          <p:cNvSpPr txBox="1">
            <a:spLocks noChangeArrowheads="1"/>
          </p:cNvSpPr>
          <p:nvPr/>
        </p:nvSpPr>
        <p:spPr bwMode="auto">
          <a:xfrm>
            <a:off x="5715000" y="1714500"/>
            <a:ext cx="22145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rtl="0"/>
            <a:r>
              <a:rPr lang="ar-EG" sz="4000" b="1"/>
              <a:t>الشرط</a:t>
            </a:r>
          </a:p>
        </p:txBody>
      </p:sp>
      <p:sp>
        <p:nvSpPr>
          <p:cNvPr id="14" name="مربع نص 7"/>
          <p:cNvSpPr txBox="1">
            <a:spLocks noChangeArrowheads="1"/>
          </p:cNvSpPr>
          <p:nvPr/>
        </p:nvSpPr>
        <p:spPr bwMode="auto">
          <a:xfrm>
            <a:off x="1857375" y="1643063"/>
            <a:ext cx="22145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rtl="0"/>
            <a:r>
              <a:rPr lang="ar-EG" sz="4000" b="1"/>
              <a:t>الدليل</a:t>
            </a:r>
          </a:p>
        </p:txBody>
      </p:sp>
    </p:spTree>
  </p:cSld>
  <p:clrMapOvr>
    <a:masterClrMapping/>
  </p:clrMapOvr>
  <p:transition>
    <p:sndAc>
      <p:stSnd>
        <p:snd r:embed="rId2" name="hamm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شرط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دخول الوق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لدليل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قال تعالى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قال تعالى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قال تعالى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4- سورة النسا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4- سورة النسا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build="allAtOnce"/>
      <p:bldP spid="12" grpId="0" build="allAtOnce" animBg="1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/>
          <p:cNvSpPr txBox="1"/>
          <p:nvPr/>
        </p:nvSpPr>
        <p:spPr>
          <a:xfrm>
            <a:off x="2500313" y="47625"/>
            <a:ext cx="4429125" cy="5238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JO" sz="2800" b="1" dirty="0"/>
              <a:t>شروط صحة الصلاة ستة: هي: </a:t>
            </a:r>
            <a:endParaRPr lang="ar-EG" sz="2800" b="1" dirty="0"/>
          </a:p>
        </p:txBody>
      </p:sp>
      <p:graphicFrame>
        <p:nvGraphicFramePr>
          <p:cNvPr id="5" name="جدول 4"/>
          <p:cNvGraphicFramePr>
            <a:graphicFrameLocks noGrp="1"/>
          </p:cNvGraphicFramePr>
          <p:nvPr/>
        </p:nvGraphicFramePr>
        <p:xfrm>
          <a:off x="1" y="1500188"/>
          <a:ext cx="9143999" cy="3714775"/>
        </p:xfrm>
        <a:graphic>
          <a:graphicData uri="http://schemas.openxmlformats.org/drawingml/2006/table">
            <a:tbl>
              <a:tblPr rtl="1" firstRow="1" bandRow="1">
                <a:tableStyleId>{1FECB4D8-DB02-4DC6-A0A2-4F2EBAE1DC90}</a:tableStyleId>
              </a:tblPr>
              <a:tblGrid>
                <a:gridCol w="1122729"/>
                <a:gridCol w="2352007"/>
                <a:gridCol w="5669263"/>
              </a:tblGrid>
              <a:tr h="928693"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/>
                </a:tc>
              </a:tr>
              <a:tr h="2786082"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303" name="مربع نص 5"/>
          <p:cNvSpPr txBox="1">
            <a:spLocks noChangeArrowheads="1"/>
          </p:cNvSpPr>
          <p:nvPr/>
        </p:nvSpPr>
        <p:spPr bwMode="auto">
          <a:xfrm>
            <a:off x="8286750" y="1643063"/>
            <a:ext cx="6429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rtl="0"/>
            <a:r>
              <a:rPr lang="ar-EG" sz="4000" b="1"/>
              <a:t>م</a:t>
            </a:r>
          </a:p>
        </p:txBody>
      </p:sp>
      <p:sp>
        <p:nvSpPr>
          <p:cNvPr id="9" name="مربع نص 8"/>
          <p:cNvSpPr txBox="1">
            <a:spLocks noChangeArrowheads="1"/>
          </p:cNvSpPr>
          <p:nvPr/>
        </p:nvSpPr>
        <p:spPr bwMode="auto">
          <a:xfrm>
            <a:off x="8215313" y="3105150"/>
            <a:ext cx="7143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/>
            <a:r>
              <a:rPr lang="ar-EG" sz="8000" b="1"/>
              <a:t>4</a:t>
            </a:r>
          </a:p>
        </p:txBody>
      </p:sp>
      <p:sp>
        <p:nvSpPr>
          <p:cNvPr id="10" name="مربع نص 9"/>
          <p:cNvSpPr txBox="1">
            <a:spLocks noChangeArrowheads="1"/>
          </p:cNvSpPr>
          <p:nvPr/>
        </p:nvSpPr>
        <p:spPr bwMode="auto">
          <a:xfrm>
            <a:off x="5715000" y="3357563"/>
            <a:ext cx="22145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JO" sz="3200" b="1">
                <a:solidFill>
                  <a:srgbClr val="336600"/>
                </a:solidFill>
                <a:latin typeface="Calibri" pitchFamily="34" charset="0"/>
              </a:rPr>
              <a:t>ستر العورة </a:t>
            </a:r>
          </a:p>
        </p:txBody>
      </p:sp>
      <p:sp>
        <p:nvSpPr>
          <p:cNvPr id="11" name="مربع نص 10"/>
          <p:cNvSpPr txBox="1"/>
          <p:nvPr/>
        </p:nvSpPr>
        <p:spPr>
          <a:xfrm>
            <a:off x="0" y="3000375"/>
            <a:ext cx="5643563" cy="1754188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>
              <a:defRPr/>
            </a:pPr>
            <a:r>
              <a:rPr lang="ar-EG" sz="3600" b="1" dirty="0">
                <a:latin typeface="Calibri" pitchFamily="34" charset="0"/>
                <a:cs typeface="+mn-cs"/>
              </a:rPr>
              <a:t>قال تعالى:</a:t>
            </a:r>
          </a:p>
          <a:p>
            <a:pPr algn="ctr">
              <a:defRPr/>
            </a:pPr>
            <a:r>
              <a:rPr lang="ar-EG" sz="3600" b="1" dirty="0">
                <a:latin typeface="Calibri" pitchFamily="34" charset="0"/>
                <a:cs typeface="+mn-cs"/>
              </a:rPr>
              <a:t>(</a:t>
            </a:r>
            <a:r>
              <a:rPr lang="ar-SA" sz="3600" b="1" dirty="0">
                <a:solidFill>
                  <a:srgbClr val="0066FF"/>
                </a:solidFill>
                <a:latin typeface="Calibri" pitchFamily="34" charset="0"/>
              </a:rPr>
              <a:t>يَا بَنِي آدَمَ خُذُوا زِينَتَكُمْ عِنْدَ كُلِّ مَسْجِدٍ</a:t>
            </a:r>
            <a:r>
              <a:rPr lang="ar-EG" sz="3600" b="1" dirty="0">
                <a:latin typeface="Calibri" pitchFamily="34" charset="0"/>
                <a:cs typeface="+mn-cs"/>
              </a:rPr>
              <a:t>)</a:t>
            </a:r>
            <a:r>
              <a:rPr lang="ar-EG" sz="3600" b="1" baseline="30000" dirty="0">
                <a:latin typeface="Calibri" pitchFamily="34" charset="0"/>
                <a:cs typeface="+mn-cs"/>
              </a:rPr>
              <a:t> 5</a:t>
            </a:r>
            <a:r>
              <a:rPr lang="ar-EG" sz="3600" b="1" dirty="0">
                <a:latin typeface="Calibri" pitchFamily="34" charset="0"/>
                <a:cs typeface="+mn-cs"/>
              </a:rPr>
              <a:t>.</a:t>
            </a:r>
          </a:p>
        </p:txBody>
      </p:sp>
      <p:sp>
        <p:nvSpPr>
          <p:cNvPr id="12" name="مربع نص 11"/>
          <p:cNvSpPr txBox="1"/>
          <p:nvPr/>
        </p:nvSpPr>
        <p:spPr>
          <a:xfrm>
            <a:off x="71438" y="5786438"/>
            <a:ext cx="8929687" cy="36988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 rtl="0">
              <a:defRPr/>
            </a:pPr>
            <a:r>
              <a:rPr lang="ar-EG" b="1" dirty="0"/>
              <a:t>5- سورة الأعراف: آية 31.</a:t>
            </a:r>
          </a:p>
        </p:txBody>
      </p:sp>
      <p:sp>
        <p:nvSpPr>
          <p:cNvPr id="13" name="مربع نص 6"/>
          <p:cNvSpPr txBox="1">
            <a:spLocks noChangeArrowheads="1"/>
          </p:cNvSpPr>
          <p:nvPr/>
        </p:nvSpPr>
        <p:spPr bwMode="auto">
          <a:xfrm>
            <a:off x="5715000" y="1714500"/>
            <a:ext cx="22145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rtl="0"/>
            <a:r>
              <a:rPr lang="ar-EG" sz="4000" b="1"/>
              <a:t>الشرط</a:t>
            </a:r>
          </a:p>
        </p:txBody>
      </p:sp>
      <p:sp>
        <p:nvSpPr>
          <p:cNvPr id="14" name="مربع نص 7"/>
          <p:cNvSpPr txBox="1">
            <a:spLocks noChangeArrowheads="1"/>
          </p:cNvSpPr>
          <p:nvPr/>
        </p:nvSpPr>
        <p:spPr bwMode="auto">
          <a:xfrm>
            <a:off x="1857375" y="1643063"/>
            <a:ext cx="22145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rtl="0"/>
            <a:r>
              <a:rPr lang="ar-EG" sz="4000" b="1"/>
              <a:t>الدليل</a:t>
            </a:r>
          </a:p>
        </p:txBody>
      </p:sp>
    </p:spTree>
  </p:cSld>
  <p:clrMapOvr>
    <a:masterClrMapping/>
  </p:clrMapOvr>
  <p:transition>
    <p:sndAc>
      <p:stSnd>
        <p:snd r:embed="rId2" name="hamm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شرط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ستر العور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لدليل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قال تعالى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قال تعالى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5- سورة الأعرا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5- سورة الأعرا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build="allAtOnce"/>
      <p:bldP spid="12" grpId="0" build="allAtOnce" animBg="1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/>
          <p:cNvSpPr txBox="1"/>
          <p:nvPr/>
        </p:nvSpPr>
        <p:spPr>
          <a:xfrm>
            <a:off x="2500313" y="47625"/>
            <a:ext cx="4429125" cy="5238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JO" sz="2800" b="1" dirty="0"/>
              <a:t>شروط صحة الصلاة ستة: هي: </a:t>
            </a:r>
            <a:endParaRPr lang="ar-EG" sz="2800" b="1" dirty="0"/>
          </a:p>
        </p:txBody>
      </p:sp>
      <p:graphicFrame>
        <p:nvGraphicFramePr>
          <p:cNvPr id="5" name="جدول 4"/>
          <p:cNvGraphicFramePr>
            <a:graphicFrameLocks noGrp="1"/>
          </p:cNvGraphicFramePr>
          <p:nvPr/>
        </p:nvGraphicFramePr>
        <p:xfrm>
          <a:off x="1" y="1500188"/>
          <a:ext cx="9143999" cy="3714775"/>
        </p:xfrm>
        <a:graphic>
          <a:graphicData uri="http://schemas.openxmlformats.org/drawingml/2006/table">
            <a:tbl>
              <a:tblPr rtl="1" firstRow="1" bandRow="1">
                <a:tableStyleId>{1FECB4D8-DB02-4DC6-A0A2-4F2EBAE1DC90}</a:tableStyleId>
              </a:tblPr>
              <a:tblGrid>
                <a:gridCol w="1122729"/>
                <a:gridCol w="2352007"/>
                <a:gridCol w="5669263"/>
              </a:tblGrid>
              <a:tr h="928693"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/>
                </a:tc>
              </a:tr>
              <a:tr h="2786082"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327" name="مربع نص 5"/>
          <p:cNvSpPr txBox="1">
            <a:spLocks noChangeArrowheads="1"/>
          </p:cNvSpPr>
          <p:nvPr/>
        </p:nvSpPr>
        <p:spPr bwMode="auto">
          <a:xfrm>
            <a:off x="8286750" y="1643063"/>
            <a:ext cx="6429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rtl="0"/>
            <a:r>
              <a:rPr lang="ar-EG" sz="4000" b="1"/>
              <a:t>م</a:t>
            </a:r>
          </a:p>
        </p:txBody>
      </p:sp>
      <p:sp>
        <p:nvSpPr>
          <p:cNvPr id="9" name="مربع نص 8"/>
          <p:cNvSpPr txBox="1">
            <a:spLocks noChangeArrowheads="1"/>
          </p:cNvSpPr>
          <p:nvPr/>
        </p:nvSpPr>
        <p:spPr bwMode="auto">
          <a:xfrm>
            <a:off x="8215313" y="3105150"/>
            <a:ext cx="7143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/>
            <a:r>
              <a:rPr lang="ar-EG" sz="8000" b="1"/>
              <a:t>5</a:t>
            </a:r>
          </a:p>
        </p:txBody>
      </p:sp>
      <p:sp>
        <p:nvSpPr>
          <p:cNvPr id="10" name="مربع نص 9"/>
          <p:cNvSpPr txBox="1">
            <a:spLocks noChangeArrowheads="1"/>
          </p:cNvSpPr>
          <p:nvPr/>
        </p:nvSpPr>
        <p:spPr bwMode="auto">
          <a:xfrm>
            <a:off x="5715000" y="3357563"/>
            <a:ext cx="22145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>
                <a:solidFill>
                  <a:srgbClr val="336600"/>
                </a:solidFill>
                <a:latin typeface="Calibri" pitchFamily="34" charset="0"/>
              </a:rPr>
              <a:t>ا</a:t>
            </a:r>
            <a:r>
              <a:rPr lang="ar-JO" sz="3200" b="1">
                <a:solidFill>
                  <a:srgbClr val="336600"/>
                </a:solidFill>
                <a:latin typeface="Calibri" pitchFamily="34" charset="0"/>
              </a:rPr>
              <a:t>ستقبال القبلة</a:t>
            </a:r>
          </a:p>
        </p:txBody>
      </p:sp>
      <p:sp>
        <p:nvSpPr>
          <p:cNvPr id="11" name="مربع نص 10"/>
          <p:cNvSpPr txBox="1"/>
          <p:nvPr/>
        </p:nvSpPr>
        <p:spPr>
          <a:xfrm>
            <a:off x="0" y="2446338"/>
            <a:ext cx="5643563" cy="2554287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>
              <a:defRPr/>
            </a:pPr>
            <a:r>
              <a:rPr lang="ar-EG" sz="3200" b="1" dirty="0">
                <a:latin typeface="Calibri" pitchFamily="34" charset="0"/>
                <a:cs typeface="+mn-cs"/>
              </a:rPr>
              <a:t>قال تعالى:</a:t>
            </a:r>
          </a:p>
          <a:p>
            <a:pPr algn="ctr">
              <a:defRPr/>
            </a:pPr>
            <a:r>
              <a:rPr lang="ar-EG" sz="3200" b="1" dirty="0">
                <a:latin typeface="Calibri" pitchFamily="34" charset="0"/>
                <a:cs typeface="+mn-cs"/>
              </a:rPr>
              <a:t>(</a:t>
            </a:r>
            <a:r>
              <a:rPr lang="ar-SA" sz="3200" b="1" dirty="0">
                <a:solidFill>
                  <a:srgbClr val="0066FF"/>
                </a:solidFill>
                <a:latin typeface="Calibri" pitchFamily="34" charset="0"/>
              </a:rPr>
              <a:t>قَدْ نَرَى تَقَلُّبَ وَجْهِكَ فِي السَّمَاءِ </a:t>
            </a:r>
            <a:r>
              <a:rPr lang="ar-SA" sz="3200" b="1" dirty="0" err="1">
                <a:solidFill>
                  <a:srgbClr val="0066FF"/>
                </a:solidFill>
                <a:latin typeface="Calibri" pitchFamily="34" charset="0"/>
              </a:rPr>
              <a:t>فَلَنُوَلِّيَنَّكَ</a:t>
            </a:r>
            <a:r>
              <a:rPr lang="ar-SA" sz="3200" b="1" dirty="0">
                <a:solidFill>
                  <a:srgbClr val="0066FF"/>
                </a:solidFill>
                <a:latin typeface="Calibri" pitchFamily="34" charset="0"/>
              </a:rPr>
              <a:t> قِبْلَةً تَرْضَاهَا فَوَلِّ وَجْهَكَ شَطْرَ الْمَسْجِدِ الْحَرَامِ وَحَيْثُ مَا كُنتُمْ فَوَلُّوا وُجُوهَكُمْ شَطْرَهُ</a:t>
            </a:r>
            <a:r>
              <a:rPr lang="ar-EG" sz="3200" b="1" dirty="0">
                <a:latin typeface="Calibri" pitchFamily="34" charset="0"/>
                <a:cs typeface="+mn-cs"/>
              </a:rPr>
              <a:t>)</a:t>
            </a:r>
            <a:r>
              <a:rPr lang="ar-EG" sz="3200" b="1" baseline="30000" dirty="0">
                <a:latin typeface="Calibri" pitchFamily="34" charset="0"/>
                <a:cs typeface="+mn-cs"/>
              </a:rPr>
              <a:t> 6</a:t>
            </a:r>
            <a:r>
              <a:rPr lang="ar-EG" sz="3200" b="1" dirty="0">
                <a:latin typeface="Calibri" pitchFamily="34" charset="0"/>
                <a:cs typeface="+mn-cs"/>
              </a:rPr>
              <a:t>.</a:t>
            </a:r>
          </a:p>
        </p:txBody>
      </p:sp>
      <p:sp>
        <p:nvSpPr>
          <p:cNvPr id="12" name="مربع نص 11"/>
          <p:cNvSpPr txBox="1"/>
          <p:nvPr/>
        </p:nvSpPr>
        <p:spPr>
          <a:xfrm>
            <a:off x="71438" y="5786438"/>
            <a:ext cx="8929687" cy="36988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 rtl="0">
              <a:defRPr/>
            </a:pPr>
            <a:r>
              <a:rPr lang="ar-EG" b="1" dirty="0"/>
              <a:t>6- سورة البقرة: آية 144.</a:t>
            </a:r>
          </a:p>
        </p:txBody>
      </p:sp>
      <p:sp>
        <p:nvSpPr>
          <p:cNvPr id="13" name="مربع نص 6"/>
          <p:cNvSpPr txBox="1">
            <a:spLocks noChangeArrowheads="1"/>
          </p:cNvSpPr>
          <p:nvPr/>
        </p:nvSpPr>
        <p:spPr bwMode="auto">
          <a:xfrm>
            <a:off x="5715000" y="1714500"/>
            <a:ext cx="22145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rtl="0"/>
            <a:r>
              <a:rPr lang="ar-EG" sz="4000" b="1"/>
              <a:t>الشرط</a:t>
            </a:r>
          </a:p>
        </p:txBody>
      </p:sp>
      <p:sp>
        <p:nvSpPr>
          <p:cNvPr id="14" name="مربع نص 7"/>
          <p:cNvSpPr txBox="1">
            <a:spLocks noChangeArrowheads="1"/>
          </p:cNvSpPr>
          <p:nvPr/>
        </p:nvSpPr>
        <p:spPr bwMode="auto">
          <a:xfrm>
            <a:off x="1857375" y="1643063"/>
            <a:ext cx="22145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rtl="0"/>
            <a:r>
              <a:rPr lang="ar-EG" sz="4000" b="1"/>
              <a:t>الدليل</a:t>
            </a:r>
          </a:p>
        </p:txBody>
      </p:sp>
    </p:spTree>
  </p:cSld>
  <p:clrMapOvr>
    <a:masterClrMapping/>
  </p:clrMapOvr>
  <p:transition>
    <p:sndAc>
      <p:stSnd>
        <p:snd r:embed="rId2" name="hamm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شرط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ستقبال القبل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لدليل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قال تعالى ق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- سورة البقر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build="allAtOnce"/>
      <p:bldP spid="12" grpId="0" build="allAtOnce" animBg="1"/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/>
          <p:cNvSpPr txBox="1"/>
          <p:nvPr/>
        </p:nvSpPr>
        <p:spPr>
          <a:xfrm>
            <a:off x="2500313" y="47625"/>
            <a:ext cx="4429125" cy="5238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JO" sz="2800" b="1" dirty="0"/>
              <a:t>شروط صحة الصلاة ستة: هي: </a:t>
            </a:r>
            <a:endParaRPr lang="ar-EG" sz="2800" b="1" dirty="0"/>
          </a:p>
        </p:txBody>
      </p:sp>
      <p:graphicFrame>
        <p:nvGraphicFramePr>
          <p:cNvPr id="5" name="جدول 4"/>
          <p:cNvGraphicFramePr>
            <a:graphicFrameLocks noGrp="1"/>
          </p:cNvGraphicFramePr>
          <p:nvPr/>
        </p:nvGraphicFramePr>
        <p:xfrm>
          <a:off x="1" y="1500188"/>
          <a:ext cx="9143999" cy="3714775"/>
        </p:xfrm>
        <a:graphic>
          <a:graphicData uri="http://schemas.openxmlformats.org/drawingml/2006/table">
            <a:tbl>
              <a:tblPr rtl="1" firstRow="1" bandRow="1">
                <a:tableStyleId>{1FECB4D8-DB02-4DC6-A0A2-4F2EBAE1DC90}</a:tableStyleId>
              </a:tblPr>
              <a:tblGrid>
                <a:gridCol w="1122729"/>
                <a:gridCol w="2352007"/>
                <a:gridCol w="5669263"/>
              </a:tblGrid>
              <a:tr h="928693"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/>
                </a:tc>
              </a:tr>
              <a:tr h="2786082"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4351" name="مربع نص 5"/>
          <p:cNvSpPr txBox="1">
            <a:spLocks noChangeArrowheads="1"/>
          </p:cNvSpPr>
          <p:nvPr/>
        </p:nvSpPr>
        <p:spPr bwMode="auto">
          <a:xfrm>
            <a:off x="8286750" y="1643063"/>
            <a:ext cx="6429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rtl="0"/>
            <a:r>
              <a:rPr lang="ar-EG" sz="4000" b="1"/>
              <a:t>م</a:t>
            </a:r>
          </a:p>
        </p:txBody>
      </p:sp>
      <p:sp>
        <p:nvSpPr>
          <p:cNvPr id="9" name="مربع نص 8"/>
          <p:cNvSpPr txBox="1">
            <a:spLocks noChangeArrowheads="1"/>
          </p:cNvSpPr>
          <p:nvPr/>
        </p:nvSpPr>
        <p:spPr bwMode="auto">
          <a:xfrm>
            <a:off x="8215313" y="3105150"/>
            <a:ext cx="7143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/>
            <a:r>
              <a:rPr lang="ar-EG" sz="8000" b="1"/>
              <a:t>6</a:t>
            </a:r>
          </a:p>
        </p:txBody>
      </p:sp>
      <p:sp>
        <p:nvSpPr>
          <p:cNvPr id="10" name="مربع نص 9"/>
          <p:cNvSpPr txBox="1">
            <a:spLocks noChangeArrowheads="1"/>
          </p:cNvSpPr>
          <p:nvPr/>
        </p:nvSpPr>
        <p:spPr bwMode="auto">
          <a:xfrm>
            <a:off x="5715000" y="3357563"/>
            <a:ext cx="22145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JO" sz="3200" b="1">
                <a:solidFill>
                  <a:srgbClr val="336600"/>
                </a:solidFill>
                <a:latin typeface="Calibri" pitchFamily="34" charset="0"/>
              </a:rPr>
              <a:t>النية</a:t>
            </a:r>
          </a:p>
        </p:txBody>
      </p:sp>
      <p:sp>
        <p:nvSpPr>
          <p:cNvPr id="11" name="مربع نص 10"/>
          <p:cNvSpPr txBox="1"/>
          <p:nvPr/>
        </p:nvSpPr>
        <p:spPr>
          <a:xfrm>
            <a:off x="0" y="2859088"/>
            <a:ext cx="5643563" cy="1570037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>
              <a:defRPr/>
            </a:pPr>
            <a:r>
              <a:rPr lang="ar-JO" sz="3200" b="1" dirty="0">
                <a:latin typeface="Calibri" pitchFamily="34" charset="0"/>
              </a:rPr>
              <a:t>قال صلى الله عليه وسلم:</a:t>
            </a:r>
            <a:endParaRPr lang="ar-EG" sz="3200" b="1" dirty="0">
              <a:latin typeface="Calibri" pitchFamily="34" charset="0"/>
            </a:endParaRPr>
          </a:p>
          <a:p>
            <a:pPr>
              <a:defRPr/>
            </a:pPr>
            <a:r>
              <a:rPr lang="ar-JO" sz="3200" b="1" dirty="0">
                <a:latin typeface="Calibri" pitchFamily="34" charset="0"/>
              </a:rPr>
              <a:t>(</a:t>
            </a:r>
            <a:r>
              <a:rPr lang="ar-JO" sz="3200" b="1" dirty="0">
                <a:solidFill>
                  <a:srgbClr val="0066FF"/>
                </a:solidFill>
                <a:latin typeface="Calibri" pitchFamily="34" charset="0"/>
              </a:rPr>
              <a:t>إنما الأعمال بالنيات وإنما لكل </a:t>
            </a:r>
            <a:r>
              <a:rPr lang="ar-JO" sz="3200" b="1" dirty="0" err="1">
                <a:solidFill>
                  <a:srgbClr val="0066FF"/>
                </a:solidFill>
                <a:latin typeface="Calibri" pitchFamily="34" charset="0"/>
              </a:rPr>
              <a:t>امر</a:t>
            </a:r>
            <a:r>
              <a:rPr lang="ar-EG" sz="3200" b="1" dirty="0">
                <a:solidFill>
                  <a:srgbClr val="0066FF"/>
                </a:solidFill>
                <a:latin typeface="Calibri" pitchFamily="34" charset="0"/>
              </a:rPr>
              <a:t>ئ</a:t>
            </a:r>
            <a:r>
              <a:rPr lang="ar-JO" sz="3200" b="1" dirty="0">
                <a:solidFill>
                  <a:srgbClr val="0066FF"/>
                </a:solidFill>
                <a:latin typeface="Calibri" pitchFamily="34" charset="0"/>
              </a:rPr>
              <a:t> ما نو</a:t>
            </a:r>
            <a:r>
              <a:rPr lang="ar-EG" sz="3200" b="1" dirty="0">
                <a:solidFill>
                  <a:srgbClr val="0066FF"/>
                </a:solidFill>
                <a:latin typeface="Calibri" pitchFamily="34" charset="0"/>
              </a:rPr>
              <a:t>ى</a:t>
            </a:r>
            <a:r>
              <a:rPr lang="ar-EG" sz="3200" b="1" dirty="0">
                <a:latin typeface="Calibri" pitchFamily="34" charset="0"/>
                <a:cs typeface="+mn-cs"/>
              </a:rPr>
              <a:t>)</a:t>
            </a:r>
            <a:r>
              <a:rPr lang="ar-EG" sz="3200" b="1" baseline="30000" dirty="0">
                <a:latin typeface="Calibri" pitchFamily="34" charset="0"/>
                <a:cs typeface="+mn-cs"/>
              </a:rPr>
              <a:t> 7</a:t>
            </a:r>
            <a:r>
              <a:rPr lang="ar-EG" sz="3200" b="1" dirty="0">
                <a:latin typeface="Calibri" pitchFamily="34" charset="0"/>
                <a:cs typeface="+mn-cs"/>
              </a:rPr>
              <a:t>.</a:t>
            </a:r>
          </a:p>
        </p:txBody>
      </p:sp>
      <p:sp>
        <p:nvSpPr>
          <p:cNvPr id="12" name="مربع نص 11"/>
          <p:cNvSpPr txBox="1"/>
          <p:nvPr/>
        </p:nvSpPr>
        <p:spPr>
          <a:xfrm>
            <a:off x="71438" y="5786438"/>
            <a:ext cx="8929687" cy="64611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 rtl="0">
              <a:defRPr/>
            </a:pPr>
            <a:r>
              <a:rPr lang="ar-EG" b="1" dirty="0"/>
              <a:t>7- أخرجه البخاري أول حديث في الصحيح، </a:t>
            </a:r>
            <a:r>
              <a:rPr lang="ar-EG" b="1" dirty="0" smtClean="0"/>
              <a:t>ومسلم </a:t>
            </a:r>
            <a:r>
              <a:rPr lang="ar-EG" b="1" dirty="0"/>
              <a:t>في كتاب الإمارة، باب قوله صلى الله عيه وسلم: (إنما الأعمال بالنية</a:t>
            </a:r>
            <a:r>
              <a:rPr lang="ar-EG" b="1" dirty="0" smtClean="0"/>
              <a:t>) رقم(1907) وأبو </a:t>
            </a:r>
            <a:r>
              <a:rPr lang="ar-EG" b="1" dirty="0"/>
              <a:t>داود 2/ 262 (2201).</a:t>
            </a:r>
          </a:p>
        </p:txBody>
      </p:sp>
      <p:sp>
        <p:nvSpPr>
          <p:cNvPr id="13" name="مربع نص 6"/>
          <p:cNvSpPr txBox="1">
            <a:spLocks noChangeArrowheads="1"/>
          </p:cNvSpPr>
          <p:nvPr/>
        </p:nvSpPr>
        <p:spPr bwMode="auto">
          <a:xfrm>
            <a:off x="5715000" y="1714500"/>
            <a:ext cx="22145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rtl="0"/>
            <a:r>
              <a:rPr lang="ar-EG" sz="4000" b="1"/>
              <a:t>الشرط</a:t>
            </a:r>
          </a:p>
        </p:txBody>
      </p:sp>
      <p:sp>
        <p:nvSpPr>
          <p:cNvPr id="14" name="مربع نص 7"/>
          <p:cNvSpPr txBox="1">
            <a:spLocks noChangeArrowheads="1"/>
          </p:cNvSpPr>
          <p:nvPr/>
        </p:nvSpPr>
        <p:spPr bwMode="auto">
          <a:xfrm>
            <a:off x="1857375" y="1643063"/>
            <a:ext cx="22145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rtl="0"/>
            <a:r>
              <a:rPr lang="ar-EG" sz="4000" b="1"/>
              <a:t>الدليل</a:t>
            </a:r>
          </a:p>
        </p:txBody>
      </p:sp>
    </p:spTree>
  </p:cSld>
  <p:clrMapOvr>
    <a:masterClrMapping/>
  </p:clrMapOvr>
  <p:transition>
    <p:sndAc>
      <p:stSnd>
        <p:snd r:embed="rId2" name="hamm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شرط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ن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لدليل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قال صلى الله عليه وسلم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7- أخرجه البخاري أول حديث في الصحيح، ومسلم في كتاب الإمار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build="allAtOnce"/>
      <p:bldP spid="12" grpId="0" build="allAtOnce" animBg="1"/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430213" y="2997200"/>
            <a:ext cx="8029575" cy="120015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ar-JO" sz="3600" b="1" dirty="0">
                <a:solidFill>
                  <a:srgbClr val="0066FF"/>
                </a:solidFill>
              </a:rPr>
              <a:t>بعد أن تعرفت على شروط الصلاة، سأعبر عن كل واحد منها بعبارة أخرى؛ لأتأكد من فهمي لها:  </a:t>
            </a:r>
            <a:endParaRPr lang="ar-EG" sz="3600" b="1" dirty="0">
              <a:solidFill>
                <a:srgbClr val="0066FF"/>
              </a:solidFill>
            </a:endParaRPr>
          </a:p>
        </p:txBody>
      </p:sp>
    </p:spTree>
  </p:cSld>
  <p:clrMapOvr>
    <a:masterClrMapping/>
  </p:clrMapOvr>
  <p:transition>
    <p:sndAc>
      <p:stSnd>
        <p:snd r:embed="rId2" name="hamm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بعد أن تعرفت على شروط الصلاة، سأعب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 ذو زاوية واحدة مستديرة 11"/>
          <p:cNvSpPr/>
          <p:nvPr/>
        </p:nvSpPr>
        <p:spPr>
          <a:xfrm rot="5400000">
            <a:off x="3995904" y="-2547697"/>
            <a:ext cx="1167563" cy="7617477"/>
          </a:xfrm>
          <a:prstGeom prst="round1Rect">
            <a:avLst/>
          </a:prstGeom>
          <a:solidFill>
            <a:srgbClr val="FFFF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  <p:sp>
        <p:nvSpPr>
          <p:cNvPr id="13" name="مستطيل ذو زاوية واحدة مستديرة 12"/>
          <p:cNvSpPr/>
          <p:nvPr/>
        </p:nvSpPr>
        <p:spPr>
          <a:xfrm rot="5400000">
            <a:off x="3995904" y="404631"/>
            <a:ext cx="1167563" cy="7617477"/>
          </a:xfrm>
          <a:prstGeom prst="round1Rect">
            <a:avLst/>
          </a:prstGeom>
          <a:solidFill>
            <a:srgbClr val="FFFF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  <p:sp>
        <p:nvSpPr>
          <p:cNvPr id="14" name="مستطيل ذو زاوية واحدة مستديرة 13"/>
          <p:cNvSpPr/>
          <p:nvPr/>
        </p:nvSpPr>
        <p:spPr>
          <a:xfrm rot="5400000">
            <a:off x="3995904" y="-1107537"/>
            <a:ext cx="1167563" cy="7617477"/>
          </a:xfrm>
          <a:prstGeom prst="round1Rect">
            <a:avLst/>
          </a:prstGeom>
          <a:solidFill>
            <a:srgbClr val="FFFF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  <p:sp>
        <p:nvSpPr>
          <p:cNvPr id="15" name="مستطيل ذو زاوية واحدة مستديرة 14"/>
          <p:cNvSpPr/>
          <p:nvPr/>
        </p:nvSpPr>
        <p:spPr>
          <a:xfrm rot="5400000">
            <a:off x="3995904" y="1916799"/>
            <a:ext cx="1167563" cy="7617477"/>
          </a:xfrm>
          <a:prstGeom prst="round1Rect">
            <a:avLst/>
          </a:prstGeom>
          <a:solidFill>
            <a:srgbClr val="FFFF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  <p:sp>
        <p:nvSpPr>
          <p:cNvPr id="16398" name="مستطيل 4"/>
          <p:cNvSpPr>
            <a:spLocks noChangeArrowheads="1"/>
          </p:cNvSpPr>
          <p:nvPr/>
        </p:nvSpPr>
        <p:spPr bwMode="auto">
          <a:xfrm>
            <a:off x="1617663" y="749300"/>
            <a:ext cx="6570662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ar-JO" sz="3200" b="1" dirty="0">
                <a:solidFill>
                  <a:srgbClr val="FF0000"/>
                </a:solidFill>
              </a:rPr>
              <a:t>الشرط الأول</a:t>
            </a:r>
            <a:r>
              <a:rPr lang="ar-EG" sz="3200" dirty="0">
                <a:solidFill>
                  <a:srgbClr val="FF0000"/>
                </a:solidFill>
              </a:rPr>
              <a:t> ............................</a:t>
            </a:r>
            <a:r>
              <a:rPr lang="ar-JO" sz="3200" dirty="0">
                <a:solidFill>
                  <a:srgbClr val="FF0000"/>
                </a:solidFill>
              </a:rPr>
              <a:t>.............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6399" name="مستطيل 5"/>
          <p:cNvSpPr>
            <a:spLocks noChangeArrowheads="1"/>
          </p:cNvSpPr>
          <p:nvPr/>
        </p:nvSpPr>
        <p:spPr bwMode="auto">
          <a:xfrm>
            <a:off x="1651000" y="2262188"/>
            <a:ext cx="653732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ar-JO" sz="3200" b="1">
                <a:solidFill>
                  <a:srgbClr val="FF0000"/>
                </a:solidFill>
              </a:rPr>
              <a:t>الشرط الثان</a:t>
            </a:r>
            <a:r>
              <a:rPr lang="ar-EG" sz="3200" b="1">
                <a:solidFill>
                  <a:srgbClr val="FF0000"/>
                </a:solidFill>
              </a:rPr>
              <a:t>ي</a:t>
            </a:r>
            <a:r>
              <a:rPr lang="ar-EG" sz="3200">
                <a:solidFill>
                  <a:srgbClr val="FF0000"/>
                </a:solidFill>
              </a:rPr>
              <a:t> ...........................</a:t>
            </a:r>
            <a:r>
              <a:rPr lang="ar-JO" sz="3200">
                <a:solidFill>
                  <a:srgbClr val="FF0000"/>
                </a:solidFill>
              </a:rPr>
              <a:t>...........</a:t>
            </a:r>
            <a:r>
              <a:rPr lang="en-US" sz="3200">
                <a:solidFill>
                  <a:srgbClr val="FF0000"/>
                </a:solidFill>
              </a:rPr>
              <a:t>.</a:t>
            </a:r>
            <a:r>
              <a:rPr lang="ar-JO" sz="320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6400" name="مستطيل 7"/>
          <p:cNvSpPr>
            <a:spLocks noChangeArrowheads="1"/>
          </p:cNvSpPr>
          <p:nvPr/>
        </p:nvSpPr>
        <p:spPr bwMode="auto">
          <a:xfrm>
            <a:off x="1635125" y="3702050"/>
            <a:ext cx="655002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ar-JO" sz="3200" b="1">
                <a:solidFill>
                  <a:srgbClr val="FF0000"/>
                </a:solidFill>
              </a:rPr>
              <a:t>الشرط الثالث</a:t>
            </a:r>
            <a:r>
              <a:rPr lang="ar-EG" sz="3200">
                <a:solidFill>
                  <a:srgbClr val="FF0000"/>
                </a:solidFill>
              </a:rPr>
              <a:t> ...........................</a:t>
            </a:r>
            <a:r>
              <a:rPr lang="ar-JO" sz="3200">
                <a:solidFill>
                  <a:srgbClr val="FF0000"/>
                </a:solidFill>
              </a:rPr>
              <a:t>.............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16401" name="مستطيل 8"/>
          <p:cNvSpPr>
            <a:spLocks noChangeArrowheads="1"/>
          </p:cNvSpPr>
          <p:nvPr/>
        </p:nvSpPr>
        <p:spPr bwMode="auto">
          <a:xfrm>
            <a:off x="1708150" y="5213350"/>
            <a:ext cx="6551613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ar-JO" sz="3200" b="1">
                <a:solidFill>
                  <a:srgbClr val="FF0000"/>
                </a:solidFill>
              </a:rPr>
              <a:t>الشرط الرابع</a:t>
            </a:r>
            <a:r>
              <a:rPr lang="ar-EG" sz="3200">
                <a:solidFill>
                  <a:srgbClr val="FF0000"/>
                </a:solidFill>
              </a:rPr>
              <a:t> </a:t>
            </a:r>
            <a:r>
              <a:rPr lang="ar-JO" sz="3200">
                <a:solidFill>
                  <a:srgbClr val="FF0000"/>
                </a:solidFill>
              </a:rPr>
              <a:t>.</a:t>
            </a:r>
            <a:r>
              <a:rPr lang="ar-EG" sz="3200">
                <a:solidFill>
                  <a:srgbClr val="FF0000"/>
                </a:solidFill>
              </a:rPr>
              <a:t>...........................</a:t>
            </a:r>
            <a:r>
              <a:rPr lang="ar-JO" sz="3200">
                <a:solidFill>
                  <a:srgbClr val="FF0000"/>
                </a:solidFill>
              </a:rPr>
              <a:t>............</a:t>
            </a:r>
          </a:p>
        </p:txBody>
      </p:sp>
      <p:sp>
        <p:nvSpPr>
          <p:cNvPr id="16402" name="مستطيل 15"/>
          <p:cNvSpPr>
            <a:spLocks noChangeArrowheads="1"/>
          </p:cNvSpPr>
          <p:nvPr/>
        </p:nvSpPr>
        <p:spPr bwMode="auto">
          <a:xfrm>
            <a:off x="1651000" y="765175"/>
            <a:ext cx="48021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3200" b="1" dirty="0">
                <a:solidFill>
                  <a:srgbClr val="002060"/>
                </a:solidFill>
                <a:latin typeface="Calibri" pitchFamily="34" charset="0"/>
              </a:rPr>
              <a:t>الطهارة من الحدث الأكبر والأصغر.</a:t>
            </a:r>
            <a:endParaRPr lang="ar-SA" sz="3200" dirty="0">
              <a:solidFill>
                <a:srgbClr val="002060"/>
              </a:solidFill>
            </a:endParaRPr>
          </a:p>
        </p:txBody>
      </p:sp>
      <p:sp>
        <p:nvSpPr>
          <p:cNvPr id="16403" name="مستطيل 16"/>
          <p:cNvSpPr>
            <a:spLocks noChangeArrowheads="1"/>
          </p:cNvSpPr>
          <p:nvPr/>
        </p:nvSpPr>
        <p:spPr bwMode="auto">
          <a:xfrm>
            <a:off x="1000100" y="2357430"/>
            <a:ext cx="515557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SA" sz="3200" b="1" dirty="0" smtClean="0">
                <a:solidFill>
                  <a:srgbClr val="002060"/>
                </a:solidFill>
              </a:rPr>
              <a:t>طهارة البدن والملبس وموضع الصلاة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16404" name="مستطيل 17"/>
          <p:cNvSpPr>
            <a:spLocks noChangeArrowheads="1"/>
          </p:cNvSpPr>
          <p:nvPr/>
        </p:nvSpPr>
        <p:spPr bwMode="auto">
          <a:xfrm>
            <a:off x="1714480" y="3643314"/>
            <a:ext cx="5052281" cy="739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3200" b="1" dirty="0" smtClean="0">
                <a:solidFill>
                  <a:srgbClr val="002060"/>
                </a:solidFill>
              </a:rPr>
              <a:t>صلاة الفرض في وقته المحدد</a:t>
            </a:r>
            <a:endParaRPr lang="en-US" sz="3200" dirty="0" smtClean="0">
              <a:solidFill>
                <a:srgbClr val="002060"/>
              </a:solidFill>
            </a:endParaRPr>
          </a:p>
        </p:txBody>
      </p:sp>
      <p:sp>
        <p:nvSpPr>
          <p:cNvPr id="16405" name="مستطيل 18"/>
          <p:cNvSpPr>
            <a:spLocks noChangeArrowheads="1"/>
          </p:cNvSpPr>
          <p:nvPr/>
        </p:nvSpPr>
        <p:spPr bwMode="auto">
          <a:xfrm>
            <a:off x="1786562" y="5344555"/>
            <a:ext cx="44999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SA" sz="3200" b="1" dirty="0" smtClean="0">
                <a:solidFill>
                  <a:srgbClr val="002060"/>
                </a:solidFill>
              </a:rPr>
              <a:t>ارتداء لباس شرعي حافظ للعورة</a:t>
            </a:r>
            <a:endParaRPr lang="en-US" sz="32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sndAc>
      <p:stSnd>
        <p:snd r:embed="rId2" name="hamm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3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شرط الأو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4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4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طهارة من الحدث الأكبر والأصغ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3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3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شرط الثان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4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طهارة البدن والملبس وموضع الصلا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4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4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الشرط الثالث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4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4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صلاة الفرض في وقته المحد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4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4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الشرط الراب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64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64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ارتداء لباس شرعي حافظ للعور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8" grpId="0"/>
      <p:bldP spid="16399" grpId="0"/>
      <p:bldP spid="16400" grpId="0"/>
      <p:bldP spid="16401" grpId="0"/>
      <p:bldP spid="16402" grpId="0"/>
      <p:bldP spid="16403" grpId="0"/>
      <p:bldP spid="16404" grpId="0"/>
      <p:bldP spid="1640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 ذو زاوية واحدة مستديرة 11"/>
          <p:cNvSpPr/>
          <p:nvPr/>
        </p:nvSpPr>
        <p:spPr>
          <a:xfrm rot="5400000">
            <a:off x="4082181" y="679553"/>
            <a:ext cx="1167563" cy="7617477"/>
          </a:xfrm>
          <a:prstGeom prst="round1Rect">
            <a:avLst/>
          </a:prstGeom>
          <a:solidFill>
            <a:srgbClr val="FFFF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sz="3200"/>
          </a:p>
        </p:txBody>
      </p:sp>
      <p:sp>
        <p:nvSpPr>
          <p:cNvPr id="14" name="مستطيل ذو زاوية واحدة مستديرة 13"/>
          <p:cNvSpPr/>
          <p:nvPr/>
        </p:nvSpPr>
        <p:spPr>
          <a:xfrm rot="5400000">
            <a:off x="3822818" y="-1439031"/>
            <a:ext cx="1167563" cy="7617477"/>
          </a:xfrm>
          <a:prstGeom prst="round1Rect">
            <a:avLst/>
          </a:prstGeom>
          <a:solidFill>
            <a:srgbClr val="FFFF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sz="3200"/>
          </a:p>
        </p:txBody>
      </p:sp>
      <p:sp>
        <p:nvSpPr>
          <p:cNvPr id="17416" name="مستطيل 9"/>
          <p:cNvSpPr>
            <a:spLocks noChangeArrowheads="1"/>
          </p:cNvSpPr>
          <p:nvPr/>
        </p:nvSpPr>
        <p:spPr bwMode="auto">
          <a:xfrm>
            <a:off x="1403350" y="1909763"/>
            <a:ext cx="6602413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ar-JO" sz="3200" b="1">
                <a:solidFill>
                  <a:srgbClr val="FF0000"/>
                </a:solidFill>
              </a:rPr>
              <a:t>الشرط الخامس</a:t>
            </a:r>
            <a:r>
              <a:rPr lang="ar-EG" sz="3200">
                <a:solidFill>
                  <a:srgbClr val="FF0000"/>
                </a:solidFill>
              </a:rPr>
              <a:t> ..........................</a:t>
            </a:r>
            <a:r>
              <a:rPr lang="ar-JO" sz="3200">
                <a:solidFill>
                  <a:srgbClr val="FF0000"/>
                </a:solidFill>
              </a:rPr>
              <a:t>...........</a:t>
            </a:r>
            <a:r>
              <a:rPr lang="ar-EG" sz="3200">
                <a:solidFill>
                  <a:srgbClr val="FF0000"/>
                </a:solidFill>
              </a:rPr>
              <a:t>.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17417" name="مستطيل 10"/>
          <p:cNvSpPr>
            <a:spLocks noChangeArrowheads="1"/>
          </p:cNvSpPr>
          <p:nvPr/>
        </p:nvSpPr>
        <p:spPr bwMode="auto">
          <a:xfrm>
            <a:off x="1514475" y="4014788"/>
            <a:ext cx="6494463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ar-JO" sz="3200" b="1" dirty="0">
                <a:solidFill>
                  <a:srgbClr val="FF0000"/>
                </a:solidFill>
              </a:rPr>
              <a:t>الشرط السادس</a:t>
            </a:r>
            <a:r>
              <a:rPr lang="ar-EG" sz="3200" dirty="0">
                <a:solidFill>
                  <a:srgbClr val="FF0000"/>
                </a:solidFill>
              </a:rPr>
              <a:t> </a:t>
            </a:r>
            <a:r>
              <a:rPr lang="ar-JO" sz="3200" dirty="0">
                <a:solidFill>
                  <a:srgbClr val="FF0000"/>
                </a:solidFill>
              </a:rPr>
              <a:t>...........</a:t>
            </a:r>
            <a:r>
              <a:rPr lang="ar-EG" sz="3200" dirty="0">
                <a:solidFill>
                  <a:srgbClr val="FF0000"/>
                </a:solidFill>
              </a:rPr>
              <a:t>..........................</a:t>
            </a:r>
          </a:p>
        </p:txBody>
      </p:sp>
      <p:sp>
        <p:nvSpPr>
          <p:cNvPr id="17418" name="مستطيل 19"/>
          <p:cNvSpPr>
            <a:spLocks noChangeArrowheads="1"/>
          </p:cNvSpPr>
          <p:nvPr/>
        </p:nvSpPr>
        <p:spPr bwMode="auto">
          <a:xfrm>
            <a:off x="2692192" y="1928813"/>
            <a:ext cx="2451312" cy="739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EG" sz="3200" b="1" dirty="0" smtClean="0">
                <a:solidFill>
                  <a:srgbClr val="002060"/>
                </a:solidFill>
                <a:latin typeface="Calibri" pitchFamily="34" charset="0"/>
              </a:rPr>
              <a:t>التوجه إلي الكعبة</a:t>
            </a:r>
            <a:endParaRPr lang="ar-EG" sz="3200" b="1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17419" name="مستطيل 20"/>
          <p:cNvSpPr>
            <a:spLocks noChangeArrowheads="1"/>
          </p:cNvSpPr>
          <p:nvPr/>
        </p:nvSpPr>
        <p:spPr bwMode="auto">
          <a:xfrm>
            <a:off x="1000100" y="4143380"/>
            <a:ext cx="511870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SA" sz="3200" b="1" dirty="0" smtClean="0">
                <a:solidFill>
                  <a:srgbClr val="002060"/>
                </a:solidFill>
              </a:rPr>
              <a:t>إرادة إبراء الذمة بأداء الصلاة المعنية</a:t>
            </a:r>
            <a:endParaRPr lang="en-US" sz="3200" dirty="0" smtClean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sndAc>
      <p:stSnd>
        <p:snd r:embed="rId2" name="hamm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شرط الخام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توجه إلي الكعب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شرط الساد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4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إرادة إبراء الذمة بأداء الصلاة المعن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6" grpId="0"/>
      <p:bldP spid="17417" grpId="0"/>
      <p:bldP spid="17418" grpId="0"/>
      <p:bldP spid="174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9238" y="2928938"/>
            <a:ext cx="8643937" cy="1508125"/>
          </a:xfrm>
          <a:prstGeom prst="rect">
            <a:avLst/>
          </a:prstGeom>
          <a:ln/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JO" sz="4400" b="1" dirty="0">
                <a:solidFill>
                  <a:srgbClr val="C00000"/>
                </a:solidFill>
              </a:rPr>
              <a:t>بعد أن تعرفت على </a:t>
            </a:r>
            <a:r>
              <a:rPr lang="ar-JO" sz="4800" b="1" dirty="0">
                <a:solidFill>
                  <a:srgbClr val="C00000"/>
                </a:solidFill>
              </a:rPr>
              <a:t>شروط</a:t>
            </a:r>
            <a:r>
              <a:rPr lang="ar-JO" sz="4400" b="1" dirty="0">
                <a:solidFill>
                  <a:srgbClr val="C00000"/>
                </a:solidFill>
              </a:rPr>
              <a:t> الصلاة؛ أحب أن أتعرف على تفاصيل أحكام كل شرط منها. </a:t>
            </a:r>
            <a:endParaRPr lang="ar-EG" sz="44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sndAc>
      <p:stSnd>
        <p:snd r:embed="rId2" name="hamm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بعد أن تعرفت على شروط الصلا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500063" y="2714625"/>
            <a:ext cx="8286750" cy="175418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ar-JO" sz="5400" b="1" dirty="0">
                <a:solidFill>
                  <a:srgbClr val="002060"/>
                </a:solidFill>
              </a:rPr>
              <a:t>الأحكام المتعلقة بالشرط الأول (الطهارة من الحدث)  </a:t>
            </a:r>
            <a:endParaRPr lang="ar-EG" sz="5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sndAc>
      <p:stSnd>
        <p:snd r:embed="rId2" name="hamm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أحكام المتعلقة بالشرط الأو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شغل باوبوينت\ثثث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4143372" y="1428737"/>
            <a:ext cx="4929222" cy="2357454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071938" y="1643063"/>
            <a:ext cx="4929187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JO" sz="3600" b="1">
                <a:solidFill>
                  <a:srgbClr val="002060"/>
                </a:solidFill>
                <a:latin typeface="Calibri" pitchFamily="34" charset="0"/>
              </a:rPr>
              <a:t>لقد مر معي فيما سبق كلمة (الحدث)</a:t>
            </a:r>
            <a:r>
              <a:rPr lang="ar-EG" sz="3600" b="1">
                <a:solidFill>
                  <a:srgbClr val="002060"/>
                </a:solidFill>
                <a:latin typeface="Calibri" pitchFamily="34" charset="0"/>
              </a:rPr>
              <a:t>، </a:t>
            </a:r>
            <a:r>
              <a:rPr lang="ar-JO" sz="3600" b="1">
                <a:solidFill>
                  <a:srgbClr val="002060"/>
                </a:solidFill>
                <a:latin typeface="Calibri" pitchFamily="34" charset="0"/>
              </a:rPr>
              <a:t>وأستطيع أن أفهم المراد منها، فالحدث هو: </a:t>
            </a:r>
          </a:p>
        </p:txBody>
      </p:sp>
      <p:sp>
        <p:nvSpPr>
          <p:cNvPr id="6" name="مربع نص 5"/>
          <p:cNvSpPr txBox="1">
            <a:spLocks noChangeArrowheads="1"/>
          </p:cNvSpPr>
          <p:nvPr/>
        </p:nvSpPr>
        <p:spPr bwMode="auto">
          <a:xfrm>
            <a:off x="785813" y="4714875"/>
            <a:ext cx="8001000" cy="2308324"/>
          </a:xfrm>
          <a:prstGeom prst="rect">
            <a:avLst/>
          </a:prstGeom>
          <a:blipFill dpi="0" rotWithShape="1">
            <a:blip r:embed="rId7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600" b="1" dirty="0" smtClean="0"/>
              <a:t>الحدث هنا ما يوجب الوضوء أو الغسل, أو ما ينقض الطهارة, ويعبر عنه بعض الفقهاء فيقولون: وصف قائم بالبدن يمنع مما تجب له الطهارة كإخراج الريح أو المني.</a:t>
            </a:r>
            <a:endParaRPr lang="en-US" sz="3600" dirty="0"/>
          </a:p>
        </p:txBody>
      </p:sp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85750" y="1285875"/>
            <a:ext cx="3786188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ndAc>
      <p:stSnd>
        <p:snd r:embed="rId2" name="hamm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لقد مر معي فيما سبق كلم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حدث هنا ما يوجب الوضو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:\شغل باوبوينت\LOVE\53009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785786" y="1110862"/>
            <a:ext cx="7572396" cy="42100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>
            <a:off x="500063" y="2416175"/>
            <a:ext cx="7572375" cy="1938338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ar-JO" sz="6000" b="1" dirty="0">
              <a:solidFill>
                <a:schemeClr val="accent5">
                  <a:lumMod val="50000"/>
                </a:schemeClr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JO" sz="6000" b="1" dirty="0">
                <a:solidFill>
                  <a:schemeClr val="accent5">
                    <a:lumMod val="50000"/>
                  </a:schemeClr>
                </a:solidFill>
                <a:latin typeface="+mn-lt"/>
                <a:cs typeface="+mn-cs"/>
              </a:rPr>
              <a:t>                           </a:t>
            </a:r>
            <a:endParaRPr lang="ar-EG" sz="6000" b="1" dirty="0">
              <a:solidFill>
                <a:schemeClr val="accent5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268538" y="4005263"/>
            <a:ext cx="22320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JO" b="1">
                <a:latin typeface="Calibri" pitchFamily="34" charset="0"/>
              </a:rPr>
              <a:t>سورة النساء: أية 103</a:t>
            </a:r>
            <a:endParaRPr lang="ar-EG" b="1">
              <a:latin typeface="Calibri" pitchFamily="34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003800" y="1341438"/>
            <a:ext cx="22066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JO" sz="4000" b="1">
                <a:latin typeface="Calibri" pitchFamily="34" charset="0"/>
              </a:rPr>
              <a:t>قال تعالى:</a:t>
            </a:r>
            <a:endParaRPr lang="ar-EG" sz="4000" b="1">
              <a:latin typeface="Calibri" pitchFamily="3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692275" y="2133600"/>
            <a:ext cx="5849938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5400" b="1">
                <a:solidFill>
                  <a:srgbClr val="336600"/>
                </a:solidFill>
                <a:latin typeface="Calibri" pitchFamily="34" charset="0"/>
              </a:rPr>
              <a:t>إِنَّ الصَّلاةَ كَانَتْ عَلَى الْمُؤْمِنِينَ كِتَاباً مَوْقُوتاً</a:t>
            </a:r>
            <a:endParaRPr lang="ar-EG" sz="5400">
              <a:solidFill>
                <a:srgbClr val="3366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sndAc>
      <p:stSnd>
        <p:snd r:embed="rId2" name="hamm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إِنَّ الصَّلاةَ كَانَتْ عَلَ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سورة النسا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68313" y="1428750"/>
            <a:ext cx="8351837" cy="255428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JO" sz="4000" b="1" dirty="0">
                <a:solidFill>
                  <a:srgbClr val="C00000"/>
                </a:solidFill>
              </a:rPr>
              <a:t>لقد مر معي قريب</a:t>
            </a:r>
            <a:r>
              <a:rPr lang="ar-SA" sz="4000" b="1" dirty="0">
                <a:solidFill>
                  <a:srgbClr val="C00000"/>
                </a:solidFill>
              </a:rPr>
              <a:t>ً</a:t>
            </a:r>
            <a:r>
              <a:rPr lang="ar-JO" sz="4000" b="1" dirty="0">
                <a:solidFill>
                  <a:srgbClr val="C00000"/>
                </a:solidFill>
              </a:rPr>
              <a:t>ا قول النبي صلى الله عليه وسلم: </a:t>
            </a:r>
            <a:endParaRPr lang="ar-EG" sz="4000" b="1" dirty="0">
              <a:solidFill>
                <a:srgbClr val="C00000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JO" sz="4000" b="1" dirty="0">
                <a:solidFill>
                  <a:schemeClr val="accent3">
                    <a:lumMod val="50000"/>
                  </a:schemeClr>
                </a:solidFill>
              </a:rPr>
              <a:t>(لا يقبل الله صلاة أحدكم إذا أحدث حتى يتوضأ)</a:t>
            </a:r>
            <a:r>
              <a:rPr lang="ar-EG" sz="4000" b="1" baseline="30000" dirty="0">
                <a:solidFill>
                  <a:schemeClr val="accent3">
                    <a:lumMod val="50000"/>
                  </a:schemeClr>
                </a:solidFill>
              </a:rPr>
              <a:t>1</a:t>
            </a:r>
            <a:r>
              <a:rPr lang="ar-JO" sz="4000" b="1" dirty="0">
                <a:solidFill>
                  <a:schemeClr val="accent3">
                    <a:lumMod val="50000"/>
                  </a:schemeClr>
                </a:solidFill>
              </a:rPr>
              <a:t>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JO" sz="4000" b="1" dirty="0">
                <a:solidFill>
                  <a:srgbClr val="C00000"/>
                </a:solidFill>
              </a:rPr>
              <a:t>ويمكنني من خلال فهمي للحديث أن أعرف ماذا أفعل في الحالات التالية: </a:t>
            </a:r>
            <a:endParaRPr lang="ar-EG" sz="4000" b="1" dirty="0">
              <a:solidFill>
                <a:srgbClr val="C00000"/>
              </a:solidFill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2843213" y="5013325"/>
            <a:ext cx="3960812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 rtl="0">
              <a:defRPr/>
            </a:pPr>
            <a:r>
              <a:rPr lang="ar-EG" sz="2400" b="1" dirty="0"/>
              <a:t>1- تقدم تخريجه.</a:t>
            </a:r>
          </a:p>
        </p:txBody>
      </p:sp>
    </p:spTree>
  </p:cSld>
  <p:clrMapOvr>
    <a:masterClrMapping/>
  </p:clrMapOvr>
  <p:transition>
    <p:sndAc>
      <p:stSnd>
        <p:snd r:embed="rId2" name="hamm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لقد مر معي قريباً قول النبي صل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ويمكنني من خلال فهمي للحديث أ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- تقدم تخريج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انفجار 2 11"/>
          <p:cNvSpPr/>
          <p:nvPr/>
        </p:nvSpPr>
        <p:spPr>
          <a:xfrm>
            <a:off x="2143108" y="5057800"/>
            <a:ext cx="5544616" cy="1800200"/>
          </a:xfrm>
          <a:prstGeom prst="irregularSeal2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  <p:sp>
        <p:nvSpPr>
          <p:cNvPr id="10" name="مستطيل ذو زاوية واحدة مستديرة 9"/>
          <p:cNvSpPr/>
          <p:nvPr/>
        </p:nvSpPr>
        <p:spPr>
          <a:xfrm rot="5400000">
            <a:off x="4124549" y="492075"/>
            <a:ext cx="1167563" cy="7617477"/>
          </a:xfrm>
          <a:prstGeom prst="round1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  <p:sp>
        <p:nvSpPr>
          <p:cNvPr id="9" name="انفجار 2 8"/>
          <p:cNvSpPr/>
          <p:nvPr/>
        </p:nvSpPr>
        <p:spPr>
          <a:xfrm>
            <a:off x="2051720" y="1572227"/>
            <a:ext cx="5544616" cy="1800200"/>
          </a:xfrm>
          <a:prstGeom prst="irregularSeal2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  <p:sp>
        <p:nvSpPr>
          <p:cNvPr id="8" name="مستطيل ذو زاوية واحدة مستديرة 7"/>
          <p:cNvSpPr/>
          <p:nvPr/>
        </p:nvSpPr>
        <p:spPr>
          <a:xfrm rot="5400000">
            <a:off x="3602744" y="-3198080"/>
            <a:ext cx="1167563" cy="8373052"/>
          </a:xfrm>
          <a:prstGeom prst="round1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  <p:sp>
        <p:nvSpPr>
          <p:cNvPr id="22542" name="مستطيل 3"/>
          <p:cNvSpPr>
            <a:spLocks noChangeArrowheads="1"/>
          </p:cNvSpPr>
          <p:nvPr/>
        </p:nvSpPr>
        <p:spPr bwMode="auto">
          <a:xfrm>
            <a:off x="3214678" y="2334276"/>
            <a:ext cx="286168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 أتوضأ ثم أعيد الصلاة.</a:t>
            </a:r>
            <a:endParaRPr lang="ar-JO" sz="2800" b="1" dirty="0">
              <a:solidFill>
                <a:srgbClr val="FF0000"/>
              </a:solidFill>
            </a:endParaRPr>
          </a:p>
        </p:txBody>
      </p:sp>
      <p:sp>
        <p:nvSpPr>
          <p:cNvPr id="22543" name="مستطيل 4"/>
          <p:cNvSpPr>
            <a:spLocks noChangeArrowheads="1"/>
          </p:cNvSpPr>
          <p:nvPr/>
        </p:nvSpPr>
        <p:spPr bwMode="auto">
          <a:xfrm>
            <a:off x="112526" y="688975"/>
            <a:ext cx="802976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JO" sz="3200" b="1" dirty="0">
                <a:solidFill>
                  <a:srgbClr val="002060"/>
                </a:solidFill>
              </a:rPr>
              <a:t>1- صليت ناسي</a:t>
            </a:r>
            <a:r>
              <a:rPr lang="ar-SA" sz="3200" b="1" dirty="0">
                <a:solidFill>
                  <a:srgbClr val="002060"/>
                </a:solidFill>
              </a:rPr>
              <a:t>ً</a:t>
            </a:r>
            <a:r>
              <a:rPr lang="ar-JO" sz="3200" b="1" dirty="0">
                <a:solidFill>
                  <a:srgbClr val="002060"/>
                </a:solidFill>
              </a:rPr>
              <a:t>ا أني محدث</a:t>
            </a:r>
            <a:r>
              <a:rPr lang="ar-EG" sz="3200" b="1" dirty="0">
                <a:solidFill>
                  <a:srgbClr val="002060"/>
                </a:solidFill>
              </a:rPr>
              <a:t>،</a:t>
            </a:r>
            <a:r>
              <a:rPr lang="ar-JO" sz="3200" b="1" dirty="0">
                <a:solidFill>
                  <a:srgbClr val="002060"/>
                </a:solidFill>
              </a:rPr>
              <a:t> ثم تذكرت بعدما انتهت الصلاة. </a:t>
            </a:r>
          </a:p>
        </p:txBody>
      </p:sp>
      <p:sp>
        <p:nvSpPr>
          <p:cNvPr id="22544" name="مستطيل 5"/>
          <p:cNvSpPr>
            <a:spLocks noChangeArrowheads="1"/>
          </p:cNvSpPr>
          <p:nvPr/>
        </p:nvSpPr>
        <p:spPr bwMode="auto">
          <a:xfrm>
            <a:off x="900113" y="3792538"/>
            <a:ext cx="7488237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JO" sz="3200" b="1" dirty="0">
                <a:solidFill>
                  <a:srgbClr val="002060"/>
                </a:solidFill>
              </a:rPr>
              <a:t>2- دخلت في الصلاة أظن أني على طهارة، وتذكرت في أثناء الصلاة أني محدث. </a:t>
            </a:r>
          </a:p>
        </p:txBody>
      </p:sp>
      <p:sp>
        <p:nvSpPr>
          <p:cNvPr id="22545" name="مستطيل 6"/>
          <p:cNvSpPr>
            <a:spLocks noChangeArrowheads="1"/>
          </p:cNvSpPr>
          <p:nvPr/>
        </p:nvSpPr>
        <p:spPr bwMode="auto">
          <a:xfrm>
            <a:off x="3078163" y="5545138"/>
            <a:ext cx="3222625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JO" sz="2800" b="1" dirty="0">
                <a:solidFill>
                  <a:srgbClr val="FF0000"/>
                </a:solidFill>
              </a:rPr>
              <a:t>أقطع الصلاة وأتوضأ ثم </a:t>
            </a:r>
            <a:r>
              <a:rPr lang="ar-EG" sz="2800" b="1" dirty="0">
                <a:solidFill>
                  <a:srgbClr val="FF0000"/>
                </a:solidFill>
              </a:rPr>
              <a:t>أ</a:t>
            </a:r>
            <a:r>
              <a:rPr lang="ar-JO" sz="2800" b="1" dirty="0">
                <a:solidFill>
                  <a:srgbClr val="FF0000"/>
                </a:solidFill>
              </a:rPr>
              <a:t>صلي</a:t>
            </a:r>
            <a:r>
              <a:rPr lang="ar-EG" sz="2800" b="1" dirty="0">
                <a:solidFill>
                  <a:srgbClr val="FF0000"/>
                </a:solidFill>
              </a:rPr>
              <a:t>.</a:t>
            </a:r>
            <a:endParaRPr lang="ar-JO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sndAc>
      <p:stSnd>
        <p:snd r:embed="rId2" name="hamm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5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5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- صليت ناسياً أني محدث، ثم ت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5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توضأ ثم أعيد الصلا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5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5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2- دخلت في الصلاة أظن أني على طهارة، وتذكر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أقطع الصلاة وأتوضأ ثم أصل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42" grpId="0"/>
      <p:bldP spid="22543" grpId="0"/>
      <p:bldP spid="22544" grpId="0"/>
      <p:bldP spid="2254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893502" y="1339850"/>
            <a:ext cx="7355409" cy="4089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perspectiveRelaxed"/>
            <a:lightRig rig="threePt" dir="t"/>
          </a:scene3d>
          <a:sp3d>
            <a:bevelT w="139700" h="139700" prst="divot"/>
          </a:sp3d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071563" y="2786063"/>
            <a:ext cx="7000875" cy="157003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ar-JO" sz="4800" b="1" dirty="0">
                <a:solidFill>
                  <a:srgbClr val="002060"/>
                </a:solidFill>
              </a:rPr>
              <a:t>الأحكام المتعلقة بالشرط الثاني (اجتناب النجاسة) </a:t>
            </a:r>
            <a:endParaRPr lang="ar-EG" sz="48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sndAc>
      <p:stSnd>
        <p:snd r:embed="rId2" name="hamm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أحكام المتعلقة بالشرط الثان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98" name="Picture 22"/>
          <p:cNvPicPr>
            <a:picLocks noChangeAspect="1" noChangeArrowheads="1"/>
          </p:cNvPicPr>
          <p:nvPr/>
        </p:nvPicPr>
        <p:blipFill>
          <a:blip r:embed="rId9">
            <a:lum bright="-16000" contrast="30000"/>
          </a:blip>
          <a:srcRect/>
          <a:stretch>
            <a:fillRect/>
          </a:stretch>
        </p:blipFill>
        <p:spPr bwMode="auto">
          <a:xfrm>
            <a:off x="223838" y="1785938"/>
            <a:ext cx="2214562" cy="43576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143000" y="357188"/>
            <a:ext cx="6929438" cy="13239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ar-JO" sz="4000" b="1" dirty="0">
                <a:solidFill>
                  <a:srgbClr val="C00000"/>
                </a:solidFill>
              </a:rPr>
              <a:t>1- </a:t>
            </a:r>
            <a:r>
              <a:rPr lang="ar-EG" sz="4000" b="1" dirty="0">
                <a:solidFill>
                  <a:srgbClr val="C00000"/>
                </a:solidFill>
              </a:rPr>
              <a:t>أ</a:t>
            </a:r>
            <a:r>
              <a:rPr lang="ar-JO" sz="4000" b="1" dirty="0" err="1">
                <a:solidFill>
                  <a:srgbClr val="C00000"/>
                </a:solidFill>
              </a:rPr>
              <a:t>جتنب</a:t>
            </a:r>
            <a:r>
              <a:rPr lang="ar-JO" sz="4000" b="1" dirty="0">
                <a:solidFill>
                  <a:srgbClr val="C00000"/>
                </a:solidFill>
              </a:rPr>
              <a:t> النجاسة عند الصلاة في ثلاثة أشياء هي: </a:t>
            </a:r>
          </a:p>
        </p:txBody>
      </p:sp>
      <p:pic>
        <p:nvPicPr>
          <p:cNvPr id="24596" name="Picture 20"/>
          <p:cNvPicPr>
            <a:picLocks noChangeAspect="1" noChangeArrowheads="1"/>
          </p:cNvPicPr>
          <p:nvPr/>
        </p:nvPicPr>
        <p:blipFill>
          <a:blip r:embed="rId10">
            <a:lum bright="-16000" contrast="34000"/>
          </a:blip>
          <a:srcRect/>
          <a:stretch>
            <a:fillRect/>
          </a:stretch>
        </p:blipFill>
        <p:spPr bwMode="auto">
          <a:xfrm>
            <a:off x="5867400" y="1857375"/>
            <a:ext cx="2990850" cy="44767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6438934" y="5805264"/>
            <a:ext cx="1857388" cy="1071570"/>
          </a:xfrm>
          <a:prstGeom prst="rect">
            <a:avLst/>
          </a:prstGeom>
          <a:gradFill flip="none" rotWithShape="1">
            <a:gsLst>
              <a:gs pos="0">
                <a:srgbClr val="EC20C5">
                  <a:shade val="30000"/>
                  <a:satMod val="115000"/>
                </a:srgbClr>
              </a:gs>
              <a:gs pos="50000">
                <a:srgbClr val="EC20C5">
                  <a:shade val="67500"/>
                  <a:satMod val="115000"/>
                </a:srgbClr>
              </a:gs>
              <a:gs pos="100000">
                <a:srgbClr val="EC20C5">
                  <a:shade val="100000"/>
                  <a:satMod val="115000"/>
                </a:srgbClr>
              </a:gs>
            </a:gsLst>
            <a:lin ang="5400000" scaled="1"/>
            <a:tileRect/>
          </a:gra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 sz="3600" dirty="0"/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6653213" y="5951538"/>
            <a:ext cx="14287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>
                <a:solidFill>
                  <a:srgbClr val="FFFF00"/>
                </a:solidFill>
                <a:latin typeface="Calibri" pitchFamily="34" charset="0"/>
              </a:rPr>
              <a:t>بدني</a:t>
            </a:r>
          </a:p>
        </p:txBody>
      </p:sp>
      <p:pic>
        <p:nvPicPr>
          <p:cNvPr id="24597" name="Picture 21"/>
          <p:cNvPicPr>
            <a:picLocks noChangeAspect="1" noChangeArrowheads="1"/>
          </p:cNvPicPr>
          <p:nvPr/>
        </p:nvPicPr>
        <p:blipFill>
          <a:blip r:embed="rId11">
            <a:lum bright="-20000" contrast="32000"/>
          </a:blip>
          <a:srcRect/>
          <a:stretch>
            <a:fillRect/>
          </a:stretch>
        </p:blipFill>
        <p:spPr bwMode="auto">
          <a:xfrm>
            <a:off x="2652713" y="1857375"/>
            <a:ext cx="3086100" cy="44719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509580" y="5857892"/>
            <a:ext cx="1714512" cy="1000132"/>
          </a:xfrm>
          <a:prstGeom prst="rect">
            <a:avLst/>
          </a:prstGeom>
          <a:gradFill flip="none" rotWithShape="1">
            <a:gsLst>
              <a:gs pos="0">
                <a:srgbClr val="EC20C5">
                  <a:shade val="30000"/>
                  <a:satMod val="115000"/>
                </a:srgbClr>
              </a:gs>
              <a:gs pos="50000">
                <a:srgbClr val="EC20C5">
                  <a:shade val="67500"/>
                  <a:satMod val="115000"/>
                </a:srgbClr>
              </a:gs>
              <a:gs pos="100000">
                <a:srgbClr val="EC20C5">
                  <a:shade val="100000"/>
                  <a:satMod val="115000"/>
                </a:srgbClr>
              </a:gs>
            </a:gsLst>
            <a:lin ang="5400000" scaled="1"/>
            <a:tileRect/>
          </a:gra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 sz="3600" dirty="0"/>
          </a:p>
        </p:txBody>
      </p:sp>
      <p:sp>
        <p:nvSpPr>
          <p:cNvPr id="9" name="Rectangle 8"/>
          <p:cNvSpPr/>
          <p:nvPr/>
        </p:nvSpPr>
        <p:spPr>
          <a:xfrm>
            <a:off x="3224224" y="5814408"/>
            <a:ext cx="2071702" cy="1071570"/>
          </a:xfrm>
          <a:prstGeom prst="rect">
            <a:avLst/>
          </a:prstGeom>
          <a:gradFill flip="none" rotWithShape="1">
            <a:gsLst>
              <a:gs pos="0">
                <a:srgbClr val="EC20C5">
                  <a:shade val="30000"/>
                  <a:satMod val="115000"/>
                </a:srgbClr>
              </a:gs>
              <a:gs pos="50000">
                <a:srgbClr val="EC20C5">
                  <a:shade val="67500"/>
                  <a:satMod val="115000"/>
                </a:srgbClr>
              </a:gs>
              <a:gs pos="100000">
                <a:srgbClr val="EC20C5">
                  <a:shade val="100000"/>
                  <a:satMod val="115000"/>
                </a:srgbClr>
              </a:gs>
            </a:gsLst>
            <a:lin ang="5400000" scaled="1"/>
            <a:tileRect/>
          </a:gra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 sz="3600" dirty="0"/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3224213" y="5757863"/>
            <a:ext cx="207168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600" b="1">
                <a:solidFill>
                  <a:srgbClr val="FFFF00"/>
                </a:solidFill>
              </a:rPr>
              <a:t>موضع </a:t>
            </a:r>
            <a:r>
              <a:rPr lang="ar-EG" sz="3600" b="1">
                <a:solidFill>
                  <a:srgbClr val="FFFF00"/>
                </a:solidFill>
              </a:rPr>
              <a:t>صلاتي</a:t>
            </a:r>
            <a:endParaRPr lang="en-US" sz="360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23875" y="6022975"/>
            <a:ext cx="16287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>
                <a:solidFill>
                  <a:srgbClr val="FFFF00"/>
                </a:solidFill>
                <a:latin typeface="Calibri" pitchFamily="34" charset="0"/>
                <a:cs typeface="Times New Roman" pitchFamily="18" charset="0"/>
              </a:rPr>
              <a:t>ثوبي</a:t>
            </a:r>
            <a:endParaRPr lang="ar-EG" sz="3600" b="1">
              <a:solidFill>
                <a:srgbClr val="FFFF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sndAc>
      <p:stSnd>
        <p:snd r:embed="rId2" name="hamm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- اجتناب النجاسة عند الصلاة في ثلاث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45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eebOS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بدن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245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eebOS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موضع صلات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245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eebOS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ثوب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/>
      <p:bldP spid="12" grpId="0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3"/>
          <p:cNvSpPr txBox="1">
            <a:spLocks noChangeArrowheads="1"/>
          </p:cNvSpPr>
          <p:nvPr/>
        </p:nvSpPr>
        <p:spPr bwMode="auto">
          <a:xfrm>
            <a:off x="1071563" y="1785938"/>
            <a:ext cx="7062787" cy="3232150"/>
          </a:xfrm>
          <a:prstGeom prst="cloudCallou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ar-JO" sz="4400" b="1" dirty="0" err="1" smtClean="0">
                <a:solidFill>
                  <a:srgbClr val="C00000"/>
                </a:solidFill>
              </a:rPr>
              <a:t>هذ</a:t>
            </a:r>
            <a:r>
              <a:rPr lang="ar-EG" sz="4400" b="1" dirty="0">
                <a:solidFill>
                  <a:srgbClr val="C00000"/>
                </a:solidFill>
              </a:rPr>
              <a:t>ه</a:t>
            </a:r>
            <a:r>
              <a:rPr lang="ar-JO" sz="4400" b="1" dirty="0">
                <a:solidFill>
                  <a:srgbClr val="C00000"/>
                </a:solidFill>
              </a:rPr>
              <a:t> الأشياء الثلاثة لابد من كونها طاهرة </a:t>
            </a:r>
            <a:r>
              <a:rPr lang="ar-EG" sz="4400" b="1" dirty="0">
                <a:solidFill>
                  <a:srgbClr val="C00000"/>
                </a:solidFill>
              </a:rPr>
              <a:t>أ</a:t>
            </a:r>
            <a:r>
              <a:rPr lang="ar-JO" sz="4400" b="1" dirty="0">
                <a:solidFill>
                  <a:srgbClr val="C00000"/>
                </a:solidFill>
              </a:rPr>
              <a:t>ثناء الصلاة.</a:t>
            </a:r>
            <a:endParaRPr lang="ar-EG" sz="44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sndAc>
      <p:stSnd>
        <p:snd r:embed="rId2" name="hamm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فهذه الأشياء الثلاثة لاب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H:\شغل باوبوينت\back-ground.gif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214282" y="44108"/>
            <a:ext cx="8715436" cy="6528164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sp>
        <p:nvSpPr>
          <p:cNvPr id="4" name="TextBox 3"/>
          <p:cNvSpPr txBox="1"/>
          <p:nvPr/>
        </p:nvSpPr>
        <p:spPr>
          <a:xfrm>
            <a:off x="714375" y="153297"/>
            <a:ext cx="7715250" cy="3847207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JO" sz="3600" b="1" dirty="0">
                <a:solidFill>
                  <a:srgbClr val="C00000"/>
                </a:solidFill>
                <a:latin typeface="+mn-lt"/>
                <a:cs typeface="+mn-cs"/>
              </a:rPr>
              <a:t>2- كل أرض طاهرة تصح </a:t>
            </a:r>
            <a:r>
              <a:rPr lang="ar-EG" sz="3600" b="1" dirty="0">
                <a:solidFill>
                  <a:srgbClr val="C00000"/>
                </a:solidFill>
                <a:latin typeface="+mn-lt"/>
                <a:cs typeface="+mn-cs"/>
              </a:rPr>
              <a:t>ا</a:t>
            </a:r>
            <a:r>
              <a:rPr lang="ar-JO" sz="3600" b="1" dirty="0">
                <a:solidFill>
                  <a:srgbClr val="C00000"/>
                </a:solidFill>
                <a:latin typeface="+mn-lt"/>
                <a:cs typeface="+mn-cs"/>
              </a:rPr>
              <a:t>لصلاة فيها</a:t>
            </a:r>
            <a:r>
              <a:rPr lang="ar-EG" sz="3600" b="1" dirty="0">
                <a:solidFill>
                  <a:srgbClr val="C00000"/>
                </a:solidFill>
                <a:latin typeface="+mn-lt"/>
                <a:cs typeface="+mn-cs"/>
              </a:rPr>
              <a:t>؛</a:t>
            </a:r>
            <a:r>
              <a:rPr lang="ar-JO" sz="3600" b="1" dirty="0">
                <a:solidFill>
                  <a:srgbClr val="C00000"/>
                </a:solidFill>
                <a:latin typeface="+mn-lt"/>
                <a:cs typeface="+mn-cs"/>
              </a:rPr>
              <a:t> لحديث جابر بن عبد</a:t>
            </a:r>
            <a:r>
              <a:rPr lang="ar-EG" sz="3600" b="1" dirty="0">
                <a:solidFill>
                  <a:srgbClr val="C00000"/>
                </a:solidFill>
                <a:latin typeface="+mn-lt"/>
                <a:cs typeface="+mn-cs"/>
              </a:rPr>
              <a:t> </a:t>
            </a:r>
            <a:r>
              <a:rPr lang="ar-JO" sz="3600" b="1" dirty="0">
                <a:solidFill>
                  <a:srgbClr val="C00000"/>
                </a:solidFill>
                <a:latin typeface="+mn-lt"/>
                <a:cs typeface="+mn-cs"/>
              </a:rPr>
              <a:t>الله رضي الله عن</a:t>
            </a:r>
            <a:r>
              <a:rPr lang="ar-EG" sz="3600" b="1" dirty="0">
                <a:solidFill>
                  <a:srgbClr val="C00000"/>
                </a:solidFill>
                <a:latin typeface="+mn-lt"/>
                <a:cs typeface="+mn-cs"/>
              </a:rPr>
              <a:t>هما</a:t>
            </a:r>
            <a:r>
              <a:rPr lang="ar-JO" sz="3600" b="1" dirty="0">
                <a:solidFill>
                  <a:srgbClr val="C00000"/>
                </a:solidFill>
                <a:latin typeface="+mn-lt"/>
                <a:cs typeface="+mn-cs"/>
              </a:rPr>
              <a:t> أن النبي صل</a:t>
            </a:r>
            <a:r>
              <a:rPr lang="ar-EG" sz="3600" b="1" dirty="0">
                <a:solidFill>
                  <a:srgbClr val="C00000"/>
                </a:solidFill>
                <a:latin typeface="+mn-lt"/>
                <a:cs typeface="+mn-cs"/>
              </a:rPr>
              <a:t>ى</a:t>
            </a:r>
            <a:r>
              <a:rPr lang="ar-JO" sz="3600" b="1" dirty="0">
                <a:solidFill>
                  <a:srgbClr val="C00000"/>
                </a:solidFill>
                <a:latin typeface="+mn-lt"/>
                <a:cs typeface="+mn-cs"/>
              </a:rPr>
              <a:t> الله عليه وسلم قال: </a:t>
            </a:r>
            <a:r>
              <a:rPr lang="ar-JO" sz="3600" b="1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(وجعلت لي الأرض مسجد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ً</a:t>
            </a:r>
            <a:r>
              <a:rPr lang="ar-JO" sz="3600" b="1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ا وطهور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ً</a:t>
            </a:r>
            <a:r>
              <a:rPr lang="ar-JO" sz="3600" b="1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ا، فأيما رجل من أمتي أدركتة الصلاة فليصل</a:t>
            </a:r>
            <a:r>
              <a:rPr lang="ar-JO" sz="3600" b="1" dirty="0">
                <a:solidFill>
                  <a:srgbClr val="C00000"/>
                </a:solidFill>
                <a:latin typeface="+mn-lt"/>
                <a:cs typeface="+mn-cs"/>
              </a:rPr>
              <a:t>)</a:t>
            </a:r>
            <a:r>
              <a:rPr lang="ar-EG" sz="3600" b="1" baseline="30000" dirty="0">
                <a:solidFill>
                  <a:srgbClr val="C00000"/>
                </a:solidFill>
                <a:latin typeface="+mn-lt"/>
                <a:cs typeface="+mn-cs"/>
              </a:rPr>
              <a:t>2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JO" sz="3200" b="1" dirty="0">
                <a:solidFill>
                  <a:srgbClr val="C00000"/>
                </a:solidFill>
                <a:latin typeface="+mn-lt"/>
                <a:cs typeface="+mn-cs"/>
              </a:rPr>
              <a:t> ويستثني من ذلك: مواضع قضاء الحاجة، والمقبرة، ومبارك الإبل</a:t>
            </a:r>
            <a:r>
              <a:rPr lang="ar-EG" sz="3200" b="1" dirty="0">
                <a:solidFill>
                  <a:srgbClr val="C00000"/>
                </a:solidFill>
                <a:latin typeface="+mn-lt"/>
                <a:cs typeface="+mn-cs"/>
              </a:rPr>
              <a:t>؛</a:t>
            </a:r>
            <a:r>
              <a:rPr lang="ar-JO" sz="3200" b="1" dirty="0">
                <a:solidFill>
                  <a:srgbClr val="C00000"/>
                </a:solidFill>
                <a:latin typeface="+mn-lt"/>
                <a:cs typeface="+mn-cs"/>
              </a:rPr>
              <a:t> فلا تجوز الصلاة فيها. </a:t>
            </a:r>
          </a:p>
        </p:txBody>
      </p:sp>
      <p:sp>
        <p:nvSpPr>
          <p:cNvPr id="7" name="مربع نص 6"/>
          <p:cNvSpPr txBox="1"/>
          <p:nvPr/>
        </p:nvSpPr>
        <p:spPr>
          <a:xfrm>
            <a:off x="71438" y="6143625"/>
            <a:ext cx="8929687" cy="64611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 rtl="0">
              <a:defRPr/>
            </a:pPr>
            <a:r>
              <a:rPr lang="ar-EG" b="1" dirty="0"/>
              <a:t>2- أخرجه البخاري في كتاب التيمم، باب قول النبي صلى الله عليه وسلم: (جعلت لي الأرض مسجد</a:t>
            </a:r>
            <a:r>
              <a:rPr lang="ar-SA" b="1" dirty="0"/>
              <a:t>ً</a:t>
            </a:r>
            <a:r>
              <a:rPr lang="ar-EG" b="1" dirty="0"/>
              <a:t>ا</a:t>
            </a:r>
            <a:r>
              <a:rPr lang="ar-SA" b="1" dirty="0"/>
              <a:t> </a:t>
            </a:r>
            <a:r>
              <a:rPr lang="ar-EG" b="1" dirty="0"/>
              <a:t>وطهور</a:t>
            </a:r>
            <a:r>
              <a:rPr lang="ar-SA" b="1" dirty="0"/>
              <a:t>ً</a:t>
            </a:r>
            <a:r>
              <a:rPr lang="ar-EG" b="1" dirty="0"/>
              <a:t>ا</a:t>
            </a:r>
            <a:r>
              <a:rPr lang="ar-SA" b="1" dirty="0"/>
              <a:t>)</a:t>
            </a:r>
            <a:r>
              <a:rPr lang="ar-EG" b="1" dirty="0"/>
              <a:t>رقم (521)، ومسلم في أول كتاب المساجد ومواضع الصلاة 1/ 370، رقم (335).</a:t>
            </a:r>
          </a:p>
        </p:txBody>
      </p:sp>
      <p:pic>
        <p:nvPicPr>
          <p:cNvPr id="26633" name="Picture 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500438" y="4214818"/>
            <a:ext cx="2505075" cy="1785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7" name="Picture 1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072188" y="4214818"/>
            <a:ext cx="2428875" cy="1857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9" name="Picture 15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928688" y="4286256"/>
            <a:ext cx="2500312" cy="1643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ndAc>
      <p:stSnd>
        <p:snd r:embed="rId2" name="hamm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TAR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70" decel="100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770" decel="100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7" dur="77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9" dur="77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- كل أرض طاهرة تصح للصلاة فيه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70" decel="100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770" decel="100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8" dur="77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0" dur="77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ويستثني من ذل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6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6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6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6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66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6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2- أخرجه البخاري في كتاب التيمم، با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7" grpId="0" build="allAtOnce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H:\شغل باوبوينت\back-ground.gif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214282" y="44108"/>
            <a:ext cx="8715436" cy="6528164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714375" y="904875"/>
            <a:ext cx="771525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JO" sz="3200" b="1" dirty="0">
                <a:solidFill>
                  <a:srgbClr val="FF0000"/>
                </a:solidFill>
              </a:rPr>
              <a:t>3- عن أبي سعيد الخدر</a:t>
            </a:r>
            <a:r>
              <a:rPr lang="ar-EG" sz="3200" b="1" dirty="0">
                <a:solidFill>
                  <a:srgbClr val="FF0000"/>
                </a:solidFill>
              </a:rPr>
              <a:t>ي</a:t>
            </a:r>
            <a:r>
              <a:rPr lang="ar-JO" sz="3200" b="1" dirty="0">
                <a:solidFill>
                  <a:srgbClr val="FF0000"/>
                </a:solidFill>
              </a:rPr>
              <a:t> رضي الله عن</a:t>
            </a:r>
            <a:r>
              <a:rPr lang="ar-EG" sz="3200" b="1" dirty="0">
                <a:solidFill>
                  <a:srgbClr val="FF0000"/>
                </a:solidFill>
              </a:rPr>
              <a:t>ه</a:t>
            </a:r>
            <a:r>
              <a:rPr lang="ar-JO" sz="3200" b="1" dirty="0">
                <a:solidFill>
                  <a:srgbClr val="FF0000"/>
                </a:solidFill>
              </a:rPr>
              <a:t> قال: صل</a:t>
            </a:r>
            <a:r>
              <a:rPr lang="ar-EG" sz="3200" b="1" dirty="0">
                <a:solidFill>
                  <a:srgbClr val="FF0000"/>
                </a:solidFill>
              </a:rPr>
              <a:t>ى</a:t>
            </a:r>
            <a:r>
              <a:rPr lang="ar-JO" sz="3200" b="1" dirty="0">
                <a:solidFill>
                  <a:srgbClr val="FF0000"/>
                </a:solidFill>
              </a:rPr>
              <a:t> بنا رسول الله صل</a:t>
            </a:r>
            <a:r>
              <a:rPr lang="ar-EG" sz="3200" b="1" dirty="0">
                <a:solidFill>
                  <a:srgbClr val="FF0000"/>
                </a:solidFill>
              </a:rPr>
              <a:t>ى</a:t>
            </a:r>
            <a:r>
              <a:rPr lang="ar-JO" sz="3200" b="1" dirty="0">
                <a:solidFill>
                  <a:srgbClr val="FF0000"/>
                </a:solidFill>
              </a:rPr>
              <a:t> الله عليه وسلم ذات يوم</a:t>
            </a:r>
            <a:r>
              <a:rPr lang="ar-EG" sz="3200" b="1" dirty="0">
                <a:solidFill>
                  <a:srgbClr val="FF0000"/>
                </a:solidFill>
              </a:rPr>
              <a:t>،</a:t>
            </a:r>
            <a:r>
              <a:rPr lang="ar-JO" sz="3200" b="1" dirty="0">
                <a:solidFill>
                  <a:srgbClr val="FF0000"/>
                </a:solidFill>
              </a:rPr>
              <a:t> فلما كان في بعض صلات</a:t>
            </a:r>
            <a:r>
              <a:rPr lang="ar-EG" sz="3200" b="1" dirty="0">
                <a:solidFill>
                  <a:srgbClr val="FF0000"/>
                </a:solidFill>
              </a:rPr>
              <a:t>ه</a:t>
            </a:r>
            <a:r>
              <a:rPr lang="ar-JO" sz="3200" b="1" dirty="0">
                <a:solidFill>
                  <a:srgbClr val="FF0000"/>
                </a:solidFill>
              </a:rPr>
              <a:t> خلع نعليه فوضعهما عن يسار</a:t>
            </a:r>
            <a:r>
              <a:rPr lang="ar-EG" sz="3200" b="1" dirty="0">
                <a:solidFill>
                  <a:srgbClr val="FF0000"/>
                </a:solidFill>
              </a:rPr>
              <a:t>ه، </a:t>
            </a:r>
            <a:r>
              <a:rPr lang="ar-JO" sz="3200" b="1" dirty="0">
                <a:solidFill>
                  <a:srgbClr val="FF0000"/>
                </a:solidFill>
              </a:rPr>
              <a:t>فلما رأى الناس ذلك خلعوا نعالهم، فلما قض</a:t>
            </a:r>
            <a:r>
              <a:rPr lang="ar-EG" sz="3200" b="1" dirty="0">
                <a:solidFill>
                  <a:srgbClr val="FF0000"/>
                </a:solidFill>
              </a:rPr>
              <a:t>ى</a:t>
            </a:r>
            <a:r>
              <a:rPr lang="ar-JO" sz="3200" b="1" dirty="0">
                <a:solidFill>
                  <a:srgbClr val="FF0000"/>
                </a:solidFill>
              </a:rPr>
              <a:t> صلات</a:t>
            </a:r>
            <a:r>
              <a:rPr lang="ar-EG" sz="3200" b="1" dirty="0">
                <a:solidFill>
                  <a:srgbClr val="FF0000"/>
                </a:solidFill>
              </a:rPr>
              <a:t>ه</a:t>
            </a:r>
            <a:r>
              <a:rPr lang="ar-JO" sz="3200" b="1" dirty="0">
                <a:solidFill>
                  <a:srgbClr val="FF0000"/>
                </a:solidFill>
              </a:rPr>
              <a:t> قال: </a:t>
            </a:r>
            <a:r>
              <a:rPr lang="ar-EG" sz="3200" b="1" dirty="0">
                <a:solidFill>
                  <a:srgbClr val="FF0000"/>
                </a:solidFill>
              </a:rPr>
              <a:t>(</a:t>
            </a:r>
            <a:r>
              <a:rPr lang="ar-JO" sz="3200" b="1" dirty="0">
                <a:solidFill>
                  <a:srgbClr val="336600"/>
                </a:solidFill>
              </a:rPr>
              <a:t>ما بالكم ألقيتم نعالكم؟</a:t>
            </a:r>
            <a:r>
              <a:rPr lang="ar-EG" sz="3200" b="1" dirty="0">
                <a:solidFill>
                  <a:srgbClr val="FF0000"/>
                </a:solidFill>
              </a:rPr>
              <a:t>) </a:t>
            </a:r>
            <a:r>
              <a:rPr lang="ar-JO" sz="3200" b="1" dirty="0">
                <a:solidFill>
                  <a:srgbClr val="FF0000"/>
                </a:solidFill>
              </a:rPr>
              <a:t>قالوا: رأيناك ألقيت نعليك فألقينا نعالنا، فقال رسول الله صلى الله عليه وسلم:</a:t>
            </a:r>
            <a:r>
              <a:rPr lang="ar-EG" sz="3200" b="1" dirty="0">
                <a:solidFill>
                  <a:srgbClr val="FF0000"/>
                </a:solidFill>
              </a:rPr>
              <a:t> (</a:t>
            </a:r>
            <a:r>
              <a:rPr lang="ar-JO" sz="3200" b="1" dirty="0">
                <a:solidFill>
                  <a:srgbClr val="336600"/>
                </a:solidFill>
              </a:rPr>
              <a:t>إن جبريل أتاني فأخبرني أن فيهما قذر</a:t>
            </a:r>
            <a:r>
              <a:rPr lang="ar-SA" sz="3200" b="1" dirty="0">
                <a:solidFill>
                  <a:srgbClr val="336600"/>
                </a:solidFill>
              </a:rPr>
              <a:t>ً</a:t>
            </a:r>
            <a:r>
              <a:rPr lang="ar-JO" sz="3200" b="1" dirty="0">
                <a:solidFill>
                  <a:srgbClr val="336600"/>
                </a:solidFill>
              </a:rPr>
              <a:t>ا، أو قال </a:t>
            </a:r>
            <a:r>
              <a:rPr lang="ar-JO" sz="3200" b="1" dirty="0" err="1">
                <a:solidFill>
                  <a:srgbClr val="336600"/>
                </a:solidFill>
              </a:rPr>
              <a:t>أذ</a:t>
            </a:r>
            <a:r>
              <a:rPr lang="ar-EG" sz="3200" b="1" dirty="0">
                <a:solidFill>
                  <a:srgbClr val="336600"/>
                </a:solidFill>
              </a:rPr>
              <a:t>ى</a:t>
            </a:r>
            <a:r>
              <a:rPr lang="ar-JO" sz="3200" b="1" dirty="0">
                <a:solidFill>
                  <a:srgbClr val="336600"/>
                </a:solidFill>
              </a:rPr>
              <a:t> فألقيتهما، </a:t>
            </a:r>
            <a:r>
              <a:rPr lang="ar-JO" sz="3200" b="1" dirty="0" err="1">
                <a:solidFill>
                  <a:srgbClr val="336600"/>
                </a:solidFill>
              </a:rPr>
              <a:t>ف</a:t>
            </a:r>
            <a:r>
              <a:rPr lang="ar-EG" sz="3200" b="1" dirty="0">
                <a:solidFill>
                  <a:srgbClr val="336600"/>
                </a:solidFill>
              </a:rPr>
              <a:t>إ</a:t>
            </a:r>
            <a:r>
              <a:rPr lang="ar-JO" sz="3200" b="1" dirty="0">
                <a:solidFill>
                  <a:srgbClr val="336600"/>
                </a:solidFill>
              </a:rPr>
              <a:t>ذا جاء أحدكم إلى المسجد</a:t>
            </a:r>
            <a:r>
              <a:rPr lang="ar-EG" sz="3200" b="1" dirty="0">
                <a:solidFill>
                  <a:srgbClr val="336600"/>
                </a:solidFill>
              </a:rPr>
              <a:t>،</a:t>
            </a:r>
            <a:r>
              <a:rPr lang="ar-JO" sz="3200" b="1" dirty="0">
                <a:solidFill>
                  <a:srgbClr val="336600"/>
                </a:solidFill>
              </a:rPr>
              <a:t> فلينظر في نعليه</a:t>
            </a:r>
            <a:r>
              <a:rPr lang="ar-EG" sz="3200" b="1" dirty="0">
                <a:solidFill>
                  <a:srgbClr val="336600"/>
                </a:solidFill>
              </a:rPr>
              <a:t>،</a:t>
            </a:r>
            <a:r>
              <a:rPr lang="ar-JO" sz="3200" b="1" dirty="0">
                <a:solidFill>
                  <a:srgbClr val="336600"/>
                </a:solidFill>
              </a:rPr>
              <a:t> فإن </a:t>
            </a:r>
            <a:r>
              <a:rPr lang="ar-JO" sz="3200" b="1" dirty="0" err="1">
                <a:solidFill>
                  <a:srgbClr val="336600"/>
                </a:solidFill>
              </a:rPr>
              <a:t>رأ</a:t>
            </a:r>
            <a:r>
              <a:rPr lang="ar-EG" sz="3200" b="1" dirty="0">
                <a:solidFill>
                  <a:srgbClr val="336600"/>
                </a:solidFill>
              </a:rPr>
              <a:t>ى</a:t>
            </a:r>
            <a:r>
              <a:rPr lang="ar-JO" sz="3200" b="1" dirty="0">
                <a:solidFill>
                  <a:srgbClr val="336600"/>
                </a:solidFill>
              </a:rPr>
              <a:t> فيهما  قذر</a:t>
            </a:r>
            <a:r>
              <a:rPr lang="ar-SA" sz="3200" b="1" dirty="0">
                <a:solidFill>
                  <a:srgbClr val="336600"/>
                </a:solidFill>
              </a:rPr>
              <a:t>ً</a:t>
            </a:r>
            <a:r>
              <a:rPr lang="ar-JO" sz="3200" b="1" dirty="0">
                <a:solidFill>
                  <a:srgbClr val="336600"/>
                </a:solidFill>
              </a:rPr>
              <a:t>ا أو قال </a:t>
            </a:r>
            <a:r>
              <a:rPr lang="ar-JO" sz="3200" b="1" dirty="0" err="1">
                <a:solidFill>
                  <a:srgbClr val="336600"/>
                </a:solidFill>
              </a:rPr>
              <a:t>أذ</a:t>
            </a:r>
            <a:r>
              <a:rPr lang="ar-EG" sz="3200" b="1" dirty="0">
                <a:solidFill>
                  <a:srgbClr val="336600"/>
                </a:solidFill>
              </a:rPr>
              <a:t>ى</a:t>
            </a:r>
            <a:r>
              <a:rPr lang="ar-JO" sz="3200" b="1" dirty="0">
                <a:solidFill>
                  <a:srgbClr val="336600"/>
                </a:solidFill>
              </a:rPr>
              <a:t> فليمسحهما</a:t>
            </a:r>
            <a:r>
              <a:rPr lang="ar-EG" sz="3200" b="1" dirty="0">
                <a:solidFill>
                  <a:srgbClr val="336600"/>
                </a:solidFill>
              </a:rPr>
              <a:t>، </a:t>
            </a:r>
            <a:r>
              <a:rPr lang="ar-JO" sz="3200" b="1" dirty="0">
                <a:solidFill>
                  <a:srgbClr val="336600"/>
                </a:solidFill>
              </a:rPr>
              <a:t>وليصل فيهما)</a:t>
            </a:r>
            <a:r>
              <a:rPr lang="ar-EG" sz="3200" b="1" baseline="30000" dirty="0">
                <a:solidFill>
                  <a:srgbClr val="FF0000"/>
                </a:solidFill>
              </a:rPr>
              <a:t>1</a:t>
            </a:r>
            <a:r>
              <a:rPr lang="ar-JO" sz="3200" b="1" dirty="0">
                <a:solidFill>
                  <a:srgbClr val="FF0000"/>
                </a:solidFill>
              </a:rPr>
              <a:t>. </a:t>
            </a:r>
          </a:p>
        </p:txBody>
      </p:sp>
      <p:sp>
        <p:nvSpPr>
          <p:cNvPr id="7" name="مربع نص 6"/>
          <p:cNvSpPr txBox="1"/>
          <p:nvPr/>
        </p:nvSpPr>
        <p:spPr>
          <a:xfrm>
            <a:off x="71438" y="5500688"/>
            <a:ext cx="8929687" cy="120015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 rtl="0">
              <a:defRPr/>
            </a:pPr>
            <a:r>
              <a:rPr lang="ar-EG" b="1" dirty="0"/>
              <a:t>1- أخرجه أحمد: 3/ 92، (11895)، وأبو داود في كتاب الصلاة، باب الصلاة في النعل، رقم (650)، وابن </a:t>
            </a:r>
            <a:r>
              <a:rPr lang="ar-EG" b="1" dirty="0" err="1"/>
              <a:t>خزيمة</a:t>
            </a:r>
            <a:r>
              <a:rPr lang="ar-EG" b="1" dirty="0"/>
              <a:t> 1/ 384، (786)، وعبد الرزاق 1/ 388، والبيهقي2/ 402، وابن حبان 5/ 560، (2185)، قال الحافظ في التلخيص (1/ 278): اختلف في وصله وإرساله ورجح أبو حاتم في العلل الموصول. أ.هـ وقال النووي في المجموع(2/ 179 و3/ 132): إسناده صحيح، وصححه الألباني في إرواء الغليل 1/ 114، رقم (284).</a:t>
            </a:r>
          </a:p>
        </p:txBody>
      </p:sp>
    </p:spTree>
  </p:cSld>
  <p:clrMapOvr>
    <a:masterClrMapping/>
  </p:clrMapOvr>
  <p:transition>
    <p:sndAc>
      <p:stSnd>
        <p:snd r:embed="rId2" name="hamm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TAR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7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770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7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9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- عن أبي سعيد الخدري رضي الله عنه قا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- أخرجه أحمد3 92، (11895)، وأبو داود في كتاب الصلاة، باب الصلا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build="allAtOnce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19250" y="592138"/>
            <a:ext cx="6072188" cy="13239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JO" sz="4000" b="1" dirty="0">
                <a:solidFill>
                  <a:srgbClr val="C00000"/>
                </a:solidFill>
              </a:rPr>
              <a:t>ويمكنني من خلال فهمي للحديث أن أعرف ماذا أفعل في الحالات التالية: </a:t>
            </a:r>
            <a:endParaRPr lang="ar-EG" sz="4000" b="1" dirty="0">
              <a:solidFill>
                <a:srgbClr val="C00000"/>
              </a:solidFill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428625" y="2655888"/>
            <a:ext cx="8215313" cy="409342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200" b="1" dirty="0">
                <a:solidFill>
                  <a:srgbClr val="FF0000"/>
                </a:solidFill>
              </a:rPr>
              <a:t>أ- </a:t>
            </a:r>
            <a:r>
              <a:rPr lang="ar-JO" sz="3200" b="1" dirty="0">
                <a:solidFill>
                  <a:srgbClr val="002060"/>
                </a:solidFill>
              </a:rPr>
              <a:t>إذا صليت وعل</a:t>
            </a:r>
            <a:r>
              <a:rPr lang="ar-EG" sz="3200" b="1" dirty="0">
                <a:solidFill>
                  <a:srgbClr val="002060"/>
                </a:solidFill>
              </a:rPr>
              <a:t>ى</a:t>
            </a:r>
            <a:r>
              <a:rPr lang="ar-JO" sz="3200" b="1" dirty="0">
                <a:solidFill>
                  <a:srgbClr val="002060"/>
                </a:solidFill>
              </a:rPr>
              <a:t> ثوبي نجاسة، فلم أراها أو لم أتذكرها إلا بعد انتهاء الصلاة</a:t>
            </a:r>
            <a:r>
              <a:rPr lang="ar-EG" sz="3200" b="1" dirty="0">
                <a:solidFill>
                  <a:srgbClr val="002060"/>
                </a:solidFill>
              </a:rPr>
              <a:t>.</a:t>
            </a:r>
          </a:p>
          <a:p>
            <a:pPr marL="342900" indent="-34290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b="1" dirty="0">
                <a:solidFill>
                  <a:srgbClr val="FF0000"/>
                </a:solidFill>
              </a:rPr>
              <a:t>-  </a:t>
            </a:r>
            <a:r>
              <a:rPr lang="ar-SA" sz="4400" b="1" dirty="0">
                <a:solidFill>
                  <a:srgbClr val="FF0000"/>
                </a:solidFill>
                <a:latin typeface="Arial" charset="0"/>
              </a:rPr>
              <a:t>أغير </a:t>
            </a:r>
            <a:r>
              <a:rPr lang="ar-SA" sz="4400" b="1" dirty="0" smtClean="0">
                <a:solidFill>
                  <a:srgbClr val="FF0000"/>
                </a:solidFill>
                <a:latin typeface="Arial" charset="0"/>
              </a:rPr>
              <a:t>الثوب</a:t>
            </a:r>
            <a:r>
              <a:rPr lang="ar-EG" sz="4400" b="1" dirty="0" smtClean="0">
                <a:solidFill>
                  <a:srgbClr val="FF0000"/>
                </a:solidFill>
                <a:latin typeface="Arial" charset="0"/>
              </a:rPr>
              <a:t> ولا</a:t>
            </a:r>
            <a:r>
              <a:rPr lang="ar-SA" sz="4400" b="1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ar-SA" sz="4400" b="1" dirty="0">
                <a:solidFill>
                  <a:srgbClr val="FF0000"/>
                </a:solidFill>
                <a:latin typeface="Arial" charset="0"/>
              </a:rPr>
              <a:t>أعيد الصلاة.</a:t>
            </a:r>
            <a:endParaRPr lang="ar-JO" sz="4400" b="1" dirty="0">
              <a:solidFill>
                <a:srgbClr val="FF0000"/>
              </a:solidFill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200" b="1" dirty="0">
                <a:solidFill>
                  <a:srgbClr val="002060"/>
                </a:solidFill>
              </a:rPr>
              <a:t>ب- </a:t>
            </a:r>
            <a:r>
              <a:rPr lang="ar-JO" sz="3200" b="1" dirty="0">
                <a:solidFill>
                  <a:srgbClr val="002060"/>
                </a:solidFill>
              </a:rPr>
              <a:t>إذا صليت وعل</a:t>
            </a:r>
            <a:r>
              <a:rPr lang="ar-EG" sz="3200" b="1" dirty="0">
                <a:solidFill>
                  <a:srgbClr val="002060"/>
                </a:solidFill>
              </a:rPr>
              <a:t>ى</a:t>
            </a:r>
            <a:r>
              <a:rPr lang="ar-JO" sz="3200" b="1" dirty="0">
                <a:solidFill>
                  <a:srgbClr val="002060"/>
                </a:solidFill>
              </a:rPr>
              <a:t> ثوبي أو </a:t>
            </a:r>
            <a:r>
              <a:rPr lang="ar-JO" sz="3200" b="1" dirty="0" err="1">
                <a:solidFill>
                  <a:srgbClr val="002060"/>
                </a:solidFill>
              </a:rPr>
              <a:t>شماغ</a:t>
            </a:r>
            <a:r>
              <a:rPr lang="ar-EG" sz="3200" b="1" dirty="0">
                <a:solidFill>
                  <a:srgbClr val="002060"/>
                </a:solidFill>
              </a:rPr>
              <a:t>ي</a:t>
            </a:r>
            <a:r>
              <a:rPr lang="ar-JO" sz="3200" b="1" dirty="0">
                <a:solidFill>
                  <a:srgbClr val="002060"/>
                </a:solidFill>
              </a:rPr>
              <a:t> نجاسة</a:t>
            </a:r>
            <a:r>
              <a:rPr lang="ar-EG" sz="3200" b="1" dirty="0">
                <a:solidFill>
                  <a:srgbClr val="002060"/>
                </a:solidFill>
              </a:rPr>
              <a:t>،</a:t>
            </a:r>
            <a:r>
              <a:rPr lang="ar-JO" sz="3200" b="1" dirty="0">
                <a:solidFill>
                  <a:srgbClr val="002060"/>
                </a:solidFill>
              </a:rPr>
              <a:t> ورأيتها أو تذكرتها أثناء </a:t>
            </a:r>
            <a:r>
              <a:rPr lang="ar-JO" sz="3200" b="1" dirty="0" smtClean="0">
                <a:solidFill>
                  <a:srgbClr val="002060"/>
                </a:solidFill>
              </a:rPr>
              <a:t>الصلاة.</a:t>
            </a:r>
            <a:endParaRPr lang="ar-EG" sz="3200" b="1" dirty="0" smtClean="0">
              <a:solidFill>
                <a:srgbClr val="002060"/>
              </a:solidFill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000" b="1" dirty="0" smtClean="0"/>
              <a:t>إن كان بالثوب نجاسة أقطع الصلاة وأغيره ثم أصلي، وأما </a:t>
            </a:r>
            <a:r>
              <a:rPr lang="ar-SA" sz="4000" b="1" dirty="0" err="1" smtClean="0"/>
              <a:t>الشماغ</a:t>
            </a:r>
            <a:r>
              <a:rPr lang="ar-SA" sz="4000" b="1" dirty="0" smtClean="0"/>
              <a:t> فألقيه بعيدًا وأكمل الصلاة.</a:t>
            </a:r>
            <a:endParaRPr lang="en-US" sz="4000" dirty="0" smtClean="0"/>
          </a:p>
        </p:txBody>
      </p:sp>
    </p:spTree>
  </p:cSld>
  <p:clrMapOvr>
    <a:masterClrMapping/>
  </p:clrMapOvr>
  <p:transition>
    <p:sndAc>
      <p:stSnd>
        <p:snd r:embed="rId2" name="hamm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ويمكنني من خلال فهمي للحديث أ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1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أ- إذا صليت وعلى ثوبي نجاسة، فلم أراها أو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أغير الثوب ولا أعيد الصلا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0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ب- إذا صليت وعلى ثوبي أو شماغي نجاس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5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إن كان بالثوب نجاسة أقطع الصلا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انفجار 2 3"/>
          <p:cNvSpPr/>
          <p:nvPr/>
        </p:nvSpPr>
        <p:spPr>
          <a:xfrm>
            <a:off x="827584" y="836712"/>
            <a:ext cx="7776864" cy="4968552"/>
          </a:xfrm>
          <a:prstGeom prst="irregularSeal2">
            <a:avLst/>
          </a:prstGeom>
          <a:solidFill>
            <a:srgbClr val="FFFF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  <p:sp>
        <p:nvSpPr>
          <p:cNvPr id="3" name="TextBox 2"/>
          <p:cNvSpPr txBox="1"/>
          <p:nvPr/>
        </p:nvSpPr>
        <p:spPr>
          <a:xfrm>
            <a:off x="2411413" y="2852738"/>
            <a:ext cx="3960812" cy="1016000"/>
          </a:xfrm>
          <a:prstGeom prst="rect">
            <a:avLst/>
          </a:prstGeom>
          <a:noFill/>
          <a:effectLst/>
        </p:spPr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JO" sz="6000" b="1" dirty="0">
                <a:solidFill>
                  <a:srgbClr val="C00000"/>
                </a:solidFill>
                <a:latin typeface="+mn-lt"/>
                <a:cs typeface="+mn-cs"/>
              </a:rPr>
              <a:t>عناصر الوحدة </a:t>
            </a:r>
            <a:endParaRPr lang="ar-EG" sz="6000" b="1" dirty="0">
              <a:solidFill>
                <a:srgbClr val="C00000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>
    <p:sndAc>
      <p:stSnd>
        <p:snd r:embed="rId2" name="hamm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عناصر الوحد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H:\شغل باوبوينت\LOVE\56005.JPG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785787" y="214314"/>
            <a:ext cx="7643865" cy="6429396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500313" y="855663"/>
            <a:ext cx="5786437" cy="526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JO" sz="4800" b="1" dirty="0">
                <a:solidFill>
                  <a:srgbClr val="336600"/>
                </a:solidFill>
                <a:latin typeface="Calibri" pitchFamily="34" charset="0"/>
              </a:rPr>
              <a:t>1- شروط الصلاة. </a:t>
            </a:r>
          </a:p>
          <a:p>
            <a:r>
              <a:rPr lang="ar-JO" sz="4800" b="1" dirty="0">
                <a:solidFill>
                  <a:srgbClr val="336600"/>
                </a:solidFill>
                <a:latin typeface="Calibri" pitchFamily="34" charset="0"/>
              </a:rPr>
              <a:t>2- أهم </a:t>
            </a:r>
            <a:r>
              <a:rPr lang="ar-JO" sz="4800" b="1" dirty="0" err="1">
                <a:solidFill>
                  <a:srgbClr val="336600"/>
                </a:solidFill>
                <a:latin typeface="Calibri" pitchFamily="34" charset="0"/>
              </a:rPr>
              <a:t>ال</a:t>
            </a:r>
            <a:r>
              <a:rPr lang="ar-EG" sz="4800" b="1" dirty="0">
                <a:solidFill>
                  <a:srgbClr val="336600"/>
                </a:solidFill>
                <a:latin typeface="Calibri" pitchFamily="34" charset="0"/>
              </a:rPr>
              <a:t>أ</a:t>
            </a:r>
            <a:r>
              <a:rPr lang="ar-JO" sz="4800" b="1" dirty="0">
                <a:solidFill>
                  <a:srgbClr val="336600"/>
                </a:solidFill>
                <a:latin typeface="Calibri" pitchFamily="34" charset="0"/>
              </a:rPr>
              <a:t>حكام المتعلق</a:t>
            </a:r>
            <a:r>
              <a:rPr lang="ar-EG" sz="4800" b="1" dirty="0">
                <a:solidFill>
                  <a:srgbClr val="336600"/>
                </a:solidFill>
                <a:latin typeface="Calibri" pitchFamily="34" charset="0"/>
              </a:rPr>
              <a:t>ة</a:t>
            </a:r>
            <a:r>
              <a:rPr lang="ar-JO" sz="4800" b="1" dirty="0">
                <a:solidFill>
                  <a:srgbClr val="336600"/>
                </a:solidFill>
                <a:latin typeface="Calibri" pitchFamily="34" charset="0"/>
              </a:rPr>
              <a:t>                           بشروط الصلاة. </a:t>
            </a:r>
          </a:p>
          <a:p>
            <a:r>
              <a:rPr lang="ar-JO" sz="4800" b="1" dirty="0">
                <a:solidFill>
                  <a:srgbClr val="336600"/>
                </a:solidFill>
                <a:latin typeface="Calibri" pitchFamily="34" charset="0"/>
              </a:rPr>
              <a:t>3- أركان الصلاة. </a:t>
            </a:r>
          </a:p>
          <a:p>
            <a:r>
              <a:rPr lang="ar-JO" sz="4800" b="1" dirty="0">
                <a:solidFill>
                  <a:srgbClr val="336600"/>
                </a:solidFill>
                <a:latin typeface="Calibri" pitchFamily="34" charset="0"/>
              </a:rPr>
              <a:t>4- واجبات الصلاة. </a:t>
            </a:r>
          </a:p>
          <a:p>
            <a:r>
              <a:rPr lang="ar-JO" sz="4800" b="1" dirty="0">
                <a:solidFill>
                  <a:srgbClr val="336600"/>
                </a:solidFill>
                <a:latin typeface="Calibri" pitchFamily="34" charset="0"/>
              </a:rPr>
              <a:t>5- الفروق بين الشروط            والأركان والواجبات. </a:t>
            </a:r>
            <a:endParaRPr lang="ar-EG" sz="4800" b="1" dirty="0">
              <a:solidFill>
                <a:srgbClr val="3366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sndAc>
      <p:stSnd>
        <p:snd r:embed="rId2" name="hamm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- شروط الصلا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2- أهم الأحكام المتعلق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3- أركان الصلا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4- واجبات الصلاة~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5- الفروق بين الشروط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5"/>
          <p:cNvGrpSpPr>
            <a:grpSpLocks/>
          </p:cNvGrpSpPr>
          <p:nvPr/>
        </p:nvGrpSpPr>
        <p:grpSpPr bwMode="auto">
          <a:xfrm>
            <a:off x="684213" y="404813"/>
            <a:ext cx="7632700" cy="4103687"/>
            <a:chOff x="683568" y="404664"/>
            <a:chExt cx="7632848" cy="4104456"/>
          </a:xfrm>
        </p:grpSpPr>
        <p:sp>
          <p:nvSpPr>
            <p:cNvPr id="4" name="موجة 3"/>
            <p:cNvSpPr/>
            <p:nvPr/>
          </p:nvSpPr>
          <p:spPr>
            <a:xfrm>
              <a:off x="683568" y="1988840"/>
              <a:ext cx="7632848" cy="2520280"/>
            </a:xfrm>
            <a:prstGeom prst="wave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SA"/>
            </a:p>
          </p:txBody>
        </p:sp>
        <p:sp>
          <p:nvSpPr>
            <p:cNvPr id="6150" name="TextBox 2"/>
            <p:cNvSpPr txBox="1">
              <a:spLocks noChangeArrowheads="1"/>
            </p:cNvSpPr>
            <p:nvPr/>
          </p:nvSpPr>
          <p:spPr bwMode="auto">
            <a:xfrm>
              <a:off x="1331640" y="2420888"/>
              <a:ext cx="6244729" cy="15696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ar-JO" sz="9600" b="1">
                  <a:solidFill>
                    <a:srgbClr val="002060"/>
                  </a:solidFill>
                </a:rPr>
                <a:t>أريد أن أتعلم</a:t>
              </a:r>
              <a:endParaRPr lang="ar-EG" sz="9600" b="1">
                <a:solidFill>
                  <a:srgbClr val="002060"/>
                </a:solidFill>
              </a:endParaRPr>
            </a:p>
          </p:txBody>
        </p:sp>
        <p:pic>
          <p:nvPicPr>
            <p:cNvPr id="6151" name="صورة 4" descr="adsgfthjuk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491880" y="404664"/>
              <a:ext cx="3808817" cy="23747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>
    <p:sndAc>
      <p:stSnd>
        <p:snd r:embed="rId2" name="hamm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ريد أن أتعل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مستدير الزوايا 3"/>
          <p:cNvSpPr/>
          <p:nvPr/>
        </p:nvSpPr>
        <p:spPr bwMode="auto">
          <a:xfrm>
            <a:off x="1619250" y="333375"/>
            <a:ext cx="5256670" cy="6264275"/>
          </a:xfrm>
          <a:prstGeom prst="round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  <p:sp>
        <p:nvSpPr>
          <p:cNvPr id="7174" name="TextBox 2"/>
          <p:cNvSpPr txBox="1">
            <a:spLocks noChangeArrowheads="1"/>
          </p:cNvSpPr>
          <p:nvPr/>
        </p:nvSpPr>
        <p:spPr bwMode="auto">
          <a:xfrm>
            <a:off x="1657350" y="500063"/>
            <a:ext cx="4857750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JO" sz="4000" b="1" dirty="0">
                <a:solidFill>
                  <a:srgbClr val="C00000"/>
                </a:solidFill>
                <a:latin typeface="Calibri" pitchFamily="34" charset="0"/>
              </a:rPr>
              <a:t>1- شروط الصلاة.</a:t>
            </a:r>
          </a:p>
          <a:p>
            <a:r>
              <a:rPr lang="ar-JO" sz="4000" b="1" dirty="0">
                <a:solidFill>
                  <a:srgbClr val="C00000"/>
                </a:solidFill>
                <a:latin typeface="Calibri" pitchFamily="34" charset="0"/>
              </a:rPr>
              <a:t>2- الأحكام المتعلقة بشروط الصلاة.</a:t>
            </a:r>
          </a:p>
          <a:p>
            <a:r>
              <a:rPr lang="ar-JO" sz="4000" b="1" dirty="0">
                <a:solidFill>
                  <a:srgbClr val="C00000"/>
                </a:solidFill>
                <a:latin typeface="Calibri" pitchFamily="34" charset="0"/>
              </a:rPr>
              <a:t>3- أركان الصلاة. </a:t>
            </a:r>
          </a:p>
          <a:p>
            <a:r>
              <a:rPr lang="ar-JO" sz="4000" b="1" dirty="0">
                <a:solidFill>
                  <a:srgbClr val="C00000"/>
                </a:solidFill>
                <a:latin typeface="Calibri" pitchFamily="34" charset="0"/>
              </a:rPr>
              <a:t>4- واجبات الصلاة. </a:t>
            </a:r>
          </a:p>
          <a:p>
            <a:r>
              <a:rPr lang="ar-JO" sz="4000" b="1" dirty="0">
                <a:solidFill>
                  <a:srgbClr val="C00000"/>
                </a:solidFill>
                <a:latin typeface="Calibri" pitchFamily="34" charset="0"/>
              </a:rPr>
              <a:t>5- الفرق بين أركان الصلاة      وواجباتها. </a:t>
            </a:r>
          </a:p>
          <a:p>
            <a:r>
              <a:rPr lang="ar-JO" sz="4000" b="1" dirty="0">
                <a:solidFill>
                  <a:srgbClr val="C00000"/>
                </a:solidFill>
                <a:latin typeface="Calibri" pitchFamily="34" charset="0"/>
              </a:rPr>
              <a:t>6- الأحكام المتعلقة بأركان الصلاة وواجباتها. </a:t>
            </a:r>
          </a:p>
        </p:txBody>
      </p:sp>
      <p:pic>
        <p:nvPicPr>
          <p:cNvPr id="7175" name="صورة 4" descr="r352.gif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372225" y="1485900"/>
            <a:ext cx="2136775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ndAc>
      <p:stSnd>
        <p:snd r:embed="rId2" name="hamm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- شروط الصلاة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1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1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- الأحكام المتعلقة بشروط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1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1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- أركان الصلاة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1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1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4- واجبات الصلا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1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1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5 الفرق بي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1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1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- الأحكام المتعلقة بأركا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3014663" y="1268413"/>
            <a:ext cx="3429000" cy="83026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ar-JO" sz="4800" b="1" dirty="0">
                <a:solidFill>
                  <a:srgbClr val="336600"/>
                </a:solidFill>
              </a:rPr>
              <a:t>شروط الصلاة </a:t>
            </a:r>
            <a:endParaRPr lang="ar-EG" sz="4800" b="1" dirty="0">
              <a:solidFill>
                <a:srgbClr val="336600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11188" y="3538538"/>
            <a:ext cx="8001000" cy="107791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ar-JO" sz="3200" b="1" dirty="0">
                <a:solidFill>
                  <a:srgbClr val="C00000"/>
                </a:solidFill>
              </a:rPr>
              <a:t>للصلاة أمور لابد منها، وه</a:t>
            </a:r>
            <a:r>
              <a:rPr lang="ar-SA" sz="3200" b="1" dirty="0">
                <a:solidFill>
                  <a:srgbClr val="C00000"/>
                </a:solidFill>
              </a:rPr>
              <a:t>ي</a:t>
            </a:r>
            <a:r>
              <a:rPr lang="ar-JO" sz="3200" b="1" dirty="0">
                <a:solidFill>
                  <a:srgbClr val="C00000"/>
                </a:solidFill>
              </a:rPr>
              <a:t>: </a:t>
            </a:r>
          </a:p>
          <a:p>
            <a:pPr algn="ctr">
              <a:defRPr/>
            </a:pPr>
            <a:r>
              <a:rPr lang="ar-JO" sz="3200" b="1" dirty="0">
                <a:solidFill>
                  <a:srgbClr val="C00000"/>
                </a:solidFill>
              </a:rPr>
              <a:t> الشروط، والأركان، والواجبات، أتعرف عليها فيما </a:t>
            </a:r>
            <a:r>
              <a:rPr lang="ar-EG" sz="3200" b="1" dirty="0" smtClean="0">
                <a:solidFill>
                  <a:srgbClr val="C00000"/>
                </a:solidFill>
              </a:rPr>
              <a:t>يأتي</a:t>
            </a:r>
            <a:r>
              <a:rPr lang="ar-JO" sz="3200" b="1" dirty="0">
                <a:solidFill>
                  <a:srgbClr val="C00000"/>
                </a:solidFill>
              </a:rPr>
              <a:t>: </a:t>
            </a:r>
            <a:endParaRPr lang="ar-EG" sz="32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sndAc>
      <p:stSnd>
        <p:snd r:embed="rId2" name="hamm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شروط الصلاة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للصلاة أمور لابد منها، وه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/>
          <p:cNvSpPr txBox="1"/>
          <p:nvPr/>
        </p:nvSpPr>
        <p:spPr>
          <a:xfrm>
            <a:off x="2627313" y="620713"/>
            <a:ext cx="4429125" cy="5238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JO" sz="2800" b="1" dirty="0"/>
              <a:t>شروط صحة الصلاة ستة: هي: </a:t>
            </a:r>
            <a:endParaRPr lang="ar-EG" sz="2800" b="1" dirty="0"/>
          </a:p>
        </p:txBody>
      </p:sp>
      <p:graphicFrame>
        <p:nvGraphicFramePr>
          <p:cNvPr id="5" name="جدول 4"/>
          <p:cNvGraphicFramePr>
            <a:graphicFrameLocks noGrp="1"/>
          </p:cNvGraphicFramePr>
          <p:nvPr/>
        </p:nvGraphicFramePr>
        <p:xfrm>
          <a:off x="1" y="1500188"/>
          <a:ext cx="9143999" cy="3714775"/>
        </p:xfrm>
        <a:graphic>
          <a:graphicData uri="http://schemas.openxmlformats.org/drawingml/2006/table">
            <a:tbl>
              <a:tblPr rtl="1" firstRow="1" bandRow="1">
                <a:tableStyleId>{1FECB4D8-DB02-4DC6-A0A2-4F2EBAE1DC90}</a:tableStyleId>
              </a:tblPr>
              <a:tblGrid>
                <a:gridCol w="1122729"/>
                <a:gridCol w="2352007"/>
                <a:gridCol w="5669263"/>
              </a:tblGrid>
              <a:tr h="928693"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/>
                </a:tc>
              </a:tr>
              <a:tr h="2786082"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مربع نص 5"/>
          <p:cNvSpPr txBox="1">
            <a:spLocks noChangeArrowheads="1"/>
          </p:cNvSpPr>
          <p:nvPr/>
        </p:nvSpPr>
        <p:spPr bwMode="auto">
          <a:xfrm>
            <a:off x="8286750" y="1643063"/>
            <a:ext cx="6429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rtl="0"/>
            <a:r>
              <a:rPr lang="ar-EG" sz="4000" b="1"/>
              <a:t>م</a:t>
            </a:r>
          </a:p>
        </p:txBody>
      </p:sp>
      <p:sp>
        <p:nvSpPr>
          <p:cNvPr id="7" name="مربع نص 6"/>
          <p:cNvSpPr txBox="1">
            <a:spLocks noChangeArrowheads="1"/>
          </p:cNvSpPr>
          <p:nvPr/>
        </p:nvSpPr>
        <p:spPr bwMode="auto">
          <a:xfrm>
            <a:off x="5715000" y="1714500"/>
            <a:ext cx="22145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rtl="0"/>
            <a:r>
              <a:rPr lang="ar-EG" sz="4000" b="1"/>
              <a:t>الشرط</a:t>
            </a:r>
          </a:p>
        </p:txBody>
      </p:sp>
      <p:sp>
        <p:nvSpPr>
          <p:cNvPr id="8" name="مربع نص 7"/>
          <p:cNvSpPr txBox="1">
            <a:spLocks noChangeArrowheads="1"/>
          </p:cNvSpPr>
          <p:nvPr/>
        </p:nvSpPr>
        <p:spPr bwMode="auto">
          <a:xfrm>
            <a:off x="1857375" y="1643063"/>
            <a:ext cx="22145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rtl="0"/>
            <a:r>
              <a:rPr lang="ar-EG" sz="4000" b="1"/>
              <a:t>الدليل</a:t>
            </a:r>
          </a:p>
        </p:txBody>
      </p:sp>
      <p:sp>
        <p:nvSpPr>
          <p:cNvPr id="9" name="مربع نص 8"/>
          <p:cNvSpPr txBox="1">
            <a:spLocks noChangeArrowheads="1"/>
          </p:cNvSpPr>
          <p:nvPr/>
        </p:nvSpPr>
        <p:spPr bwMode="auto">
          <a:xfrm>
            <a:off x="8215313" y="3105150"/>
            <a:ext cx="7143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/>
            <a:r>
              <a:rPr lang="ar-EG" sz="8000" b="1"/>
              <a:t>1</a:t>
            </a:r>
          </a:p>
        </p:txBody>
      </p:sp>
      <p:sp>
        <p:nvSpPr>
          <p:cNvPr id="10" name="مربع نص 9"/>
          <p:cNvSpPr txBox="1">
            <a:spLocks noChangeArrowheads="1"/>
          </p:cNvSpPr>
          <p:nvPr/>
        </p:nvSpPr>
        <p:spPr bwMode="auto">
          <a:xfrm>
            <a:off x="5715000" y="2857500"/>
            <a:ext cx="2214563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200" b="1">
                <a:solidFill>
                  <a:srgbClr val="336600"/>
                </a:solidFill>
                <a:latin typeface="Calibri" pitchFamily="34" charset="0"/>
              </a:rPr>
              <a:t>الطهارة من الحدث بالوضوء أو الغسل. </a:t>
            </a:r>
          </a:p>
        </p:txBody>
      </p:sp>
      <p:sp>
        <p:nvSpPr>
          <p:cNvPr id="11" name="مربع نص 10"/>
          <p:cNvSpPr txBox="1">
            <a:spLocks noChangeArrowheads="1"/>
          </p:cNvSpPr>
          <p:nvPr/>
        </p:nvSpPr>
        <p:spPr bwMode="auto">
          <a:xfrm>
            <a:off x="0" y="2571744"/>
            <a:ext cx="5643563" cy="267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2800" b="1" dirty="0">
                <a:latin typeface="Calibri" pitchFamily="34" charset="0"/>
              </a:rPr>
              <a:t>قال تعالى: (</a:t>
            </a:r>
            <a:r>
              <a:rPr lang="ar-SA" sz="2800" b="1" dirty="0">
                <a:solidFill>
                  <a:srgbClr val="0066FF"/>
                </a:solidFill>
                <a:latin typeface="Calibri" pitchFamily="34" charset="0"/>
              </a:rPr>
              <a:t>يَا أَيُّهَا الَّذِينَ آمَنُوا إِذَا قُمْتُمْ إِلَى الصَّلاةِ فَاغْسِلُوا وُجُوهَكُمْ وَأَيْدِيَكُمْ إِلَى الْمَرَافِقِ وَامْسَحُوا بِرُءُوسِكُمْ وَأَرْجُلَكُمْ إِلَى الْكَعْبَيْنِ وَإِنْ كُنْتُمْ جُنُباً فَاطَّهَّرُوا</a:t>
            </a:r>
            <a:r>
              <a:rPr lang="ar-EG" sz="2800" b="1" dirty="0">
                <a:latin typeface="Calibri" pitchFamily="34" charset="0"/>
              </a:rPr>
              <a:t>)</a:t>
            </a:r>
            <a:r>
              <a:rPr lang="ar-EG" sz="2800" b="1" baseline="30000" dirty="0">
                <a:latin typeface="Calibri" pitchFamily="34" charset="0"/>
              </a:rPr>
              <a:t>1</a:t>
            </a:r>
            <a:r>
              <a:rPr lang="ar-EG" sz="2800" b="1" dirty="0">
                <a:latin typeface="Calibri" pitchFamily="34" charset="0"/>
              </a:rPr>
              <a:t>. </a:t>
            </a:r>
          </a:p>
          <a:p>
            <a:r>
              <a:rPr lang="ar-EG" sz="2800" b="1" dirty="0">
                <a:latin typeface="Calibri" pitchFamily="34" charset="0"/>
              </a:rPr>
              <a:t>قال صلى الله عليه وسلم: (</a:t>
            </a:r>
            <a:r>
              <a:rPr lang="ar-EG" sz="2800" b="1" dirty="0">
                <a:solidFill>
                  <a:srgbClr val="0066FF"/>
                </a:solidFill>
                <a:latin typeface="Calibri" pitchFamily="34" charset="0"/>
              </a:rPr>
              <a:t>لا يقبل الله صلاة أحدكم إذا أحدث حتى يتوضأ</a:t>
            </a:r>
            <a:r>
              <a:rPr lang="ar-EG" sz="2800" b="1" dirty="0">
                <a:latin typeface="Calibri" pitchFamily="34" charset="0"/>
              </a:rPr>
              <a:t>)</a:t>
            </a:r>
            <a:r>
              <a:rPr lang="ar-EG" sz="2800" b="1" baseline="30000" dirty="0">
                <a:latin typeface="Calibri" pitchFamily="34" charset="0"/>
              </a:rPr>
              <a:t>2</a:t>
            </a:r>
            <a:r>
              <a:rPr lang="ar-EG" sz="2800" b="1" dirty="0">
                <a:latin typeface="Calibri" pitchFamily="34" charset="0"/>
              </a:rPr>
              <a:t>. </a:t>
            </a:r>
          </a:p>
        </p:txBody>
      </p:sp>
      <p:sp>
        <p:nvSpPr>
          <p:cNvPr id="12" name="مربع نص 11"/>
          <p:cNvSpPr txBox="1"/>
          <p:nvPr/>
        </p:nvSpPr>
        <p:spPr>
          <a:xfrm>
            <a:off x="106363" y="5589588"/>
            <a:ext cx="8929687" cy="92392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rtl="0">
              <a:defRPr/>
            </a:pPr>
            <a:r>
              <a:rPr lang="ar-EG" b="1" dirty="0"/>
              <a:t>1- سورة المائدة: آية 6.</a:t>
            </a:r>
          </a:p>
          <a:p>
            <a:pPr rtl="0">
              <a:defRPr/>
            </a:pPr>
            <a:r>
              <a:rPr lang="ar-EG" b="1" dirty="0"/>
              <a:t>2- أخرجه البخاري في كتاب الوضوء، باب </a:t>
            </a:r>
            <a:r>
              <a:rPr lang="ar-EG" b="1" dirty="0" err="1"/>
              <a:t>لاتقبل</a:t>
            </a:r>
            <a:r>
              <a:rPr lang="ar-EG" b="1" dirty="0"/>
              <a:t> صلاة بغير طهور، رقم (135)، ومسلم في كتاب الطهارة، باب وجوب الطهارة للصلاة 1/ 204، رقم (225).</a:t>
            </a:r>
          </a:p>
        </p:txBody>
      </p:sp>
    </p:spTree>
  </p:cSld>
  <p:clrMapOvr>
    <a:masterClrMapping/>
  </p:clrMapOvr>
  <p:transition>
    <p:sndAc>
      <p:stSnd>
        <p:snd r:embed="rId2" name="hamm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شروط صحة الصلاة ست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م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لشرط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الطهارة من الحدث بالوضوء أو الغس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الدليل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قال تعالى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قال صلى الله عليه وسلم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قال تعالى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1- سورة المائد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2- أخرجه البخاري في كتاب الوضوء، باب لاتقبل صلاة بغير طهور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/>
      <p:bldP spid="8" grpId="0"/>
      <p:bldP spid="9" grpId="0"/>
      <p:bldP spid="10" grpId="0"/>
      <p:bldP spid="11" grpId="0" build="allAtOnce"/>
      <p:bldP spid="12" grpId="0" build="allAtOnce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/>
          <p:cNvSpPr txBox="1"/>
          <p:nvPr/>
        </p:nvSpPr>
        <p:spPr>
          <a:xfrm>
            <a:off x="2411413" y="457200"/>
            <a:ext cx="4429125" cy="5238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JO" sz="2800" b="1" dirty="0"/>
              <a:t>شروط صحة الصلاة ستة: هي: </a:t>
            </a:r>
            <a:endParaRPr lang="ar-EG" sz="2800" b="1" dirty="0"/>
          </a:p>
        </p:txBody>
      </p:sp>
      <p:graphicFrame>
        <p:nvGraphicFramePr>
          <p:cNvPr id="5" name="جدول 4"/>
          <p:cNvGraphicFramePr>
            <a:graphicFrameLocks noGrp="1"/>
          </p:cNvGraphicFramePr>
          <p:nvPr/>
        </p:nvGraphicFramePr>
        <p:xfrm>
          <a:off x="1" y="1500188"/>
          <a:ext cx="9143999" cy="3714775"/>
        </p:xfrm>
        <a:graphic>
          <a:graphicData uri="http://schemas.openxmlformats.org/drawingml/2006/table">
            <a:tbl>
              <a:tblPr rtl="1" firstRow="1" bandRow="1">
                <a:tableStyleId>{1FECB4D8-DB02-4DC6-A0A2-4F2EBAE1DC90}</a:tableStyleId>
              </a:tblPr>
              <a:tblGrid>
                <a:gridCol w="1122729"/>
                <a:gridCol w="2352007"/>
                <a:gridCol w="5669263"/>
              </a:tblGrid>
              <a:tr h="928693"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/>
                </a:tc>
              </a:tr>
              <a:tr h="2786082"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255" name="مربع نص 5"/>
          <p:cNvSpPr txBox="1">
            <a:spLocks noChangeArrowheads="1"/>
          </p:cNvSpPr>
          <p:nvPr/>
        </p:nvSpPr>
        <p:spPr bwMode="auto">
          <a:xfrm>
            <a:off x="8286750" y="1643063"/>
            <a:ext cx="6429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rtl="0"/>
            <a:r>
              <a:rPr lang="ar-EG" sz="4000" b="1"/>
              <a:t>م</a:t>
            </a:r>
          </a:p>
        </p:txBody>
      </p:sp>
      <p:sp>
        <p:nvSpPr>
          <p:cNvPr id="10256" name="مربع نص 6"/>
          <p:cNvSpPr txBox="1">
            <a:spLocks noChangeArrowheads="1"/>
          </p:cNvSpPr>
          <p:nvPr/>
        </p:nvSpPr>
        <p:spPr bwMode="auto">
          <a:xfrm>
            <a:off x="5715000" y="1714500"/>
            <a:ext cx="22145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rtl="0"/>
            <a:r>
              <a:rPr lang="ar-EG" sz="4000" b="1"/>
              <a:t>الشرط</a:t>
            </a:r>
          </a:p>
        </p:txBody>
      </p:sp>
      <p:sp>
        <p:nvSpPr>
          <p:cNvPr id="10257" name="مربع نص 7"/>
          <p:cNvSpPr txBox="1">
            <a:spLocks noChangeArrowheads="1"/>
          </p:cNvSpPr>
          <p:nvPr/>
        </p:nvSpPr>
        <p:spPr bwMode="auto">
          <a:xfrm>
            <a:off x="1857375" y="1643063"/>
            <a:ext cx="22145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rtl="0"/>
            <a:r>
              <a:rPr lang="ar-EG" sz="4000" b="1"/>
              <a:t>الدليل</a:t>
            </a:r>
          </a:p>
        </p:txBody>
      </p:sp>
      <p:sp>
        <p:nvSpPr>
          <p:cNvPr id="9" name="مربع نص 8"/>
          <p:cNvSpPr txBox="1">
            <a:spLocks noChangeArrowheads="1"/>
          </p:cNvSpPr>
          <p:nvPr/>
        </p:nvSpPr>
        <p:spPr bwMode="auto">
          <a:xfrm>
            <a:off x="8215313" y="3105150"/>
            <a:ext cx="7143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/>
            <a:r>
              <a:rPr lang="ar-EG" sz="8000" b="1"/>
              <a:t>2</a:t>
            </a:r>
          </a:p>
        </p:txBody>
      </p:sp>
      <p:sp>
        <p:nvSpPr>
          <p:cNvPr id="10" name="مربع نص 9"/>
          <p:cNvSpPr txBox="1">
            <a:spLocks noChangeArrowheads="1"/>
          </p:cNvSpPr>
          <p:nvPr/>
        </p:nvSpPr>
        <p:spPr bwMode="auto">
          <a:xfrm>
            <a:off x="5715000" y="3357563"/>
            <a:ext cx="22145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>
                <a:solidFill>
                  <a:srgbClr val="336600"/>
                </a:solidFill>
                <a:latin typeface="Calibri" pitchFamily="34" charset="0"/>
              </a:rPr>
              <a:t>اجتناب النجاسة</a:t>
            </a:r>
          </a:p>
        </p:txBody>
      </p:sp>
      <p:sp>
        <p:nvSpPr>
          <p:cNvPr id="11" name="مربع نص 10"/>
          <p:cNvSpPr txBox="1"/>
          <p:nvPr/>
        </p:nvSpPr>
        <p:spPr>
          <a:xfrm>
            <a:off x="0" y="3214688"/>
            <a:ext cx="5643563" cy="1323975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>
              <a:defRPr/>
            </a:pPr>
            <a:r>
              <a:rPr lang="ar-EG" sz="4000" b="1" dirty="0">
                <a:latin typeface="Calibri" pitchFamily="34" charset="0"/>
                <a:cs typeface="+mn-cs"/>
              </a:rPr>
              <a:t>قال تعالى:</a:t>
            </a:r>
          </a:p>
          <a:p>
            <a:pPr algn="ctr">
              <a:defRPr/>
            </a:pPr>
            <a:r>
              <a:rPr lang="ar-EG" sz="4000" b="1" dirty="0">
                <a:latin typeface="Calibri" pitchFamily="34" charset="0"/>
                <a:cs typeface="+mn-cs"/>
              </a:rPr>
              <a:t>(</a:t>
            </a:r>
            <a:r>
              <a:rPr lang="ar-SA" sz="4000" b="1" dirty="0">
                <a:solidFill>
                  <a:srgbClr val="0066FF"/>
                </a:solidFill>
                <a:latin typeface="Calibri" pitchFamily="34" charset="0"/>
                <a:cs typeface="+mn-cs"/>
              </a:rPr>
              <a:t>وَثِيَابَكَ فَطَهِّرْ</a:t>
            </a:r>
            <a:r>
              <a:rPr lang="ar-EG" sz="4000" b="1" dirty="0">
                <a:latin typeface="Calibri" pitchFamily="34" charset="0"/>
                <a:cs typeface="+mn-cs"/>
              </a:rPr>
              <a:t>)</a:t>
            </a:r>
            <a:r>
              <a:rPr lang="ar-EG" sz="4000" b="1" baseline="30000" dirty="0">
                <a:latin typeface="Calibri" pitchFamily="34" charset="0"/>
                <a:cs typeface="+mn-cs"/>
              </a:rPr>
              <a:t>3</a:t>
            </a:r>
            <a:r>
              <a:rPr lang="ar-EG" sz="4000" b="1" dirty="0">
                <a:latin typeface="Calibri" pitchFamily="34" charset="0"/>
                <a:cs typeface="+mn-cs"/>
              </a:rPr>
              <a:t>. </a:t>
            </a:r>
          </a:p>
        </p:txBody>
      </p:sp>
      <p:sp>
        <p:nvSpPr>
          <p:cNvPr id="12" name="مربع نص 11"/>
          <p:cNvSpPr txBox="1"/>
          <p:nvPr/>
        </p:nvSpPr>
        <p:spPr>
          <a:xfrm>
            <a:off x="2555875" y="5507038"/>
            <a:ext cx="4537075" cy="36988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 rtl="0">
              <a:defRPr/>
            </a:pPr>
            <a:r>
              <a:rPr lang="ar-EG" b="1" dirty="0"/>
              <a:t>3- سورة المدثر: آية 4.</a:t>
            </a:r>
          </a:p>
        </p:txBody>
      </p:sp>
    </p:spTree>
  </p:cSld>
  <p:clrMapOvr>
    <a:masterClrMapping/>
  </p:clrMapOvr>
  <p:transition>
    <p:sndAc>
      <p:stSnd>
        <p:snd r:embed="rId2" name="hamm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2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2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شرط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جتناب النجاس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02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02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لدليل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قال تعالى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قال تعالى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3- سورة المدث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3- سورة المدث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6" grpId="0"/>
      <p:bldP spid="10257" grpId="0"/>
      <p:bldP spid="9" grpId="0"/>
      <p:bldP spid="10" grpId="0"/>
      <p:bldP spid="11" grpId="0" build="allAtOnce"/>
      <p:bldP spid="12" grpId="0" build="allAtOnce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15572</TotalTime>
  <Words>1113</Words>
  <Application>Microsoft Office PowerPoint</Application>
  <PresentationFormat>عرض على الشاشة (3:4)‏</PresentationFormat>
  <Paragraphs>120</Paragraphs>
  <Slides>27</Slides>
  <Notes>0</Notes>
  <HiddenSlides>0</HiddenSlides>
  <MMClips>0</MMClips>
  <ScaleCrop>false</ScaleCrop>
  <HeadingPairs>
    <vt:vector size="4" baseType="variant">
      <vt:variant>
        <vt:lpstr>سمة</vt:lpstr>
      </vt:variant>
      <vt:variant>
        <vt:i4>1</vt:i4>
      </vt:variant>
      <vt:variant>
        <vt:lpstr>عناوين الشرائح</vt:lpstr>
      </vt:variant>
      <vt:variant>
        <vt:i4>27</vt:i4>
      </vt:variant>
    </vt:vector>
  </HeadingPairs>
  <TitlesOfParts>
    <vt:vector size="28" baseType="lpstr">
      <vt:lpstr>Office Theme</vt:lpstr>
      <vt:lpstr>الشريحة 1</vt:lpstr>
      <vt:lpstr>الشريحة 2</vt:lpstr>
      <vt:lpstr>الشريحة 3</vt:lpstr>
      <vt:lpstr>الشريحة 4</vt:lpstr>
      <vt:lpstr>الشريحة 5</vt:lpstr>
      <vt:lpstr>الشريحة 6</vt:lpstr>
      <vt:lpstr>الشريحة 7</vt:lpstr>
      <vt:lpstr>الشريحة 8</vt:lpstr>
      <vt:lpstr>الشريحة 9</vt:lpstr>
      <vt:lpstr>الشريحة 10</vt:lpstr>
      <vt:lpstr>الشريحة 11</vt:lpstr>
      <vt:lpstr>الشريحة 12</vt:lpstr>
      <vt:lpstr>الشريحة 13</vt:lpstr>
      <vt:lpstr>الشريحة 14</vt:lpstr>
      <vt:lpstr>الشريحة 15</vt:lpstr>
      <vt:lpstr>الشريحة 16</vt:lpstr>
      <vt:lpstr>الشريحة 17</vt:lpstr>
      <vt:lpstr>الشريحة 18</vt:lpstr>
      <vt:lpstr>الشريحة 19</vt:lpstr>
      <vt:lpstr>الشريحة 20</vt:lpstr>
      <vt:lpstr>الشريحة 21</vt:lpstr>
      <vt:lpstr>الشريحة 22</vt:lpstr>
      <vt:lpstr>الشريحة 23</vt:lpstr>
      <vt:lpstr>الشريحة 24</vt:lpstr>
      <vt:lpstr>الشريحة 25</vt:lpstr>
      <vt:lpstr>الشريحة 26</vt:lpstr>
      <vt:lpstr>الشريحة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فقة1م الوحدة10</dc:title>
  <dc:subject>شروط الصلاة وأركانها وواجباتها</dc:subject>
  <dc:creator>أ/ بندر الحازمى</dc:creator>
  <cp:keywords>حقيبة انجاز المعلم والمعلمة</cp:keywords>
  <cp:lastModifiedBy>osama</cp:lastModifiedBy>
  <cp:revision>1149</cp:revision>
  <dcterms:created xsi:type="dcterms:W3CDTF">2010-04-30T22:13:48Z</dcterms:created>
  <dcterms:modified xsi:type="dcterms:W3CDTF">2017-09-06T13:28:49Z</dcterms:modified>
</cp:coreProperties>
</file>