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373" r:id="rId2"/>
    <p:sldId id="345" r:id="rId3"/>
    <p:sldId id="307" r:id="rId4"/>
    <p:sldId id="372" r:id="rId5"/>
    <p:sldId id="346" r:id="rId6"/>
    <p:sldId id="365" r:id="rId7"/>
    <p:sldId id="367" r:id="rId8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99"/>
    <a:srgbClr val="FFFF00"/>
    <a:srgbClr val="007635"/>
    <a:srgbClr val="00D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نمط ذو سمات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نمط ذو سمات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نمط ذو سمات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نمط ذو سمات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519" autoAdjust="0"/>
    <p:restoredTop sz="94660"/>
  </p:normalViewPr>
  <p:slideViewPr>
    <p:cSldViewPr>
      <p:cViewPr varScale="1">
        <p:scale>
          <a:sx n="66" d="100"/>
          <a:sy n="66" d="100"/>
        </p:scale>
        <p:origin x="3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C1FE60-3E91-4AF4-BEB6-6AF4DE071167}" type="datetimeFigureOut">
              <a:rPr lang="ar-EG"/>
              <a:pPr>
                <a:defRPr/>
              </a:pPr>
              <a:t>14/04/1442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BAE538-E4FC-4EBC-B572-7881F82E990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4666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/>
          </a:p>
        </p:txBody>
      </p:sp>
      <p:sp>
        <p:nvSpPr>
          <p:cNvPr id="368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08860D-5569-471F-979F-207F47310794}" type="slidenum">
              <a:rPr lang="ar-EG" smtClean="0">
                <a:latin typeface="Arial" charset="0"/>
                <a:cs typeface="Arial" charset="0"/>
              </a:rPr>
              <a:pPr/>
              <a:t>6</a:t>
            </a:fld>
            <a:endParaRPr lang="ar-EG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1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FEC66-8CE5-4ABF-8695-5F3A2C73EF5D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63B7-D20B-465B-8E7B-34134891A36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0114-5965-469F-B88C-47613E0EC5CF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45D64-C45F-4DCC-A6C3-DEABC417B87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16BF-56BB-49DE-8D44-AF7DEB7C4202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C9AB-4674-4B99-B398-2C498D5554E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1DE3-09A7-45E2-BFB2-DD3D30A556E3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6EAB2-3F4A-4350-B63A-92A56580102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AE2F-73AE-4738-8DBE-BED706449E75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7D68E-01AB-4D75-BBE1-6EEE65C844D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7DDD-D9A2-44B6-8DEA-8CEBB209B6AE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1B48-20B3-448B-A927-F97B515CA81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3DA3-225E-4BA3-8C75-781F455AC680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FAB5C-45E1-43E7-85C1-6B4D463AB7B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A6D5-077F-4BC3-93C0-1ECC1230D463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E48E-7C43-4197-9555-D73C123F338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08B99-7096-48A4-B8B9-F2F417457402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9425D-3BAB-427D-B205-3367CAC0DFB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811B6-6641-4EBD-B48E-9714D53FBEBD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80045-ADD4-4F41-A968-54A7950262D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DDEEB-984C-4B7C-BA12-5B49CA2971E1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34F86-9D40-489B-A29D-4B3B83F958B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3F06A-BEC4-4545-A5F7-CDBF5A0B792F}" type="datetimeFigureOut">
              <a:rPr lang="ar-SA"/>
              <a:pPr>
                <a:defRPr/>
              </a:pPr>
              <a:t>14/04/1442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ADF284-E2A9-4AD0-ACE6-0B1E924104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 rot="341396">
            <a:off x="2441307" y="3111407"/>
            <a:ext cx="5256599" cy="857256"/>
          </a:xfrm>
          <a:prstGeom prst="rect">
            <a:avLst/>
          </a:prstGeom>
        </p:spPr>
        <p:txBody>
          <a:bodyPr rtlCol="1" anchor="ctr"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n-cs"/>
              </a:rPr>
              <a:t>حرف ومهن</a:t>
            </a:r>
          </a:p>
        </p:txBody>
      </p:sp>
      <p:sp>
        <p:nvSpPr>
          <p:cNvPr id="6" name="مستطيل 5"/>
          <p:cNvSpPr/>
          <p:nvPr/>
        </p:nvSpPr>
        <p:spPr>
          <a:xfrm rot="273330">
            <a:off x="3920070" y="1680328"/>
            <a:ext cx="27462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ar-EG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الوحدة الرابعة</a:t>
            </a:r>
          </a:p>
        </p:txBody>
      </p:sp>
    </p:spTree>
    <p:extLst>
      <p:ext uri="{BB962C8B-B14F-4D97-AF65-F5344CB8AC3E}">
        <p14:creationId xmlns:p14="http://schemas.microsoft.com/office/powerpoint/2010/main" val="152190407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525055" y="2492896"/>
            <a:ext cx="6093890" cy="1446550"/>
          </a:xfrm>
          <a:prstGeom prst="rect">
            <a:avLst/>
          </a:prstGeom>
          <a:noFill/>
        </p:spPr>
        <p:txBody>
          <a:bodyPr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التواصل اللغوي </a:t>
            </a:r>
            <a:endParaRPr lang="en-US" sz="88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8"/>
          <p:cNvSpPr txBox="1">
            <a:spLocks noChangeArrowheads="1"/>
          </p:cNvSpPr>
          <p:nvPr/>
        </p:nvSpPr>
        <p:spPr bwMode="auto">
          <a:xfrm>
            <a:off x="1403648" y="3284984"/>
            <a:ext cx="61928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800" b="1" dirty="0">
                <a:latin typeface="Calibri" pitchFamily="34" charset="0"/>
              </a:rPr>
              <a:t>الدرس الأول: تمثيل حوار</a:t>
            </a:r>
            <a:endParaRPr lang="en-US" sz="4800" dirty="0">
              <a:latin typeface="Calibri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8C91C51-3E9E-4029-8160-7C261DEF5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41" b="42394" l="4667" r="4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649" b="61380"/>
          <a:stretch/>
        </p:blipFill>
        <p:spPr>
          <a:xfrm>
            <a:off x="4190410" y="188641"/>
            <a:ext cx="4347627" cy="2088232"/>
          </a:xfrm>
          <a:prstGeom prst="rect">
            <a:avLst/>
          </a:prstGeom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 rot="20687105">
            <a:off x="4000480" y="919951"/>
            <a:ext cx="50407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4000" b="1" dirty="0">
                <a:solidFill>
                  <a:srgbClr val="0070C0"/>
                </a:solidFill>
                <a:latin typeface="Calibri" pitchFamily="34" charset="0"/>
              </a:rPr>
              <a:t>التواصل الشفهي</a:t>
            </a:r>
            <a:endParaRPr lang="en-US" sz="40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916832"/>
            <a:ext cx="684076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EG" sz="3200" b="1" dirty="0"/>
              <a:t> أن يكون الحديث باللغة الفصيحة اليسيرة.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EG" sz="3200" b="1" dirty="0"/>
              <a:t> الالتزام بالوقت المحدد للمتحدث.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EG" sz="3200" b="1" dirty="0"/>
              <a:t> النظر للجمهور والتفاعل معهم.</a:t>
            </a:r>
          </a:p>
          <a:p>
            <a:pPr marL="285750" indent="-2857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EG" sz="3200" b="1" dirty="0"/>
              <a:t> توظيف ما تعلمه في الوحدة من معارف وما اكتسبه من رصيد لغوي.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2681895" y="836712"/>
            <a:ext cx="5432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3600" b="1" u="sng" dirty="0">
                <a:solidFill>
                  <a:srgbClr val="0070C0"/>
                </a:solidFill>
              </a:rPr>
              <a:t>أمور لابد من مراعاتها قبل التحدث:</a:t>
            </a:r>
          </a:p>
        </p:txBody>
      </p:sp>
    </p:spTree>
    <p:extLst>
      <p:ext uri="{BB962C8B-B14F-4D97-AF65-F5344CB8AC3E}">
        <p14:creationId xmlns:p14="http://schemas.microsoft.com/office/powerpoint/2010/main" val="36282281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065618" y="564981"/>
            <a:ext cx="7012764" cy="1148874"/>
          </a:xfrm>
          <a:prstGeom prst="wedgeRoundRectCallout">
            <a:avLst>
              <a:gd name="adj1" fmla="val -22311"/>
              <a:gd name="adj2" fmla="val 5216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259633" y="564981"/>
            <a:ext cx="68187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 rtl="1"/>
            <a:r>
              <a:rPr lang="ar-EG" sz="3200" b="1" dirty="0">
                <a:solidFill>
                  <a:schemeClr val="bg1"/>
                </a:solidFill>
              </a:rPr>
              <a:t>1- </a:t>
            </a:r>
            <a:r>
              <a:rPr lang="ar-SA" sz="3200" b="1" dirty="0">
                <a:solidFill>
                  <a:schemeClr val="bg1"/>
                </a:solidFill>
              </a:rPr>
              <a:t>الحوار </a:t>
            </a:r>
            <a:r>
              <a:rPr lang="ar-EG" sz="3200" b="1" dirty="0">
                <a:solidFill>
                  <a:schemeClr val="bg1"/>
                </a:solidFill>
              </a:rPr>
              <a:t>الآتي</a:t>
            </a:r>
            <a:r>
              <a:rPr lang="ar-SA" sz="3200" b="1" dirty="0">
                <a:solidFill>
                  <a:schemeClr val="bg1"/>
                </a:solidFill>
              </a:rPr>
              <a:t> بين خي</a:t>
            </a:r>
            <a:r>
              <a:rPr lang="ar-EG" sz="3200" b="1" dirty="0">
                <a:solidFill>
                  <a:schemeClr val="bg1"/>
                </a:solidFill>
              </a:rPr>
              <a:t>َّ</a:t>
            </a:r>
            <a:r>
              <a:rPr lang="ar-SA" sz="3200" b="1" dirty="0">
                <a:solidFill>
                  <a:schemeClr val="bg1"/>
                </a:solidFill>
              </a:rPr>
              <a:t>اط وعط</a:t>
            </a:r>
            <a:r>
              <a:rPr lang="ar-EG" sz="3200" b="1" dirty="0">
                <a:solidFill>
                  <a:schemeClr val="bg1"/>
                </a:solidFill>
              </a:rPr>
              <a:t>َّ</a:t>
            </a:r>
            <a:r>
              <a:rPr lang="ar-SA" sz="3200" b="1" dirty="0">
                <a:solidFill>
                  <a:schemeClr val="bg1"/>
                </a:solidFill>
              </a:rPr>
              <a:t>ار حول ما يمتاز به</a:t>
            </a:r>
            <a:r>
              <a:rPr lang="ar-EG" sz="3200" b="1" dirty="0">
                <a:solidFill>
                  <a:schemeClr val="bg1"/>
                </a:solidFill>
              </a:rPr>
              <a:t>ِ</a:t>
            </a:r>
            <a:r>
              <a:rPr lang="ar-SA" sz="3200" b="1" dirty="0">
                <a:solidFill>
                  <a:schemeClr val="bg1"/>
                </a:solidFill>
              </a:rPr>
              <a:t> ك</a:t>
            </a:r>
            <a:r>
              <a:rPr lang="ar-EG" sz="3200" b="1" dirty="0">
                <a:solidFill>
                  <a:schemeClr val="bg1"/>
                </a:solidFill>
              </a:rPr>
              <a:t>ُ</a:t>
            </a:r>
            <a:r>
              <a:rPr lang="ar-SA" sz="3200" b="1" dirty="0">
                <a:solidFill>
                  <a:schemeClr val="bg1"/>
                </a:solidFill>
              </a:rPr>
              <a:t>ل</a:t>
            </a:r>
            <a:r>
              <a:rPr lang="ar-EG" sz="3200" b="1" dirty="0">
                <a:solidFill>
                  <a:schemeClr val="bg1"/>
                </a:solidFill>
              </a:rPr>
              <a:t>َّ</a:t>
            </a:r>
            <a:r>
              <a:rPr lang="ar-SA" sz="3200" b="1" dirty="0">
                <a:solidFill>
                  <a:schemeClr val="bg1"/>
                </a:solidFill>
              </a:rPr>
              <a:t> منهما</a:t>
            </a:r>
            <a:r>
              <a:rPr lang="ar-EG" sz="3200" b="1" dirty="0">
                <a:solidFill>
                  <a:schemeClr val="bg1"/>
                </a:solidFill>
              </a:rPr>
              <a:t>، أمثل الحوار مع من بجانبي: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733237" y="2348880"/>
            <a:ext cx="7777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200" b="1" dirty="0">
                <a:solidFill>
                  <a:srgbClr val="0070C0"/>
                </a:solidFill>
              </a:rPr>
              <a:t>الخ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ي</a:t>
            </a:r>
            <a:r>
              <a:rPr lang="ar-EG" sz="3200" b="1" dirty="0">
                <a:solidFill>
                  <a:srgbClr val="0070C0"/>
                </a:solidFill>
              </a:rPr>
              <a:t>َّ</a:t>
            </a:r>
            <a:r>
              <a:rPr lang="ar-SA" sz="3200" b="1" dirty="0">
                <a:solidFill>
                  <a:srgbClr val="0070C0"/>
                </a:solidFill>
              </a:rPr>
              <a:t>اط</a:t>
            </a:r>
            <a:r>
              <a:rPr lang="ar-EG" sz="3200" b="1" dirty="0">
                <a:solidFill>
                  <a:srgbClr val="0070C0"/>
                </a:solidFill>
              </a:rPr>
              <a:t>ُ</a:t>
            </a:r>
            <a:r>
              <a:rPr lang="ar-SA" sz="3200" b="1" dirty="0">
                <a:solidFill>
                  <a:srgbClr val="0070C0"/>
                </a:solidFill>
              </a:rPr>
              <a:t>: أ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نا م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ن</a:t>
            </a:r>
            <a:r>
              <a:rPr lang="ar-EG" sz="3200" b="1" dirty="0">
                <a:solidFill>
                  <a:srgbClr val="0070C0"/>
                </a:solidFill>
              </a:rPr>
              <a:t>ْ</a:t>
            </a:r>
            <a:r>
              <a:rPr lang="ar-SA" sz="3200" b="1" dirty="0">
                <a:solidFill>
                  <a:srgbClr val="0070C0"/>
                </a:solidFill>
              </a:rPr>
              <a:t> ي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ح</a:t>
            </a:r>
            <a:r>
              <a:rPr lang="ar-EG" sz="3200" b="1" dirty="0">
                <a:solidFill>
                  <a:srgbClr val="0070C0"/>
                </a:solidFill>
              </a:rPr>
              <a:t>ُ</a:t>
            </a:r>
            <a:r>
              <a:rPr lang="ar-SA" sz="3200" b="1" dirty="0">
                <a:solidFill>
                  <a:srgbClr val="0070C0"/>
                </a:solidFill>
              </a:rPr>
              <a:t>وك</a:t>
            </a:r>
            <a:r>
              <a:rPr lang="ar-EG" sz="3200" b="1" dirty="0">
                <a:solidFill>
                  <a:srgbClr val="0070C0"/>
                </a:solidFill>
              </a:rPr>
              <a:t>ُ</a:t>
            </a:r>
            <a:r>
              <a:rPr lang="ar-SA" sz="3200" b="1" dirty="0">
                <a:solidFill>
                  <a:srgbClr val="0070C0"/>
                </a:solidFill>
              </a:rPr>
              <a:t> الث</a:t>
            </a:r>
            <a:r>
              <a:rPr lang="ar-EG" sz="3200" b="1" dirty="0">
                <a:solidFill>
                  <a:srgbClr val="0070C0"/>
                </a:solidFill>
              </a:rPr>
              <a:t>ِّ</a:t>
            </a:r>
            <a:r>
              <a:rPr lang="ar-SA" sz="3200" b="1" dirty="0">
                <a:solidFill>
                  <a:srgbClr val="0070C0"/>
                </a:solidFill>
              </a:rPr>
              <a:t>ياب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 الج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ديدة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 في الأ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ع</a:t>
            </a:r>
            <a:r>
              <a:rPr lang="ar-EG" sz="3200" b="1" dirty="0">
                <a:solidFill>
                  <a:srgbClr val="0070C0"/>
                </a:solidFill>
              </a:rPr>
              <a:t>ْ</a:t>
            </a:r>
            <a:r>
              <a:rPr lang="ar-SA" sz="3200" b="1" dirty="0">
                <a:solidFill>
                  <a:srgbClr val="0070C0"/>
                </a:solidFill>
              </a:rPr>
              <a:t>ي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اد</a:t>
            </a:r>
            <a:r>
              <a:rPr lang="ar-EG" sz="3200" b="1" dirty="0">
                <a:solidFill>
                  <a:srgbClr val="0070C0"/>
                </a:solidFill>
              </a:rPr>
              <a:t>ِ</a:t>
            </a:r>
            <a:r>
              <a:rPr lang="ar-SA" sz="3200" b="1" dirty="0">
                <a:solidFill>
                  <a:srgbClr val="0070C0"/>
                </a:solidFill>
              </a:rPr>
              <a:t> والأ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ف</a:t>
            </a:r>
            <a:r>
              <a:rPr lang="ar-EG" sz="3200" b="1" dirty="0">
                <a:solidFill>
                  <a:srgbClr val="0070C0"/>
                </a:solidFill>
              </a:rPr>
              <a:t>ْ</a:t>
            </a:r>
            <a:r>
              <a:rPr lang="ar-SA" sz="3200" b="1" dirty="0">
                <a:solidFill>
                  <a:srgbClr val="0070C0"/>
                </a:solidFill>
              </a:rPr>
              <a:t>راح</a:t>
            </a:r>
            <a:r>
              <a:rPr lang="ar-EG" sz="3200" b="1" dirty="0">
                <a:solidFill>
                  <a:srgbClr val="0070C0"/>
                </a:solidFill>
              </a:rPr>
              <a:t>ِ</a:t>
            </a:r>
            <a:r>
              <a:rPr lang="ar-SA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733237" y="3002254"/>
            <a:ext cx="7777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200" b="1" dirty="0" err="1">
                <a:solidFill>
                  <a:schemeClr val="accent3">
                    <a:lumMod val="75000"/>
                  </a:schemeClr>
                </a:solidFill>
              </a:rPr>
              <a:t>الع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ط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َّ</a:t>
            </a:r>
            <a:r>
              <a:rPr lang="ar-SA" sz="3200" b="1" dirty="0" err="1">
                <a:solidFill>
                  <a:schemeClr val="accent3">
                    <a:lumMod val="75000"/>
                  </a:schemeClr>
                </a:solidFill>
              </a:rPr>
              <a:t>ار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ar-SA" sz="3200" b="1" dirty="0" err="1">
                <a:solidFill>
                  <a:schemeClr val="accent3">
                    <a:lumMod val="75000"/>
                  </a:schemeClr>
                </a:solidFill>
              </a:rPr>
              <a:t>أ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ن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ا </a:t>
            </a:r>
            <a:r>
              <a:rPr lang="ar-SA" sz="3200" b="1" dirty="0" err="1">
                <a:solidFill>
                  <a:schemeClr val="accent3">
                    <a:lumMod val="75000"/>
                  </a:schemeClr>
                </a:solidFill>
              </a:rPr>
              <a:t>م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ن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ْ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 ي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ق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د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ِّ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م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 أ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ف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ْ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خ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ر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 الهدايا في المن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ا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سَبَا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ت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ِ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accent3">
                    <a:lumMod val="75000"/>
                  </a:schemeClr>
                </a:solidFill>
              </a:rPr>
              <a:t>الس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َّ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ع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ِ</a:t>
            </a:r>
            <a:r>
              <a:rPr lang="ar-SA" sz="3200" b="1" dirty="0" err="1">
                <a:solidFill>
                  <a:schemeClr val="accent3">
                    <a:lumMod val="75000"/>
                  </a:schemeClr>
                </a:solidFill>
              </a:rPr>
              <a:t>يدة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مربع نص 8"/>
          <p:cNvSpPr txBox="1">
            <a:spLocks noChangeArrowheads="1"/>
          </p:cNvSpPr>
          <p:nvPr/>
        </p:nvSpPr>
        <p:spPr bwMode="auto">
          <a:xfrm>
            <a:off x="704130" y="3779102"/>
            <a:ext cx="7777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200" b="1" dirty="0">
                <a:solidFill>
                  <a:srgbClr val="0070C0"/>
                </a:solidFill>
              </a:rPr>
              <a:t>الخ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ي</a:t>
            </a:r>
            <a:r>
              <a:rPr lang="ar-EG" sz="3200" b="1" dirty="0">
                <a:solidFill>
                  <a:srgbClr val="0070C0"/>
                </a:solidFill>
              </a:rPr>
              <a:t>َّ</a:t>
            </a:r>
            <a:r>
              <a:rPr lang="ar-SA" sz="3200" b="1" dirty="0">
                <a:solidFill>
                  <a:srgbClr val="0070C0"/>
                </a:solidFill>
              </a:rPr>
              <a:t>اط</a:t>
            </a:r>
            <a:r>
              <a:rPr lang="ar-EG" sz="3200" b="1" dirty="0">
                <a:solidFill>
                  <a:srgbClr val="0070C0"/>
                </a:solidFill>
              </a:rPr>
              <a:t>ُ</a:t>
            </a:r>
            <a:r>
              <a:rPr lang="ar-SA" sz="3200" b="1" dirty="0">
                <a:solidFill>
                  <a:srgbClr val="0070C0"/>
                </a:solidFill>
              </a:rPr>
              <a:t>: أ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ن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ا م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ن</a:t>
            </a:r>
            <a:r>
              <a:rPr lang="ar-EG" sz="3200" b="1" dirty="0">
                <a:solidFill>
                  <a:srgbClr val="0070C0"/>
                </a:solidFill>
              </a:rPr>
              <a:t>ْ</a:t>
            </a:r>
            <a:r>
              <a:rPr lang="ar-SA" sz="3200" b="1" dirty="0">
                <a:solidFill>
                  <a:srgbClr val="0070C0"/>
                </a:solidFill>
              </a:rPr>
              <a:t> ي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ق</a:t>
            </a:r>
            <a:r>
              <a:rPr lang="ar-EG" sz="3200" b="1" dirty="0">
                <a:solidFill>
                  <a:srgbClr val="0070C0"/>
                </a:solidFill>
              </a:rPr>
              <a:t>ُ</a:t>
            </a:r>
            <a:r>
              <a:rPr lang="ar-SA" sz="3200" b="1" dirty="0">
                <a:solidFill>
                  <a:srgbClr val="0070C0"/>
                </a:solidFill>
              </a:rPr>
              <a:t>وم</a:t>
            </a:r>
            <a:r>
              <a:rPr lang="ar-EG" sz="3200" b="1" dirty="0">
                <a:solidFill>
                  <a:srgbClr val="0070C0"/>
                </a:solidFill>
              </a:rPr>
              <a:t>ُ</a:t>
            </a:r>
            <a:r>
              <a:rPr lang="ar-SA" sz="3200" b="1" dirty="0">
                <a:solidFill>
                  <a:srgbClr val="0070C0"/>
                </a:solidFill>
              </a:rPr>
              <a:t> ب</a:t>
            </a:r>
            <a:r>
              <a:rPr lang="ar-EG" sz="3200" b="1" dirty="0">
                <a:solidFill>
                  <a:srgbClr val="0070C0"/>
                </a:solidFill>
              </a:rPr>
              <a:t>ِ</a:t>
            </a:r>
            <a:r>
              <a:rPr lang="ar-SA" sz="3200" b="1" dirty="0">
                <a:solidFill>
                  <a:srgbClr val="0070C0"/>
                </a:solidFill>
              </a:rPr>
              <a:t>إص</a:t>
            </a:r>
            <a:r>
              <a:rPr lang="ar-EG" sz="3200" b="1" dirty="0">
                <a:solidFill>
                  <a:srgbClr val="0070C0"/>
                </a:solidFill>
              </a:rPr>
              <a:t>ْ</a:t>
            </a:r>
            <a:r>
              <a:rPr lang="ar-SA" sz="3200" b="1" dirty="0">
                <a:solidFill>
                  <a:srgbClr val="0070C0"/>
                </a:solidFill>
              </a:rPr>
              <a:t>لاح</a:t>
            </a:r>
            <a:r>
              <a:rPr lang="ar-EG" sz="3200" b="1" dirty="0">
                <a:solidFill>
                  <a:srgbClr val="0070C0"/>
                </a:solidFill>
              </a:rPr>
              <a:t>ِ</a:t>
            </a:r>
            <a:r>
              <a:rPr lang="ar-SA" sz="3200" b="1" dirty="0">
                <a:solidFill>
                  <a:srgbClr val="0070C0"/>
                </a:solidFill>
              </a:rPr>
              <a:t> الم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لابس</a:t>
            </a:r>
            <a:r>
              <a:rPr lang="ar-EG" sz="3200" b="1" dirty="0">
                <a:solidFill>
                  <a:srgbClr val="0070C0"/>
                </a:solidFill>
              </a:rPr>
              <a:t>ِ</a:t>
            </a:r>
            <a:r>
              <a:rPr lang="ar-SA" sz="3200" b="1" dirty="0">
                <a:solidFill>
                  <a:srgbClr val="0070C0"/>
                </a:solidFill>
              </a:rPr>
              <a:t> الم</a:t>
            </a:r>
            <a:r>
              <a:rPr lang="ar-EG" sz="3200" b="1" dirty="0">
                <a:solidFill>
                  <a:srgbClr val="0070C0"/>
                </a:solidFill>
              </a:rPr>
              <a:t>ُ</a:t>
            </a:r>
            <a:r>
              <a:rPr lang="ar-SA" sz="3200" b="1" dirty="0">
                <a:solidFill>
                  <a:srgbClr val="0070C0"/>
                </a:solidFill>
              </a:rPr>
              <a:t>م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ز</a:t>
            </a:r>
            <a:r>
              <a:rPr lang="ar-EG" sz="3200" b="1" dirty="0">
                <a:solidFill>
                  <a:srgbClr val="0070C0"/>
                </a:solidFill>
              </a:rPr>
              <a:t>َّ</a:t>
            </a:r>
            <a:r>
              <a:rPr lang="ar-SA" sz="3200" b="1" dirty="0">
                <a:solidFill>
                  <a:srgbClr val="0070C0"/>
                </a:solidFill>
              </a:rPr>
              <a:t>ق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ة</a:t>
            </a:r>
            <a:r>
              <a:rPr lang="ar-EG" sz="3200" b="1" dirty="0">
                <a:solidFill>
                  <a:srgbClr val="0070C0"/>
                </a:solidFill>
              </a:rPr>
              <a:t>ِ</a:t>
            </a:r>
            <a:r>
              <a:rPr lang="ar-SA" sz="3200" b="1" dirty="0">
                <a:solidFill>
                  <a:srgbClr val="0070C0"/>
                </a:solidFill>
              </a:rPr>
              <a:t>.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مربع نص 12"/>
          <p:cNvSpPr txBox="1">
            <a:spLocks noChangeArrowheads="1"/>
          </p:cNvSpPr>
          <p:nvPr/>
        </p:nvSpPr>
        <p:spPr bwMode="auto">
          <a:xfrm>
            <a:off x="771062" y="4555951"/>
            <a:ext cx="77771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الع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ط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َّ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ار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: أ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ن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ا أ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ب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ْ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د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ِ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ع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 ف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ي 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اب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ْ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ت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ِ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كار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ِ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 أ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ن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ْ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و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اع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ِ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 الع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ط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ور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ِ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 الم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س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ْ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ت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خ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ْ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ر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ج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ة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ِ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 م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ِ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ن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 الز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ُّ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هور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ِ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 والأ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ش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ْ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جار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ِ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767292" y="1196752"/>
            <a:ext cx="77953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70C0"/>
                </a:solidFill>
              </a:rPr>
              <a:t>الخ</a:t>
            </a:r>
            <a:r>
              <a:rPr lang="ar-EG" sz="3200" b="1" dirty="0">
                <a:solidFill>
                  <a:srgbClr val="0070C0"/>
                </a:solidFill>
              </a:rPr>
              <a:t>َ</a:t>
            </a:r>
            <a:r>
              <a:rPr lang="ar-SA" sz="3200" b="1" dirty="0">
                <a:solidFill>
                  <a:srgbClr val="0070C0"/>
                </a:solidFill>
              </a:rPr>
              <a:t>ي</a:t>
            </a:r>
            <a:r>
              <a:rPr lang="ar-EG" sz="3200" b="1" dirty="0">
                <a:solidFill>
                  <a:srgbClr val="0070C0"/>
                </a:solidFill>
              </a:rPr>
              <a:t>َّ</a:t>
            </a:r>
            <a:r>
              <a:rPr lang="ar-SA" sz="3200" b="1" dirty="0">
                <a:solidFill>
                  <a:srgbClr val="0070C0"/>
                </a:solidFill>
              </a:rPr>
              <a:t>اط</a:t>
            </a:r>
            <a:r>
              <a:rPr lang="ar-EG" sz="3200" b="1" dirty="0">
                <a:solidFill>
                  <a:srgbClr val="0070C0"/>
                </a:solidFill>
              </a:rPr>
              <a:t>ُ</a:t>
            </a:r>
            <a:r>
              <a:rPr lang="ar-SA" sz="3200" b="1" dirty="0">
                <a:solidFill>
                  <a:srgbClr val="0070C0"/>
                </a:solidFill>
              </a:rPr>
              <a:t>:</a:t>
            </a:r>
            <a:r>
              <a:rPr lang="ar-EG" sz="3200" b="1" dirty="0">
                <a:solidFill>
                  <a:srgbClr val="0070C0"/>
                </a:solidFill>
              </a:rPr>
              <a:t> أَنَا أَتَمَيَّزُ بِالمَهَارَةِ والجَوْدَةِ فِي خِيَاطِةِ الفَرِشِ واللُّحُفِ وَالأَغْطِيَةِ المُسْتَخْدِمَةِ صيفاً وَشِتاءً.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767292" y="2588314"/>
            <a:ext cx="7777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200" b="1" dirty="0" err="1">
                <a:solidFill>
                  <a:schemeClr val="accent3">
                    <a:lumMod val="75000"/>
                  </a:schemeClr>
                </a:solidFill>
              </a:rPr>
              <a:t>الع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ط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َّ</a:t>
            </a:r>
            <a:r>
              <a:rPr lang="ar-SA" sz="3200" b="1" dirty="0" err="1">
                <a:solidFill>
                  <a:schemeClr val="accent3">
                    <a:lumMod val="75000"/>
                  </a:schemeClr>
                </a:solidFill>
              </a:rPr>
              <a:t>ار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إِذاً </a:t>
            </a:r>
            <a:r>
              <a:rPr lang="ar-EG" sz="3200" b="1" dirty="0" err="1">
                <a:solidFill>
                  <a:schemeClr val="accent3">
                    <a:lumMod val="75000"/>
                  </a:schemeClr>
                </a:solidFill>
              </a:rPr>
              <a:t>لَكَ</a:t>
            </a:r>
            <a:r>
              <a:rPr lang="ar-EG" sz="3200" b="1" dirty="0">
                <a:solidFill>
                  <a:schemeClr val="accent3">
                    <a:lumMod val="75000"/>
                  </a:schemeClr>
                </a:solidFill>
              </a:rPr>
              <a:t> دورٌ مهمٌ في حَياةِ النَّاسِ</a:t>
            </a:r>
            <a:r>
              <a:rPr lang="ar-SA" sz="32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785446" y="3645024"/>
            <a:ext cx="7777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200" b="1" dirty="0" err="1">
                <a:solidFill>
                  <a:srgbClr val="0070C0"/>
                </a:solidFill>
              </a:rPr>
              <a:t>ال</a:t>
            </a:r>
            <a:r>
              <a:rPr lang="ar-EG" sz="3200" b="1" dirty="0" err="1">
                <a:solidFill>
                  <a:srgbClr val="0070C0"/>
                </a:solidFill>
              </a:rPr>
              <a:t>خيا</a:t>
            </a:r>
            <a:r>
              <a:rPr lang="ar-SA" sz="3200" b="1" dirty="0">
                <a:solidFill>
                  <a:srgbClr val="0070C0"/>
                </a:solidFill>
              </a:rPr>
              <a:t>ط</a:t>
            </a:r>
            <a:r>
              <a:rPr lang="ar-EG" sz="3200" b="1" dirty="0">
                <a:solidFill>
                  <a:srgbClr val="0070C0"/>
                </a:solidFill>
              </a:rPr>
              <a:t>َّ</a:t>
            </a:r>
            <a:r>
              <a:rPr lang="ar-SA" sz="3200" b="1" dirty="0">
                <a:solidFill>
                  <a:srgbClr val="0070C0"/>
                </a:solidFill>
              </a:rPr>
              <a:t>: </a:t>
            </a:r>
            <a:r>
              <a:rPr lang="ar-EG" sz="3200" b="1" dirty="0">
                <a:solidFill>
                  <a:srgbClr val="0070C0"/>
                </a:solidFill>
              </a:rPr>
              <a:t>وَأَنْتَ كَذلكَ أَيُّها العطار فَلا يُمْكِنُ الاسْتِغْنَاءُ عَنْكَ.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داسي 5"/>
          <p:cNvSpPr/>
          <p:nvPr/>
        </p:nvSpPr>
        <p:spPr>
          <a:xfrm>
            <a:off x="1187624" y="1988840"/>
            <a:ext cx="7147220" cy="2736304"/>
          </a:xfrm>
          <a:prstGeom prst="hexagon">
            <a:avLst>
              <a:gd name="adj" fmla="val 18317"/>
              <a:gd name="vf" fmla="val 115470"/>
            </a:avLst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758305" y="2416590"/>
            <a:ext cx="60721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rgbClr val="C00000"/>
                </a:solidFill>
              </a:rPr>
              <a:t>2- أُجْري حِوَارَاً مَعَ مَنْ بِجِانبي بِحَيْثُ يُمَثِّلُ كُلُّ وَاحِدٍ مِنَّا حِرْفَةً أَوْ مِهْنَةً، مَعَ تِعْدَادِ مَحاسِنِها عَلَى ضَوْءِ ما سَبَقَ.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13138</TotalTime>
  <Words>358</Words>
  <Application>Microsoft Office PowerPoint</Application>
  <PresentationFormat>عرض على الشاشة (4:3)</PresentationFormat>
  <Paragraphs>20</Paragraphs>
  <Slides>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الرابع الابتدائي - الفصل الدراسي الثاني</dc:title>
  <cp:lastModifiedBy>Eman Adel</cp:lastModifiedBy>
  <cp:revision>488</cp:revision>
  <dcterms:created xsi:type="dcterms:W3CDTF">2010-11-30T14:34:05Z</dcterms:created>
  <dcterms:modified xsi:type="dcterms:W3CDTF">2020-11-29T14:43:42Z</dcterms:modified>
</cp:coreProperties>
</file>