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5"/>
  </p:notesMasterIdLst>
  <p:sldIdLst>
    <p:sldId id="298" r:id="rId2"/>
    <p:sldId id="257" r:id="rId3"/>
    <p:sldId id="258" r:id="rId4"/>
    <p:sldId id="260" r:id="rId5"/>
    <p:sldId id="264" r:id="rId6"/>
    <p:sldId id="259" r:id="rId7"/>
    <p:sldId id="261" r:id="rId8"/>
    <p:sldId id="275" r:id="rId9"/>
    <p:sldId id="293" r:id="rId10"/>
    <p:sldId id="263" r:id="rId11"/>
    <p:sldId id="272" r:id="rId12"/>
    <p:sldId id="276" r:id="rId13"/>
    <p:sldId id="278" r:id="rId14"/>
    <p:sldId id="294" r:id="rId15"/>
    <p:sldId id="274" r:id="rId16"/>
    <p:sldId id="279" r:id="rId17"/>
    <p:sldId id="277" r:id="rId18"/>
    <p:sldId id="280" r:id="rId19"/>
    <p:sldId id="281" r:id="rId20"/>
    <p:sldId id="265" r:id="rId21"/>
    <p:sldId id="282" r:id="rId22"/>
    <p:sldId id="284" r:id="rId23"/>
    <p:sldId id="296" r:id="rId24"/>
    <p:sldId id="295" r:id="rId25"/>
    <p:sldId id="297" r:id="rId26"/>
    <p:sldId id="285" r:id="rId27"/>
    <p:sldId id="286" r:id="rId28"/>
    <p:sldId id="287" r:id="rId29"/>
    <p:sldId id="288" r:id="rId30"/>
    <p:sldId id="289" r:id="rId31"/>
    <p:sldId id="290" r:id="rId32"/>
    <p:sldId id="291" r:id="rId33"/>
    <p:sldId id="292" r:id="rId34"/>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764" autoAdjust="0"/>
  </p:normalViewPr>
  <p:slideViewPr>
    <p:cSldViewPr>
      <p:cViewPr varScale="1">
        <p:scale>
          <a:sx n="63" d="100"/>
          <a:sy n="63" d="100"/>
        </p:scale>
        <p:origin x="6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E343E3-29CA-43FE-B668-CC480B672706}" type="datetimeFigureOut">
              <a:rPr lang="ar-EG" smtClean="0"/>
              <a:t>13/04/1442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35C57D-11F2-416F-AF0D-2099B409492E}" type="slidenum">
              <a:rPr lang="ar-EG" smtClean="0"/>
              <a:t>‹#›</a:t>
            </a:fld>
            <a:endParaRPr lang="ar-EG"/>
          </a:p>
        </p:txBody>
      </p:sp>
    </p:spTree>
    <p:extLst>
      <p:ext uri="{BB962C8B-B14F-4D97-AF65-F5344CB8AC3E}">
        <p14:creationId xmlns:p14="http://schemas.microsoft.com/office/powerpoint/2010/main" val="24042580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4835C57D-11F2-416F-AF0D-2099B409492E}" type="slidenum">
              <a:rPr lang="ar-EG" smtClean="0"/>
              <a:t>29</a:t>
            </a:fld>
            <a:endParaRPr lang="ar-EG"/>
          </a:p>
        </p:txBody>
      </p:sp>
    </p:spTree>
    <p:extLst>
      <p:ext uri="{BB962C8B-B14F-4D97-AF65-F5344CB8AC3E}">
        <p14:creationId xmlns:p14="http://schemas.microsoft.com/office/powerpoint/2010/main" val="279998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43295F32-000E-48F7-9E23-ABB1E26BE60B}"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145948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43295F32-000E-48F7-9E23-ABB1E26BE60B}"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330866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43295F32-000E-48F7-9E23-ABB1E26BE60B}"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6863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43295F32-000E-48F7-9E23-ABB1E26BE60B}"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170807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95F32-000E-48F7-9E23-ABB1E26BE60B}"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100670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43295F32-000E-48F7-9E23-ABB1E26BE60B}"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260579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43295F32-000E-48F7-9E23-ABB1E26BE60B}" type="datetimeFigureOut">
              <a:rPr lang="ar-EG" smtClean="0"/>
              <a:t>13/04/1442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15221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43295F32-000E-48F7-9E23-ABB1E26BE60B}" type="datetimeFigureOut">
              <a:rPr lang="ar-EG" smtClean="0"/>
              <a:t>13/04/1442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95896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95F32-000E-48F7-9E23-ABB1E26BE60B}" type="datetimeFigureOut">
              <a:rPr lang="ar-EG" smtClean="0"/>
              <a:t>13/04/1442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249470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295F32-000E-48F7-9E23-ABB1E26BE60B}"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238203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295F32-000E-48F7-9E23-ABB1E26BE60B}"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41D5CC7-172A-4A6B-9076-A91E127BB499}" type="slidenum">
              <a:rPr lang="ar-EG" smtClean="0"/>
              <a:t>‹#›</a:t>
            </a:fld>
            <a:endParaRPr lang="ar-EG"/>
          </a:p>
        </p:txBody>
      </p:sp>
    </p:spTree>
    <p:extLst>
      <p:ext uri="{BB962C8B-B14F-4D97-AF65-F5344CB8AC3E}">
        <p14:creationId xmlns:p14="http://schemas.microsoft.com/office/powerpoint/2010/main" val="311670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3295F32-000E-48F7-9E23-ABB1E26BE60B}" type="datetimeFigureOut">
              <a:rPr lang="ar-EG" smtClean="0"/>
              <a:t>13/04/1442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41D5CC7-172A-4A6B-9076-A91E127BB499}" type="slidenum">
              <a:rPr lang="ar-EG" smtClean="0"/>
              <a:t>‹#›</a:t>
            </a:fld>
            <a:endParaRPr lang="ar-EG"/>
          </a:p>
        </p:txBody>
      </p:sp>
    </p:spTree>
    <p:extLst>
      <p:ext uri="{BB962C8B-B14F-4D97-AF65-F5344CB8AC3E}">
        <p14:creationId xmlns:p14="http://schemas.microsoft.com/office/powerpoint/2010/main" val="733899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1649343" y="3991126"/>
            <a:ext cx="4536504" cy="1107996"/>
          </a:xfrm>
          <a:prstGeom prst="rect">
            <a:avLst/>
          </a:prstGeom>
          <a:noFill/>
        </p:spPr>
        <p:txBody>
          <a:bodyPr wrap="square" rtlCol="1">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ar-EG" sz="6600" b="1" dirty="0">
                <a:solidFill>
                  <a:srgbClr val="7030A0"/>
                </a:solidFill>
                <a:effectLst>
                  <a:outerShdw blurRad="38100" dist="38100" dir="2700000" algn="tl">
                    <a:srgbClr val="000000">
                      <a:alpha val="43137"/>
                    </a:srgbClr>
                  </a:outerShdw>
                </a:effectLst>
              </a:rPr>
              <a:t>آداب وواجبات </a:t>
            </a:r>
            <a:endParaRPr lang="en-US" sz="6600" b="1" dirty="0">
              <a:solidFill>
                <a:srgbClr val="7030A0"/>
              </a:solidFill>
              <a:effectLst>
                <a:outerShdw blurRad="38100" dist="38100" dir="2700000" algn="tl">
                  <a:srgbClr val="000000">
                    <a:alpha val="43137"/>
                  </a:srgbClr>
                </a:outerShdw>
              </a:effectLst>
            </a:endParaRPr>
          </a:p>
        </p:txBody>
      </p:sp>
      <p:sp>
        <p:nvSpPr>
          <p:cNvPr id="5" name="شكل بيضاوي 4"/>
          <p:cNvSpPr/>
          <p:nvPr/>
        </p:nvSpPr>
        <p:spPr>
          <a:xfrm>
            <a:off x="4619673" y="1124744"/>
            <a:ext cx="3132348" cy="1582686"/>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ar-EG" sz="3600" b="1" dirty="0">
                <a:solidFill>
                  <a:srgbClr val="C00000"/>
                </a:solidFill>
              </a:rPr>
              <a:t>الوحدة الثالثة </a:t>
            </a:r>
          </a:p>
        </p:txBody>
      </p:sp>
    </p:spTree>
    <p:extLst>
      <p:ext uri="{BB962C8B-B14F-4D97-AF65-F5344CB8AC3E}">
        <p14:creationId xmlns:p14="http://schemas.microsoft.com/office/powerpoint/2010/main" val="298052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elmohandes\Desktop\بوربوينت\اشكال تلقائية وايقونات\magazine-33602_640.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88224" y="555178"/>
            <a:ext cx="2006059" cy="2228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340427">
            <a:off x="5055469" y="1531047"/>
            <a:ext cx="5071569" cy="707886"/>
          </a:xfrm>
          <a:prstGeom prst="rect">
            <a:avLst/>
          </a:prstGeom>
          <a:noFill/>
        </p:spPr>
        <p:txBody>
          <a:bodyPr wrap="square" rtlCol="1">
            <a:spAutoFit/>
          </a:bodyPr>
          <a:lstStyle/>
          <a:p>
            <a:pPr algn="ctr"/>
            <a:r>
              <a:rPr lang="ar-EG" sz="4000" b="1" dirty="0">
                <a:ln w="12700">
                  <a:solidFill>
                    <a:srgbClr val="7030A0"/>
                  </a:solidFill>
                  <a:prstDash val="solid"/>
                </a:ln>
                <a:solidFill>
                  <a:schemeClr val="bg2">
                    <a:tint val="85000"/>
                    <a:satMod val="155000"/>
                  </a:schemeClr>
                </a:solidFill>
                <a:effectLst>
                  <a:outerShdw blurRad="41275" dist="20320" dir="1800000" algn="tl" rotWithShape="0">
                    <a:srgbClr val="000000">
                      <a:alpha val="40000"/>
                    </a:srgbClr>
                  </a:outerShdw>
                </a:effectLst>
              </a:rPr>
              <a:t>أستنتج</a:t>
            </a:r>
          </a:p>
        </p:txBody>
      </p:sp>
      <p:sp>
        <p:nvSpPr>
          <p:cNvPr id="2" name="TextBox 1"/>
          <p:cNvSpPr txBox="1"/>
          <p:nvPr/>
        </p:nvSpPr>
        <p:spPr>
          <a:xfrm>
            <a:off x="899592" y="2924944"/>
            <a:ext cx="6872778" cy="2800767"/>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lgn="ctr">
              <a:buFont typeface="Arial" pitchFamily="34" charset="0"/>
              <a:buChar char="•"/>
            </a:pP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إذا دخلت اللام المكسورة على الأسماء المبدوءة بـ</a:t>
            </a:r>
            <a:r>
              <a:rPr lang="ar-EG" sz="2800" b="1" dirty="0">
                <a:ln w="11430"/>
              </a:rPr>
              <a:t>(ال) </a:t>
            </a: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وليس أولها (حرف اللام) تحذف الهمزة فقط من </a:t>
            </a:r>
            <a:r>
              <a:rPr lang="ar-EG" sz="2800" b="1" dirty="0">
                <a:ln w="11430"/>
              </a:rPr>
              <a:t>(ال).</a:t>
            </a:r>
          </a:p>
          <a:p>
            <a:pPr marL="285750" indent="-285750" algn="ctr">
              <a:buFont typeface="Arial" pitchFamily="34" charset="0"/>
              <a:buChar char="•"/>
            </a:pPr>
            <a:endPar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marL="285750" indent="-285750" algn="ctr">
              <a:buFont typeface="Arial" pitchFamily="34" charset="0"/>
              <a:buChar char="•"/>
            </a:pP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إذا دخلت اللام المكسورة على الأسماء المبدوءة بـ</a:t>
            </a:r>
            <a:r>
              <a:rPr lang="ar-EG" sz="2800" b="1" dirty="0">
                <a:ln w="11430"/>
              </a:rPr>
              <a:t>(ال) </a:t>
            </a: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وكان أولها (حرف اللام ) تحذف </a:t>
            </a:r>
            <a:r>
              <a:rPr lang="ar-EG" sz="2800" b="1" dirty="0">
                <a:ln w="11430"/>
              </a:rPr>
              <a:t>(ال) </a:t>
            </a: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بأكملها.</a:t>
            </a:r>
          </a:p>
          <a:p>
            <a:pPr marL="285750" indent="-285750">
              <a:buFont typeface="Arial" pitchFamily="34" charset="0"/>
              <a:buChar char="•"/>
            </a:pP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pPr marL="285750" indent="-285750">
              <a:buFont typeface="Arial" pitchFamily="34" charset="0"/>
              <a:buChar char="•"/>
            </a:pP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Tree>
    <p:extLst>
      <p:ext uri="{BB962C8B-B14F-4D97-AF65-F5344CB8AC3E}">
        <p14:creationId xmlns:p14="http://schemas.microsoft.com/office/powerpoint/2010/main" val="203599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8" dur="500"/>
                                        <p:tgtEl>
                                          <p:spTgt spid="2">
                                            <p:txEl>
                                              <p:pRg st="0" end="0"/>
                                            </p:txEl>
                                          </p:spTgt>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C:\Users\senior\Desktop\شغل بوربوينت\13.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9632" y="708490"/>
            <a:ext cx="6099001" cy="836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764704"/>
            <a:ext cx="4229025" cy="769441"/>
          </a:xfrm>
          <a:prstGeom prst="rect">
            <a:avLst/>
          </a:prstGeom>
          <a:noFill/>
        </p:spPr>
        <p:txBody>
          <a:bodyPr wrap="square" rtlCol="1">
            <a:spAutoFit/>
          </a:bodyPr>
          <a:lstStyle/>
          <a:p>
            <a:pPr algn="ctr"/>
            <a:r>
              <a:rPr lang="ar-EG" sz="4400" b="1" dirty="0">
                <a:ln w="0"/>
                <a:solidFill>
                  <a:schemeClr val="bg1"/>
                </a:solidFill>
                <a:effectLst>
                  <a:outerShdw blurRad="38100" dist="19050" dir="2700000" algn="tl" rotWithShape="0">
                    <a:schemeClr val="dk1">
                      <a:alpha val="40000"/>
                    </a:schemeClr>
                  </a:outerShdw>
                </a:effectLst>
              </a:rPr>
              <a:t>أطـــبـق</a:t>
            </a:r>
            <a:endParaRPr lang="ar-EG" sz="4000" b="1" dirty="0">
              <a:ln w="0"/>
              <a:solidFill>
                <a:schemeClr val="bg1"/>
              </a:solidFill>
              <a:effectLst>
                <a:outerShdw blurRad="38100" dist="19050" dir="2700000" algn="tl" rotWithShape="0">
                  <a:schemeClr val="dk1">
                    <a:alpha val="40000"/>
                  </a:schemeClr>
                </a:outerShdw>
              </a:effectLst>
            </a:endParaRPr>
          </a:p>
        </p:txBody>
      </p:sp>
      <p:sp>
        <p:nvSpPr>
          <p:cNvPr id="3" name="TextBox 2"/>
          <p:cNvSpPr txBox="1"/>
          <p:nvPr/>
        </p:nvSpPr>
        <p:spPr>
          <a:xfrm>
            <a:off x="491964" y="1949659"/>
            <a:ext cx="7913464" cy="2123658"/>
          </a:xfrm>
          <a:prstGeom prst="rect">
            <a:avLst/>
          </a:prstGeom>
          <a:noFill/>
        </p:spPr>
        <p:txBody>
          <a:bodyPr wrap="square" rtlCol="1">
            <a:spAutoFit/>
          </a:bodyPr>
          <a:lstStyle/>
          <a:p>
            <a:pPr marL="342900" indent="-342900" algn="ctr">
              <a:buAutoNum type="arabic1Minus"/>
            </a:pPr>
            <a:r>
              <a:rPr lang="ar-EG" sz="4400" dirty="0">
                <a:ln w="0"/>
                <a:effectLst>
                  <a:outerShdw blurRad="38100" dist="19050" dir="2700000" algn="tl" rotWithShape="0">
                    <a:schemeClr val="dk1">
                      <a:alpha val="40000"/>
                    </a:schemeClr>
                  </a:outerShdw>
                </a:effectLst>
              </a:rPr>
              <a:t>أُدخل اللام المكسورة على الأسماء الآتية: </a:t>
            </a:r>
          </a:p>
          <a:p>
            <a:pPr algn="ctr"/>
            <a:r>
              <a:rPr lang="ar-EG" sz="4400" dirty="0">
                <a:ln w="0"/>
                <a:effectLst>
                  <a:outerShdw blurRad="38100" dist="19050" dir="2700000" algn="tl" rotWithShape="0">
                    <a:schemeClr val="dk1">
                      <a:alpha val="40000"/>
                    </a:schemeClr>
                  </a:outerShdw>
                </a:effectLst>
              </a:rPr>
              <a:t>(البحر، الابن، العيد) ثم أقرؤها.</a:t>
            </a:r>
          </a:p>
          <a:p>
            <a:pPr algn="ctr"/>
            <a:r>
              <a:rPr lang="ar-EG" sz="4400" dirty="0">
                <a:ln w="0"/>
                <a:effectLst>
                  <a:outerShdw blurRad="38100" dist="19050" dir="2700000" algn="tl" rotWithShape="0">
                    <a:schemeClr val="dk1">
                      <a:alpha val="40000"/>
                    </a:schemeClr>
                  </a:outerShdw>
                </a:effectLst>
              </a:rPr>
              <a:t>.................................................</a:t>
            </a:r>
          </a:p>
        </p:txBody>
      </p:sp>
      <p:sp>
        <p:nvSpPr>
          <p:cNvPr id="4" name="TextBox 3"/>
          <p:cNvSpPr txBox="1"/>
          <p:nvPr/>
        </p:nvSpPr>
        <p:spPr>
          <a:xfrm>
            <a:off x="1757058" y="3242320"/>
            <a:ext cx="5104148" cy="83099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للبحر – للابن – للعيد </a:t>
            </a:r>
          </a:p>
        </p:txBody>
      </p:sp>
    </p:spTree>
    <p:extLst>
      <p:ext uri="{BB962C8B-B14F-4D97-AF65-F5344CB8AC3E}">
        <p14:creationId xmlns:p14="http://schemas.microsoft.com/office/powerpoint/2010/main" val="26369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p:cTn id="4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3528" y="493656"/>
            <a:ext cx="8605464" cy="1569660"/>
          </a:xfrm>
          <a:prstGeom prst="rect">
            <a:avLst/>
          </a:prstGeom>
          <a:noFill/>
        </p:spPr>
        <p:txBody>
          <a:bodyPr wrap="square" rtlCol="1">
            <a:spAutoFit/>
          </a:bodyPr>
          <a:lstStyle/>
          <a:p>
            <a:pPr algn="ctr"/>
            <a:r>
              <a:rPr lang="ar-EG" sz="3200" b="1" dirty="0">
                <a:solidFill>
                  <a:srgbClr val="002060"/>
                </a:solidFill>
              </a:rPr>
              <a:t>ب – أملأ الفراغ بالاسم المناسب مما يأتي بعد دخول اللام المكسورة وأضع الكسرة في آخره، ثم أنطقه نطقاً صحيحاً: </a:t>
            </a:r>
          </a:p>
          <a:p>
            <a:pPr algn="ctr"/>
            <a:r>
              <a:rPr lang="ar-EG" sz="3200" b="1" dirty="0">
                <a:solidFill>
                  <a:srgbClr val="002060"/>
                </a:solidFill>
              </a:rPr>
              <a:t>(اللغة – الهدية – اللحم – القراءة)</a:t>
            </a:r>
          </a:p>
        </p:txBody>
      </p:sp>
      <p:sp>
        <p:nvSpPr>
          <p:cNvPr id="5" name="TextBox 4"/>
          <p:cNvSpPr txBox="1"/>
          <p:nvPr/>
        </p:nvSpPr>
        <p:spPr>
          <a:xfrm>
            <a:off x="2267744" y="2636912"/>
            <a:ext cx="5904656" cy="3539430"/>
          </a:xfrm>
          <a:prstGeom prst="rect">
            <a:avLst/>
          </a:prstGeom>
          <a:noFill/>
        </p:spPr>
        <p:txBody>
          <a:bodyPr wrap="square" rtlCol="1">
            <a:spAutoFit/>
          </a:bodyPr>
          <a:lstStyle/>
          <a:p>
            <a:r>
              <a:rPr lang="ar-EG" sz="3200" b="1" dirty="0">
                <a:ln w="1905"/>
                <a:effectLst>
                  <a:innerShdw blurRad="69850" dist="43180" dir="5400000">
                    <a:srgbClr val="000000">
                      <a:alpha val="65000"/>
                    </a:srgbClr>
                  </a:innerShdw>
                </a:effectLst>
              </a:rPr>
              <a:t>1-.................. المشوي لذة </a:t>
            </a:r>
          </a:p>
          <a:p>
            <a:endParaRPr lang="ar-EG" sz="3200" b="1" dirty="0">
              <a:ln w="1905"/>
              <a:effectLst>
                <a:innerShdw blurRad="69850" dist="43180" dir="5400000">
                  <a:srgbClr val="000000">
                    <a:alpha val="65000"/>
                  </a:srgbClr>
                </a:innerShdw>
              </a:effectLst>
            </a:endParaRPr>
          </a:p>
          <a:p>
            <a:r>
              <a:rPr lang="ar-EG" sz="3200" b="1" dirty="0">
                <a:ln w="1905"/>
                <a:effectLst>
                  <a:innerShdw blurRad="69850" dist="43180" dir="5400000">
                    <a:srgbClr val="000000">
                      <a:alpha val="65000"/>
                    </a:srgbClr>
                  </a:innerShdw>
                </a:effectLst>
              </a:rPr>
              <a:t>2-................... العربية حلاوة</a:t>
            </a:r>
          </a:p>
          <a:p>
            <a:endParaRPr lang="ar-EG" sz="3200" b="1" dirty="0">
              <a:ln w="1905"/>
              <a:effectLst>
                <a:innerShdw blurRad="69850" dist="43180" dir="5400000">
                  <a:srgbClr val="000000">
                    <a:alpha val="65000"/>
                  </a:srgbClr>
                </a:innerShdw>
              </a:effectLst>
            </a:endParaRPr>
          </a:p>
          <a:p>
            <a:r>
              <a:rPr lang="ar-EG" sz="3200" b="1" dirty="0">
                <a:ln w="1905"/>
                <a:effectLst>
                  <a:innerShdw blurRad="69850" dist="43180" dir="5400000">
                    <a:srgbClr val="000000">
                      <a:alpha val="65000"/>
                    </a:srgbClr>
                  </a:innerShdw>
                </a:effectLst>
              </a:rPr>
              <a:t>3-.................... منافع عديدة</a:t>
            </a:r>
          </a:p>
          <a:p>
            <a:endParaRPr lang="ar-EG" sz="3200" b="1" dirty="0">
              <a:ln w="1905"/>
              <a:effectLst>
                <a:innerShdw blurRad="69850" dist="43180" dir="5400000">
                  <a:srgbClr val="000000">
                    <a:alpha val="65000"/>
                  </a:srgbClr>
                </a:innerShdw>
              </a:effectLst>
            </a:endParaRPr>
          </a:p>
          <a:p>
            <a:r>
              <a:rPr lang="ar-EG" sz="3200" b="1" dirty="0">
                <a:ln w="1905"/>
                <a:effectLst>
                  <a:innerShdw blurRad="69850" dist="43180" dir="5400000">
                    <a:srgbClr val="000000">
                      <a:alpha val="65000"/>
                    </a:srgbClr>
                  </a:innerShdw>
                </a:effectLst>
              </a:rPr>
              <a:t>4-..................أثر في النفوس </a:t>
            </a:r>
          </a:p>
        </p:txBody>
      </p:sp>
      <p:sp>
        <p:nvSpPr>
          <p:cNvPr id="6" name="TextBox 5"/>
          <p:cNvSpPr txBox="1"/>
          <p:nvPr/>
        </p:nvSpPr>
        <p:spPr>
          <a:xfrm>
            <a:off x="5757996" y="2510834"/>
            <a:ext cx="1296144"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للحم</a:t>
            </a: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5776581" y="3577787"/>
            <a:ext cx="1296144"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للغة</a:t>
            </a: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5776581" y="4443770"/>
            <a:ext cx="1296144"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للقراءة</a:t>
            </a: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5854682" y="5449995"/>
            <a:ext cx="1296144"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للهدية</a:t>
            </a: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806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580">
                                          <p:stCondLst>
                                            <p:cond delay="0"/>
                                          </p:stCondLst>
                                        </p:cTn>
                                        <p:tgtEl>
                                          <p:spTgt spid="4">
                                            <p:txEl>
                                              <p:pRg st="1" end="1"/>
                                            </p:txEl>
                                          </p:spTgt>
                                        </p:tgtEl>
                                      </p:cBhvr>
                                    </p:animEffect>
                                    <p:anim calcmode="lin" valueType="num">
                                      <p:cBhvr>
                                        <p:cTn id="2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1" end="1"/>
                                            </p:txEl>
                                          </p:spTgt>
                                        </p:tgtEl>
                                      </p:cBhvr>
                                      <p:to x="100000" y="60000"/>
                                    </p:animScale>
                                    <p:animScale>
                                      <p:cBhvr>
                                        <p:cTn id="31" dur="166" decel="50000">
                                          <p:stCondLst>
                                            <p:cond delay="676"/>
                                          </p:stCondLst>
                                        </p:cTn>
                                        <p:tgtEl>
                                          <p:spTgt spid="4">
                                            <p:txEl>
                                              <p:pRg st="1" end="1"/>
                                            </p:txEl>
                                          </p:spTgt>
                                        </p:tgtEl>
                                      </p:cBhvr>
                                      <p:to x="100000" y="100000"/>
                                    </p:animScale>
                                    <p:animScale>
                                      <p:cBhvr>
                                        <p:cTn id="32" dur="26">
                                          <p:stCondLst>
                                            <p:cond delay="1312"/>
                                          </p:stCondLst>
                                        </p:cTn>
                                        <p:tgtEl>
                                          <p:spTgt spid="4">
                                            <p:txEl>
                                              <p:pRg st="1" end="1"/>
                                            </p:txEl>
                                          </p:spTgt>
                                        </p:tgtEl>
                                      </p:cBhvr>
                                      <p:to x="100000" y="80000"/>
                                    </p:animScale>
                                    <p:animScale>
                                      <p:cBhvr>
                                        <p:cTn id="33" dur="166" decel="50000">
                                          <p:stCondLst>
                                            <p:cond delay="1338"/>
                                          </p:stCondLst>
                                        </p:cTn>
                                        <p:tgtEl>
                                          <p:spTgt spid="4">
                                            <p:txEl>
                                              <p:pRg st="1" end="1"/>
                                            </p:txEl>
                                          </p:spTgt>
                                        </p:tgtEl>
                                      </p:cBhvr>
                                      <p:to x="100000" y="100000"/>
                                    </p:animScale>
                                    <p:animScale>
                                      <p:cBhvr>
                                        <p:cTn id="34" dur="26">
                                          <p:stCondLst>
                                            <p:cond delay="1642"/>
                                          </p:stCondLst>
                                        </p:cTn>
                                        <p:tgtEl>
                                          <p:spTgt spid="4">
                                            <p:txEl>
                                              <p:pRg st="1" end="1"/>
                                            </p:txEl>
                                          </p:spTgt>
                                        </p:tgtEl>
                                      </p:cBhvr>
                                      <p:to x="100000" y="90000"/>
                                    </p:animScale>
                                    <p:animScale>
                                      <p:cBhvr>
                                        <p:cTn id="35" dur="166" decel="50000">
                                          <p:stCondLst>
                                            <p:cond delay="1668"/>
                                          </p:stCondLst>
                                        </p:cTn>
                                        <p:tgtEl>
                                          <p:spTgt spid="4">
                                            <p:txEl>
                                              <p:pRg st="1" end="1"/>
                                            </p:txEl>
                                          </p:spTgt>
                                        </p:tgtEl>
                                      </p:cBhvr>
                                      <p:to x="100000" y="100000"/>
                                    </p:animScale>
                                    <p:animScale>
                                      <p:cBhvr>
                                        <p:cTn id="36" dur="26">
                                          <p:stCondLst>
                                            <p:cond delay="1808"/>
                                          </p:stCondLst>
                                        </p:cTn>
                                        <p:tgtEl>
                                          <p:spTgt spid="4">
                                            <p:txEl>
                                              <p:pRg st="1" end="1"/>
                                            </p:txEl>
                                          </p:spTgt>
                                        </p:tgtEl>
                                      </p:cBhvr>
                                      <p:to x="100000" y="95000"/>
                                    </p:animScale>
                                    <p:animScale>
                                      <p:cBhvr>
                                        <p:cTn id="37" dur="166" decel="50000">
                                          <p:stCondLst>
                                            <p:cond delay="1834"/>
                                          </p:stCondLst>
                                        </p:cTn>
                                        <p:tgtEl>
                                          <p:spTgt spid="4">
                                            <p:txEl>
                                              <p:pRg st="1" end="1"/>
                                            </p:txEl>
                                          </p:spTgt>
                                        </p:tgtEl>
                                      </p:cBhvr>
                                      <p:to x="100000" y="100000"/>
                                    </p:animScale>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1000"/>
                                        <p:tgtEl>
                                          <p:spTgt spid="5">
                                            <p:txEl>
                                              <p:pRg st="0" end="0"/>
                                            </p:txEl>
                                          </p:spTgt>
                                        </p:tgtEl>
                                      </p:cBhvr>
                                    </p:animEffect>
                                    <p:anim calcmode="lin" valueType="num">
                                      <p:cBhvr>
                                        <p:cTn id="4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p:cTn id="4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6">
                                            <p:txEl>
                                              <p:pRg st="0" end="0"/>
                                            </p:txEl>
                                          </p:spTgt>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 calcmode="lin" valueType="num">
                                      <p:cBhvr>
                                        <p:cTn id="5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56" dur="500"/>
                                        <p:tgtEl>
                                          <p:spTgt spid="5">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p:cTn id="6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7">
                                            <p:txEl>
                                              <p:pRg st="0" end="0"/>
                                            </p:txEl>
                                          </p:spTgt>
                                        </p:tgtEl>
                                      </p:cBhvr>
                                    </p:animEffect>
                                  </p:childTnLst>
                                </p:cTn>
                              </p:par>
                            </p:childTnLst>
                          </p:cTn>
                        </p:par>
                        <p:par>
                          <p:cTn id="64" fill="hold">
                            <p:stCondLst>
                              <p:cond delay="500"/>
                            </p:stCondLst>
                            <p:childTnLst>
                              <p:par>
                                <p:cTn id="65" presetID="42" presetClass="entr" presetSubtype="0" fill="hold" nodeType="after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fade">
                                      <p:cBhvr>
                                        <p:cTn id="67" dur="1000"/>
                                        <p:tgtEl>
                                          <p:spTgt spid="5">
                                            <p:txEl>
                                              <p:pRg st="4" end="4"/>
                                            </p:txEl>
                                          </p:spTgt>
                                        </p:tgtEl>
                                      </p:cBhvr>
                                    </p:animEffect>
                                    <p:anim calcmode="lin" valueType="num">
                                      <p:cBhvr>
                                        <p:cTn id="6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8">
                                            <p:txEl>
                                              <p:pRg st="0" end="0"/>
                                            </p:txEl>
                                          </p:spTgt>
                                        </p:tgtEl>
                                        <p:attrNameLst>
                                          <p:attrName>style.visibility</p:attrName>
                                        </p:attrNameLst>
                                      </p:cBhvr>
                                      <p:to>
                                        <p:strVal val="visible"/>
                                      </p:to>
                                    </p:set>
                                    <p:anim calcmode="lin" valueType="num">
                                      <p:cBhvr>
                                        <p:cTn id="7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8">
                                            <p:txEl>
                                              <p:pRg st="0" end="0"/>
                                            </p:txEl>
                                          </p:spTgt>
                                        </p:tgtEl>
                                      </p:cBhvr>
                                    </p:animEffect>
                                  </p:childTnLst>
                                </p:cTn>
                              </p:par>
                            </p:childTnLst>
                          </p:cTn>
                        </p:par>
                        <p:par>
                          <p:cTn id="77" fill="hold">
                            <p:stCondLst>
                              <p:cond delay="500"/>
                            </p:stCondLst>
                            <p:childTnLst>
                              <p:par>
                                <p:cTn id="78" presetID="42" presetClass="entr" presetSubtype="0" fill="hold" nodeType="afterEffect">
                                  <p:stCondLst>
                                    <p:cond delay="0"/>
                                  </p:stCondLst>
                                  <p:childTnLst>
                                    <p:set>
                                      <p:cBhvr>
                                        <p:cTn id="79" dur="1" fill="hold">
                                          <p:stCondLst>
                                            <p:cond delay="0"/>
                                          </p:stCondLst>
                                        </p:cTn>
                                        <p:tgtEl>
                                          <p:spTgt spid="5">
                                            <p:txEl>
                                              <p:pRg st="6" end="6"/>
                                            </p:txEl>
                                          </p:spTgt>
                                        </p:tgtEl>
                                        <p:attrNameLst>
                                          <p:attrName>style.visibility</p:attrName>
                                        </p:attrNameLst>
                                      </p:cBhvr>
                                      <p:to>
                                        <p:strVal val="visible"/>
                                      </p:to>
                                    </p:set>
                                    <p:animEffect transition="in" filter="fade">
                                      <p:cBhvr>
                                        <p:cTn id="80" dur="1000"/>
                                        <p:tgtEl>
                                          <p:spTgt spid="5">
                                            <p:txEl>
                                              <p:pRg st="6" end="6"/>
                                            </p:txEl>
                                          </p:spTgt>
                                        </p:tgtEl>
                                      </p:cBhvr>
                                    </p:animEffect>
                                    <p:anim calcmode="lin" valueType="num">
                                      <p:cBhvr>
                                        <p:cTn id="8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p:cTn id="8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15616" y="620688"/>
            <a:ext cx="6912768" cy="954107"/>
          </a:xfrm>
          <a:prstGeom prst="rect">
            <a:avLst/>
          </a:prstGeom>
          <a:noFill/>
        </p:spPr>
        <p:txBody>
          <a:bodyPr wrap="square" rtlCol="1">
            <a:spAutoFit/>
          </a:bodyPr>
          <a:lstStyle/>
          <a:p>
            <a:pPr algn="ctr"/>
            <a:r>
              <a:rPr lang="ar-EG" sz="2800" b="1" dirty="0">
                <a:solidFill>
                  <a:srgbClr val="C00000"/>
                </a:solidFill>
              </a:rPr>
              <a:t>جـ - أبحث في الآيات عن كلمة دخلت عليها اللام  المكسورة، ثم أكتبها في الجدول حسب المطلوب:</a:t>
            </a:r>
          </a:p>
        </p:txBody>
      </p:sp>
      <p:sp>
        <p:nvSpPr>
          <p:cNvPr id="5" name="TextBox 4"/>
          <p:cNvSpPr txBox="1"/>
          <p:nvPr/>
        </p:nvSpPr>
        <p:spPr>
          <a:xfrm>
            <a:off x="989602" y="1916832"/>
            <a:ext cx="7164796" cy="3539430"/>
          </a:xfrm>
          <a:prstGeom prst="rect">
            <a:avLst/>
          </a:prstGeom>
          <a:noFill/>
        </p:spPr>
        <p:txBody>
          <a:bodyPr wrap="square" rtlCol="1">
            <a:spAutoFit/>
          </a:bodyPr>
          <a:lstStyle/>
          <a:p>
            <a:pPr algn="justLow"/>
            <a:r>
              <a:rPr lang="ar-EG" sz="2800" b="1" dirty="0">
                <a:ln w="1905"/>
                <a:effectLst>
                  <a:innerShdw blurRad="69850" dist="43180" dir="5400000">
                    <a:srgbClr val="000000">
                      <a:alpha val="65000"/>
                    </a:srgbClr>
                  </a:innerShdw>
                </a:effectLst>
              </a:rPr>
              <a:t>1-(وَنُيَسِّرُكَ </a:t>
            </a:r>
            <a:r>
              <a:rPr lang="ar-EG" sz="2800" b="1" dirty="0" err="1">
                <a:ln w="1905"/>
                <a:effectLst>
                  <a:innerShdw blurRad="69850" dist="43180" dir="5400000">
                    <a:srgbClr val="000000">
                      <a:alpha val="65000"/>
                    </a:srgbClr>
                  </a:innerShdw>
                </a:effectLst>
              </a:rPr>
              <a:t>لِلْيُسْرَىٰ</a:t>
            </a:r>
            <a:r>
              <a:rPr lang="ar-EG" sz="2800" b="1" dirty="0">
                <a:ln w="1905"/>
                <a:effectLst>
                  <a:innerShdw blurRad="69850" dist="43180" dir="5400000">
                    <a:srgbClr val="000000">
                      <a:alpha val="65000"/>
                    </a:srgbClr>
                  </a:innerShdw>
                </a:effectLst>
              </a:rPr>
              <a:t>) </a:t>
            </a:r>
            <a:r>
              <a:rPr lang="ar-EG" sz="1600" b="1" dirty="0">
                <a:ln w="1905"/>
                <a:effectLst>
                  <a:innerShdw blurRad="69850" dist="43180" dir="5400000">
                    <a:srgbClr val="000000">
                      <a:alpha val="65000"/>
                    </a:srgbClr>
                  </a:innerShdw>
                </a:effectLst>
              </a:rPr>
              <a:t>الأعلى: 8 </a:t>
            </a:r>
          </a:p>
          <a:p>
            <a:pPr algn="justLow"/>
            <a:endParaRPr lang="ar-EG" sz="2800" b="1" dirty="0">
              <a:ln w="1905"/>
              <a:effectLst>
                <a:innerShdw blurRad="69850" dist="43180" dir="5400000">
                  <a:srgbClr val="000000">
                    <a:alpha val="65000"/>
                  </a:srgbClr>
                </a:innerShdw>
              </a:effectLst>
            </a:endParaRPr>
          </a:p>
          <a:p>
            <a:pPr algn="justLow"/>
            <a:r>
              <a:rPr lang="ar-EG" sz="2800" b="1" dirty="0">
                <a:ln w="1905"/>
                <a:effectLst>
                  <a:innerShdw blurRad="69850" dist="43180" dir="5400000">
                    <a:srgbClr val="000000">
                      <a:alpha val="65000"/>
                    </a:srgbClr>
                  </a:innerShdw>
                </a:effectLst>
              </a:rPr>
              <a:t>2-(وَعَهِدْنَا </a:t>
            </a:r>
            <a:r>
              <a:rPr lang="ar-EG" sz="2800" b="1" dirty="0" err="1">
                <a:ln w="1905"/>
                <a:effectLst>
                  <a:innerShdw blurRad="69850" dist="43180" dir="5400000">
                    <a:srgbClr val="000000">
                      <a:alpha val="65000"/>
                    </a:srgbClr>
                  </a:innerShdw>
                </a:effectLst>
              </a:rPr>
              <a:t>إِلَىٰ</a:t>
            </a:r>
            <a:r>
              <a:rPr lang="ar-EG" sz="2800" b="1" dirty="0">
                <a:ln w="1905"/>
                <a:effectLst>
                  <a:innerShdw blurRad="69850" dist="43180" dir="5400000">
                    <a:srgbClr val="000000">
                      <a:alpha val="65000"/>
                    </a:srgbClr>
                  </a:innerShdw>
                </a:effectLst>
              </a:rPr>
              <a:t> إِبْرَاهِيمَ وَإِسْمَاعِيلَ أَن طَهِّرَا بَيْتِيَ لِلطَّائِفِينَ وَالْعَاكِفِينَ وَالرُّكَّعِ السُّجُودِ) </a:t>
            </a:r>
            <a:r>
              <a:rPr lang="ar-EG" sz="1600" b="1" dirty="0">
                <a:ln w="1905"/>
                <a:effectLst>
                  <a:innerShdw blurRad="69850" dist="43180" dir="5400000">
                    <a:srgbClr val="000000">
                      <a:alpha val="65000"/>
                    </a:srgbClr>
                  </a:innerShdw>
                </a:effectLst>
              </a:rPr>
              <a:t>البقرة: 125</a:t>
            </a:r>
          </a:p>
          <a:p>
            <a:pPr algn="justLow"/>
            <a:endParaRPr lang="ar-EG" sz="2800" b="1" dirty="0">
              <a:ln w="1905"/>
              <a:effectLst>
                <a:innerShdw blurRad="69850" dist="43180" dir="5400000">
                  <a:srgbClr val="000000">
                    <a:alpha val="65000"/>
                  </a:srgbClr>
                </a:innerShdw>
              </a:effectLst>
            </a:endParaRPr>
          </a:p>
          <a:p>
            <a:pPr algn="justLow"/>
            <a:r>
              <a:rPr lang="ar-EG" sz="2800" b="1" dirty="0">
                <a:ln w="1905"/>
                <a:effectLst>
                  <a:innerShdw blurRad="69850" dist="43180" dir="5400000">
                    <a:srgbClr val="000000">
                      <a:alpha val="65000"/>
                    </a:srgbClr>
                  </a:innerShdw>
                </a:effectLst>
              </a:rPr>
              <a:t>3-(إِنَّ لِلْمُتَّقِينَ مَفَازًا (31) حَدَائِقَ وَأَعْنَابًا (32)) </a:t>
            </a:r>
            <a:r>
              <a:rPr lang="ar-EG" sz="2000" b="1" dirty="0">
                <a:ln w="1905"/>
                <a:effectLst>
                  <a:innerShdw blurRad="69850" dist="43180" dir="5400000">
                    <a:srgbClr val="000000">
                      <a:alpha val="65000"/>
                    </a:srgbClr>
                  </a:innerShdw>
                </a:effectLst>
              </a:rPr>
              <a:t>النبأ: 32:31</a:t>
            </a:r>
          </a:p>
          <a:p>
            <a:pPr algn="justLow"/>
            <a:endParaRPr lang="ar-EG" sz="2800" b="1" dirty="0">
              <a:ln w="1905"/>
              <a:effectLst>
                <a:innerShdw blurRad="69850" dist="43180" dir="5400000">
                  <a:srgbClr val="000000">
                    <a:alpha val="65000"/>
                  </a:srgbClr>
                </a:innerShdw>
              </a:effectLst>
            </a:endParaRPr>
          </a:p>
          <a:p>
            <a:pPr algn="justLow"/>
            <a:r>
              <a:rPr lang="ar-EG" sz="2800" b="1" dirty="0">
                <a:ln w="1905"/>
                <a:effectLst>
                  <a:innerShdw blurRad="69850" dist="43180" dir="5400000">
                    <a:srgbClr val="000000">
                      <a:alpha val="65000"/>
                    </a:srgbClr>
                  </a:innerShdw>
                </a:effectLst>
              </a:rPr>
              <a:t>4- (وَفِي أَمْوَالِهِمْ حَقٌّ لِّلسَّائِلِ وَالْمَحْرُومِ (19)) </a:t>
            </a:r>
            <a:r>
              <a:rPr lang="ar-EG" sz="2000" b="1" dirty="0">
                <a:ln w="1905"/>
                <a:effectLst>
                  <a:innerShdw blurRad="69850" dist="43180" dir="5400000">
                    <a:srgbClr val="000000">
                      <a:alpha val="65000"/>
                    </a:srgbClr>
                  </a:innerShdw>
                </a:effectLst>
              </a:rPr>
              <a:t>الذريات: 19</a:t>
            </a:r>
          </a:p>
        </p:txBody>
      </p:sp>
    </p:spTree>
    <p:extLst>
      <p:ext uri="{BB962C8B-B14F-4D97-AF65-F5344CB8AC3E}">
        <p14:creationId xmlns:p14="http://schemas.microsoft.com/office/powerpoint/2010/main" val="23156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63576880"/>
              </p:ext>
            </p:extLst>
          </p:nvPr>
        </p:nvGraphicFramePr>
        <p:xfrm>
          <a:off x="1979712" y="1124744"/>
          <a:ext cx="4501008" cy="4480270"/>
        </p:xfrm>
        <a:graphic>
          <a:graphicData uri="http://schemas.openxmlformats.org/drawingml/2006/table">
            <a:tbl>
              <a:tblPr rtl="1" firstRow="1" bandRow="1">
                <a:tableStyleId>{F5AB1C69-6EDB-4FF4-983F-18BD219EF322}</a:tableStyleId>
              </a:tblPr>
              <a:tblGrid>
                <a:gridCol w="2250504">
                  <a:extLst>
                    <a:ext uri="{9D8B030D-6E8A-4147-A177-3AD203B41FA5}">
                      <a16:colId xmlns:a16="http://schemas.microsoft.com/office/drawing/2014/main" val="20000"/>
                    </a:ext>
                  </a:extLst>
                </a:gridCol>
                <a:gridCol w="2250504">
                  <a:extLst>
                    <a:ext uri="{9D8B030D-6E8A-4147-A177-3AD203B41FA5}">
                      <a16:colId xmlns:a16="http://schemas.microsoft.com/office/drawing/2014/main" val="20001"/>
                    </a:ext>
                  </a:extLst>
                </a:gridCol>
              </a:tblGrid>
              <a:tr h="896054">
                <a:tc>
                  <a:txBody>
                    <a:bodyPr/>
                    <a:lstStyle/>
                    <a:p>
                      <a:pPr algn="ctr" rtl="1"/>
                      <a:r>
                        <a:rPr lang="ar-EG" sz="2400" dirty="0"/>
                        <a:t>الكلمة مع اللام</a:t>
                      </a:r>
                      <a:r>
                        <a:rPr lang="ar-EG" sz="2400" baseline="0" dirty="0"/>
                        <a:t> </a:t>
                      </a:r>
                      <a:endParaRPr lang="ar-EG" sz="2400" dirty="0"/>
                    </a:p>
                  </a:txBody>
                  <a:tcPr anchor="ctr"/>
                </a:tc>
                <a:tc>
                  <a:txBody>
                    <a:bodyPr/>
                    <a:lstStyle/>
                    <a:p>
                      <a:pPr algn="ctr" rtl="1"/>
                      <a:r>
                        <a:rPr lang="ar-EG" sz="2400" dirty="0"/>
                        <a:t>الكملة</a:t>
                      </a:r>
                      <a:r>
                        <a:rPr lang="ar-EG" sz="2400" baseline="0" dirty="0"/>
                        <a:t> بعد حذف اللام</a:t>
                      </a:r>
                      <a:endParaRPr lang="ar-EG" sz="2400" dirty="0"/>
                    </a:p>
                  </a:txBody>
                  <a:tcPr anchor="ctr"/>
                </a:tc>
                <a:extLst>
                  <a:ext uri="{0D108BD9-81ED-4DB2-BD59-A6C34878D82A}">
                    <a16:rowId xmlns:a16="http://schemas.microsoft.com/office/drawing/2014/main" val="10000"/>
                  </a:ext>
                </a:extLst>
              </a:tr>
              <a:tr h="896054">
                <a:tc>
                  <a:txBody>
                    <a:bodyPr/>
                    <a:lstStyle/>
                    <a:p>
                      <a:pPr algn="ctr" rtl="1"/>
                      <a:r>
                        <a:rPr lang="ar-EG" dirty="0"/>
                        <a:t>.........................</a:t>
                      </a:r>
                    </a:p>
                  </a:txBody>
                  <a:tcPr anchor="ctr"/>
                </a:tc>
                <a:tc>
                  <a:txBody>
                    <a:bodyPr/>
                    <a:lstStyle/>
                    <a:p>
                      <a:pPr algn="ctr" rtl="1"/>
                      <a:r>
                        <a:rPr lang="ar-EG" dirty="0"/>
                        <a:t>.........................</a:t>
                      </a:r>
                    </a:p>
                  </a:txBody>
                  <a:tcPr anchor="ctr"/>
                </a:tc>
                <a:extLst>
                  <a:ext uri="{0D108BD9-81ED-4DB2-BD59-A6C34878D82A}">
                    <a16:rowId xmlns:a16="http://schemas.microsoft.com/office/drawing/2014/main" val="10001"/>
                  </a:ext>
                </a:extLst>
              </a:tr>
              <a:tr h="896054">
                <a:tc>
                  <a:txBody>
                    <a:bodyPr/>
                    <a:lstStyle/>
                    <a:p>
                      <a:pPr algn="ctr" rtl="1"/>
                      <a:r>
                        <a:rPr lang="ar-EG" dirty="0"/>
                        <a:t>.........................</a:t>
                      </a:r>
                    </a:p>
                  </a:txBody>
                  <a:tcPr anchor="ctr"/>
                </a:tc>
                <a:tc>
                  <a:txBody>
                    <a:bodyPr/>
                    <a:lstStyle/>
                    <a:p>
                      <a:pPr algn="ctr" rtl="1"/>
                      <a:r>
                        <a:rPr lang="ar-EG" dirty="0"/>
                        <a:t>.........................</a:t>
                      </a:r>
                    </a:p>
                  </a:txBody>
                  <a:tcPr anchor="ctr"/>
                </a:tc>
                <a:extLst>
                  <a:ext uri="{0D108BD9-81ED-4DB2-BD59-A6C34878D82A}">
                    <a16:rowId xmlns:a16="http://schemas.microsoft.com/office/drawing/2014/main" val="10002"/>
                  </a:ext>
                </a:extLst>
              </a:tr>
              <a:tr h="896054">
                <a:tc>
                  <a:txBody>
                    <a:bodyPr/>
                    <a:lstStyle/>
                    <a:p>
                      <a:pPr algn="ctr" rtl="1"/>
                      <a:r>
                        <a:rPr lang="ar-EG" dirty="0"/>
                        <a:t>.........................</a:t>
                      </a:r>
                    </a:p>
                  </a:txBody>
                  <a:tcPr anchor="ctr"/>
                </a:tc>
                <a:tc>
                  <a:txBody>
                    <a:bodyPr/>
                    <a:lstStyle/>
                    <a:p>
                      <a:pPr algn="ctr" rtl="1"/>
                      <a:r>
                        <a:rPr lang="ar-EG" dirty="0"/>
                        <a:t>.........................</a:t>
                      </a:r>
                    </a:p>
                  </a:txBody>
                  <a:tcPr anchor="ctr"/>
                </a:tc>
                <a:extLst>
                  <a:ext uri="{0D108BD9-81ED-4DB2-BD59-A6C34878D82A}">
                    <a16:rowId xmlns:a16="http://schemas.microsoft.com/office/drawing/2014/main" val="10003"/>
                  </a:ext>
                </a:extLst>
              </a:tr>
              <a:tr h="896054">
                <a:tc>
                  <a:txBody>
                    <a:bodyPr/>
                    <a:lstStyle/>
                    <a:p>
                      <a:pPr algn="ctr" rtl="1"/>
                      <a:r>
                        <a:rPr lang="ar-EG" dirty="0"/>
                        <a:t>.........................</a:t>
                      </a:r>
                    </a:p>
                  </a:txBody>
                  <a:tcPr anchor="ctr"/>
                </a:tc>
                <a:tc>
                  <a:txBody>
                    <a:bodyPr/>
                    <a:lstStyle/>
                    <a:p>
                      <a:pPr algn="ctr" rtl="1"/>
                      <a:r>
                        <a:rPr lang="ar-EG" dirty="0"/>
                        <a:t>.........................</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4491586" y="1954959"/>
            <a:ext cx="1295547" cy="584775"/>
          </a:xfrm>
          <a:prstGeom prst="rect">
            <a:avLst/>
          </a:prstGeom>
          <a:noFill/>
        </p:spPr>
        <p:txBody>
          <a:bodyPr wrap="none" rtlCol="1">
            <a:spAutoFit/>
          </a:bodyPr>
          <a:lstStyle/>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لليسرى </a:t>
            </a:r>
          </a:p>
        </p:txBody>
      </p:sp>
      <p:sp>
        <p:nvSpPr>
          <p:cNvPr id="8" name="TextBox 7"/>
          <p:cNvSpPr txBox="1"/>
          <p:nvPr/>
        </p:nvSpPr>
        <p:spPr>
          <a:xfrm>
            <a:off x="2501763" y="1973081"/>
            <a:ext cx="1289135" cy="584775"/>
          </a:xfrm>
          <a:prstGeom prst="rect">
            <a:avLst/>
          </a:prstGeom>
          <a:noFill/>
        </p:spPr>
        <p:txBody>
          <a:bodyPr wrap="none" rtlCol="1">
            <a:spAutoFit/>
          </a:bodyPr>
          <a:lstStyle/>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اليسرى </a:t>
            </a:r>
          </a:p>
        </p:txBody>
      </p:sp>
      <p:sp>
        <p:nvSpPr>
          <p:cNvPr id="9" name="TextBox 8"/>
          <p:cNvSpPr txBox="1"/>
          <p:nvPr/>
        </p:nvSpPr>
        <p:spPr>
          <a:xfrm>
            <a:off x="4561920" y="2953027"/>
            <a:ext cx="1382110" cy="584775"/>
          </a:xfrm>
          <a:prstGeom prst="rect">
            <a:avLst/>
          </a:prstGeom>
          <a:noFill/>
        </p:spPr>
        <p:txBody>
          <a:bodyPr wrap="none" rtlCol="1">
            <a:spAutoFit/>
          </a:bodyPr>
          <a:lstStyle/>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للطائفين </a:t>
            </a:r>
          </a:p>
        </p:txBody>
      </p:sp>
      <p:sp>
        <p:nvSpPr>
          <p:cNvPr id="10" name="TextBox 9"/>
          <p:cNvSpPr txBox="1"/>
          <p:nvPr/>
        </p:nvSpPr>
        <p:spPr>
          <a:xfrm>
            <a:off x="2591640" y="2993215"/>
            <a:ext cx="1261885" cy="584775"/>
          </a:xfrm>
          <a:prstGeom prst="rect">
            <a:avLst/>
          </a:prstGeom>
          <a:noFill/>
        </p:spPr>
        <p:txBody>
          <a:bodyPr wrap="none" rtlCol="1">
            <a:spAutoFit/>
          </a:bodyPr>
          <a:lstStyle/>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الطائفين</a:t>
            </a:r>
          </a:p>
        </p:txBody>
      </p:sp>
      <p:sp>
        <p:nvSpPr>
          <p:cNvPr id="11" name="TextBox 10"/>
          <p:cNvSpPr txBox="1"/>
          <p:nvPr/>
        </p:nvSpPr>
        <p:spPr>
          <a:xfrm>
            <a:off x="4743658" y="3863934"/>
            <a:ext cx="1127232" cy="584775"/>
          </a:xfrm>
          <a:prstGeom prst="rect">
            <a:avLst/>
          </a:prstGeom>
          <a:noFill/>
        </p:spPr>
        <p:txBody>
          <a:bodyPr wrap="none" rtlCol="1">
            <a:spAutoFit/>
          </a:bodyPr>
          <a:lstStyle/>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للمتقين</a:t>
            </a:r>
          </a:p>
        </p:txBody>
      </p:sp>
      <p:sp>
        <p:nvSpPr>
          <p:cNvPr id="12" name="TextBox 11"/>
          <p:cNvSpPr txBox="1"/>
          <p:nvPr/>
        </p:nvSpPr>
        <p:spPr>
          <a:xfrm>
            <a:off x="2662173" y="3863933"/>
            <a:ext cx="1120820" cy="584775"/>
          </a:xfrm>
          <a:prstGeom prst="rect">
            <a:avLst/>
          </a:prstGeom>
          <a:noFill/>
        </p:spPr>
        <p:txBody>
          <a:bodyPr wrap="none" rtlCol="1">
            <a:spAutoFit/>
          </a:bodyPr>
          <a:lstStyle/>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المتقين</a:t>
            </a:r>
          </a:p>
        </p:txBody>
      </p:sp>
      <p:sp>
        <p:nvSpPr>
          <p:cNvPr id="13" name="TextBox 12"/>
          <p:cNvSpPr txBox="1"/>
          <p:nvPr/>
        </p:nvSpPr>
        <p:spPr>
          <a:xfrm>
            <a:off x="4685351" y="4734651"/>
            <a:ext cx="1135247" cy="584775"/>
          </a:xfrm>
          <a:prstGeom prst="rect">
            <a:avLst/>
          </a:prstGeom>
          <a:noFill/>
        </p:spPr>
        <p:txBody>
          <a:bodyPr wrap="none" rtlCol="1">
            <a:spAutoFit/>
          </a:bodyPr>
          <a:lstStyle/>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للسائل </a:t>
            </a:r>
          </a:p>
        </p:txBody>
      </p:sp>
      <p:sp>
        <p:nvSpPr>
          <p:cNvPr id="14" name="TextBox 13"/>
          <p:cNvSpPr txBox="1"/>
          <p:nvPr/>
        </p:nvSpPr>
        <p:spPr>
          <a:xfrm>
            <a:off x="2696979" y="4734651"/>
            <a:ext cx="1015021" cy="584775"/>
          </a:xfrm>
          <a:prstGeom prst="rect">
            <a:avLst/>
          </a:prstGeom>
          <a:noFill/>
        </p:spPr>
        <p:txBody>
          <a:bodyPr wrap="none" rtlCol="1">
            <a:spAutoFit/>
          </a:bodyPr>
          <a:lstStyle/>
          <a:p>
            <a:pPr algn="ctr"/>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السائل</a:t>
            </a:r>
          </a:p>
        </p:txBody>
      </p:sp>
    </p:spTree>
    <p:extLst>
      <p:ext uri="{BB962C8B-B14F-4D97-AF65-F5344CB8AC3E}">
        <p14:creationId xmlns:p14="http://schemas.microsoft.com/office/powerpoint/2010/main" val="27713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C:\Users\elmohandes\Desktop\بوربوينت\اشكال للكتابة بداخلها\بتغتغتغ.png"/>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rot="21330865">
            <a:off x="1024455" y="611227"/>
            <a:ext cx="7332222" cy="5321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314390">
            <a:off x="1716207" y="1421101"/>
            <a:ext cx="5904656" cy="3785652"/>
          </a:xfrm>
          <a:prstGeom prst="rect">
            <a:avLst/>
          </a:prstGeom>
          <a:noFill/>
        </p:spPr>
        <p:txBody>
          <a:bodyPr wrap="square" rtlCol="1">
            <a:spAutoFit/>
          </a:bodyPr>
          <a:lstStyle/>
          <a:p>
            <a:pPr algn="ctr"/>
            <a:r>
              <a:rPr lang="ar-EG" sz="6000" dirty="0">
                <a:ln>
                  <a:solidFill>
                    <a:schemeClr val="tx1">
                      <a:lumMod val="75000"/>
                      <a:lumOff val="25000"/>
                    </a:schemeClr>
                  </a:solidFill>
                </a:ln>
              </a:rPr>
              <a:t>أكتب ما يملى علي: </a:t>
            </a:r>
          </a:p>
          <a:p>
            <a:pPr algn="ctr"/>
            <a:r>
              <a:rPr lang="ar-EG" sz="6000" dirty="0">
                <a:ln>
                  <a:solidFill>
                    <a:schemeClr val="tx1">
                      <a:lumMod val="75000"/>
                      <a:lumOff val="25000"/>
                    </a:schemeClr>
                  </a:solidFill>
                </a:ln>
              </a:rPr>
              <a:t>.................................................................................</a:t>
            </a:r>
          </a:p>
        </p:txBody>
      </p:sp>
    </p:spTree>
    <p:extLst>
      <p:ext uri="{BB962C8B-B14F-4D97-AF65-F5344CB8AC3E}">
        <p14:creationId xmlns:p14="http://schemas.microsoft.com/office/powerpoint/2010/main" val="304831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elmohandes\Desktop\بوربوينت\أشكال 2014\PngMedium-Book-Open-135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600541"/>
            <a:ext cx="2699792" cy="1533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89470" y="600541"/>
            <a:ext cx="2258686" cy="132343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8000" b="1" dirty="0">
                <a:ln w="11430">
                  <a:solidFill>
                    <a:sysClr val="windowText" lastClr="000000"/>
                  </a:solidFill>
                </a:ln>
                <a:solidFill>
                  <a:schemeClr val="bg1"/>
                </a:solidFill>
              </a:rPr>
              <a:t>ثانياً</a:t>
            </a:r>
            <a:endParaRPr lang="ar-EG" sz="1400" b="1" dirty="0">
              <a:ln w="11430"/>
              <a:solidFill>
                <a:schemeClr val="bg1"/>
              </a:solidFill>
            </a:endParaRPr>
          </a:p>
        </p:txBody>
      </p:sp>
      <p:sp>
        <p:nvSpPr>
          <p:cNvPr id="3" name="TextBox 2"/>
          <p:cNvSpPr txBox="1"/>
          <p:nvPr/>
        </p:nvSpPr>
        <p:spPr>
          <a:xfrm>
            <a:off x="1547664" y="2996952"/>
            <a:ext cx="6309218" cy="132343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rPr>
              <a:t>دخول الباء والفاء والكاف على الكلمات المبدوءة بـ (ال)</a:t>
            </a:r>
          </a:p>
        </p:txBody>
      </p:sp>
    </p:spTree>
    <p:extLst>
      <p:ext uri="{BB962C8B-B14F-4D97-AF65-F5344CB8AC3E}">
        <p14:creationId xmlns:p14="http://schemas.microsoft.com/office/powerpoint/2010/main" val="32330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elmohandes\Desktop\خلفيات بوربوينت\72f6c3e0352027736b001f4032c9a1c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859848"/>
            <a:ext cx="7920880" cy="5419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5616" y="980728"/>
            <a:ext cx="6912768" cy="954107"/>
          </a:xfrm>
          <a:prstGeom prst="rect">
            <a:avLst/>
          </a:prstGeom>
          <a:noFill/>
        </p:spPr>
        <p:txBody>
          <a:bodyPr wrap="square" rtlCol="1">
            <a:spAutoFit/>
          </a:bodyPr>
          <a:lstStyle/>
          <a:p>
            <a:pPr algn="ctr"/>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الهدف: رسم الكلمات المبدوءة بـ (ال) عند دخول الباء والفاء والكاف عليها رسماً صحيحاً </a:t>
            </a:r>
          </a:p>
        </p:txBody>
      </p:sp>
    </p:spTree>
    <p:extLst>
      <p:ext uri="{BB962C8B-B14F-4D97-AF65-F5344CB8AC3E}">
        <p14:creationId xmlns:p14="http://schemas.microsoft.com/office/powerpoint/2010/main" val="15308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572000" y="1969587"/>
            <a:ext cx="4032448" cy="3600400"/>
          </a:xfrm>
          <a:prstGeom prst="round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TextBox 4"/>
          <p:cNvSpPr txBox="1"/>
          <p:nvPr/>
        </p:nvSpPr>
        <p:spPr>
          <a:xfrm>
            <a:off x="5550248" y="1787965"/>
            <a:ext cx="2088232" cy="1077218"/>
          </a:xfrm>
          <a:prstGeom prst="rect">
            <a:avLst/>
          </a:prstGeom>
          <a:noFill/>
        </p:spPr>
        <p:txBody>
          <a:bodyPr wrap="square" rtlCol="1">
            <a:spAutoFit/>
          </a:bodyPr>
          <a:lstStyle/>
          <a:p>
            <a:pPr algn="ctr"/>
            <a:r>
              <a:rPr lang="ar-EG" sz="3200" b="1" dirty="0">
                <a:solidFill>
                  <a:srgbClr val="C00000"/>
                </a:solidFill>
              </a:rPr>
              <a:t>(ال) الشمسية </a:t>
            </a:r>
          </a:p>
          <a:p>
            <a:endParaRPr lang="ar-EG" sz="3200" b="1" dirty="0">
              <a:solidFill>
                <a:srgbClr val="C00000"/>
              </a:solidFill>
            </a:endParaRPr>
          </a:p>
        </p:txBody>
      </p:sp>
      <p:sp>
        <p:nvSpPr>
          <p:cNvPr id="6" name="TextBox 5"/>
          <p:cNvSpPr txBox="1"/>
          <p:nvPr/>
        </p:nvSpPr>
        <p:spPr>
          <a:xfrm>
            <a:off x="5004047" y="2486328"/>
            <a:ext cx="3570739" cy="1384995"/>
          </a:xfrm>
          <a:prstGeom prst="rect">
            <a:avLst/>
          </a:prstGeom>
          <a:noFill/>
        </p:spPr>
        <p:txBody>
          <a:bodyPr wrap="square" rtlCol="1">
            <a:spAutoFit/>
          </a:bodyPr>
          <a:lstStyle/>
          <a:p>
            <a:pPr algn="ctr"/>
            <a:r>
              <a:rPr lang="ar-EG" sz="2800" b="1" dirty="0"/>
              <a:t>الحروف التي تأتي بعدها:</a:t>
            </a:r>
          </a:p>
          <a:p>
            <a:pPr algn="ctr"/>
            <a:r>
              <a:rPr lang="ar-EG" sz="2800" b="1" dirty="0"/>
              <a:t>ت، ث، د، ذ، ر، ز، س، ش، ص، ض، ط، ظ،، ن، ل</a:t>
            </a:r>
          </a:p>
        </p:txBody>
      </p:sp>
      <p:sp>
        <p:nvSpPr>
          <p:cNvPr id="7" name="TextBox 6"/>
          <p:cNvSpPr txBox="1"/>
          <p:nvPr/>
        </p:nvSpPr>
        <p:spPr>
          <a:xfrm>
            <a:off x="5033364" y="4414766"/>
            <a:ext cx="3312368" cy="1384995"/>
          </a:xfrm>
          <a:prstGeom prst="rect">
            <a:avLst/>
          </a:prstGeom>
          <a:noFill/>
        </p:spPr>
        <p:txBody>
          <a:bodyPr wrap="square" rtlCol="1">
            <a:spAutoFit/>
          </a:bodyPr>
          <a:lstStyle/>
          <a:p>
            <a:pPr algn="ctr"/>
            <a:r>
              <a:rPr lang="ar-EG" sz="2800" b="1" dirty="0">
                <a:solidFill>
                  <a:srgbClr val="FF0000"/>
                </a:solidFill>
              </a:rPr>
              <a:t>تكتب ولا تنطق</a:t>
            </a:r>
          </a:p>
          <a:p>
            <a:pPr algn="ctr"/>
            <a:r>
              <a:rPr lang="ar-EG" sz="2800" b="1" dirty="0"/>
              <a:t>الحرف الذي يلي اللام الشمسية يكون مشددًا</a:t>
            </a:r>
          </a:p>
        </p:txBody>
      </p:sp>
      <p:sp>
        <p:nvSpPr>
          <p:cNvPr id="9" name="TextBox 8"/>
          <p:cNvSpPr txBox="1"/>
          <p:nvPr/>
        </p:nvSpPr>
        <p:spPr>
          <a:xfrm>
            <a:off x="1115616" y="1844735"/>
            <a:ext cx="2518348" cy="1077218"/>
          </a:xfrm>
          <a:prstGeom prst="rect">
            <a:avLst/>
          </a:prstGeom>
          <a:noFill/>
        </p:spPr>
        <p:txBody>
          <a:bodyPr wrap="square" rtlCol="1">
            <a:spAutoFit/>
          </a:bodyPr>
          <a:lstStyle/>
          <a:p>
            <a:pPr algn="ctr"/>
            <a:r>
              <a:rPr lang="ar-EG" sz="3200" b="1" dirty="0">
                <a:solidFill>
                  <a:srgbClr val="C00000"/>
                </a:solidFill>
              </a:rPr>
              <a:t>(ال) القمرية</a:t>
            </a:r>
          </a:p>
          <a:p>
            <a:endParaRPr lang="ar-EG" sz="3200" b="1" dirty="0">
              <a:solidFill>
                <a:srgbClr val="C00000"/>
              </a:solidFill>
            </a:endParaRPr>
          </a:p>
        </p:txBody>
      </p:sp>
      <p:sp>
        <p:nvSpPr>
          <p:cNvPr id="10" name="TextBox 9"/>
          <p:cNvSpPr txBox="1"/>
          <p:nvPr/>
        </p:nvSpPr>
        <p:spPr>
          <a:xfrm>
            <a:off x="971600" y="2486328"/>
            <a:ext cx="3168352" cy="1384995"/>
          </a:xfrm>
          <a:prstGeom prst="rect">
            <a:avLst/>
          </a:prstGeom>
          <a:noFill/>
        </p:spPr>
        <p:txBody>
          <a:bodyPr wrap="square" rtlCol="1">
            <a:spAutoFit/>
          </a:bodyPr>
          <a:lstStyle/>
          <a:p>
            <a:pPr algn="ctr"/>
            <a:r>
              <a:rPr lang="ar-EG" sz="2800" b="1" dirty="0"/>
              <a:t>الحروف التي تأتي بعدها:</a:t>
            </a:r>
          </a:p>
          <a:p>
            <a:pPr algn="ctr"/>
            <a:r>
              <a:rPr lang="ar-EG" sz="2800" b="1" dirty="0"/>
              <a:t>أ، ب، ج، ح، خ، ع، غ، ف، ق، ك، م، هـ، و، ي</a:t>
            </a:r>
          </a:p>
        </p:txBody>
      </p:sp>
      <p:sp>
        <p:nvSpPr>
          <p:cNvPr id="11" name="TextBox 10"/>
          <p:cNvSpPr txBox="1"/>
          <p:nvPr/>
        </p:nvSpPr>
        <p:spPr>
          <a:xfrm>
            <a:off x="487646" y="4302210"/>
            <a:ext cx="3652306" cy="1384995"/>
          </a:xfrm>
          <a:prstGeom prst="rect">
            <a:avLst/>
          </a:prstGeom>
          <a:noFill/>
        </p:spPr>
        <p:txBody>
          <a:bodyPr wrap="square" rtlCol="1">
            <a:spAutoFit/>
          </a:bodyPr>
          <a:lstStyle/>
          <a:p>
            <a:pPr algn="ctr"/>
            <a:r>
              <a:rPr lang="ar-EG" sz="2800" b="1" dirty="0">
                <a:solidFill>
                  <a:srgbClr val="FF0000"/>
                </a:solidFill>
              </a:rPr>
              <a:t>تكتب وتُنطق</a:t>
            </a:r>
          </a:p>
          <a:p>
            <a:pPr algn="ctr"/>
            <a:r>
              <a:rPr lang="ar-EG" sz="2800" b="1" dirty="0"/>
              <a:t>اللام القمرية ساكنة والحرف الذي يليها يكون متحركًا</a:t>
            </a:r>
          </a:p>
        </p:txBody>
      </p:sp>
      <p:sp>
        <p:nvSpPr>
          <p:cNvPr id="13" name="TextBox 4"/>
          <p:cNvSpPr txBox="1"/>
          <p:nvPr/>
        </p:nvSpPr>
        <p:spPr>
          <a:xfrm>
            <a:off x="2062986" y="603647"/>
            <a:ext cx="5018027" cy="584775"/>
          </a:xfrm>
          <a:prstGeom prst="rect">
            <a:avLst/>
          </a:prstGeom>
          <a:noFill/>
        </p:spPr>
        <p:txBody>
          <a:bodyPr wrap="square" rtlCol="1">
            <a:spAutoFit/>
          </a:bodyPr>
          <a:lstStyle/>
          <a:p>
            <a:pPr algn="ctr"/>
            <a:r>
              <a:rPr lang="ar-EG" sz="3200" b="1" dirty="0">
                <a:solidFill>
                  <a:srgbClr val="002060"/>
                </a:solidFill>
              </a:rPr>
              <a:t>أتذكر الحروف الشمسية والقمرية </a:t>
            </a:r>
          </a:p>
        </p:txBody>
      </p:sp>
      <p:pic>
        <p:nvPicPr>
          <p:cNvPr id="12" name="صورة 11">
            <a:extLst>
              <a:ext uri="{FF2B5EF4-FFF2-40B4-BE49-F238E27FC236}">
                <a16:creationId xmlns:a16="http://schemas.microsoft.com/office/drawing/2014/main" id="{AF412042-96B3-4C9B-8DA1-153F01AFD072}"/>
              </a:ext>
            </a:extLst>
          </p:cNvPr>
          <p:cNvPicPr>
            <a:picLocks noChangeAspect="1"/>
          </p:cNvPicPr>
          <p:nvPr/>
        </p:nvPicPr>
        <p:blipFill>
          <a:blip r:embed="rId2"/>
          <a:stretch>
            <a:fillRect/>
          </a:stretch>
        </p:blipFill>
        <p:spPr>
          <a:xfrm>
            <a:off x="4139952" y="1969587"/>
            <a:ext cx="978248" cy="3592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934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Wave 3"/>
          <p:cNvSpPr/>
          <p:nvPr/>
        </p:nvSpPr>
        <p:spPr>
          <a:xfrm>
            <a:off x="1043608" y="486008"/>
            <a:ext cx="1800200" cy="864096"/>
          </a:xfrm>
          <a:prstGeom prst="wave">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EG" sz="3600" b="1" dirty="0">
                <a:solidFill>
                  <a:srgbClr val="0070C0"/>
                </a:solidFill>
              </a:rPr>
              <a:t>أقرأ</a:t>
            </a:r>
          </a:p>
        </p:txBody>
      </p:sp>
      <p:sp>
        <p:nvSpPr>
          <p:cNvPr id="5" name="TextBox 4"/>
          <p:cNvSpPr txBox="1"/>
          <p:nvPr/>
        </p:nvSpPr>
        <p:spPr>
          <a:xfrm>
            <a:off x="2610036" y="1350104"/>
            <a:ext cx="5796136" cy="58477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200" b="1" spc="50" dirty="0">
                <a:ln w="11430"/>
                <a:gradFill>
                  <a:gsLst>
                    <a:gs pos="25000">
                      <a:schemeClr val="accent2">
                        <a:satMod val="155000"/>
                      </a:schemeClr>
                    </a:gs>
                    <a:gs pos="100000">
                      <a:schemeClr val="accent2">
                        <a:shade val="45000"/>
                        <a:satMod val="165000"/>
                      </a:schemeClr>
                    </a:gs>
                  </a:gsLst>
                  <a:lin ang="5400000"/>
                </a:gradFill>
              </a:rPr>
              <a:t>أقرأ وألاحظ رسم الكلمات الملونة:</a:t>
            </a:r>
          </a:p>
        </p:txBody>
      </p:sp>
      <p:sp>
        <p:nvSpPr>
          <p:cNvPr id="6" name="TextBox 5"/>
          <p:cNvSpPr txBox="1"/>
          <p:nvPr/>
        </p:nvSpPr>
        <p:spPr>
          <a:xfrm>
            <a:off x="737320" y="2420888"/>
            <a:ext cx="7741368" cy="3416320"/>
          </a:xfrm>
          <a:prstGeom prst="rect">
            <a:avLst/>
          </a:prstGeom>
          <a:noFill/>
        </p:spPr>
        <p:txBody>
          <a:bodyPr wrap="square" rtlCol="1">
            <a:spAutoFit/>
          </a:bodyPr>
          <a:lstStyle/>
          <a:p>
            <a:pPr algn="ctr"/>
            <a:r>
              <a:rPr lang="ar-EG" sz="3600" b="1" dirty="0"/>
              <a:t>الحياء شعبة من شعب الإيمان، وهو خلق رفيع يبعث على فعل الحسن وترك القبيح، فهو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كالسياج</a:t>
            </a:r>
            <a:r>
              <a:rPr lang="ar-EG" sz="3600" b="1" dirty="0"/>
              <a:t> المنيع للمرء، فإذا وقع نظره على ما يكره غض بصره، وإذا رأى ما يعجبه عبّر عن رأيه فيه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بالذوق</a:t>
            </a:r>
            <a:r>
              <a:rPr lang="ar-EG" sz="3600" b="1" dirty="0"/>
              <a:t> والأدب،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فالحياء</a:t>
            </a:r>
            <a:r>
              <a:rPr lang="ar-EG" sz="3600" b="1" dirty="0"/>
              <a:t> فضيلة تسعد صاحبها، وتجعله يحظى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بالاحترام </a:t>
            </a:r>
            <a:r>
              <a:rPr lang="ar-EG" sz="3600" b="1" dirty="0"/>
              <a:t>والتقدير.</a:t>
            </a:r>
          </a:p>
        </p:txBody>
      </p:sp>
    </p:spTree>
    <p:extLst>
      <p:ext uri="{BB962C8B-B14F-4D97-AF65-F5344CB8AC3E}">
        <p14:creationId xmlns:p14="http://schemas.microsoft.com/office/powerpoint/2010/main" val="16478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elmohandes\Desktop\خلفيات بوربوينت\b6aaeb081dce738cd7b0e8103534f29f.jpg"/>
          <p:cNvPicPr>
            <a:picLocks noChangeAspect="1" noChangeArrowheads="1"/>
          </p:cNvPicPr>
          <p:nvPr/>
        </p:nvPicPr>
        <p:blipFill>
          <a:blip r:embed="rId2" cstate="print">
            <a:clrChange>
              <a:clrFrom>
                <a:srgbClr val="E9EAFE"/>
              </a:clrFrom>
              <a:clrTo>
                <a:srgbClr val="E9EAFE">
                  <a:alpha val="0"/>
                </a:srgbClr>
              </a:clrTo>
            </a:clrChange>
            <a:extLst>
              <a:ext uri="{28A0092B-C50C-407E-A947-70E740481C1C}">
                <a14:useLocalDpi xmlns:a14="http://schemas.microsoft.com/office/drawing/2010/main" val="0"/>
              </a:ext>
            </a:extLst>
          </a:blip>
          <a:srcRect/>
          <a:stretch>
            <a:fillRect/>
          </a:stretch>
        </p:blipFill>
        <p:spPr bwMode="auto">
          <a:xfrm rot="21335639">
            <a:off x="1657557" y="840539"/>
            <a:ext cx="5914440" cy="4963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p:nvPr/>
        </p:nvSpPr>
        <p:spPr>
          <a:xfrm rot="21135554">
            <a:off x="1897162" y="2303234"/>
            <a:ext cx="4824536" cy="2308324"/>
          </a:xfrm>
          <a:prstGeom prst="rect">
            <a:avLst/>
          </a:prstGeom>
          <a:noFill/>
        </p:spPr>
        <p:txBody>
          <a:bodyPr wrap="square" rtlCol="1">
            <a:spAutoFit/>
          </a:bodyPr>
          <a:lstStyle/>
          <a:p>
            <a:pPr algn="ctr"/>
            <a:r>
              <a:rPr lang="ar-EG"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الظاهرة الإملائية</a:t>
            </a:r>
          </a:p>
        </p:txBody>
      </p:sp>
    </p:spTree>
    <p:extLst>
      <p:ext uri="{BB962C8B-B14F-4D97-AF65-F5344CB8AC3E}">
        <p14:creationId xmlns:p14="http://schemas.microsoft.com/office/powerpoint/2010/main" val="30311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99592" y="1773686"/>
            <a:ext cx="7344816" cy="52322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800" b="1" spc="50" dirty="0">
                <a:ln w="11430"/>
              </a:rPr>
              <a:t>1- أعيد كتابة الكلمات الملونة في المكان المخصص: </a:t>
            </a:r>
          </a:p>
        </p:txBody>
      </p:sp>
      <p:sp>
        <p:nvSpPr>
          <p:cNvPr id="4" name="Rounded Rectangle 3"/>
          <p:cNvSpPr/>
          <p:nvPr/>
        </p:nvSpPr>
        <p:spPr>
          <a:xfrm>
            <a:off x="5382001" y="3068960"/>
            <a:ext cx="2016224" cy="936104"/>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EG" sz="2800" b="1">
              <a:solidFill>
                <a:srgbClr val="FF0000"/>
              </a:solidFill>
            </a:endParaRPr>
          </a:p>
        </p:txBody>
      </p:sp>
      <p:sp>
        <p:nvSpPr>
          <p:cNvPr id="7" name="Rounded Rectangle 6"/>
          <p:cNvSpPr/>
          <p:nvPr/>
        </p:nvSpPr>
        <p:spPr>
          <a:xfrm>
            <a:off x="5408972" y="4725144"/>
            <a:ext cx="2016224" cy="936104"/>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EG" sz="2800" b="1">
              <a:solidFill>
                <a:srgbClr val="FF0000"/>
              </a:solidFill>
            </a:endParaRPr>
          </a:p>
        </p:txBody>
      </p:sp>
      <p:sp>
        <p:nvSpPr>
          <p:cNvPr id="8" name="Rounded Rectangle 7"/>
          <p:cNvSpPr/>
          <p:nvPr/>
        </p:nvSpPr>
        <p:spPr>
          <a:xfrm>
            <a:off x="2555776" y="4725144"/>
            <a:ext cx="2016224" cy="936104"/>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EG" sz="2800" b="1">
              <a:solidFill>
                <a:srgbClr val="FF0000"/>
              </a:solidFill>
            </a:endParaRPr>
          </a:p>
        </p:txBody>
      </p:sp>
      <p:sp>
        <p:nvSpPr>
          <p:cNvPr id="9" name="Rounded Rectangle 8"/>
          <p:cNvSpPr/>
          <p:nvPr/>
        </p:nvSpPr>
        <p:spPr>
          <a:xfrm>
            <a:off x="2555776" y="3068960"/>
            <a:ext cx="2016224" cy="936104"/>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EG" sz="2800" b="1">
              <a:solidFill>
                <a:srgbClr val="FF0000"/>
              </a:solidFill>
            </a:endParaRPr>
          </a:p>
        </p:txBody>
      </p:sp>
      <p:sp>
        <p:nvSpPr>
          <p:cNvPr id="5" name="TextBox 4"/>
          <p:cNvSpPr txBox="1"/>
          <p:nvPr/>
        </p:nvSpPr>
        <p:spPr>
          <a:xfrm>
            <a:off x="5444486" y="3213846"/>
            <a:ext cx="1944216" cy="523220"/>
          </a:xfrm>
          <a:prstGeom prst="rect">
            <a:avLst/>
          </a:prstGeom>
          <a:noFill/>
        </p:spPr>
        <p:txBody>
          <a:bodyPr wrap="square" rtlCol="1">
            <a:spAutoFit/>
          </a:bodyPr>
          <a:lstStyle/>
          <a:p>
            <a:pPr algn="ctr"/>
            <a:r>
              <a:rPr lang="ar-EG" sz="2800" b="1" dirty="0">
                <a:solidFill>
                  <a:srgbClr val="FF0000"/>
                </a:solidFill>
              </a:rPr>
              <a:t>كالسياج</a:t>
            </a:r>
          </a:p>
        </p:txBody>
      </p:sp>
      <p:sp>
        <p:nvSpPr>
          <p:cNvPr id="11" name="TextBox 10"/>
          <p:cNvSpPr txBox="1"/>
          <p:nvPr/>
        </p:nvSpPr>
        <p:spPr>
          <a:xfrm>
            <a:off x="2555776" y="3213846"/>
            <a:ext cx="1944216" cy="523220"/>
          </a:xfrm>
          <a:prstGeom prst="rect">
            <a:avLst/>
          </a:prstGeom>
          <a:noFill/>
        </p:spPr>
        <p:txBody>
          <a:bodyPr wrap="square" rtlCol="1">
            <a:spAutoFit/>
          </a:bodyPr>
          <a:lstStyle/>
          <a:p>
            <a:pPr algn="ctr"/>
            <a:r>
              <a:rPr lang="ar-EG" sz="2800" b="1" dirty="0">
                <a:solidFill>
                  <a:srgbClr val="FF0000"/>
                </a:solidFill>
              </a:rPr>
              <a:t>بالذوق</a:t>
            </a:r>
          </a:p>
        </p:txBody>
      </p:sp>
      <p:sp>
        <p:nvSpPr>
          <p:cNvPr id="12" name="TextBox 11"/>
          <p:cNvSpPr txBox="1"/>
          <p:nvPr/>
        </p:nvSpPr>
        <p:spPr>
          <a:xfrm>
            <a:off x="5382001" y="4870030"/>
            <a:ext cx="1944216" cy="523220"/>
          </a:xfrm>
          <a:prstGeom prst="rect">
            <a:avLst/>
          </a:prstGeom>
          <a:noFill/>
        </p:spPr>
        <p:txBody>
          <a:bodyPr wrap="square" rtlCol="1">
            <a:spAutoFit/>
          </a:bodyPr>
          <a:lstStyle/>
          <a:p>
            <a:pPr algn="ctr"/>
            <a:r>
              <a:rPr lang="ar-EG" sz="2800" b="1" dirty="0">
                <a:solidFill>
                  <a:srgbClr val="FF0000"/>
                </a:solidFill>
              </a:rPr>
              <a:t>فالحياء</a:t>
            </a:r>
          </a:p>
        </p:txBody>
      </p:sp>
      <p:sp>
        <p:nvSpPr>
          <p:cNvPr id="13" name="TextBox 12"/>
          <p:cNvSpPr txBox="1"/>
          <p:nvPr/>
        </p:nvSpPr>
        <p:spPr>
          <a:xfrm>
            <a:off x="2555776" y="4870030"/>
            <a:ext cx="1944216" cy="523220"/>
          </a:xfrm>
          <a:prstGeom prst="rect">
            <a:avLst/>
          </a:prstGeom>
          <a:noFill/>
        </p:spPr>
        <p:txBody>
          <a:bodyPr wrap="square" rtlCol="1">
            <a:spAutoFit/>
          </a:bodyPr>
          <a:lstStyle/>
          <a:p>
            <a:pPr algn="ctr"/>
            <a:r>
              <a:rPr lang="ar-EG" sz="2800" b="1" dirty="0">
                <a:solidFill>
                  <a:srgbClr val="FF0000"/>
                </a:solidFill>
              </a:rPr>
              <a:t>بالاحترام</a:t>
            </a:r>
          </a:p>
        </p:txBody>
      </p:sp>
      <p:sp>
        <p:nvSpPr>
          <p:cNvPr id="14" name="Wave 3"/>
          <p:cNvSpPr/>
          <p:nvPr/>
        </p:nvSpPr>
        <p:spPr>
          <a:xfrm>
            <a:off x="6354109" y="567844"/>
            <a:ext cx="1800200" cy="864096"/>
          </a:xfrm>
          <a:prstGeom prst="wave">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EG" sz="3200" b="1" dirty="0">
                <a:solidFill>
                  <a:srgbClr val="0070C0"/>
                </a:solidFill>
              </a:rPr>
              <a:t>أحلل وأفهم </a:t>
            </a:r>
          </a:p>
        </p:txBody>
      </p:sp>
    </p:spTree>
    <p:extLst>
      <p:ext uri="{BB962C8B-B14F-4D97-AF65-F5344CB8AC3E}">
        <p14:creationId xmlns:p14="http://schemas.microsoft.com/office/powerpoint/2010/main" val="138137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80">
                                          <p:stCondLst>
                                            <p:cond delay="0"/>
                                          </p:stCondLst>
                                        </p:cTn>
                                        <p:tgtEl>
                                          <p:spTgt spid="8"/>
                                        </p:tgtEl>
                                      </p:cBhvr>
                                    </p:animEffect>
                                    <p:anim calcmode="lin" valueType="num">
                                      <p:cBhvr>
                                        <p:cTn id="6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8" dur="26">
                                          <p:stCondLst>
                                            <p:cond delay="650"/>
                                          </p:stCondLst>
                                        </p:cTn>
                                        <p:tgtEl>
                                          <p:spTgt spid="8"/>
                                        </p:tgtEl>
                                      </p:cBhvr>
                                      <p:to x="100000" y="60000"/>
                                    </p:animScale>
                                    <p:animScale>
                                      <p:cBhvr>
                                        <p:cTn id="69" dur="166" decel="50000">
                                          <p:stCondLst>
                                            <p:cond delay="676"/>
                                          </p:stCondLst>
                                        </p:cTn>
                                        <p:tgtEl>
                                          <p:spTgt spid="8"/>
                                        </p:tgtEl>
                                      </p:cBhvr>
                                      <p:to x="100000" y="100000"/>
                                    </p:animScale>
                                    <p:animScale>
                                      <p:cBhvr>
                                        <p:cTn id="70" dur="26">
                                          <p:stCondLst>
                                            <p:cond delay="1312"/>
                                          </p:stCondLst>
                                        </p:cTn>
                                        <p:tgtEl>
                                          <p:spTgt spid="8"/>
                                        </p:tgtEl>
                                      </p:cBhvr>
                                      <p:to x="100000" y="80000"/>
                                    </p:animScale>
                                    <p:animScale>
                                      <p:cBhvr>
                                        <p:cTn id="71" dur="166" decel="50000">
                                          <p:stCondLst>
                                            <p:cond delay="1338"/>
                                          </p:stCondLst>
                                        </p:cTn>
                                        <p:tgtEl>
                                          <p:spTgt spid="8"/>
                                        </p:tgtEl>
                                      </p:cBhvr>
                                      <p:to x="100000" y="100000"/>
                                    </p:animScale>
                                    <p:animScale>
                                      <p:cBhvr>
                                        <p:cTn id="72" dur="26">
                                          <p:stCondLst>
                                            <p:cond delay="1642"/>
                                          </p:stCondLst>
                                        </p:cTn>
                                        <p:tgtEl>
                                          <p:spTgt spid="8"/>
                                        </p:tgtEl>
                                      </p:cBhvr>
                                      <p:to x="100000" y="90000"/>
                                    </p:animScale>
                                    <p:animScale>
                                      <p:cBhvr>
                                        <p:cTn id="73" dur="166" decel="50000">
                                          <p:stCondLst>
                                            <p:cond delay="1668"/>
                                          </p:stCondLst>
                                        </p:cTn>
                                        <p:tgtEl>
                                          <p:spTgt spid="8"/>
                                        </p:tgtEl>
                                      </p:cBhvr>
                                      <p:to x="100000" y="100000"/>
                                    </p:animScale>
                                    <p:animScale>
                                      <p:cBhvr>
                                        <p:cTn id="74" dur="26">
                                          <p:stCondLst>
                                            <p:cond delay="1808"/>
                                          </p:stCondLst>
                                        </p:cTn>
                                        <p:tgtEl>
                                          <p:spTgt spid="8"/>
                                        </p:tgtEl>
                                      </p:cBhvr>
                                      <p:to x="100000" y="95000"/>
                                    </p:animScale>
                                    <p:animScale>
                                      <p:cBhvr>
                                        <p:cTn id="75" dur="166" decel="50000">
                                          <p:stCondLst>
                                            <p:cond delay="1834"/>
                                          </p:stCondLst>
                                        </p:cTn>
                                        <p:tgtEl>
                                          <p:spTgt spid="8"/>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80">
                                          <p:stCondLst>
                                            <p:cond delay="0"/>
                                          </p:stCondLst>
                                        </p:cTn>
                                        <p:tgtEl>
                                          <p:spTgt spid="9"/>
                                        </p:tgtEl>
                                      </p:cBhvr>
                                    </p:animEffect>
                                    <p:anim calcmode="lin" valueType="num">
                                      <p:cBhvr>
                                        <p:cTn id="7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4" dur="26">
                                          <p:stCondLst>
                                            <p:cond delay="650"/>
                                          </p:stCondLst>
                                        </p:cTn>
                                        <p:tgtEl>
                                          <p:spTgt spid="9"/>
                                        </p:tgtEl>
                                      </p:cBhvr>
                                      <p:to x="100000" y="60000"/>
                                    </p:animScale>
                                    <p:animScale>
                                      <p:cBhvr>
                                        <p:cTn id="85" dur="166" decel="50000">
                                          <p:stCondLst>
                                            <p:cond delay="676"/>
                                          </p:stCondLst>
                                        </p:cTn>
                                        <p:tgtEl>
                                          <p:spTgt spid="9"/>
                                        </p:tgtEl>
                                      </p:cBhvr>
                                      <p:to x="100000" y="100000"/>
                                    </p:animScale>
                                    <p:animScale>
                                      <p:cBhvr>
                                        <p:cTn id="86" dur="26">
                                          <p:stCondLst>
                                            <p:cond delay="1312"/>
                                          </p:stCondLst>
                                        </p:cTn>
                                        <p:tgtEl>
                                          <p:spTgt spid="9"/>
                                        </p:tgtEl>
                                      </p:cBhvr>
                                      <p:to x="100000" y="80000"/>
                                    </p:animScale>
                                    <p:animScale>
                                      <p:cBhvr>
                                        <p:cTn id="87" dur="166" decel="50000">
                                          <p:stCondLst>
                                            <p:cond delay="1338"/>
                                          </p:stCondLst>
                                        </p:cTn>
                                        <p:tgtEl>
                                          <p:spTgt spid="9"/>
                                        </p:tgtEl>
                                      </p:cBhvr>
                                      <p:to x="100000" y="100000"/>
                                    </p:animScale>
                                    <p:animScale>
                                      <p:cBhvr>
                                        <p:cTn id="88" dur="26">
                                          <p:stCondLst>
                                            <p:cond delay="1642"/>
                                          </p:stCondLst>
                                        </p:cTn>
                                        <p:tgtEl>
                                          <p:spTgt spid="9"/>
                                        </p:tgtEl>
                                      </p:cBhvr>
                                      <p:to x="100000" y="90000"/>
                                    </p:animScale>
                                    <p:animScale>
                                      <p:cBhvr>
                                        <p:cTn id="89" dur="166" decel="50000">
                                          <p:stCondLst>
                                            <p:cond delay="1668"/>
                                          </p:stCondLst>
                                        </p:cTn>
                                        <p:tgtEl>
                                          <p:spTgt spid="9"/>
                                        </p:tgtEl>
                                      </p:cBhvr>
                                      <p:to x="100000" y="100000"/>
                                    </p:animScale>
                                    <p:animScale>
                                      <p:cBhvr>
                                        <p:cTn id="90" dur="26">
                                          <p:stCondLst>
                                            <p:cond delay="1808"/>
                                          </p:stCondLst>
                                        </p:cTn>
                                        <p:tgtEl>
                                          <p:spTgt spid="9"/>
                                        </p:tgtEl>
                                      </p:cBhvr>
                                      <p:to x="100000" y="95000"/>
                                    </p:animScale>
                                    <p:animScale>
                                      <p:cBhvr>
                                        <p:cTn id="91" dur="166" decel="50000">
                                          <p:stCondLst>
                                            <p:cond delay="1834"/>
                                          </p:stCondLst>
                                        </p:cTn>
                                        <p:tgtEl>
                                          <p:spTgt spid="9"/>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5">
                                            <p:txEl>
                                              <p:pRg st="0" end="0"/>
                                            </p:txEl>
                                          </p:spTgt>
                                        </p:tgtEl>
                                        <p:attrNameLst>
                                          <p:attrName>style.visibility</p:attrName>
                                        </p:attrNameLst>
                                      </p:cBhvr>
                                      <p:to>
                                        <p:strVal val="visible"/>
                                      </p:to>
                                    </p:set>
                                    <p:anim calcmode="lin" valueType="num">
                                      <p:cBhvr>
                                        <p:cTn id="9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9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8" dur="500"/>
                                        <p:tgtEl>
                                          <p:spTgt spid="5">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11">
                                            <p:txEl>
                                              <p:pRg st="0" end="0"/>
                                            </p:txEl>
                                          </p:spTgt>
                                        </p:tgtEl>
                                        <p:attrNameLst>
                                          <p:attrName>style.visibility</p:attrName>
                                        </p:attrNameLst>
                                      </p:cBhvr>
                                      <p:to>
                                        <p:strVal val="visible"/>
                                      </p:to>
                                    </p:set>
                                    <p:anim calcmode="lin" valueType="num">
                                      <p:cBhvr>
                                        <p:cTn id="10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11">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2">
                                            <p:txEl>
                                              <p:pRg st="0" end="0"/>
                                            </p:txEl>
                                          </p:spTgt>
                                        </p:tgtEl>
                                        <p:attrNameLst>
                                          <p:attrName>style.visibility</p:attrName>
                                        </p:attrNameLst>
                                      </p:cBhvr>
                                      <p:to>
                                        <p:strVal val="visible"/>
                                      </p:to>
                                    </p:set>
                                    <p:anim calcmode="lin" valueType="num">
                                      <p:cBhvr>
                                        <p:cTn id="11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12">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nodeType="clickEffect">
                                  <p:stCondLst>
                                    <p:cond delay="0"/>
                                  </p:stCondLst>
                                  <p:childTnLst>
                                    <p:set>
                                      <p:cBhvr>
                                        <p:cTn id="116" dur="1" fill="hold">
                                          <p:stCondLst>
                                            <p:cond delay="0"/>
                                          </p:stCondLst>
                                        </p:cTn>
                                        <p:tgtEl>
                                          <p:spTgt spid="13">
                                            <p:txEl>
                                              <p:pRg st="0" end="0"/>
                                            </p:txEl>
                                          </p:spTgt>
                                        </p:tgtEl>
                                        <p:attrNameLst>
                                          <p:attrName>style.visibility</p:attrName>
                                        </p:attrNameLst>
                                      </p:cBhvr>
                                      <p:to>
                                        <p:strVal val="visible"/>
                                      </p:to>
                                    </p:set>
                                    <p:anim calcmode="lin" valueType="num">
                                      <p:cBhvr>
                                        <p:cTn id="11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8" grpId="0" animBg="1"/>
      <p:bldP spid="9"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3"/>
          <p:cNvSpPr/>
          <p:nvPr/>
        </p:nvSpPr>
        <p:spPr>
          <a:xfrm>
            <a:off x="5370246" y="476672"/>
            <a:ext cx="2723987" cy="1239141"/>
          </a:xfrm>
          <a:prstGeom prst="cloud">
            <a:avLst/>
          </a:prstGeom>
          <a:solidFill>
            <a:schemeClr val="bg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أنطق</a:t>
            </a:r>
          </a:p>
        </p:txBody>
      </p:sp>
      <p:sp>
        <p:nvSpPr>
          <p:cNvPr id="5" name="TextBox 4"/>
          <p:cNvSpPr txBox="1"/>
          <p:nvPr/>
        </p:nvSpPr>
        <p:spPr>
          <a:xfrm>
            <a:off x="-33989" y="1947959"/>
            <a:ext cx="8712968" cy="3416320"/>
          </a:xfrm>
          <a:prstGeom prst="rect">
            <a:avLst/>
          </a:prstGeom>
          <a:noFill/>
        </p:spPr>
        <p:txBody>
          <a:bodyPr wrap="square" rtlCol="1">
            <a:spAutoFit/>
          </a:bodyPr>
          <a:lstStyle/>
          <a:p>
            <a:pPr marL="285750" indent="-285750">
              <a:lnSpc>
                <a:spcPct val="150000"/>
              </a:lnSpc>
              <a:buFont typeface="Arial" pitchFamily="34" charset="0"/>
              <a:buChar char="•"/>
            </a:pPr>
            <a:r>
              <a:rPr lang="ar-EG" sz="2400" b="1" dirty="0"/>
              <a:t>أنطق كلمة (كالسياج) بصوت مسموع وألاحظ أن (ال) لم تنطق</a:t>
            </a:r>
          </a:p>
          <a:p>
            <a:pPr marL="285750" indent="-285750">
              <a:lnSpc>
                <a:spcPct val="150000"/>
              </a:lnSpc>
              <a:buFont typeface="Arial" pitchFamily="34" charset="0"/>
              <a:buChar char="•"/>
            </a:pPr>
            <a:r>
              <a:rPr lang="ar-EG" sz="2400" b="1" dirty="0"/>
              <a:t>أنطق كلمة (بالذوق) بصوت مسموع وألاحظ أن........................</a:t>
            </a:r>
          </a:p>
          <a:p>
            <a:pPr marL="285750" indent="-285750">
              <a:lnSpc>
                <a:spcPct val="150000"/>
              </a:lnSpc>
              <a:buFont typeface="Arial" pitchFamily="34" charset="0"/>
              <a:buChar char="•"/>
            </a:pPr>
            <a:r>
              <a:rPr lang="ar-EG" sz="2400" b="1" dirty="0"/>
              <a:t>أنطق كلمة (فالحياء) بصوت مسموع وألاحظ أن الهمزة في (ال) لم تنطق </a:t>
            </a:r>
          </a:p>
          <a:p>
            <a:pPr marL="285750" indent="-285750">
              <a:lnSpc>
                <a:spcPct val="150000"/>
              </a:lnSpc>
              <a:buFont typeface="Arial" pitchFamily="34" charset="0"/>
              <a:buChar char="•"/>
            </a:pPr>
            <a:r>
              <a:rPr lang="ar-EG" sz="2400" b="1" dirty="0"/>
              <a:t>أنطق كلمة (بالاحترام ) بصوت مسموع وألاحظ أن.................. في (ال) لم...............</a:t>
            </a:r>
          </a:p>
          <a:p>
            <a:pPr>
              <a:lnSpc>
                <a:spcPct val="150000"/>
              </a:lnSpc>
            </a:pPr>
            <a:endParaRPr lang="ar-EG" sz="2400" b="1" dirty="0"/>
          </a:p>
        </p:txBody>
      </p:sp>
      <p:sp>
        <p:nvSpPr>
          <p:cNvPr id="6" name="TextBox 5"/>
          <p:cNvSpPr txBox="1"/>
          <p:nvPr/>
        </p:nvSpPr>
        <p:spPr>
          <a:xfrm>
            <a:off x="1547664" y="2439063"/>
            <a:ext cx="1872208" cy="523220"/>
          </a:xfrm>
          <a:prstGeom prst="rect">
            <a:avLst/>
          </a:prstGeom>
          <a:noFill/>
        </p:spPr>
        <p:txBody>
          <a:bodyPr wrap="square" rtlCol="1">
            <a:spAutoFit/>
          </a:bodyPr>
          <a:lstStyle/>
          <a:p>
            <a:pPr algn="ctr"/>
            <a:r>
              <a:rPr lang="ar-EG"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 تنطق</a:t>
            </a:r>
          </a:p>
        </p:txBody>
      </p:sp>
      <p:sp>
        <p:nvSpPr>
          <p:cNvPr id="7" name="TextBox 6"/>
          <p:cNvSpPr txBox="1"/>
          <p:nvPr/>
        </p:nvSpPr>
        <p:spPr>
          <a:xfrm>
            <a:off x="1763688" y="3578505"/>
            <a:ext cx="1872208" cy="584775"/>
          </a:xfrm>
          <a:prstGeom prst="rect">
            <a:avLst/>
          </a:prstGeom>
          <a:noFill/>
        </p:spPr>
        <p:txBody>
          <a:bodyPr wrap="square" rtlCol="1">
            <a:spAutoFit/>
          </a:bodyPr>
          <a:lstStyle/>
          <a:p>
            <a:pPr algn="ctr"/>
            <a:r>
              <a:rPr lang="ar-EG"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الهمزة</a:t>
            </a:r>
          </a:p>
        </p:txBody>
      </p:sp>
      <p:sp>
        <p:nvSpPr>
          <p:cNvPr id="8" name="TextBox 7"/>
          <p:cNvSpPr txBox="1"/>
          <p:nvPr/>
        </p:nvSpPr>
        <p:spPr>
          <a:xfrm>
            <a:off x="6732240" y="4061904"/>
            <a:ext cx="1872208" cy="584775"/>
          </a:xfrm>
          <a:prstGeom prst="rect">
            <a:avLst/>
          </a:prstGeom>
          <a:noFill/>
        </p:spPr>
        <p:txBody>
          <a:bodyPr wrap="square" rtlCol="1">
            <a:spAutoFit/>
          </a:bodyPr>
          <a:lstStyle/>
          <a:p>
            <a:pPr algn="ctr"/>
            <a:r>
              <a:rPr lang="ar-EG"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تنطق</a:t>
            </a:r>
          </a:p>
        </p:txBody>
      </p:sp>
    </p:spTree>
    <p:extLst>
      <p:ext uri="{BB962C8B-B14F-4D97-AF65-F5344CB8AC3E}">
        <p14:creationId xmlns:p14="http://schemas.microsoft.com/office/powerpoint/2010/main" val="394106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3568" y="620688"/>
            <a:ext cx="7632848"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dirty="0">
                <a:solidFill>
                  <a:srgbClr val="FF0000"/>
                </a:solidFill>
              </a:rPr>
              <a:t>أملأ الجدول الآتي مع الاستعانة بالنموذج </a:t>
            </a:r>
          </a:p>
        </p:txBody>
      </p:sp>
      <p:graphicFrame>
        <p:nvGraphicFramePr>
          <p:cNvPr id="2" name="جدول 1"/>
          <p:cNvGraphicFramePr>
            <a:graphicFrameLocks noGrp="1"/>
          </p:cNvGraphicFramePr>
          <p:nvPr>
            <p:extLst>
              <p:ext uri="{D42A27DB-BD31-4B8C-83A1-F6EECF244321}">
                <p14:modId xmlns:p14="http://schemas.microsoft.com/office/powerpoint/2010/main" val="3858740552"/>
              </p:ext>
            </p:extLst>
          </p:nvPr>
        </p:nvGraphicFramePr>
        <p:xfrm>
          <a:off x="899592" y="1628800"/>
          <a:ext cx="7200800" cy="4104455"/>
        </p:xfrm>
        <a:graphic>
          <a:graphicData uri="http://schemas.openxmlformats.org/drawingml/2006/table">
            <a:tbl>
              <a:tblPr firstRow="1" bandRow="1">
                <a:tableStyleId>{5940675A-B579-460E-94D1-54222C63F5DA}</a:tableStyleId>
              </a:tblPr>
              <a:tblGrid>
                <a:gridCol w="1291622">
                  <a:extLst>
                    <a:ext uri="{9D8B030D-6E8A-4147-A177-3AD203B41FA5}">
                      <a16:colId xmlns:a16="http://schemas.microsoft.com/office/drawing/2014/main" val="20000"/>
                    </a:ext>
                  </a:extLst>
                </a:gridCol>
                <a:gridCol w="2308778">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954099">
                <a:tc>
                  <a:txBody>
                    <a:bodyPr/>
                    <a:lstStyle/>
                    <a:p>
                      <a:pPr algn="ctr"/>
                      <a:r>
                        <a:rPr lang="ar-EG" sz="2400" b="1" dirty="0"/>
                        <a:t>كتابتها</a:t>
                      </a:r>
                      <a:endParaRPr lang="en-US" sz="2400" b="1" dirty="0"/>
                    </a:p>
                  </a:txBody>
                  <a:tcPr anchor="ctr">
                    <a:solidFill>
                      <a:srgbClr val="FFEBFF"/>
                    </a:solidFill>
                  </a:tcPr>
                </a:tc>
                <a:tc>
                  <a:txBody>
                    <a:bodyPr/>
                    <a:lstStyle/>
                    <a:p>
                      <a:pPr algn="ctr"/>
                      <a:r>
                        <a:rPr lang="ar-EG" sz="2400" b="1" dirty="0"/>
                        <a:t>الكلمة بعد دخول</a:t>
                      </a:r>
                      <a:r>
                        <a:rPr lang="ar-EG" sz="2400" b="1" baseline="0" dirty="0"/>
                        <a:t> الحرف </a:t>
                      </a:r>
                      <a:endParaRPr lang="en-US" sz="2400" b="1" dirty="0"/>
                    </a:p>
                  </a:txBody>
                  <a:tcPr anchor="ctr">
                    <a:solidFill>
                      <a:srgbClr val="FFEBFF"/>
                    </a:solidFill>
                  </a:tcPr>
                </a:tc>
                <a:tc>
                  <a:txBody>
                    <a:bodyPr/>
                    <a:lstStyle/>
                    <a:p>
                      <a:pPr algn="ctr"/>
                      <a:r>
                        <a:rPr lang="ar-EG" sz="2400" b="1" dirty="0"/>
                        <a:t>أصل الكلمة </a:t>
                      </a:r>
                      <a:endParaRPr lang="en-US" sz="2400" b="1" dirty="0"/>
                    </a:p>
                  </a:txBody>
                  <a:tcPr anchor="ctr">
                    <a:solidFill>
                      <a:srgbClr val="FFEBFF"/>
                    </a:solidFill>
                  </a:tcPr>
                </a:tc>
                <a:tc>
                  <a:txBody>
                    <a:bodyPr/>
                    <a:lstStyle/>
                    <a:p>
                      <a:pPr algn="ctr"/>
                      <a:r>
                        <a:rPr lang="ar-EG" sz="2400" b="1" dirty="0"/>
                        <a:t>نوع الكلمة </a:t>
                      </a:r>
                      <a:endParaRPr lang="en-US" sz="2400" b="1" dirty="0"/>
                    </a:p>
                  </a:txBody>
                  <a:tcPr anchor="ctr">
                    <a:solidFill>
                      <a:srgbClr val="FFEBFF"/>
                    </a:solidFill>
                  </a:tcPr>
                </a:tc>
                <a:extLst>
                  <a:ext uri="{0D108BD9-81ED-4DB2-BD59-A6C34878D82A}">
                    <a16:rowId xmlns:a16="http://schemas.microsoft.com/office/drawing/2014/main" val="10000"/>
                  </a:ext>
                </a:extLst>
              </a:tr>
              <a:tr h="787589">
                <a:tc>
                  <a:txBody>
                    <a:bodyPr/>
                    <a:lstStyle/>
                    <a:p>
                      <a:pPr algn="ctr"/>
                      <a:r>
                        <a:rPr lang="ar-EG" sz="2400" b="1" dirty="0"/>
                        <a:t>بالذوق</a:t>
                      </a:r>
                      <a:endParaRPr lang="en-US" sz="2400" b="1" dirty="0"/>
                    </a:p>
                  </a:txBody>
                  <a:tcPr anchor="ctr">
                    <a:lnB w="12700" cap="flat" cmpd="sng" algn="ctr">
                      <a:solidFill>
                        <a:schemeClr val="tx1"/>
                      </a:solidFill>
                      <a:prstDash val="solid"/>
                      <a:round/>
                      <a:headEnd type="none" w="med" len="med"/>
                      <a:tailEnd type="none" w="med" len="med"/>
                    </a:lnB>
                  </a:tcPr>
                </a:tc>
                <a:tc>
                  <a:txBody>
                    <a:bodyPr/>
                    <a:lstStyle/>
                    <a:p>
                      <a:pPr algn="ctr"/>
                      <a:r>
                        <a:rPr lang="ar-EG" sz="2400" b="1" dirty="0"/>
                        <a:t>بـ +</a:t>
                      </a:r>
                      <a:r>
                        <a:rPr lang="ar-EG" sz="2400" b="1" baseline="0" dirty="0"/>
                        <a:t> الذوق</a:t>
                      </a:r>
                      <a:endParaRPr lang="en-US" sz="2400" b="1" dirty="0"/>
                    </a:p>
                  </a:txBody>
                  <a:tcPr anchor="ctr">
                    <a:lnB w="12700" cap="flat" cmpd="sng" algn="ctr">
                      <a:solidFill>
                        <a:schemeClr val="tx1"/>
                      </a:solidFill>
                      <a:prstDash val="solid"/>
                      <a:round/>
                      <a:headEnd type="none" w="med" len="med"/>
                      <a:tailEnd type="none" w="med" len="med"/>
                    </a:lnB>
                  </a:tcPr>
                </a:tc>
                <a:tc>
                  <a:txBody>
                    <a:bodyPr/>
                    <a:lstStyle/>
                    <a:p>
                      <a:pPr algn="ctr"/>
                      <a:r>
                        <a:rPr lang="ar-EG" sz="2400" b="1" dirty="0"/>
                        <a:t>الذوق </a:t>
                      </a:r>
                      <a:endParaRPr lang="en-US" sz="2400" b="1" dirty="0"/>
                    </a:p>
                  </a:txBody>
                  <a:tcPr anchor="ctr">
                    <a:lnB w="12700" cap="flat" cmpd="sng" algn="ctr">
                      <a:solidFill>
                        <a:schemeClr val="tx1"/>
                      </a:solidFill>
                      <a:prstDash val="solid"/>
                      <a:round/>
                      <a:headEnd type="none" w="med" len="med"/>
                      <a:tailEnd type="none" w="med" len="med"/>
                    </a:lnB>
                  </a:tcPr>
                </a:tc>
                <a:tc rowSpan="2">
                  <a:txBody>
                    <a:bodyPr/>
                    <a:lstStyle/>
                    <a:p>
                      <a:pPr algn="ctr"/>
                      <a:r>
                        <a:rPr lang="ar-EG" sz="2400" b="1" dirty="0"/>
                        <a:t>(ال)</a:t>
                      </a:r>
                    </a:p>
                    <a:p>
                      <a:pPr algn="ctr"/>
                      <a:r>
                        <a:rPr lang="ar-EG" sz="2400" b="1" dirty="0"/>
                        <a:t>الشمسية </a:t>
                      </a:r>
                      <a:endParaRPr lang="en-US" sz="2400" b="1" dirty="0"/>
                    </a:p>
                  </a:txBody>
                  <a:tcPr anchor="ctr">
                    <a:solidFill>
                      <a:srgbClr val="FFEBFF"/>
                    </a:solidFill>
                  </a:tcPr>
                </a:tc>
                <a:extLst>
                  <a:ext uri="{0D108BD9-81ED-4DB2-BD59-A6C34878D82A}">
                    <a16:rowId xmlns:a16="http://schemas.microsoft.com/office/drawing/2014/main" val="10001"/>
                  </a:ext>
                </a:extLst>
              </a:tr>
              <a:tr h="787589">
                <a:tc>
                  <a:txBody>
                    <a:bodyPr/>
                    <a:lstStyle/>
                    <a:p>
                      <a:pPr algn="ctr"/>
                      <a:r>
                        <a:rPr lang="ar-EG" sz="2400" b="1" dirty="0"/>
                        <a:t>.............</a:t>
                      </a:r>
                      <a:endParaRPr lang="en-US" sz="2400" b="1" dirty="0"/>
                    </a:p>
                  </a:txBody>
                  <a:tcPr anchor="ctr">
                    <a:lnT w="12700" cap="flat" cmpd="sng" algn="ctr">
                      <a:solidFill>
                        <a:schemeClr val="tx1"/>
                      </a:solidFill>
                      <a:prstDash val="solid"/>
                      <a:round/>
                      <a:headEnd type="none" w="med" len="med"/>
                      <a:tailEnd type="none" w="med" len="med"/>
                    </a:lnT>
                  </a:tcPr>
                </a:tc>
                <a:tc>
                  <a:txBody>
                    <a:bodyPr/>
                    <a:lstStyle/>
                    <a:p>
                      <a:pPr algn="ctr"/>
                      <a:r>
                        <a:rPr lang="ar-EG" sz="2400" b="1" dirty="0"/>
                        <a:t>كـ + السياج</a:t>
                      </a:r>
                      <a:r>
                        <a:rPr lang="ar-EG" sz="2400" b="1" baseline="0" dirty="0"/>
                        <a:t> </a:t>
                      </a:r>
                      <a:endParaRPr lang="en-US" sz="2400" b="1" dirty="0"/>
                    </a:p>
                  </a:txBody>
                  <a:tcPr anchor="ctr">
                    <a:lnT w="12700" cap="flat" cmpd="sng" algn="ctr">
                      <a:solidFill>
                        <a:schemeClr val="tx1"/>
                      </a:solidFill>
                      <a:prstDash val="solid"/>
                      <a:round/>
                      <a:headEnd type="none" w="med" len="med"/>
                      <a:tailEnd type="none" w="med" len="med"/>
                    </a:lnT>
                  </a:tcPr>
                </a:tc>
                <a:tc>
                  <a:txBody>
                    <a:bodyPr/>
                    <a:lstStyle/>
                    <a:p>
                      <a:pPr algn="ctr"/>
                      <a:r>
                        <a:rPr lang="ar-EG" sz="2400" b="1" dirty="0"/>
                        <a:t>السياج</a:t>
                      </a:r>
                      <a:endParaRPr lang="en-US" sz="2400" b="1" dirty="0"/>
                    </a:p>
                  </a:txBody>
                  <a:tcPr anchor="ct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2"/>
                  </a:ext>
                </a:extLst>
              </a:tr>
              <a:tr h="923768">
                <a:tc>
                  <a:txBody>
                    <a:bodyPr/>
                    <a:lstStyle/>
                    <a:p>
                      <a:pPr algn="ctr"/>
                      <a:r>
                        <a:rPr lang="ar-EG" sz="2400" b="1" dirty="0"/>
                        <a:t>فالحياء</a:t>
                      </a:r>
                      <a:endParaRPr lang="en-US" sz="2400" b="1" dirty="0"/>
                    </a:p>
                  </a:txBody>
                  <a:tcPr anchor="ctr">
                    <a:lnB w="12700" cap="flat" cmpd="sng" algn="ctr">
                      <a:solidFill>
                        <a:schemeClr val="tx1"/>
                      </a:solidFill>
                      <a:prstDash val="solid"/>
                      <a:round/>
                      <a:headEnd type="none" w="med" len="med"/>
                      <a:tailEnd type="none" w="med" len="med"/>
                    </a:lnB>
                  </a:tcPr>
                </a:tc>
                <a:tc>
                  <a:txBody>
                    <a:bodyPr/>
                    <a:lstStyle/>
                    <a:p>
                      <a:pPr algn="ctr"/>
                      <a:r>
                        <a:rPr lang="ar-EG" sz="2400" b="1" dirty="0"/>
                        <a:t>فـ + الحياء</a:t>
                      </a:r>
                      <a:endParaRPr lang="en-US" sz="2400" b="1" dirty="0"/>
                    </a:p>
                  </a:txBody>
                  <a:tcPr anchor="ctr">
                    <a:lnB w="12700" cap="flat" cmpd="sng" algn="ctr">
                      <a:solidFill>
                        <a:schemeClr val="tx1"/>
                      </a:solidFill>
                      <a:prstDash val="solid"/>
                      <a:round/>
                      <a:headEnd type="none" w="med" len="med"/>
                      <a:tailEnd type="none" w="med" len="med"/>
                    </a:lnB>
                  </a:tcPr>
                </a:tc>
                <a:tc>
                  <a:txBody>
                    <a:bodyPr/>
                    <a:lstStyle/>
                    <a:p>
                      <a:pPr algn="ctr"/>
                      <a:r>
                        <a:rPr lang="ar-EG" sz="2400" b="1" dirty="0"/>
                        <a:t>الحياء</a:t>
                      </a:r>
                      <a:endParaRPr lang="en-US" sz="2400" b="1" dirty="0"/>
                    </a:p>
                  </a:txBody>
                  <a:tcPr anchor="ctr">
                    <a:lnB w="12700" cap="flat" cmpd="sng" algn="ctr">
                      <a:solidFill>
                        <a:schemeClr val="tx1"/>
                      </a:solidFill>
                      <a:prstDash val="solid"/>
                      <a:round/>
                      <a:headEnd type="none" w="med" len="med"/>
                      <a:tailEnd type="none" w="med" len="med"/>
                    </a:lnB>
                  </a:tcPr>
                </a:tc>
                <a:tc rowSpan="2">
                  <a:txBody>
                    <a:bodyPr/>
                    <a:lstStyle/>
                    <a:p>
                      <a:pPr algn="ctr"/>
                      <a:r>
                        <a:rPr lang="ar-EG" sz="2400" b="1" dirty="0"/>
                        <a:t>(ال)</a:t>
                      </a:r>
                    </a:p>
                    <a:p>
                      <a:pPr algn="ctr"/>
                      <a:r>
                        <a:rPr lang="ar-EG" sz="2400" b="1" dirty="0"/>
                        <a:t>القمرية </a:t>
                      </a:r>
                      <a:endParaRPr lang="en-US" sz="2400" b="1" dirty="0"/>
                    </a:p>
                    <a:p>
                      <a:endParaRPr lang="en-US" sz="2400" b="1" dirty="0"/>
                    </a:p>
                  </a:txBody>
                  <a:tcPr anchor="ctr">
                    <a:solidFill>
                      <a:srgbClr val="FFEBFF"/>
                    </a:solidFill>
                  </a:tcPr>
                </a:tc>
                <a:extLst>
                  <a:ext uri="{0D108BD9-81ED-4DB2-BD59-A6C34878D82A}">
                    <a16:rowId xmlns:a16="http://schemas.microsoft.com/office/drawing/2014/main" val="10003"/>
                  </a:ext>
                </a:extLst>
              </a:tr>
              <a:tr h="651410">
                <a:tc>
                  <a:txBody>
                    <a:bodyPr/>
                    <a:lstStyle/>
                    <a:p>
                      <a:pPr algn="ctr"/>
                      <a:r>
                        <a:rPr lang="ar-EG" sz="2400" b="1" dirty="0"/>
                        <a:t>.............</a:t>
                      </a:r>
                      <a:endParaRPr lang="en-US" sz="2400" b="1" dirty="0"/>
                    </a:p>
                  </a:txBody>
                  <a:tcPr anchor="ctr">
                    <a:lnT w="12700" cap="flat" cmpd="sng" algn="ctr">
                      <a:solidFill>
                        <a:schemeClr val="tx1"/>
                      </a:solidFill>
                      <a:prstDash val="solid"/>
                      <a:round/>
                      <a:headEnd type="none" w="med" len="med"/>
                      <a:tailEnd type="none" w="med" len="med"/>
                    </a:lnT>
                  </a:tcPr>
                </a:tc>
                <a:tc>
                  <a:txBody>
                    <a:bodyPr/>
                    <a:lstStyle/>
                    <a:p>
                      <a:pPr algn="ctr"/>
                      <a:r>
                        <a:rPr lang="ar-EG" sz="2400" b="1" dirty="0"/>
                        <a:t>بـ +...........</a:t>
                      </a:r>
                      <a:endParaRPr lang="en-US" sz="2400" b="1" dirty="0"/>
                    </a:p>
                  </a:txBody>
                  <a:tcPr anchor="ctr">
                    <a:lnT w="12700" cap="flat" cmpd="sng" algn="ctr">
                      <a:solidFill>
                        <a:schemeClr val="tx1"/>
                      </a:solidFill>
                      <a:prstDash val="solid"/>
                      <a:round/>
                      <a:headEnd type="none" w="med" len="med"/>
                      <a:tailEnd type="none" w="med" len="med"/>
                    </a:lnT>
                  </a:tcPr>
                </a:tc>
                <a:tc>
                  <a:txBody>
                    <a:bodyPr/>
                    <a:lstStyle/>
                    <a:p>
                      <a:pPr algn="ctr"/>
                      <a:r>
                        <a:rPr lang="ar-EG" sz="2400" b="1" dirty="0"/>
                        <a:t>الاحترام </a:t>
                      </a:r>
                      <a:endParaRPr lang="en-US" sz="2400" b="1" dirty="0"/>
                    </a:p>
                  </a:txBody>
                  <a:tcPr anchor="ct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11" name="مستطيل 10"/>
          <p:cNvSpPr/>
          <p:nvPr/>
        </p:nvSpPr>
        <p:spPr>
          <a:xfrm>
            <a:off x="1115616" y="3429000"/>
            <a:ext cx="960519" cy="461665"/>
          </a:xfrm>
          <a:prstGeom prst="rect">
            <a:avLst/>
          </a:prstGeom>
        </p:spPr>
        <p:txBody>
          <a:bodyPr wrap="none">
            <a:spAutoFit/>
          </a:bodyPr>
          <a:lstStyle/>
          <a:p>
            <a:pPr algn="ctr"/>
            <a:r>
              <a:rPr lang="ar-EG" sz="2400" b="1" dirty="0">
                <a:solidFill>
                  <a:srgbClr val="FF0000"/>
                </a:solidFill>
              </a:rPr>
              <a:t>كالسياج</a:t>
            </a:r>
            <a:endParaRPr lang="en-US" sz="2400" b="1" dirty="0">
              <a:solidFill>
                <a:srgbClr val="FF0000"/>
              </a:solidFill>
            </a:endParaRPr>
          </a:p>
        </p:txBody>
      </p:sp>
      <p:sp>
        <p:nvSpPr>
          <p:cNvPr id="12" name="مستطيل 11"/>
          <p:cNvSpPr/>
          <p:nvPr/>
        </p:nvSpPr>
        <p:spPr>
          <a:xfrm>
            <a:off x="2612857" y="5127575"/>
            <a:ext cx="957313" cy="461665"/>
          </a:xfrm>
          <a:prstGeom prst="rect">
            <a:avLst/>
          </a:prstGeom>
        </p:spPr>
        <p:txBody>
          <a:bodyPr wrap="none">
            <a:spAutoFit/>
          </a:bodyPr>
          <a:lstStyle/>
          <a:p>
            <a:pPr algn="ctr"/>
            <a:r>
              <a:rPr lang="ar-EG" sz="2400" b="1" dirty="0">
                <a:solidFill>
                  <a:srgbClr val="FF0000"/>
                </a:solidFill>
              </a:rPr>
              <a:t>الاحترام</a:t>
            </a:r>
            <a:endParaRPr lang="en-US" sz="2400" b="1" dirty="0">
              <a:solidFill>
                <a:srgbClr val="FF0000"/>
              </a:solidFill>
            </a:endParaRPr>
          </a:p>
        </p:txBody>
      </p:sp>
      <p:sp>
        <p:nvSpPr>
          <p:cNvPr id="13" name="مستطيل 12"/>
          <p:cNvSpPr/>
          <p:nvPr/>
        </p:nvSpPr>
        <p:spPr>
          <a:xfrm>
            <a:off x="1030658" y="5127575"/>
            <a:ext cx="1130438" cy="461665"/>
          </a:xfrm>
          <a:prstGeom prst="rect">
            <a:avLst/>
          </a:prstGeom>
        </p:spPr>
        <p:txBody>
          <a:bodyPr wrap="none">
            <a:spAutoFit/>
          </a:bodyPr>
          <a:lstStyle/>
          <a:p>
            <a:pPr algn="ctr"/>
            <a:r>
              <a:rPr lang="ar-EG" sz="2400" b="1" dirty="0">
                <a:solidFill>
                  <a:srgbClr val="FF0000"/>
                </a:solidFill>
              </a:rPr>
              <a:t>بالاحترام </a:t>
            </a:r>
            <a:endParaRPr lang="en-US" sz="2400" b="1" dirty="0">
              <a:solidFill>
                <a:srgbClr val="FF0000"/>
              </a:solidFill>
            </a:endParaRPr>
          </a:p>
        </p:txBody>
      </p:sp>
    </p:spTree>
    <p:extLst>
      <p:ext uri="{BB962C8B-B14F-4D97-AF65-F5344CB8AC3E}">
        <p14:creationId xmlns:p14="http://schemas.microsoft.com/office/powerpoint/2010/main" val="38735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F26B7F53-30CD-479D-B9E7-8C9C7C446343}"/>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ackgroundRemoval t="6667" b="94167" l="5000" r="94688"/>
                    </a14:imgEffect>
                  </a14:imgLayer>
                </a14:imgProps>
              </a:ext>
              <a:ext uri="{28A0092B-C50C-407E-A947-70E740481C1C}">
                <a14:useLocalDpi xmlns:a14="http://schemas.microsoft.com/office/drawing/2010/main" val="0"/>
              </a:ext>
            </a:extLst>
          </a:blip>
          <a:stretch>
            <a:fillRect/>
          </a:stretch>
        </p:blipFill>
        <p:spPr>
          <a:xfrm>
            <a:off x="5967485" y="425585"/>
            <a:ext cx="2707110" cy="1311326"/>
          </a:xfrm>
          <a:prstGeom prst="rect">
            <a:avLst/>
          </a:prstGeom>
        </p:spPr>
      </p:pic>
      <p:sp>
        <p:nvSpPr>
          <p:cNvPr id="5" name="TextBox 4"/>
          <p:cNvSpPr txBox="1"/>
          <p:nvPr/>
        </p:nvSpPr>
        <p:spPr>
          <a:xfrm>
            <a:off x="881688" y="2702847"/>
            <a:ext cx="7632848" cy="1077218"/>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ألاحظ رسم الأسماء الواردة في الجدول عندما دخلت عليها (الباء والفاء والكاف).</a:t>
            </a:r>
          </a:p>
        </p:txBody>
      </p:sp>
      <p:sp>
        <p:nvSpPr>
          <p:cNvPr id="2" name="مستطيل 1"/>
          <p:cNvSpPr/>
          <p:nvPr/>
        </p:nvSpPr>
        <p:spPr>
          <a:xfrm>
            <a:off x="6731286" y="819577"/>
            <a:ext cx="1394934" cy="646331"/>
          </a:xfrm>
          <a:prstGeom prst="rect">
            <a:avLst/>
          </a:prstGeom>
        </p:spPr>
        <p:txBody>
          <a:bodyPr wrap="none">
            <a:spAutoFit/>
          </a:bodyPr>
          <a:lstStyle/>
          <a:p>
            <a:pPr algn="ctr"/>
            <a:r>
              <a:rPr lang="ar-EG" sz="3600" b="1" dirty="0">
                <a:ln w="11430"/>
              </a:rPr>
              <a:t>ألاحـــظ</a:t>
            </a:r>
            <a:r>
              <a:rPr lang="ar-EG"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p>
        </p:txBody>
      </p:sp>
    </p:spTree>
    <p:extLst>
      <p:ext uri="{BB962C8B-B14F-4D97-AF65-F5344CB8AC3E}">
        <p14:creationId xmlns:p14="http://schemas.microsoft.com/office/powerpoint/2010/main" val="22843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F26B7F53-30CD-479D-B9E7-8C9C7C446343}"/>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ackgroundRemoval t="6667" b="94167" l="5000" r="94688"/>
                    </a14:imgEffect>
                  </a14:imgLayer>
                </a14:imgProps>
              </a:ext>
              <a:ext uri="{28A0092B-C50C-407E-A947-70E740481C1C}">
                <a14:useLocalDpi xmlns:a14="http://schemas.microsoft.com/office/drawing/2010/main" val="0"/>
              </a:ext>
            </a:extLst>
          </a:blip>
          <a:stretch>
            <a:fillRect/>
          </a:stretch>
        </p:blipFill>
        <p:spPr>
          <a:xfrm>
            <a:off x="5681314" y="819638"/>
            <a:ext cx="2707110" cy="1379769"/>
          </a:xfrm>
          <a:prstGeom prst="rect">
            <a:avLst/>
          </a:prstGeom>
        </p:spPr>
      </p:pic>
      <p:sp>
        <p:nvSpPr>
          <p:cNvPr id="7" name="TextBox 6"/>
          <p:cNvSpPr txBox="1"/>
          <p:nvPr/>
        </p:nvSpPr>
        <p:spPr>
          <a:xfrm>
            <a:off x="755576" y="2996952"/>
            <a:ext cx="7632848" cy="156966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إذا دخلت الباء والفاء والكاف علي اسم مبدوء بـ (ال)، فإنه لا يُحذف منه شيء سواء أكانت اللام شمسية أم قمرية. </a:t>
            </a:r>
          </a:p>
        </p:txBody>
      </p:sp>
      <p:sp>
        <p:nvSpPr>
          <p:cNvPr id="2" name="مستطيل 1"/>
          <p:cNvSpPr/>
          <p:nvPr/>
        </p:nvSpPr>
        <p:spPr>
          <a:xfrm>
            <a:off x="6371867" y="1247912"/>
            <a:ext cx="1326005" cy="646331"/>
          </a:xfrm>
          <a:prstGeom prst="rect">
            <a:avLst/>
          </a:prstGeom>
        </p:spPr>
        <p:txBody>
          <a:bodyPr wrap="none">
            <a:spAutoFit/>
          </a:bodyPr>
          <a:lstStyle/>
          <a:p>
            <a:pPr algn="ctr"/>
            <a:r>
              <a:rPr lang="ar-EG" sz="3600" b="1" dirty="0">
                <a:ln w="11430"/>
              </a:rPr>
              <a:t>أستنتج</a:t>
            </a:r>
            <a:r>
              <a:rPr lang="ar-EG"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p>
        </p:txBody>
      </p:sp>
    </p:spTree>
    <p:extLst>
      <p:ext uri="{BB962C8B-B14F-4D97-AF65-F5344CB8AC3E}">
        <p14:creationId xmlns:p14="http://schemas.microsoft.com/office/powerpoint/2010/main" val="133019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F26B7F53-30CD-479D-B9E7-8C9C7C446343}"/>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ackgroundRemoval t="6667" b="94167" l="5000" r="94688"/>
                    </a14:imgEffect>
                  </a14:imgLayer>
                </a14:imgProps>
              </a:ext>
              <a:ext uri="{28A0092B-C50C-407E-A947-70E740481C1C}">
                <a14:useLocalDpi xmlns:a14="http://schemas.microsoft.com/office/drawing/2010/main" val="0"/>
              </a:ext>
            </a:extLst>
          </a:blip>
          <a:stretch>
            <a:fillRect/>
          </a:stretch>
        </p:blipFill>
        <p:spPr>
          <a:xfrm>
            <a:off x="5967485" y="425585"/>
            <a:ext cx="2707110" cy="1311326"/>
          </a:xfrm>
          <a:prstGeom prst="rect">
            <a:avLst/>
          </a:prstGeom>
        </p:spPr>
      </p:pic>
      <p:sp>
        <p:nvSpPr>
          <p:cNvPr id="10" name="TextBox 9"/>
          <p:cNvSpPr txBox="1"/>
          <p:nvPr/>
        </p:nvSpPr>
        <p:spPr>
          <a:xfrm>
            <a:off x="755576" y="2420888"/>
            <a:ext cx="7632848" cy="2062103"/>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نستطيع أن نطلق على (الباء والفاء والكاف) حروفاً مسالمة؛ لأنها لا تؤثر في الاسم الذي تدخل عليه. بخلاف (اللام المكسورة) التي تؤثر في الاسم بحذف همزة (ال) أو بحذف (ال) بأكملها.</a:t>
            </a:r>
          </a:p>
        </p:txBody>
      </p:sp>
      <p:sp>
        <p:nvSpPr>
          <p:cNvPr id="2" name="مستطيل 1"/>
          <p:cNvSpPr/>
          <p:nvPr/>
        </p:nvSpPr>
        <p:spPr>
          <a:xfrm>
            <a:off x="6695709" y="819638"/>
            <a:ext cx="1250663" cy="646331"/>
          </a:xfrm>
          <a:prstGeom prst="rect">
            <a:avLst/>
          </a:prstGeom>
        </p:spPr>
        <p:txBody>
          <a:bodyPr wrap="none">
            <a:spAutoFit/>
          </a:bodyPr>
          <a:lstStyle/>
          <a:p>
            <a:pPr algn="ctr"/>
            <a:r>
              <a:rPr lang="ar-EG" sz="3600" b="1" dirty="0">
                <a:ln w="11430"/>
              </a:rPr>
              <a:t>أستفيد</a:t>
            </a:r>
            <a:r>
              <a:rPr lang="ar-EG"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p>
        </p:txBody>
      </p:sp>
    </p:spTree>
    <p:extLst>
      <p:ext uri="{BB962C8B-B14F-4D97-AF65-F5344CB8AC3E}">
        <p14:creationId xmlns:p14="http://schemas.microsoft.com/office/powerpoint/2010/main" val="362717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Wave 3"/>
          <p:cNvSpPr/>
          <p:nvPr/>
        </p:nvSpPr>
        <p:spPr>
          <a:xfrm>
            <a:off x="6959945" y="454334"/>
            <a:ext cx="1518885" cy="1039155"/>
          </a:xfrm>
          <a:prstGeom prst="wave">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EG" sz="3200" dirty="0">
                <a:ln w="0"/>
                <a:solidFill>
                  <a:schemeClr val="accent1"/>
                </a:solidFill>
                <a:effectLst>
                  <a:outerShdw blurRad="38100" dist="25400" dir="5400000" algn="ctr" rotWithShape="0">
                    <a:srgbClr val="6E747A">
                      <a:alpha val="43000"/>
                    </a:srgbClr>
                  </a:outerShdw>
                </a:effectLst>
              </a:rPr>
              <a:t>أطبق</a:t>
            </a:r>
          </a:p>
        </p:txBody>
      </p:sp>
      <p:sp>
        <p:nvSpPr>
          <p:cNvPr id="5" name="TextBox 4"/>
          <p:cNvSpPr txBox="1"/>
          <p:nvPr/>
        </p:nvSpPr>
        <p:spPr>
          <a:xfrm>
            <a:off x="-278006" y="1612955"/>
            <a:ext cx="8784976" cy="523220"/>
          </a:xfrm>
          <a:prstGeom prst="rect">
            <a:avLst/>
          </a:prstGeom>
          <a:noFill/>
        </p:spPr>
        <p:txBody>
          <a:bodyPr wrap="square" rtlCol="1">
            <a:spAutoFit/>
          </a:bodyPr>
          <a:lstStyle/>
          <a:p>
            <a:r>
              <a:rPr lang="ar-EG" sz="2800" b="1" dirty="0">
                <a:solidFill>
                  <a:srgbClr val="0070C0"/>
                </a:solidFill>
              </a:rPr>
              <a:t>1- أقرأ الكلمات على نوافذ الطائرة قراءة صحيحة، ثم أنفذ الآتي:</a:t>
            </a: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228" y="3955725"/>
            <a:ext cx="2689612" cy="213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2227" y="2297441"/>
            <a:ext cx="8036603" cy="95410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buFont typeface="Arial" pitchFamily="34" charset="0"/>
              <a:buChar char="•"/>
            </a:pPr>
            <a:r>
              <a:rPr lang="ar-EG" sz="2800" b="1" spc="50" dirty="0">
                <a:ln w="11430"/>
                <a:solidFill>
                  <a:srgbClr val="00B050"/>
                </a:solidFill>
              </a:rPr>
              <a:t>أدخل (الباء والفاء والكاف) على هذه الكلمات وأقرؤها.</a:t>
            </a:r>
          </a:p>
          <a:p>
            <a:pPr marL="285750" indent="-285750">
              <a:buFont typeface="Arial" pitchFamily="34" charset="0"/>
              <a:buChar char="•"/>
            </a:pPr>
            <a:r>
              <a:rPr lang="ar-EG" sz="2800" b="1" spc="50" dirty="0">
                <a:ln w="11430"/>
                <a:solidFill>
                  <a:srgbClr val="00B050"/>
                </a:solidFill>
              </a:rPr>
              <a:t>أضع كل كلمة منها في جملة مفيدة (بعد دخول الحرف عليها)</a:t>
            </a:r>
          </a:p>
        </p:txBody>
      </p:sp>
      <p:sp>
        <p:nvSpPr>
          <p:cNvPr id="7" name="TextBox 6"/>
          <p:cNvSpPr txBox="1"/>
          <p:nvPr/>
        </p:nvSpPr>
        <p:spPr>
          <a:xfrm>
            <a:off x="3275856" y="3633193"/>
            <a:ext cx="5040560" cy="1477328"/>
          </a:xfrm>
          <a:prstGeom prst="rect">
            <a:avLst/>
          </a:prstGeom>
          <a:noFill/>
        </p:spPr>
        <p:txBody>
          <a:bodyPr wrap="square" rtlCol="1">
            <a:spAutoFit/>
          </a:bodyPr>
          <a:lstStyle/>
          <a:p>
            <a:r>
              <a:rPr lang="ar-EG" dirty="0"/>
              <a:t>............................................................................</a:t>
            </a:r>
          </a:p>
          <a:p>
            <a:endParaRPr lang="ar-EG" dirty="0"/>
          </a:p>
          <a:p>
            <a:r>
              <a:rPr lang="ar-EG" dirty="0"/>
              <a:t>............................................................................</a:t>
            </a:r>
          </a:p>
          <a:p>
            <a:endParaRPr lang="ar-EG" dirty="0"/>
          </a:p>
          <a:p>
            <a:r>
              <a:rPr lang="ar-EG" dirty="0"/>
              <a:t>............................................................................</a:t>
            </a:r>
          </a:p>
        </p:txBody>
      </p:sp>
      <p:sp>
        <p:nvSpPr>
          <p:cNvPr id="8" name="TextBox 7"/>
          <p:cNvSpPr txBox="1"/>
          <p:nvPr/>
        </p:nvSpPr>
        <p:spPr>
          <a:xfrm>
            <a:off x="654281" y="4566775"/>
            <a:ext cx="7776864"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كالطائرة – كالقطار – كالرحلات – كالباخرة </a:t>
            </a:r>
          </a:p>
        </p:txBody>
      </p:sp>
      <p:sp>
        <p:nvSpPr>
          <p:cNvPr id="10" name="TextBox 9"/>
          <p:cNvSpPr txBox="1"/>
          <p:nvPr/>
        </p:nvSpPr>
        <p:spPr>
          <a:xfrm>
            <a:off x="548254" y="4046412"/>
            <a:ext cx="7776864"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فالطائرة – فالقطار – فالرحلات – فالباخرة </a:t>
            </a:r>
          </a:p>
        </p:txBody>
      </p:sp>
      <p:sp>
        <p:nvSpPr>
          <p:cNvPr id="11" name="TextBox 10"/>
          <p:cNvSpPr txBox="1"/>
          <p:nvPr/>
        </p:nvSpPr>
        <p:spPr>
          <a:xfrm>
            <a:off x="636877" y="3592164"/>
            <a:ext cx="7776864"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بالطائرة – بالقطار – بالرحلات – بالباخرة </a:t>
            </a:r>
          </a:p>
        </p:txBody>
      </p:sp>
    </p:spTree>
    <p:extLst>
      <p:ext uri="{BB962C8B-B14F-4D97-AF65-F5344CB8AC3E}">
        <p14:creationId xmlns:p14="http://schemas.microsoft.com/office/powerpoint/2010/main" val="20555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p:cTn id="18" dur="500" fill="hold"/>
                                        <p:tgtEl>
                                          <p:spTgt spid="3074"/>
                                        </p:tgtEl>
                                        <p:attrNameLst>
                                          <p:attrName>ppt_w</p:attrName>
                                        </p:attrNameLst>
                                      </p:cBhvr>
                                      <p:tavLst>
                                        <p:tav tm="0">
                                          <p:val>
                                            <p:fltVal val="0"/>
                                          </p:val>
                                        </p:tav>
                                        <p:tav tm="100000">
                                          <p:val>
                                            <p:strVal val="#ppt_w"/>
                                          </p:val>
                                        </p:tav>
                                      </p:tavLst>
                                    </p:anim>
                                    <p:anim calcmode="lin" valueType="num">
                                      <p:cBhvr>
                                        <p:cTn id="19" dur="500" fill="hold"/>
                                        <p:tgtEl>
                                          <p:spTgt spid="3074"/>
                                        </p:tgtEl>
                                        <p:attrNameLst>
                                          <p:attrName>ppt_h</p:attrName>
                                        </p:attrNameLst>
                                      </p:cBhvr>
                                      <p:tavLst>
                                        <p:tav tm="0">
                                          <p:val>
                                            <p:fltVal val="0"/>
                                          </p:val>
                                        </p:tav>
                                        <p:tav tm="100000">
                                          <p:val>
                                            <p:strVal val="#ppt_h"/>
                                          </p:val>
                                        </p:tav>
                                      </p:tavLst>
                                    </p:anim>
                                    <p:animEffect transition="in" filter="fade">
                                      <p:cBhvr>
                                        <p:cTn id="20" dur="500"/>
                                        <p:tgtEl>
                                          <p:spTgt spid="3074"/>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p:cTn id="4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p:cTn id="4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p:cTn id="5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509"/>
          <a:stretch/>
        </p:blipFill>
        <p:spPr bwMode="auto">
          <a:xfrm>
            <a:off x="395536" y="2708920"/>
            <a:ext cx="4856174" cy="372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0528" y="792839"/>
            <a:ext cx="8715755" cy="584775"/>
          </a:xfrm>
          <a:prstGeom prst="rect">
            <a:avLst/>
          </a:prstGeom>
          <a:noFill/>
        </p:spPr>
        <p:txBody>
          <a:bodyPr wrap="square" rtlCol="1">
            <a:spAutoFit/>
          </a:bodyPr>
          <a:lstStyle/>
          <a:p>
            <a:r>
              <a:rPr lang="ar-EG" sz="3200" b="1" dirty="0">
                <a:ln w="18415" cmpd="sng">
                  <a:solidFill>
                    <a:srgbClr val="FFFFFF"/>
                  </a:solidFill>
                  <a:prstDash val="solid"/>
                </a:ln>
                <a:solidFill>
                  <a:srgbClr val="0070C0"/>
                </a:solidFill>
              </a:rPr>
              <a:t>2- أرتب المركبات من حيث السرعة، وأستخدم حرف الفاء.</a:t>
            </a:r>
          </a:p>
        </p:txBody>
      </p:sp>
      <p:sp>
        <p:nvSpPr>
          <p:cNvPr id="5" name="TextBox 4"/>
          <p:cNvSpPr txBox="1"/>
          <p:nvPr/>
        </p:nvSpPr>
        <p:spPr>
          <a:xfrm>
            <a:off x="4133378" y="1804707"/>
            <a:ext cx="4357878" cy="923330"/>
          </a:xfrm>
          <a:prstGeom prst="rect">
            <a:avLst/>
          </a:prstGeom>
          <a:noFill/>
        </p:spPr>
        <p:txBody>
          <a:bodyPr wrap="square" rtlCol="1">
            <a:spAutoFit/>
          </a:bodyPr>
          <a:lstStyle/>
          <a:p>
            <a:r>
              <a:rPr lang="ar-EG" dirty="0"/>
              <a:t>...................................................................................................................................................................................................</a:t>
            </a:r>
          </a:p>
        </p:txBody>
      </p:sp>
      <p:sp>
        <p:nvSpPr>
          <p:cNvPr id="6" name="TextBox 5"/>
          <p:cNvSpPr txBox="1"/>
          <p:nvPr/>
        </p:nvSpPr>
        <p:spPr>
          <a:xfrm>
            <a:off x="4133378" y="1685115"/>
            <a:ext cx="4303014" cy="107721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a:ln w="11430"/>
                <a:solidFill>
                  <a:srgbClr val="FF0000"/>
                </a:solidFill>
              </a:rPr>
              <a:t>السيارات الرياضية فالشاحنات فالدراجة الهوائية </a:t>
            </a:r>
          </a:p>
        </p:txBody>
      </p:sp>
    </p:spTree>
    <p:extLst>
      <p:ext uri="{BB962C8B-B14F-4D97-AF65-F5344CB8AC3E}">
        <p14:creationId xmlns:p14="http://schemas.microsoft.com/office/powerpoint/2010/main" val="253216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randombar(horizontal)">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43608" y="654874"/>
            <a:ext cx="6984776" cy="1077218"/>
          </a:xfrm>
          <a:prstGeom prst="rect">
            <a:avLst/>
          </a:prstGeom>
          <a:noFill/>
        </p:spPr>
        <p:txBody>
          <a:bodyPr wrap="square" rtlCol="1">
            <a:spAutoFit/>
          </a:bodyPr>
          <a:lstStyle/>
          <a:p>
            <a:r>
              <a:rPr lang="ar-EG" sz="3200" b="1" dirty="0">
                <a:solidFill>
                  <a:srgbClr val="0070C0"/>
                </a:solidFill>
              </a:rPr>
              <a:t>3- أصل بين الحرف الملون في الجمل الآتية والمعنى الذي يفيده:</a:t>
            </a:r>
          </a:p>
        </p:txBody>
      </p:sp>
      <p:sp>
        <p:nvSpPr>
          <p:cNvPr id="5" name="TextBox 4"/>
          <p:cNvSpPr txBox="1"/>
          <p:nvPr/>
        </p:nvSpPr>
        <p:spPr>
          <a:xfrm>
            <a:off x="467544" y="2132856"/>
            <a:ext cx="7848872" cy="3108543"/>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buFont typeface="Arial" pitchFamily="34" charset="0"/>
              <a:buChar char="•"/>
            </a:pPr>
            <a:r>
              <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rPr>
              <a:t>الحق واضح </a:t>
            </a:r>
            <a:r>
              <a:rPr lang="ar-EG" sz="2800" b="1" dirty="0">
                <a:ln w="1905">
                  <a:solidFill>
                    <a:schemeClr val="tx1"/>
                  </a:solidFill>
                </a:ln>
              </a:rPr>
              <a:t>ك</a:t>
            </a:r>
            <a:r>
              <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rPr>
              <a:t>الشمس                               الترتيب</a:t>
            </a:r>
          </a:p>
          <a:p>
            <a:pPr marL="285750" indent="-285750">
              <a:buFont typeface="Arial" pitchFamily="34" charset="0"/>
              <a:buChar char="•"/>
            </a:pPr>
            <a:endPar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endParaRPr>
          </a:p>
          <a:p>
            <a:pPr marL="285750" indent="-285750">
              <a:buFont typeface="Arial" pitchFamily="34" charset="0"/>
              <a:buChar char="•"/>
            </a:pPr>
            <a:r>
              <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rPr>
              <a:t>دخل الاكبر </a:t>
            </a:r>
            <a:r>
              <a:rPr lang="ar-EG" sz="2800" b="1" spc="50" dirty="0">
                <a:ln w="11430">
                  <a:solidFill>
                    <a:schemeClr val="tx1"/>
                  </a:solidFill>
                </a:ln>
              </a:rPr>
              <a:t>ف</a:t>
            </a:r>
            <a:r>
              <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rPr>
              <a:t>الأصغر                              الاختصاص</a:t>
            </a:r>
          </a:p>
          <a:p>
            <a:pPr marL="285750" indent="-285750">
              <a:buFont typeface="Arial" pitchFamily="34" charset="0"/>
              <a:buChar char="•"/>
            </a:pPr>
            <a:endPar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endParaRPr>
          </a:p>
          <a:p>
            <a:pPr marL="285750" indent="-285750">
              <a:buFont typeface="Arial" pitchFamily="34" charset="0"/>
              <a:buChar char="•"/>
            </a:pPr>
            <a:r>
              <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rPr>
              <a:t>كتبت </a:t>
            </a:r>
            <a:r>
              <a:rPr lang="ar-EG" sz="2800" b="1" spc="50" dirty="0">
                <a:ln w="11430">
                  <a:solidFill>
                    <a:schemeClr val="tx1"/>
                  </a:solidFill>
                </a:ln>
              </a:rPr>
              <a:t>ب</a:t>
            </a:r>
            <a:r>
              <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rPr>
              <a:t>القلم                                           التشبيه</a:t>
            </a:r>
          </a:p>
          <a:p>
            <a:pPr marL="285750" indent="-285750">
              <a:buFont typeface="Arial" pitchFamily="34" charset="0"/>
              <a:buChar char="•"/>
            </a:pPr>
            <a:endPar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endParaRPr>
          </a:p>
          <a:p>
            <a:pPr marL="285750" indent="-285750">
              <a:buFont typeface="Arial" pitchFamily="34" charset="0"/>
              <a:buChar char="•"/>
            </a:pPr>
            <a:r>
              <a:rPr lang="ar-EG" sz="2800" b="1" spc="50" dirty="0">
                <a:ln w="11430">
                  <a:solidFill>
                    <a:schemeClr val="tx1"/>
                  </a:solidFill>
                </a:ln>
              </a:rPr>
              <a:t>ل</a:t>
            </a:r>
            <a:r>
              <a:rPr lang="ar-EG" sz="2800" b="1" spc="50" dirty="0">
                <a:ln w="11430">
                  <a:solidFill>
                    <a:srgbClr val="C00000"/>
                  </a:solidFill>
                </a:ln>
                <a:gradFill>
                  <a:gsLst>
                    <a:gs pos="25000">
                      <a:schemeClr val="accent2">
                        <a:satMod val="155000"/>
                      </a:schemeClr>
                    </a:gs>
                    <a:gs pos="100000">
                      <a:schemeClr val="accent2">
                        <a:shade val="45000"/>
                        <a:satMod val="165000"/>
                      </a:schemeClr>
                    </a:gs>
                  </a:gsLst>
                  <a:lin ang="5400000"/>
                </a:gradFill>
              </a:rPr>
              <a:t>لاستماع آداب نعرفها                              الاستعانة</a:t>
            </a:r>
          </a:p>
        </p:txBody>
      </p:sp>
      <p:cxnSp>
        <p:nvCxnSpPr>
          <p:cNvPr id="7" name="Straight Arrow Connector 6"/>
          <p:cNvCxnSpPr/>
          <p:nvPr/>
        </p:nvCxnSpPr>
        <p:spPr>
          <a:xfrm flipH="1">
            <a:off x="2184896" y="2447446"/>
            <a:ext cx="3078407" cy="1656184"/>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2184896" y="2447446"/>
            <a:ext cx="3456384" cy="828092"/>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a:off x="2328912" y="4240466"/>
            <a:ext cx="4187304" cy="727260"/>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flipH="1" flipV="1">
            <a:off x="2544936" y="3275538"/>
            <a:ext cx="2718367" cy="1692188"/>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087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15616" y="670876"/>
            <a:ext cx="6921152" cy="954107"/>
          </a:xfrm>
          <a:prstGeom prst="rect">
            <a:avLst/>
          </a:prstGeom>
          <a:noFill/>
        </p:spPr>
        <p:txBody>
          <a:bodyPr wrap="square" rtlCol="1">
            <a:spAutoFit/>
          </a:bodyPr>
          <a:lstStyle/>
          <a:p>
            <a:pPr algn="ctr"/>
            <a:r>
              <a:rPr lang="ar-EG" sz="2800" b="1" dirty="0">
                <a:solidFill>
                  <a:schemeClr val="accent3">
                    <a:lumMod val="75000"/>
                  </a:schemeClr>
                </a:solidFill>
              </a:rPr>
              <a:t>4- أختار الحرف المناسب (الباء – الفاء – الكاف - اللام)، وأكتبه في الفراغ مع الكلمة التي بعده كتابة صحيحة:</a:t>
            </a:r>
          </a:p>
        </p:txBody>
      </p:sp>
      <p:sp>
        <p:nvSpPr>
          <p:cNvPr id="5" name="TextBox 4"/>
          <p:cNvSpPr txBox="1"/>
          <p:nvPr/>
        </p:nvSpPr>
        <p:spPr>
          <a:xfrm>
            <a:off x="611560" y="2276872"/>
            <a:ext cx="7560840" cy="3539430"/>
          </a:xfrm>
          <a:prstGeom prst="rect">
            <a:avLst/>
          </a:prstGeom>
          <a:noFill/>
        </p:spPr>
        <p:txBody>
          <a:bodyPr wrap="square" rtlCol="1">
            <a:spAutoFit/>
          </a:bodyPr>
          <a:lstStyle/>
          <a:p>
            <a:pPr marL="285750" indent="-285750">
              <a:buFont typeface="Arial" pitchFamily="34" charset="0"/>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المؤمن لأخيه...... المرآة. </a:t>
            </a:r>
          </a:p>
          <a:p>
            <a:pPr marL="285750" indent="-285750">
              <a:buFont typeface="Arial" pitchFamily="34" charset="0"/>
              <a:buChar char="•"/>
            </a:pPr>
            <a:endPar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285750" indent="-285750">
              <a:buFont typeface="Arial" pitchFamily="34" charset="0"/>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يلعب الأولاد..... الكرة.</a:t>
            </a:r>
          </a:p>
          <a:p>
            <a:pPr marL="285750" indent="-285750">
              <a:buFont typeface="Arial" pitchFamily="34" charset="0"/>
              <a:buChar char="•"/>
            </a:pPr>
            <a:endPar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285750" indent="-285750">
              <a:buFont typeface="Arial" pitchFamily="34" charset="0"/>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................لغة العربية جمال. </a:t>
            </a:r>
          </a:p>
          <a:p>
            <a:pPr marL="285750" indent="-285750">
              <a:buFont typeface="Arial" pitchFamily="34" charset="0"/>
              <a:buChar char="•"/>
            </a:pPr>
            <a:endPar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285750" indent="-285750">
              <a:buFont typeface="Arial" pitchFamily="34" charset="0"/>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أتم المسلم الوضوء............ لصلاة. </a:t>
            </a:r>
          </a:p>
        </p:txBody>
      </p:sp>
      <p:sp>
        <p:nvSpPr>
          <p:cNvPr id="6" name="TextBox 5"/>
          <p:cNvSpPr txBox="1"/>
          <p:nvPr/>
        </p:nvSpPr>
        <p:spPr>
          <a:xfrm>
            <a:off x="4712677" y="2237921"/>
            <a:ext cx="1440160"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كـ</a:t>
            </a:r>
          </a:p>
        </p:txBody>
      </p:sp>
      <p:sp>
        <p:nvSpPr>
          <p:cNvPr id="7" name="TextBox 6"/>
          <p:cNvSpPr txBox="1"/>
          <p:nvPr/>
        </p:nvSpPr>
        <p:spPr>
          <a:xfrm>
            <a:off x="4932040" y="3212975"/>
            <a:ext cx="1440160"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بـ</a:t>
            </a:r>
          </a:p>
        </p:txBody>
      </p:sp>
      <p:sp>
        <p:nvSpPr>
          <p:cNvPr id="8" name="TextBox 7"/>
          <p:cNvSpPr txBox="1"/>
          <p:nvPr/>
        </p:nvSpPr>
        <p:spPr>
          <a:xfrm>
            <a:off x="5397406" y="4186578"/>
            <a:ext cx="1440160"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لـ</a:t>
            </a:r>
          </a:p>
        </p:txBody>
      </p:sp>
      <p:sp>
        <p:nvSpPr>
          <p:cNvPr id="9" name="TextBox 8"/>
          <p:cNvSpPr txBox="1"/>
          <p:nvPr/>
        </p:nvSpPr>
        <p:spPr>
          <a:xfrm>
            <a:off x="3272517" y="5186734"/>
            <a:ext cx="1440160"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لـ</a:t>
            </a:r>
          </a:p>
        </p:txBody>
      </p:sp>
    </p:spTree>
    <p:extLst>
      <p:ext uri="{BB962C8B-B14F-4D97-AF65-F5344CB8AC3E}">
        <p14:creationId xmlns:p14="http://schemas.microsoft.com/office/powerpoint/2010/main" val="3588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p:cTn id="3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 calcmode="lin" valueType="num">
                                      <p:cBhvr>
                                        <p:cTn id="4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 calcmode="lin" valueType="num">
                                      <p:cBhvr>
                                        <p:cTn id="5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elmohandes\Desktop\بوربوينت\اشكال تلقائية وايقونات\upside-down-exclamation-md.png"/>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395536" y="630943"/>
            <a:ext cx="7848872"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888" y="516358"/>
            <a:ext cx="5256584" cy="1200329"/>
          </a:xfrm>
          <a:prstGeom prst="rect">
            <a:avLst/>
          </a:prstGeom>
          <a:noFill/>
        </p:spPr>
        <p:txBody>
          <a:bodyPr wrap="square" rtlCol="1">
            <a:spAutoFit/>
          </a:bodyPr>
          <a:lstStyle/>
          <a:p>
            <a:pPr algn="ctr"/>
            <a:r>
              <a:rPr lang="ar-EG" sz="7200" b="1" dirty="0">
                <a:ln>
                  <a:solidFill>
                    <a:srgbClr val="FFFF00"/>
                  </a:solidFill>
                </a:ln>
                <a:solidFill>
                  <a:srgbClr val="C00000"/>
                </a:solidFill>
              </a:rPr>
              <a:t>الدرس الأول</a:t>
            </a:r>
          </a:p>
        </p:txBody>
      </p:sp>
      <p:sp>
        <p:nvSpPr>
          <p:cNvPr id="5" name="TextBox 4"/>
          <p:cNvSpPr txBox="1"/>
          <p:nvPr/>
        </p:nvSpPr>
        <p:spPr>
          <a:xfrm>
            <a:off x="1691680" y="3068960"/>
            <a:ext cx="4682559" cy="1754326"/>
          </a:xfrm>
          <a:prstGeom prst="rect">
            <a:avLst/>
          </a:prstGeom>
          <a:noFill/>
        </p:spPr>
        <p:txBody>
          <a:bodyPr wrap="square" rtlCol="1">
            <a:spAutoFit/>
          </a:bodyPr>
          <a:lstStyle/>
          <a:p>
            <a:pPr algn="ctr"/>
            <a:r>
              <a:rPr lang="ar-EG" sz="3600" dirty="0">
                <a:ln>
                  <a:solidFill>
                    <a:schemeClr val="tx1"/>
                  </a:solidFill>
                </a:ln>
                <a:effectLst>
                  <a:outerShdw blurRad="50800" dist="38100" dir="18900000" algn="bl" rotWithShape="0">
                    <a:prstClr val="black">
                      <a:alpha val="40000"/>
                    </a:prstClr>
                  </a:outerShdw>
                </a:effectLst>
              </a:rPr>
              <a:t>دخول اللام المكسورة والباء والفاء والكاف على الكلمات المبدوءة بـ (ال)</a:t>
            </a:r>
            <a:endParaRPr lang="ar-EG" sz="1200" dirty="0">
              <a:ln>
                <a:solidFill>
                  <a:schemeClr val="tx1"/>
                </a:solidFill>
              </a:ln>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110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75345" y="821463"/>
            <a:ext cx="5593309" cy="954107"/>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8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5- أكتب أمام كل جملة التأثير الذي أحدثته الأحرف الزائدة في الكلمات الملونة: </a:t>
            </a:r>
          </a:p>
        </p:txBody>
      </p:sp>
      <p:sp>
        <p:nvSpPr>
          <p:cNvPr id="5" name="TextBox 4"/>
          <p:cNvSpPr txBox="1"/>
          <p:nvPr/>
        </p:nvSpPr>
        <p:spPr>
          <a:xfrm>
            <a:off x="179512" y="2420888"/>
            <a:ext cx="8784976" cy="461665"/>
          </a:xfrm>
          <a:prstGeom prst="rect">
            <a:avLst/>
          </a:prstGeom>
          <a:noFill/>
        </p:spPr>
        <p:txBody>
          <a:bodyPr wrap="square" rtlCol="1">
            <a:spAutoFit/>
          </a:bodyPr>
          <a:lstStyle/>
          <a:p>
            <a:pPr algn="ctr"/>
            <a:r>
              <a:rPr lang="ar-EG" sz="2400" b="1" dirty="0">
                <a:solidFill>
                  <a:srgbClr val="0070C0"/>
                </a:solidFill>
              </a:rPr>
              <a:t>(حذف همزة "ال" فقط) (حذف "ال" بأكملها) (بقاء الكلمة كما هي دون حذف) </a:t>
            </a:r>
          </a:p>
        </p:txBody>
      </p:sp>
      <p:sp>
        <p:nvSpPr>
          <p:cNvPr id="6" name="TextBox 5"/>
          <p:cNvSpPr txBox="1"/>
          <p:nvPr/>
        </p:nvSpPr>
        <p:spPr>
          <a:xfrm>
            <a:off x="323528" y="3212976"/>
            <a:ext cx="8226660" cy="2308324"/>
          </a:xfrm>
          <a:prstGeom prst="rect">
            <a:avLst/>
          </a:prstGeom>
          <a:noFill/>
        </p:spPr>
        <p:txBody>
          <a:bodyPr wrap="square" rtlCol="1">
            <a:spAutoFit/>
          </a:bodyPr>
          <a:lstStyle/>
          <a:p>
            <a:pPr marL="285750" indent="-285750">
              <a:lnSpc>
                <a:spcPct val="150000"/>
              </a:lnSpc>
              <a:buFont typeface="Arial" pitchFamily="34" charset="0"/>
              <a:buChar char="•"/>
            </a:pPr>
            <a:r>
              <a:rPr lang="ar-EG" sz="3200" b="1" dirty="0">
                <a:solidFill>
                  <a:srgbClr val="FF0000"/>
                </a:solidFill>
              </a:rPr>
              <a:t>للوز</a:t>
            </a:r>
            <a:r>
              <a:rPr lang="ar-EG" sz="3200" b="1" dirty="0"/>
              <a:t> فوائد كثيرة                     ..........................</a:t>
            </a:r>
          </a:p>
          <a:p>
            <a:pPr marL="285750" indent="-285750">
              <a:lnSpc>
                <a:spcPct val="150000"/>
              </a:lnSpc>
              <a:buFont typeface="Arial" pitchFamily="34" charset="0"/>
              <a:buChar char="•"/>
            </a:pPr>
            <a:r>
              <a:rPr lang="ar-EG" sz="3200" b="1" dirty="0"/>
              <a:t>المؤمنون </a:t>
            </a:r>
            <a:r>
              <a:rPr lang="ar-EG" sz="3200" b="1" dirty="0">
                <a:solidFill>
                  <a:srgbClr val="FF0000"/>
                </a:solidFill>
              </a:rPr>
              <a:t>كالجسد</a:t>
            </a:r>
            <a:r>
              <a:rPr lang="ar-EG" sz="3200" b="1" dirty="0"/>
              <a:t> الواحد           ...........................</a:t>
            </a:r>
          </a:p>
          <a:p>
            <a:pPr marL="285750" indent="-285750">
              <a:lnSpc>
                <a:spcPct val="150000"/>
              </a:lnSpc>
              <a:buFont typeface="Arial" pitchFamily="34" charset="0"/>
              <a:buChar char="•"/>
            </a:pPr>
            <a:r>
              <a:rPr lang="ar-EG" sz="3200" b="1" dirty="0"/>
              <a:t>كتبت إرشادات</a:t>
            </a:r>
            <a:r>
              <a:rPr lang="ar-EG" sz="3200" b="1" dirty="0">
                <a:solidFill>
                  <a:srgbClr val="FF0000"/>
                </a:solidFill>
              </a:rPr>
              <a:t> للتذكير </a:t>
            </a:r>
            <a:r>
              <a:rPr lang="ar-EG" sz="3200" b="1" dirty="0"/>
              <a:t>بآداب الحديث ......................</a:t>
            </a:r>
          </a:p>
        </p:txBody>
      </p:sp>
      <p:sp>
        <p:nvSpPr>
          <p:cNvPr id="2" name="مستطيل 1"/>
          <p:cNvSpPr/>
          <p:nvPr/>
        </p:nvSpPr>
        <p:spPr>
          <a:xfrm>
            <a:off x="1331640" y="3297038"/>
            <a:ext cx="1887056" cy="461665"/>
          </a:xfrm>
          <a:prstGeom prst="rect">
            <a:avLst/>
          </a:prstGeom>
        </p:spPr>
        <p:txBody>
          <a:bodyPr wrap="none">
            <a:spAutoFit/>
          </a:bodyPr>
          <a:lstStyle/>
          <a:p>
            <a:r>
              <a:rPr lang="ar-EG" sz="2400" b="1" dirty="0">
                <a:solidFill>
                  <a:srgbClr val="00B050"/>
                </a:solidFill>
              </a:rPr>
              <a:t>حذفت ال بأكملها </a:t>
            </a:r>
            <a:endParaRPr lang="en-US" sz="2400" dirty="0">
              <a:solidFill>
                <a:srgbClr val="00B050"/>
              </a:solidFill>
            </a:endParaRPr>
          </a:p>
        </p:txBody>
      </p:sp>
      <p:sp>
        <p:nvSpPr>
          <p:cNvPr id="3" name="مستطيل 2"/>
          <p:cNvSpPr/>
          <p:nvPr/>
        </p:nvSpPr>
        <p:spPr>
          <a:xfrm>
            <a:off x="467544" y="4089126"/>
            <a:ext cx="3219151" cy="461665"/>
          </a:xfrm>
          <a:prstGeom prst="rect">
            <a:avLst/>
          </a:prstGeom>
        </p:spPr>
        <p:txBody>
          <a:bodyPr wrap="none">
            <a:spAutoFit/>
          </a:bodyPr>
          <a:lstStyle/>
          <a:p>
            <a:r>
              <a:rPr lang="ar-EG" sz="2400" b="1" dirty="0">
                <a:solidFill>
                  <a:srgbClr val="00B050"/>
                </a:solidFill>
              </a:rPr>
              <a:t>بقاء الكلمة كما هي دون حذف </a:t>
            </a:r>
            <a:endParaRPr lang="en-US" sz="2400" dirty="0">
              <a:solidFill>
                <a:srgbClr val="00B050"/>
              </a:solidFill>
            </a:endParaRPr>
          </a:p>
        </p:txBody>
      </p:sp>
      <p:sp>
        <p:nvSpPr>
          <p:cNvPr id="7" name="مستطيل 6"/>
          <p:cNvSpPr/>
          <p:nvPr/>
        </p:nvSpPr>
        <p:spPr>
          <a:xfrm>
            <a:off x="1026991" y="4810348"/>
            <a:ext cx="2100255" cy="461665"/>
          </a:xfrm>
          <a:prstGeom prst="rect">
            <a:avLst/>
          </a:prstGeom>
        </p:spPr>
        <p:txBody>
          <a:bodyPr wrap="none">
            <a:spAutoFit/>
          </a:bodyPr>
          <a:lstStyle/>
          <a:p>
            <a:r>
              <a:rPr lang="ar-EG" sz="2400" b="1" dirty="0">
                <a:solidFill>
                  <a:srgbClr val="00B050"/>
                </a:solidFill>
              </a:rPr>
              <a:t>حذف همزة ال فقط </a:t>
            </a:r>
            <a:endParaRPr lang="en-US" sz="2400" dirty="0">
              <a:solidFill>
                <a:srgbClr val="00B050"/>
              </a:solidFill>
            </a:endParaRPr>
          </a:p>
        </p:txBody>
      </p:sp>
    </p:spTree>
    <p:extLst>
      <p:ext uri="{BB962C8B-B14F-4D97-AF65-F5344CB8AC3E}">
        <p14:creationId xmlns:p14="http://schemas.microsoft.com/office/powerpoint/2010/main" val="400504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483768" y="620688"/>
            <a:ext cx="6035634" cy="584775"/>
          </a:xfrm>
          <a:prstGeom prst="rect">
            <a:avLst/>
          </a:prstGeom>
          <a:noFill/>
        </p:spPr>
        <p:txBody>
          <a:bodyPr wrap="square" rtlCol="1">
            <a:spAutoFit/>
          </a:bodyPr>
          <a:lstStyle/>
          <a:p>
            <a:r>
              <a:rPr lang="ar-EG" sz="3200" b="1" dirty="0"/>
              <a:t>6- أقرأ العبارتين الآتيتين ثم أجيب: </a:t>
            </a:r>
          </a:p>
        </p:txBody>
      </p:sp>
      <p:sp>
        <p:nvSpPr>
          <p:cNvPr id="5" name="TextBox 4"/>
          <p:cNvSpPr txBox="1"/>
          <p:nvPr/>
        </p:nvSpPr>
        <p:spPr>
          <a:xfrm>
            <a:off x="755576" y="1772816"/>
            <a:ext cx="7763826" cy="3046988"/>
          </a:xfrm>
          <a:prstGeom prst="rect">
            <a:avLst/>
          </a:prstGeom>
          <a:noFill/>
        </p:spPr>
        <p:txBody>
          <a:bodyPr wrap="square" rtlCol="1">
            <a:spAutoFit/>
          </a:bodyPr>
          <a:lstStyle/>
          <a:p>
            <a:pPr marL="285750" indent="-285750">
              <a:buFont typeface="Arial" pitchFamily="34" charset="0"/>
              <a:buChar char="•"/>
            </a:pPr>
            <a:r>
              <a:rPr lang="ar-EG" sz="3200" b="1" dirty="0">
                <a:solidFill>
                  <a:srgbClr val="0070C0"/>
                </a:solidFill>
              </a:rPr>
              <a:t>عاد أبي من سفره الطويل بالسلامة، فاستقبلناه بالفرحة، وأحطنا به كالقلادة التي تحيط بالعنق، نستمع إلى حكاية كالخيال في غرابتها.</a:t>
            </a:r>
          </a:p>
          <a:p>
            <a:pPr marL="285750" indent="-285750">
              <a:buFont typeface="Arial" pitchFamily="34" charset="0"/>
              <a:buChar char="•"/>
            </a:pPr>
            <a:endParaRPr lang="ar-EG" sz="3200" b="1" dirty="0">
              <a:solidFill>
                <a:srgbClr val="0070C0"/>
              </a:solidFill>
            </a:endParaRPr>
          </a:p>
          <a:p>
            <a:pPr marL="285750" indent="-285750">
              <a:buFont typeface="Arial" pitchFamily="34" charset="0"/>
              <a:buChar char="•"/>
            </a:pPr>
            <a:r>
              <a:rPr lang="ar-EG" sz="3200" b="1" dirty="0">
                <a:solidFill>
                  <a:srgbClr val="0070C0"/>
                </a:solidFill>
              </a:rPr>
              <a:t>شاهدت أخي الصغير يلبس حذاءه في رجله اليسرى فاليمني فقلت له: البس الحذاء رجلك اليمنى فاليسرى.</a:t>
            </a:r>
          </a:p>
        </p:txBody>
      </p:sp>
    </p:spTree>
    <p:extLst>
      <p:ext uri="{BB962C8B-B14F-4D97-AF65-F5344CB8AC3E}">
        <p14:creationId xmlns:p14="http://schemas.microsoft.com/office/powerpoint/2010/main" val="25922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anim calcmode="lin" valueType="num">
                                      <p:cBhvr>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63688" y="460659"/>
            <a:ext cx="6119591" cy="1077218"/>
          </a:xfrm>
          <a:prstGeom prst="rect">
            <a:avLst/>
          </a:prstGeom>
          <a:noFill/>
        </p:spPr>
        <p:txBody>
          <a:bodyPr wrap="square" rtlCol="1">
            <a:spAutoFit/>
          </a:bodyPr>
          <a:lstStyle/>
          <a:p>
            <a:pPr algn="ctr"/>
            <a:r>
              <a:rPr lang="ar-EG" sz="3200" b="1" dirty="0">
                <a:solidFill>
                  <a:srgbClr val="0070C0"/>
                </a:solidFill>
              </a:rPr>
              <a:t>7- أعيد كتابة الكلمات المبدوءة بـ ( ال ) والمسبوقة بالباء أو الفاء أو الكاف: </a:t>
            </a:r>
          </a:p>
        </p:txBody>
      </p:sp>
      <p:sp>
        <p:nvSpPr>
          <p:cNvPr id="5" name="TextBox 4"/>
          <p:cNvSpPr txBox="1"/>
          <p:nvPr/>
        </p:nvSpPr>
        <p:spPr>
          <a:xfrm>
            <a:off x="-6206" y="2204864"/>
            <a:ext cx="8216216" cy="3108543"/>
          </a:xfrm>
          <a:prstGeom prst="rect">
            <a:avLst/>
          </a:prstGeom>
          <a:noFill/>
        </p:spPr>
        <p:txBody>
          <a:bodyPr wrap="square" rtlCol="1">
            <a:spAutoFit/>
          </a:bodyPr>
          <a:lstStyle/>
          <a:p>
            <a:r>
              <a:rPr lang="ar-EG" sz="2800" dirty="0"/>
              <a:t>-.................     -...............</a:t>
            </a:r>
          </a:p>
          <a:p>
            <a:pPr marL="285750" indent="-285750">
              <a:buFont typeface="Arial" pitchFamily="34" charset="0"/>
              <a:buChar char="•"/>
            </a:pPr>
            <a:endParaRPr lang="ar-EG" sz="2800" dirty="0"/>
          </a:p>
          <a:p>
            <a:r>
              <a:rPr lang="ar-EG" sz="2800" dirty="0"/>
              <a:t>-................       -................</a:t>
            </a:r>
          </a:p>
          <a:p>
            <a:pPr marL="285750" indent="-285750">
              <a:buFont typeface="Arial" pitchFamily="34" charset="0"/>
              <a:buChar char="•"/>
            </a:pPr>
            <a:endParaRPr lang="ar-EG" sz="2800" dirty="0"/>
          </a:p>
          <a:p>
            <a:r>
              <a:rPr lang="ar-EG" sz="2800" dirty="0"/>
              <a:t>-...............         -...............</a:t>
            </a:r>
          </a:p>
          <a:p>
            <a:pPr marL="285750" indent="-285750">
              <a:buFont typeface="Arial" pitchFamily="34" charset="0"/>
              <a:buChar char="•"/>
            </a:pPr>
            <a:endParaRPr lang="ar-EG" sz="2800" dirty="0"/>
          </a:p>
          <a:p>
            <a:r>
              <a:rPr lang="ar-EG" sz="2800" dirty="0"/>
              <a:t>-...............</a:t>
            </a:r>
          </a:p>
        </p:txBody>
      </p:sp>
      <p:sp>
        <p:nvSpPr>
          <p:cNvPr id="6" name="TextBox 5"/>
          <p:cNvSpPr txBox="1"/>
          <p:nvPr/>
        </p:nvSpPr>
        <p:spPr>
          <a:xfrm>
            <a:off x="3908700" y="2040880"/>
            <a:ext cx="1412566"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بالفرحة  </a:t>
            </a:r>
          </a:p>
        </p:txBody>
      </p:sp>
      <p:sp>
        <p:nvSpPr>
          <p:cNvPr id="7" name="TextBox 6"/>
          <p:cNvSpPr txBox="1"/>
          <p:nvPr/>
        </p:nvSpPr>
        <p:spPr>
          <a:xfrm>
            <a:off x="6255630" y="2040880"/>
            <a:ext cx="1467068"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بالسلامة </a:t>
            </a:r>
          </a:p>
        </p:txBody>
      </p:sp>
      <p:sp>
        <p:nvSpPr>
          <p:cNvPr id="8" name="TextBox 7"/>
          <p:cNvSpPr txBox="1"/>
          <p:nvPr/>
        </p:nvSpPr>
        <p:spPr>
          <a:xfrm>
            <a:off x="6555756" y="2937978"/>
            <a:ext cx="1162499"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كالقلادة</a:t>
            </a:r>
          </a:p>
        </p:txBody>
      </p:sp>
      <p:sp>
        <p:nvSpPr>
          <p:cNvPr id="9" name="TextBox 8"/>
          <p:cNvSpPr txBox="1"/>
          <p:nvPr/>
        </p:nvSpPr>
        <p:spPr>
          <a:xfrm>
            <a:off x="4020396" y="2866067"/>
            <a:ext cx="1114409"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بالعنق </a:t>
            </a:r>
          </a:p>
        </p:txBody>
      </p:sp>
      <p:sp>
        <p:nvSpPr>
          <p:cNvPr id="10" name="TextBox 9"/>
          <p:cNvSpPr txBox="1"/>
          <p:nvPr/>
        </p:nvSpPr>
        <p:spPr>
          <a:xfrm>
            <a:off x="6470798" y="3729301"/>
            <a:ext cx="1247457"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كالخيال </a:t>
            </a:r>
          </a:p>
        </p:txBody>
      </p:sp>
      <p:sp>
        <p:nvSpPr>
          <p:cNvPr id="11" name="TextBox 10"/>
          <p:cNvSpPr txBox="1"/>
          <p:nvPr/>
        </p:nvSpPr>
        <p:spPr>
          <a:xfrm>
            <a:off x="3873210" y="3729300"/>
            <a:ext cx="1133645"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فاليمني</a:t>
            </a:r>
          </a:p>
        </p:txBody>
      </p:sp>
      <p:sp>
        <p:nvSpPr>
          <p:cNvPr id="12" name="TextBox 11"/>
          <p:cNvSpPr txBox="1"/>
          <p:nvPr/>
        </p:nvSpPr>
        <p:spPr>
          <a:xfrm>
            <a:off x="6418989" y="4660810"/>
            <a:ext cx="1306768"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فاليسري</a:t>
            </a:r>
          </a:p>
        </p:txBody>
      </p:sp>
    </p:spTree>
    <p:extLst>
      <p:ext uri="{BB962C8B-B14F-4D97-AF65-F5344CB8AC3E}">
        <p14:creationId xmlns:p14="http://schemas.microsoft.com/office/powerpoint/2010/main" val="9048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p:cTn id="5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anim calcmode="lin" valueType="num">
                                      <p:cBhvr>
                                        <p:cTn id="6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1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 calcmode="lin" valueType="num">
                                      <p:cBhvr>
                                        <p:cTn id="7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755576" y="620688"/>
            <a:ext cx="7884368" cy="5112568"/>
          </a:xfrm>
          <a:prstGeom prst="round2Diag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dirty="0"/>
              <a:t>ت</a:t>
            </a:r>
          </a:p>
        </p:txBody>
      </p:sp>
      <p:pic>
        <p:nvPicPr>
          <p:cNvPr id="6" name="Picture 2" descr="C:\Users\elmohandes\Desktop\بوربوينت\اشكال للكتابة بداخلها\بتغتغتغ.png"/>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rot="21330865">
            <a:off x="741561" y="557529"/>
            <a:ext cx="7640368" cy="55453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p:nvPr/>
        </p:nvSpPr>
        <p:spPr>
          <a:xfrm rot="21314390">
            <a:off x="1745432" y="1673125"/>
            <a:ext cx="5904656" cy="3046988"/>
          </a:xfrm>
          <a:prstGeom prst="rect">
            <a:avLst/>
          </a:prstGeom>
          <a:noFill/>
        </p:spPr>
        <p:txBody>
          <a:bodyPr wrap="square" rtlCol="1">
            <a:spAutoFit/>
          </a:bodyPr>
          <a:lstStyle/>
          <a:p>
            <a:pPr algn="ctr"/>
            <a:r>
              <a:rPr lang="ar-EG" sz="4800" dirty="0">
                <a:ln>
                  <a:solidFill>
                    <a:schemeClr val="tx1">
                      <a:lumMod val="75000"/>
                      <a:lumOff val="25000"/>
                    </a:schemeClr>
                  </a:solidFill>
                </a:ln>
              </a:rPr>
              <a:t>أكتب ما يملي علي معلمي: </a:t>
            </a:r>
          </a:p>
          <a:p>
            <a:pPr algn="ctr"/>
            <a:r>
              <a:rPr lang="ar-EG" sz="4800" dirty="0">
                <a:ln>
                  <a:solidFill>
                    <a:schemeClr val="tx1">
                      <a:lumMod val="75000"/>
                      <a:lumOff val="25000"/>
                    </a:schemeClr>
                  </a:solidFill>
                </a:ln>
              </a:rPr>
              <a:t>.................................................................................</a:t>
            </a:r>
          </a:p>
        </p:txBody>
      </p:sp>
    </p:spTree>
    <p:extLst>
      <p:ext uri="{BB962C8B-B14F-4D97-AF65-F5344CB8AC3E}">
        <p14:creationId xmlns:p14="http://schemas.microsoft.com/office/powerpoint/2010/main" val="13742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elmohandes\Desktop\بوربوينت\أشكال 2014\PngMedium-Book-Open-135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87844">
            <a:off x="5712601" y="606263"/>
            <a:ext cx="2851409" cy="16194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8144" y="692696"/>
            <a:ext cx="2258686" cy="144655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8800" b="1" dirty="0">
                <a:ln w="11430">
                  <a:solidFill>
                    <a:sysClr val="windowText" lastClr="000000"/>
                  </a:solidFill>
                </a:ln>
                <a:solidFill>
                  <a:schemeClr val="bg1"/>
                </a:solidFill>
                <a:effectLst>
                  <a:outerShdw blurRad="50800" dist="39000" dir="5460000" algn="tl">
                    <a:srgbClr val="000000">
                      <a:alpha val="38000"/>
                    </a:srgbClr>
                  </a:outerShdw>
                </a:effectLst>
              </a:rPr>
              <a:t>أولاً</a:t>
            </a:r>
            <a:endParaRPr lang="ar-EG" sz="1600" b="1" dirty="0">
              <a:ln w="11430"/>
              <a:solidFill>
                <a:schemeClr val="bg1"/>
              </a:solidFill>
              <a:effectLst>
                <a:outerShdw blurRad="50800" dist="39000" dir="5460000" algn="tl">
                  <a:srgbClr val="000000">
                    <a:alpha val="38000"/>
                  </a:srgbClr>
                </a:outerShdw>
              </a:effectLst>
            </a:endParaRPr>
          </a:p>
        </p:txBody>
      </p:sp>
      <p:sp>
        <p:nvSpPr>
          <p:cNvPr id="3" name="TextBox 2"/>
          <p:cNvSpPr txBox="1"/>
          <p:nvPr/>
        </p:nvSpPr>
        <p:spPr>
          <a:xfrm>
            <a:off x="1403648" y="2656341"/>
            <a:ext cx="6384279" cy="132343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دخول اللام المكسورة على الكلمات المبدوءة بـ (ال )</a:t>
            </a:r>
          </a:p>
        </p:txBody>
      </p:sp>
    </p:spTree>
    <p:extLst>
      <p:ext uri="{BB962C8B-B14F-4D97-AF65-F5344CB8AC3E}">
        <p14:creationId xmlns:p14="http://schemas.microsoft.com/office/powerpoint/2010/main" val="14906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C:\Users\elmohandes\Desktop\بوربوينت\اشكال تلقائية وايقونات\burst-clipart-dTraKrpGc.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55526" y="481806"/>
            <a:ext cx="7874260" cy="58728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5315" y="2464141"/>
            <a:ext cx="5315768" cy="1754326"/>
          </a:xfrm>
          <a:prstGeom prst="rect">
            <a:avLst/>
          </a:prstGeom>
          <a:noFill/>
        </p:spPr>
        <p:txBody>
          <a:bodyPr wrap="square" rtlCol="1">
            <a:spAutoFit/>
          </a:bodyPr>
          <a:lstStyle/>
          <a:p>
            <a:pPr algn="ct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rPr>
              <a:t>الهدف: رسم الكلمات المبدوءة </a:t>
            </a:r>
          </a:p>
          <a:p>
            <a:pPr algn="ct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rPr>
              <a:t>بـ (ال) عند دخول اللام المكسورة عليها رسماً صحيحاً </a:t>
            </a:r>
          </a:p>
        </p:txBody>
      </p:sp>
    </p:spTree>
    <p:extLst>
      <p:ext uri="{BB962C8B-B14F-4D97-AF65-F5344CB8AC3E}">
        <p14:creationId xmlns:p14="http://schemas.microsoft.com/office/powerpoint/2010/main" val="90479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74226" y="642448"/>
            <a:ext cx="7632848" cy="1508105"/>
          </a:xfrm>
          <a:prstGeom prst="rect">
            <a:avLst/>
          </a:prstGeom>
          <a:noFill/>
        </p:spPr>
        <p:txBody>
          <a:bodyPr wrap="square" rtlCol="1">
            <a:spAutoFit/>
          </a:bodyPr>
          <a:lstStyle/>
          <a:p>
            <a:r>
              <a:rPr lang="ar-EG" sz="4000" b="1" dirty="0">
                <a:ln w="1905"/>
                <a:effectLst>
                  <a:innerShdw blurRad="69850" dist="43180" dir="5400000">
                    <a:srgbClr val="000000">
                      <a:alpha val="65000"/>
                    </a:srgbClr>
                  </a:innerShdw>
                </a:effectLst>
              </a:rPr>
              <a:t>أقرأ</a:t>
            </a:r>
            <a:r>
              <a:rPr lang="ar-EG" sz="4000" b="1" dirty="0">
                <a:ln w="1905"/>
                <a:solidFill>
                  <a:srgbClr val="FF0000"/>
                </a:solidFill>
                <a:effectLst>
                  <a:innerShdw blurRad="69850" dist="43180" dir="5400000">
                    <a:srgbClr val="000000">
                      <a:alpha val="65000"/>
                    </a:srgbClr>
                  </a:innerShdw>
                </a:effectLst>
              </a:rPr>
              <a:t> </a:t>
            </a:r>
          </a:p>
          <a:p>
            <a:endParaRPr lang="ar-EG" sz="1400" b="1" dirty="0">
              <a:solidFill>
                <a:srgbClr val="FF0000"/>
              </a:solidFill>
            </a:endParaRPr>
          </a:p>
          <a:p>
            <a:r>
              <a:rPr lang="ar-EG" sz="3600" b="1" u="sng" dirty="0">
                <a:solidFill>
                  <a:srgbClr val="FF0000"/>
                </a:solidFill>
              </a:rPr>
              <a:t>أقرأ العبارات الآتية، وألاحظ الكلمات الملونة:</a:t>
            </a:r>
          </a:p>
        </p:txBody>
      </p:sp>
      <p:pic>
        <p:nvPicPr>
          <p:cNvPr id="1027" name="Picture 3"/>
          <p:cNvPicPr>
            <a:picLocks noChangeAspect="1" noChangeArrowheads="1"/>
          </p:cNvPicPr>
          <p:nvPr/>
        </p:nvPicPr>
        <p:blipFill>
          <a:blip r:embed="rId2">
            <a:clrChange>
              <a:clrFrom>
                <a:srgbClr val="FDEFD8"/>
              </a:clrFrom>
              <a:clrTo>
                <a:srgbClr val="FDEFD8">
                  <a:alpha val="0"/>
                </a:srgbClr>
              </a:clrTo>
            </a:clrChange>
            <a:biLevel thresh="50000"/>
            <a:extLst>
              <a:ext uri="{28A0092B-C50C-407E-A947-70E740481C1C}">
                <a14:useLocalDpi xmlns:a14="http://schemas.microsoft.com/office/drawing/2010/main" val="0"/>
              </a:ext>
            </a:extLst>
          </a:blip>
          <a:srcRect/>
          <a:stretch>
            <a:fillRect/>
          </a:stretch>
        </p:blipFill>
        <p:spPr bwMode="auto">
          <a:xfrm>
            <a:off x="6228184" y="388388"/>
            <a:ext cx="138615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2273664"/>
            <a:ext cx="7958623" cy="4247317"/>
          </a:xfrm>
          <a:prstGeom prst="rect">
            <a:avLst/>
          </a:prstGeom>
          <a:noFill/>
        </p:spPr>
        <p:txBody>
          <a:bodyPr wrap="square" rtlCol="1">
            <a:spAutoFit/>
          </a:bodyPr>
          <a:lstStyle/>
          <a:p>
            <a:pPr marL="285750" indent="-285750">
              <a:lnSpc>
                <a:spcPct val="150000"/>
              </a:lnSpc>
              <a:buFont typeface="Wingdings" pitchFamily="2" charset="2"/>
              <a:buChar char="q"/>
            </a:pP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وُضعت </a:t>
            </a:r>
            <a:r>
              <a:rPr lang="ar-EG" sz="3600" b="1" dirty="0">
                <a:ln w="10541" cmpd="sng">
                  <a:solidFill>
                    <a:schemeClr val="accent1">
                      <a:shade val="88000"/>
                      <a:satMod val="110000"/>
                    </a:schemeClr>
                  </a:solidFill>
                  <a:prstDash val="solid"/>
                </a:ln>
                <a:solidFill>
                  <a:srgbClr val="FF0000"/>
                </a:solidFill>
              </a:rPr>
              <a:t>للمرور</a:t>
            </a: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آداب لسلامة الجميع.</a:t>
            </a:r>
          </a:p>
          <a:p>
            <a:pPr marL="285750" indent="-285750">
              <a:lnSpc>
                <a:spcPct val="150000"/>
              </a:lnSpc>
              <a:buFont typeface="Wingdings" pitchFamily="2" charset="2"/>
              <a:buChar char="q"/>
            </a:pPr>
            <a:r>
              <a:rPr lang="ar-EG" sz="3600" b="1" dirty="0">
                <a:ln w="10541" cmpd="sng">
                  <a:solidFill>
                    <a:schemeClr val="accent1">
                      <a:shade val="88000"/>
                      <a:satMod val="110000"/>
                    </a:schemeClr>
                  </a:solidFill>
                  <a:prstDash val="solid"/>
                </a:ln>
                <a:solidFill>
                  <a:srgbClr val="FF0000"/>
                </a:solidFill>
              </a:rPr>
              <a:t> للرياضة</a:t>
            </a: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فوائد عديدة.</a:t>
            </a:r>
          </a:p>
          <a:p>
            <a:pPr marL="285750" indent="-285750">
              <a:lnSpc>
                <a:spcPct val="150000"/>
              </a:lnSpc>
              <a:buFont typeface="Wingdings" pitchFamily="2" charset="2"/>
              <a:buChar char="q"/>
            </a:pP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تقديم النصحية </a:t>
            </a:r>
            <a:r>
              <a:rPr lang="ar-EG" sz="3600" b="1" dirty="0">
                <a:ln w="10541" cmpd="sng">
                  <a:solidFill>
                    <a:schemeClr val="accent1">
                      <a:shade val="88000"/>
                      <a:satMod val="110000"/>
                    </a:schemeClr>
                  </a:solidFill>
                  <a:prstDash val="solid"/>
                </a:ln>
                <a:solidFill>
                  <a:srgbClr val="FF0000"/>
                </a:solidFill>
              </a:rPr>
              <a:t>للناس</a:t>
            </a: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بذوق مدعاة لقبولها.</a:t>
            </a:r>
          </a:p>
          <a:p>
            <a:pPr marL="285750" indent="-285750">
              <a:lnSpc>
                <a:spcPct val="150000"/>
              </a:lnSpc>
              <a:buFont typeface="Wingdings" pitchFamily="2" charset="2"/>
              <a:buChar char="q"/>
            </a:pPr>
            <a:r>
              <a:rPr lang="ar-EG" sz="3600" b="1" dirty="0">
                <a:ln w="10541" cmpd="sng">
                  <a:solidFill>
                    <a:schemeClr val="accent1">
                      <a:shade val="88000"/>
                      <a:satMod val="110000"/>
                    </a:schemeClr>
                  </a:solidFill>
                  <a:prstDash val="solid"/>
                </a:ln>
                <a:solidFill>
                  <a:srgbClr val="FF0000"/>
                </a:solidFill>
              </a:rPr>
              <a:t> للباس</a:t>
            </a: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الجديد مذاق خاص في العيد، و</a:t>
            </a:r>
            <a:r>
              <a:rPr lang="ar-EG" sz="3600" b="1" dirty="0">
                <a:ln w="10541" cmpd="sng">
                  <a:solidFill>
                    <a:schemeClr val="accent1">
                      <a:shade val="88000"/>
                      <a:satMod val="110000"/>
                    </a:schemeClr>
                  </a:solidFill>
                  <a:prstDash val="solid"/>
                </a:ln>
                <a:solidFill>
                  <a:srgbClr val="FF0000"/>
                </a:solidFill>
              </a:rPr>
              <a:t>للعب </a:t>
            </a: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مع الأصدقاء فرحة عند الأطفال.</a:t>
            </a:r>
          </a:p>
        </p:txBody>
      </p:sp>
    </p:spTree>
    <p:extLst>
      <p:ext uri="{BB962C8B-B14F-4D97-AF65-F5344CB8AC3E}">
        <p14:creationId xmlns:p14="http://schemas.microsoft.com/office/powerpoint/2010/main" val="43133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32199" y="466170"/>
            <a:ext cx="2520280" cy="646331"/>
          </a:xfrm>
          <a:prstGeom prst="rect">
            <a:avLst/>
          </a:prstGeom>
          <a:noFill/>
        </p:spPr>
        <p:txBody>
          <a:bodyPr wrap="square" rtlCol="1">
            <a:spAutoFit/>
          </a:bodyPr>
          <a:lstStyle/>
          <a:p>
            <a:pPr algn="ctr"/>
            <a:r>
              <a:rPr lang="ar-EG" sz="3600" b="1" u="sng" dirty="0">
                <a:ln w="1905"/>
                <a:effectLst>
                  <a:innerShdw blurRad="69850" dist="43180" dir="5400000">
                    <a:srgbClr val="000000">
                      <a:alpha val="65000"/>
                    </a:srgbClr>
                  </a:innerShdw>
                </a:effectLst>
              </a:rPr>
              <a:t>أحلل وأفهم:</a:t>
            </a:r>
          </a:p>
        </p:txBody>
      </p:sp>
      <p:sp>
        <p:nvSpPr>
          <p:cNvPr id="4" name="TextBox 3"/>
          <p:cNvSpPr txBox="1"/>
          <p:nvPr/>
        </p:nvSpPr>
        <p:spPr>
          <a:xfrm>
            <a:off x="1573367" y="560983"/>
            <a:ext cx="4358832" cy="523220"/>
          </a:xfrm>
          <a:prstGeom prst="rect">
            <a:avLst/>
          </a:prstGeom>
          <a:noFill/>
        </p:spPr>
        <p:txBody>
          <a:bodyPr wrap="square" rtlCol="1">
            <a:spAutoFit/>
          </a:bodyPr>
          <a:lstStyle/>
          <a:p>
            <a:r>
              <a:rPr lang="ar-EG" sz="2800" b="1" dirty="0">
                <a:solidFill>
                  <a:srgbClr val="0070C0"/>
                </a:solidFill>
              </a:rPr>
              <a:t>1- أجيب عن الأسئلة الآتية:</a:t>
            </a:r>
          </a:p>
        </p:txBody>
      </p:sp>
      <p:sp>
        <p:nvSpPr>
          <p:cNvPr id="5" name="TextBox 4"/>
          <p:cNvSpPr txBox="1"/>
          <p:nvPr/>
        </p:nvSpPr>
        <p:spPr>
          <a:xfrm>
            <a:off x="1573367" y="1207314"/>
            <a:ext cx="6336704" cy="5047536"/>
          </a:xfrm>
          <a:prstGeom prst="rect">
            <a:avLst/>
          </a:prstGeom>
          <a:noFill/>
        </p:spPr>
        <p:txBody>
          <a:bodyPr wrap="square" rtlCol="1">
            <a:spAutoFit/>
          </a:bodyPr>
          <a:lstStyle/>
          <a:p>
            <a:pPr marL="285750" indent="-285750">
              <a:buFont typeface="Arial" pitchFamily="34" charset="0"/>
              <a:buChar char="•"/>
            </a:pPr>
            <a:r>
              <a:rPr lang="ar-EG" sz="2800" b="1" dirty="0"/>
              <a:t>ما الحرف الذي بدأت به الكلمات الملونة؟ </a:t>
            </a:r>
          </a:p>
          <a:p>
            <a:r>
              <a:rPr lang="ar-EG" sz="2800" b="1" dirty="0"/>
              <a:t>.........................................................</a:t>
            </a:r>
          </a:p>
          <a:p>
            <a:endParaRPr lang="ar-EG" sz="2800" b="1" dirty="0"/>
          </a:p>
          <a:p>
            <a:pPr marL="285750" indent="-285750">
              <a:buFont typeface="Arial" pitchFamily="34" charset="0"/>
              <a:buChar char="•"/>
            </a:pPr>
            <a:r>
              <a:rPr lang="ar-EG" sz="2800" b="1" dirty="0"/>
              <a:t>أكتب هذه الكلمات قبل دخول اللام عليها.</a:t>
            </a:r>
          </a:p>
          <a:p>
            <a:pPr>
              <a:lnSpc>
                <a:spcPct val="150000"/>
              </a:lnSpc>
            </a:pPr>
            <a:r>
              <a:rPr lang="ar-EG" sz="2800" b="1" dirty="0"/>
              <a:t>.............................</a:t>
            </a:r>
          </a:p>
          <a:p>
            <a:pPr>
              <a:lnSpc>
                <a:spcPct val="150000"/>
              </a:lnSpc>
            </a:pPr>
            <a:r>
              <a:rPr lang="ar-EG" sz="2800" b="1" dirty="0"/>
              <a:t>.............................</a:t>
            </a:r>
          </a:p>
          <a:p>
            <a:pPr>
              <a:lnSpc>
                <a:spcPct val="150000"/>
              </a:lnSpc>
            </a:pPr>
            <a:r>
              <a:rPr lang="ar-EG" sz="2800" b="1" dirty="0"/>
              <a:t>.............................</a:t>
            </a:r>
          </a:p>
          <a:p>
            <a:pPr>
              <a:lnSpc>
                <a:spcPct val="150000"/>
              </a:lnSpc>
            </a:pPr>
            <a:r>
              <a:rPr lang="ar-EG" sz="2800" b="1" dirty="0"/>
              <a:t>.............................</a:t>
            </a:r>
          </a:p>
          <a:p>
            <a:pPr>
              <a:lnSpc>
                <a:spcPct val="150000"/>
              </a:lnSpc>
            </a:pPr>
            <a:r>
              <a:rPr lang="ar-EG" sz="2800" b="1" dirty="0"/>
              <a:t>............................</a:t>
            </a:r>
          </a:p>
        </p:txBody>
      </p:sp>
      <p:sp>
        <p:nvSpPr>
          <p:cNvPr id="6" name="TextBox 5"/>
          <p:cNvSpPr txBox="1"/>
          <p:nvPr/>
        </p:nvSpPr>
        <p:spPr>
          <a:xfrm>
            <a:off x="4708818" y="1500983"/>
            <a:ext cx="809838" cy="646331"/>
          </a:xfrm>
          <a:prstGeom prst="rect">
            <a:avLst/>
          </a:prstGeom>
          <a:noFill/>
        </p:spPr>
        <p:txBody>
          <a:bodyPr wrap="none" rtlCol="1">
            <a:spAutoFit/>
          </a:bodyPr>
          <a:lstStyle/>
          <a:p>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اللام</a:t>
            </a:r>
          </a:p>
        </p:txBody>
      </p:sp>
      <p:sp>
        <p:nvSpPr>
          <p:cNvPr id="7" name="TextBox 6"/>
          <p:cNvSpPr txBox="1"/>
          <p:nvPr/>
        </p:nvSpPr>
        <p:spPr>
          <a:xfrm>
            <a:off x="5345834" y="2933318"/>
            <a:ext cx="1944216" cy="584775"/>
          </a:xfrm>
          <a:prstGeom prst="rect">
            <a:avLst/>
          </a:prstGeom>
          <a:noFill/>
        </p:spPr>
        <p:txBody>
          <a:bodyPr wrap="square" rtlCol="1">
            <a:spAutoFit/>
          </a:bodyPr>
          <a:lstStyle/>
          <a:p>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المرور</a:t>
            </a:r>
          </a:p>
        </p:txBody>
      </p:sp>
      <p:sp>
        <p:nvSpPr>
          <p:cNvPr id="8" name="TextBox 7"/>
          <p:cNvSpPr txBox="1"/>
          <p:nvPr/>
        </p:nvSpPr>
        <p:spPr>
          <a:xfrm>
            <a:off x="6176252" y="4220225"/>
            <a:ext cx="947695" cy="584775"/>
          </a:xfrm>
          <a:prstGeom prst="rect">
            <a:avLst/>
          </a:prstGeom>
          <a:noFill/>
        </p:spPr>
        <p:txBody>
          <a:bodyPr wrap="none" rtlCol="1">
            <a:spAutoFit/>
          </a:bodyPr>
          <a:lstStyle/>
          <a:p>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الناس</a:t>
            </a:r>
            <a:endParaRPr lang="ar-EG" sz="3200" dirty="0"/>
          </a:p>
        </p:txBody>
      </p:sp>
      <p:sp>
        <p:nvSpPr>
          <p:cNvPr id="9" name="TextBox 8"/>
          <p:cNvSpPr txBox="1"/>
          <p:nvPr/>
        </p:nvSpPr>
        <p:spPr>
          <a:xfrm>
            <a:off x="6209914" y="5527365"/>
            <a:ext cx="880369" cy="584775"/>
          </a:xfrm>
          <a:prstGeom prst="rect">
            <a:avLst/>
          </a:prstGeom>
          <a:noFill/>
        </p:spPr>
        <p:txBody>
          <a:bodyPr wrap="none" rtlCol="1">
            <a:spAutoFit/>
          </a:bodyPr>
          <a:lstStyle/>
          <a:p>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اللعب</a:t>
            </a:r>
            <a:endParaRPr lang="ar-EG" sz="1600" dirty="0"/>
          </a:p>
        </p:txBody>
      </p:sp>
      <p:sp>
        <p:nvSpPr>
          <p:cNvPr id="10" name="TextBox 9"/>
          <p:cNvSpPr txBox="1"/>
          <p:nvPr/>
        </p:nvSpPr>
        <p:spPr>
          <a:xfrm>
            <a:off x="6129038" y="3592673"/>
            <a:ext cx="1252267" cy="584775"/>
          </a:xfrm>
          <a:prstGeom prst="rect">
            <a:avLst/>
          </a:prstGeom>
          <a:noFill/>
        </p:spPr>
        <p:txBody>
          <a:bodyPr wrap="none" rtlCol="1">
            <a:spAutoFit/>
          </a:bodyPr>
          <a:lstStyle/>
          <a:p>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الرياضة</a:t>
            </a:r>
          </a:p>
        </p:txBody>
      </p:sp>
      <p:sp>
        <p:nvSpPr>
          <p:cNvPr id="11" name="TextBox 10"/>
          <p:cNvSpPr txBox="1"/>
          <p:nvPr/>
        </p:nvSpPr>
        <p:spPr>
          <a:xfrm>
            <a:off x="6176252" y="4899813"/>
            <a:ext cx="1043876" cy="584775"/>
          </a:xfrm>
          <a:prstGeom prst="rect">
            <a:avLst/>
          </a:prstGeom>
          <a:noFill/>
        </p:spPr>
        <p:txBody>
          <a:bodyPr wrap="none" rtlCol="1">
            <a:spAutoFit/>
          </a:bodyPr>
          <a:lstStyle/>
          <a:p>
            <a:r>
              <a:rPr lang="ar-E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اللباس</a:t>
            </a:r>
          </a:p>
        </p:txBody>
      </p:sp>
    </p:spTree>
    <p:extLst>
      <p:ext uri="{BB962C8B-B14F-4D97-AF65-F5344CB8AC3E}">
        <p14:creationId xmlns:p14="http://schemas.microsoft.com/office/powerpoint/2010/main" val="278513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p:cTn id="4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p:cTn id="4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p:cTn id="5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anim calcmode="lin" valueType="num">
                                      <p:cBhvr>
                                        <p:cTn id="6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 calcmode="lin" valueType="num">
                                      <p:cBhvr>
                                        <p:cTn id="7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03648" y="2204864"/>
            <a:ext cx="6552728" cy="1754326"/>
          </a:xfrm>
          <a:prstGeom prst="rect">
            <a:avLst/>
          </a:prstGeom>
          <a:noFill/>
        </p:spPr>
        <p:txBody>
          <a:bodyPr wrap="square" rtlCol="1">
            <a:spAutoFit/>
          </a:bodyPr>
          <a:lstStyle/>
          <a:p>
            <a:pPr algn="ctr"/>
            <a:r>
              <a:rPr lang="ar-EG" sz="3600" b="1" dirty="0"/>
              <a:t>2- ما الذي حُذف من هذه الكلمات بعد دخول اللام المكسورة عليها؟ أكمل الجدول الآتي لأكتشف ذلك:</a:t>
            </a:r>
          </a:p>
        </p:txBody>
      </p:sp>
    </p:spTree>
    <p:extLst>
      <p:ext uri="{BB962C8B-B14F-4D97-AF65-F5344CB8AC3E}">
        <p14:creationId xmlns:p14="http://schemas.microsoft.com/office/powerpoint/2010/main" val="143522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653138"/>
              </p:ext>
            </p:extLst>
          </p:nvPr>
        </p:nvGraphicFramePr>
        <p:xfrm>
          <a:off x="611560" y="764704"/>
          <a:ext cx="7920879" cy="5197950"/>
        </p:xfrm>
        <a:graphic>
          <a:graphicData uri="http://schemas.openxmlformats.org/drawingml/2006/table">
            <a:tbl>
              <a:tblPr rtl="1" firstRow="1" bandRow="1">
                <a:tableStyleId>{21E4AEA4-8DFA-4A89-87EB-49C32662AFE0}</a:tableStyleId>
              </a:tblPr>
              <a:tblGrid>
                <a:gridCol w="2640293">
                  <a:extLst>
                    <a:ext uri="{9D8B030D-6E8A-4147-A177-3AD203B41FA5}">
                      <a16:colId xmlns:a16="http://schemas.microsoft.com/office/drawing/2014/main" val="20000"/>
                    </a:ext>
                  </a:extLst>
                </a:gridCol>
                <a:gridCol w="2640293">
                  <a:extLst>
                    <a:ext uri="{9D8B030D-6E8A-4147-A177-3AD203B41FA5}">
                      <a16:colId xmlns:a16="http://schemas.microsoft.com/office/drawing/2014/main" val="20001"/>
                    </a:ext>
                  </a:extLst>
                </a:gridCol>
                <a:gridCol w="2640293">
                  <a:extLst>
                    <a:ext uri="{9D8B030D-6E8A-4147-A177-3AD203B41FA5}">
                      <a16:colId xmlns:a16="http://schemas.microsoft.com/office/drawing/2014/main" val="20002"/>
                    </a:ext>
                  </a:extLst>
                </a:gridCol>
              </a:tblGrid>
              <a:tr h="1131060">
                <a:tc>
                  <a:txBody>
                    <a:bodyPr/>
                    <a:lstStyle/>
                    <a:p>
                      <a:pPr algn="ctr" rtl="1"/>
                      <a:r>
                        <a:rPr lang="ar-EG" sz="2400" dirty="0"/>
                        <a:t>الـ</a:t>
                      </a:r>
                      <a:r>
                        <a:rPr lang="ar-EG" sz="2400" baseline="0" dirty="0"/>
                        <a:t> </a:t>
                      </a:r>
                      <a:endParaRPr lang="ar-EG" baseline="0" dirty="0"/>
                    </a:p>
                    <a:p>
                      <a:pPr algn="ctr" rtl="1"/>
                      <a:r>
                        <a:rPr lang="ar-EG" sz="2400" baseline="0" dirty="0"/>
                        <a:t>الكلمات التي أولها (ال)</a:t>
                      </a:r>
                      <a:endParaRPr lang="ar-EG" sz="2400" dirty="0"/>
                    </a:p>
                  </a:txBody>
                  <a:tcPr/>
                </a:tc>
                <a:tc>
                  <a:txBody>
                    <a:bodyPr/>
                    <a:lstStyle/>
                    <a:p>
                      <a:pPr algn="ctr" rtl="1"/>
                      <a:r>
                        <a:rPr lang="ar-EG" sz="2400" dirty="0"/>
                        <a:t>ل + الـ</a:t>
                      </a:r>
                    </a:p>
                    <a:p>
                      <a:pPr algn="ctr" rtl="1"/>
                      <a:r>
                        <a:rPr lang="ar-EG" sz="2400" dirty="0"/>
                        <a:t>دخول اللام عليها</a:t>
                      </a:r>
                    </a:p>
                  </a:txBody>
                  <a:tcPr/>
                </a:tc>
                <a:tc>
                  <a:txBody>
                    <a:bodyPr/>
                    <a:lstStyle/>
                    <a:p>
                      <a:pPr algn="ctr" rtl="1"/>
                      <a:r>
                        <a:rPr lang="ar-EG" sz="2400" dirty="0"/>
                        <a:t>للـ </a:t>
                      </a:r>
                    </a:p>
                    <a:p>
                      <a:pPr algn="ctr" rtl="1"/>
                      <a:r>
                        <a:rPr lang="ar-EG" sz="2400" dirty="0"/>
                        <a:t>الكلمات</a:t>
                      </a:r>
                      <a:r>
                        <a:rPr lang="ar-EG" sz="2400" baseline="0" dirty="0"/>
                        <a:t> بعد دخول اللام المكسورة عليها</a:t>
                      </a:r>
                      <a:endParaRPr lang="ar-EG" sz="2400" dirty="0"/>
                    </a:p>
                  </a:txBody>
                  <a:tcPr/>
                </a:tc>
                <a:extLst>
                  <a:ext uri="{0D108BD9-81ED-4DB2-BD59-A6C34878D82A}">
                    <a16:rowId xmlns:a16="http://schemas.microsoft.com/office/drawing/2014/main" val="10000"/>
                  </a:ext>
                </a:extLst>
              </a:tr>
              <a:tr h="801846">
                <a:tc>
                  <a:txBody>
                    <a:bodyPr/>
                    <a:lstStyle/>
                    <a:p>
                      <a:pPr algn="ctr" rtl="1"/>
                      <a:r>
                        <a:rPr lang="ar-EG" sz="2800" b="1" dirty="0"/>
                        <a:t>المرور </a:t>
                      </a:r>
                    </a:p>
                  </a:txBody>
                  <a:tcPr anchor="ctr"/>
                </a:tc>
                <a:tc>
                  <a:txBody>
                    <a:bodyPr/>
                    <a:lstStyle/>
                    <a:p>
                      <a:pPr algn="ctr" rtl="1"/>
                      <a:r>
                        <a:rPr lang="ar-EG" sz="2400" b="1" dirty="0"/>
                        <a:t>لـ+</a:t>
                      </a:r>
                      <a:r>
                        <a:rPr lang="ar-EG" sz="2400" b="1" baseline="0" dirty="0"/>
                        <a:t> المرور</a:t>
                      </a:r>
                      <a:endParaRPr lang="ar-EG" sz="2400" b="1" dirty="0"/>
                    </a:p>
                  </a:txBody>
                  <a:tcPr anchor="ctr"/>
                </a:tc>
                <a:tc>
                  <a:txBody>
                    <a:bodyPr/>
                    <a:lstStyle/>
                    <a:p>
                      <a:pPr algn="ctr" rtl="1"/>
                      <a:r>
                        <a:rPr lang="ar-EG" sz="2400" b="1" dirty="0"/>
                        <a:t>للمرور</a:t>
                      </a:r>
                      <a:endParaRPr lang="ar-EG" b="1" dirty="0"/>
                    </a:p>
                  </a:txBody>
                  <a:tcPr anchor="ctr"/>
                </a:tc>
                <a:extLst>
                  <a:ext uri="{0D108BD9-81ED-4DB2-BD59-A6C34878D82A}">
                    <a16:rowId xmlns:a16="http://schemas.microsoft.com/office/drawing/2014/main" val="10001"/>
                  </a:ext>
                </a:extLst>
              </a:tr>
              <a:tr h="801846">
                <a:tc>
                  <a:txBody>
                    <a:bodyPr/>
                    <a:lstStyle/>
                    <a:p>
                      <a:pPr algn="ctr" rtl="1"/>
                      <a:r>
                        <a:rPr lang="ar-EG" sz="2400" b="1" dirty="0"/>
                        <a:t>الرياضة </a:t>
                      </a:r>
                    </a:p>
                  </a:txBody>
                  <a:tcPr anchor="ctr"/>
                </a:tc>
                <a:tc>
                  <a:txBody>
                    <a:bodyPr/>
                    <a:lstStyle/>
                    <a:p>
                      <a:pPr algn="ctr" rtl="1"/>
                      <a:r>
                        <a:rPr lang="ar-EG" b="1" dirty="0"/>
                        <a:t>.....................................</a:t>
                      </a:r>
                    </a:p>
                  </a:txBody>
                  <a:tcPr anchor="ctr"/>
                </a:tc>
                <a:tc>
                  <a:txBody>
                    <a:bodyPr/>
                    <a:lstStyle/>
                    <a:p>
                      <a:pPr algn="ctr" rtl="1"/>
                      <a:r>
                        <a:rPr lang="ar-EG" b="1" dirty="0"/>
                        <a:t>.....................................</a:t>
                      </a:r>
                    </a:p>
                  </a:txBody>
                  <a:tcPr anchor="ctr"/>
                </a:tc>
                <a:extLst>
                  <a:ext uri="{0D108BD9-81ED-4DB2-BD59-A6C34878D82A}">
                    <a16:rowId xmlns:a16="http://schemas.microsoft.com/office/drawing/2014/main" val="10002"/>
                  </a:ext>
                </a:extLst>
              </a:tr>
              <a:tr h="801846">
                <a:tc>
                  <a:txBody>
                    <a:bodyPr/>
                    <a:lstStyle/>
                    <a:p>
                      <a:pPr algn="ctr" rtl="1"/>
                      <a:r>
                        <a:rPr lang="ar-EG" sz="2400" b="1" dirty="0"/>
                        <a:t>الناس</a:t>
                      </a:r>
                    </a:p>
                  </a:txBody>
                  <a:tcPr anchor="ctr"/>
                </a:tc>
                <a:tc>
                  <a:txBody>
                    <a:bodyPr/>
                    <a:lstStyle/>
                    <a:p>
                      <a:pPr algn="ctr" rtl="1"/>
                      <a:r>
                        <a:rPr lang="ar-EG" b="1" dirty="0"/>
                        <a:t>......................................</a:t>
                      </a:r>
                    </a:p>
                  </a:txBody>
                  <a:tcPr anchor="ctr"/>
                </a:tc>
                <a:tc>
                  <a:txBody>
                    <a:bodyPr/>
                    <a:lstStyle/>
                    <a:p>
                      <a:pPr algn="ctr" rtl="1"/>
                      <a:r>
                        <a:rPr lang="ar-EG" b="1" dirty="0"/>
                        <a:t>......................................</a:t>
                      </a:r>
                    </a:p>
                  </a:txBody>
                  <a:tcPr anchor="ctr"/>
                </a:tc>
                <a:extLst>
                  <a:ext uri="{0D108BD9-81ED-4DB2-BD59-A6C34878D82A}">
                    <a16:rowId xmlns:a16="http://schemas.microsoft.com/office/drawing/2014/main" val="10003"/>
                  </a:ext>
                </a:extLst>
              </a:tr>
              <a:tr h="801846">
                <a:tc>
                  <a:txBody>
                    <a:bodyPr/>
                    <a:lstStyle/>
                    <a:p>
                      <a:pPr algn="ctr" rtl="1"/>
                      <a:r>
                        <a:rPr lang="ar-EG" sz="2400" b="1" dirty="0"/>
                        <a:t>اللباس</a:t>
                      </a:r>
                      <a:r>
                        <a:rPr lang="ar-EG" sz="2400" b="1" baseline="0" dirty="0"/>
                        <a:t> </a:t>
                      </a:r>
                      <a:endParaRPr lang="ar-EG" b="1" dirty="0"/>
                    </a:p>
                  </a:txBody>
                  <a:tcPr anchor="ctr"/>
                </a:tc>
                <a:tc>
                  <a:txBody>
                    <a:bodyPr/>
                    <a:lstStyle/>
                    <a:p>
                      <a:pPr algn="ctr" rtl="1"/>
                      <a:r>
                        <a:rPr lang="ar-EG" b="1" dirty="0"/>
                        <a:t>......................................</a:t>
                      </a:r>
                    </a:p>
                  </a:txBody>
                  <a:tcPr anchor="ctr"/>
                </a:tc>
                <a:tc>
                  <a:txBody>
                    <a:bodyPr/>
                    <a:lstStyle/>
                    <a:p>
                      <a:pPr algn="ctr" rtl="1"/>
                      <a:r>
                        <a:rPr lang="ar-EG" b="1" dirty="0"/>
                        <a:t>......................................</a:t>
                      </a:r>
                    </a:p>
                  </a:txBody>
                  <a:tcPr anchor="ctr"/>
                </a:tc>
                <a:extLst>
                  <a:ext uri="{0D108BD9-81ED-4DB2-BD59-A6C34878D82A}">
                    <a16:rowId xmlns:a16="http://schemas.microsoft.com/office/drawing/2014/main" val="10004"/>
                  </a:ext>
                </a:extLst>
              </a:tr>
              <a:tr h="801846">
                <a:tc>
                  <a:txBody>
                    <a:bodyPr/>
                    <a:lstStyle/>
                    <a:p>
                      <a:pPr algn="ctr" rtl="1"/>
                      <a:r>
                        <a:rPr lang="ar-EG" sz="2400" b="1" dirty="0"/>
                        <a:t>اللعب </a:t>
                      </a:r>
                    </a:p>
                  </a:txBody>
                  <a:tcPr anchor="ctr"/>
                </a:tc>
                <a:tc>
                  <a:txBody>
                    <a:bodyPr/>
                    <a:lstStyle/>
                    <a:p>
                      <a:pPr algn="ctr" rtl="1"/>
                      <a:r>
                        <a:rPr lang="ar-EG" b="1" dirty="0"/>
                        <a:t>......................................</a:t>
                      </a:r>
                    </a:p>
                  </a:txBody>
                  <a:tcPr anchor="ctr"/>
                </a:tc>
                <a:tc>
                  <a:txBody>
                    <a:bodyPr/>
                    <a:lstStyle/>
                    <a:p>
                      <a:pPr algn="ctr" rtl="1"/>
                      <a:r>
                        <a:rPr lang="ar-EG" b="1" dirty="0"/>
                        <a:t>......................................</a:t>
                      </a:r>
                    </a:p>
                  </a:txBody>
                  <a:tcPr anchor="ctr"/>
                </a:tc>
                <a:extLst>
                  <a:ext uri="{0D108BD9-81ED-4DB2-BD59-A6C34878D82A}">
                    <a16:rowId xmlns:a16="http://schemas.microsoft.com/office/drawing/2014/main" val="10005"/>
                  </a:ext>
                </a:extLst>
              </a:tr>
            </a:tbl>
          </a:graphicData>
        </a:graphic>
      </p:graphicFrame>
      <p:sp>
        <p:nvSpPr>
          <p:cNvPr id="6" name="TextBox 5"/>
          <p:cNvSpPr txBox="1"/>
          <p:nvPr/>
        </p:nvSpPr>
        <p:spPr>
          <a:xfrm>
            <a:off x="3707904" y="2780928"/>
            <a:ext cx="1944216"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solidFill>
                  <a:srgbClr val="FF0000"/>
                </a:solidFill>
              </a:rPr>
              <a:t>لـ + الرياضة</a:t>
            </a:r>
          </a:p>
        </p:txBody>
      </p:sp>
      <p:sp>
        <p:nvSpPr>
          <p:cNvPr id="7" name="TextBox 6"/>
          <p:cNvSpPr txBox="1"/>
          <p:nvPr/>
        </p:nvSpPr>
        <p:spPr>
          <a:xfrm>
            <a:off x="755576" y="2780928"/>
            <a:ext cx="1944216"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solidFill>
                  <a:srgbClr val="FF0000"/>
                </a:solidFill>
              </a:rPr>
              <a:t>للرياضة</a:t>
            </a:r>
          </a:p>
        </p:txBody>
      </p:sp>
      <p:sp>
        <p:nvSpPr>
          <p:cNvPr id="8" name="TextBox 7"/>
          <p:cNvSpPr txBox="1"/>
          <p:nvPr/>
        </p:nvSpPr>
        <p:spPr>
          <a:xfrm>
            <a:off x="3725168" y="3630324"/>
            <a:ext cx="1944216"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solidFill>
                  <a:srgbClr val="FF0000"/>
                </a:solidFill>
              </a:rPr>
              <a:t>لـ + الناس</a:t>
            </a:r>
          </a:p>
        </p:txBody>
      </p:sp>
      <p:sp>
        <p:nvSpPr>
          <p:cNvPr id="9" name="TextBox 8"/>
          <p:cNvSpPr txBox="1"/>
          <p:nvPr/>
        </p:nvSpPr>
        <p:spPr>
          <a:xfrm>
            <a:off x="747523" y="3630323"/>
            <a:ext cx="1944216"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solidFill>
                  <a:srgbClr val="FF0000"/>
                </a:solidFill>
              </a:rPr>
              <a:t>للناس</a:t>
            </a:r>
          </a:p>
        </p:txBody>
      </p:sp>
      <p:sp>
        <p:nvSpPr>
          <p:cNvPr id="10" name="TextBox 9"/>
          <p:cNvSpPr txBox="1"/>
          <p:nvPr/>
        </p:nvSpPr>
        <p:spPr>
          <a:xfrm>
            <a:off x="3563888" y="4494420"/>
            <a:ext cx="1944216"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solidFill>
                  <a:srgbClr val="FF0000"/>
                </a:solidFill>
              </a:rPr>
              <a:t>لـ + اللباس</a:t>
            </a:r>
          </a:p>
        </p:txBody>
      </p:sp>
      <p:sp>
        <p:nvSpPr>
          <p:cNvPr id="11" name="TextBox 10"/>
          <p:cNvSpPr txBox="1"/>
          <p:nvPr/>
        </p:nvSpPr>
        <p:spPr>
          <a:xfrm>
            <a:off x="819531" y="4491939"/>
            <a:ext cx="1944216"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solidFill>
                  <a:srgbClr val="FF0000"/>
                </a:solidFill>
              </a:rPr>
              <a:t>للباس</a:t>
            </a:r>
          </a:p>
        </p:txBody>
      </p:sp>
      <p:sp>
        <p:nvSpPr>
          <p:cNvPr id="12" name="TextBox 11"/>
          <p:cNvSpPr txBox="1"/>
          <p:nvPr/>
        </p:nvSpPr>
        <p:spPr>
          <a:xfrm>
            <a:off x="3705999" y="5343816"/>
            <a:ext cx="1944216"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solidFill>
                  <a:srgbClr val="FF0000"/>
                </a:solidFill>
              </a:rPr>
              <a:t>لـ + االلعب</a:t>
            </a:r>
          </a:p>
        </p:txBody>
      </p:sp>
      <p:sp>
        <p:nvSpPr>
          <p:cNvPr id="13" name="TextBox 12"/>
          <p:cNvSpPr txBox="1"/>
          <p:nvPr/>
        </p:nvSpPr>
        <p:spPr>
          <a:xfrm>
            <a:off x="815460" y="5214500"/>
            <a:ext cx="1944216"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2400" b="1" spc="50" dirty="0">
                <a:ln w="11430"/>
                <a:solidFill>
                  <a:srgbClr val="FF0000"/>
                </a:solidFill>
              </a:rPr>
              <a:t>للعب</a:t>
            </a:r>
          </a:p>
        </p:txBody>
      </p:sp>
    </p:spTree>
    <p:extLst>
      <p:ext uri="{BB962C8B-B14F-4D97-AF65-F5344CB8AC3E}">
        <p14:creationId xmlns:p14="http://schemas.microsoft.com/office/powerpoint/2010/main" val="313730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p:cTn id="4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 calcmode="lin" valueType="num">
                                      <p:cBhvr>
                                        <p:cTn id="5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p:cTn id="6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TotalTime>
  <Words>1123</Words>
  <Application>Microsoft Office PowerPoint</Application>
  <PresentationFormat>عرض على الشاشة (4:3)</PresentationFormat>
  <Paragraphs>240</Paragraphs>
  <Slides>33</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33</vt:i4>
      </vt:variant>
    </vt:vector>
  </HeadingPairs>
  <TitlesOfParts>
    <vt:vector size="37" baseType="lpstr">
      <vt:lpstr>Arial</vt:lpstr>
      <vt:lpstr>Calibri</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elmohandes</dc:creator>
  <cp:lastModifiedBy>Eman Adel</cp:lastModifiedBy>
  <cp:revision>110</cp:revision>
  <dcterms:created xsi:type="dcterms:W3CDTF">2019-04-14T11:50:21Z</dcterms:created>
  <dcterms:modified xsi:type="dcterms:W3CDTF">2020-11-28T14:13:26Z</dcterms:modified>
</cp:coreProperties>
</file>