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373" r:id="rId2"/>
    <p:sldId id="379" r:id="rId3"/>
    <p:sldId id="258" r:id="rId4"/>
    <p:sldId id="380" r:id="rId5"/>
    <p:sldId id="302" r:id="rId6"/>
    <p:sldId id="351" r:id="rId7"/>
    <p:sldId id="352" r:id="rId8"/>
    <p:sldId id="353" r:id="rId9"/>
    <p:sldId id="381" r:id="rId10"/>
    <p:sldId id="354" r:id="rId11"/>
    <p:sldId id="355" r:id="rId12"/>
    <p:sldId id="356" r:id="rId13"/>
    <p:sldId id="357" r:id="rId14"/>
    <p:sldId id="304" r:id="rId15"/>
    <p:sldId id="358" r:id="rId16"/>
    <p:sldId id="305" r:id="rId17"/>
    <p:sldId id="359" r:id="rId18"/>
    <p:sldId id="360" r:id="rId19"/>
    <p:sldId id="361" r:id="rId20"/>
    <p:sldId id="382" r:id="rId21"/>
    <p:sldId id="383" r:id="rId22"/>
    <p:sldId id="384" r:id="rId23"/>
    <p:sldId id="386" r:id="rId24"/>
    <p:sldId id="385" r:id="rId25"/>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99"/>
    <a:srgbClr val="660066"/>
    <a:srgbClr val="FFFF00"/>
    <a:srgbClr val="007635"/>
    <a:srgbClr val="00D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نمط ذو سمات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نمط متوسط 3 - تميي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00" autoAdjust="0"/>
    <p:restoredTop sz="94660"/>
  </p:normalViewPr>
  <p:slideViewPr>
    <p:cSldViewPr>
      <p:cViewPr varScale="1">
        <p:scale>
          <a:sx n="66" d="100"/>
          <a:sy n="66" d="100"/>
        </p:scale>
        <p:origin x="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Arial" pitchFamily="34" charset="0"/>
                <a:cs typeface="Arial" pitchFamily="34" charset="0"/>
              </a:defRPr>
            </a:lvl1pPr>
          </a:lstStyle>
          <a:p>
            <a:pPr>
              <a:defRPr/>
            </a:pPr>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rtl="1">
              <a:defRPr sz="1200">
                <a:latin typeface="Arial" pitchFamily="34" charset="0"/>
                <a:cs typeface="Arial" pitchFamily="34" charset="0"/>
              </a:defRPr>
            </a:lvl1pPr>
          </a:lstStyle>
          <a:p>
            <a:pPr>
              <a:defRPr/>
            </a:pPr>
            <a:fld id="{C5C1FE60-3E91-4AF4-BEB6-6AF4DE071167}" type="datetimeFigureOut">
              <a:rPr lang="ar-EG"/>
              <a:pPr>
                <a:defRPr/>
              </a:pPr>
              <a:t>14/04/1442</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Arial" pitchFamily="34" charset="0"/>
                <a:cs typeface="Arial" pitchFamily="34" charset="0"/>
              </a:defRPr>
            </a:lvl1pPr>
          </a:lstStyle>
          <a:p>
            <a:pPr>
              <a:defRPr/>
            </a:pPr>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a:defRPr sz="1200">
                <a:latin typeface="Arial" pitchFamily="34" charset="0"/>
                <a:cs typeface="Arial" pitchFamily="34" charset="0"/>
              </a:defRPr>
            </a:lvl1pPr>
          </a:lstStyle>
          <a:p>
            <a:pPr>
              <a:defRPr/>
            </a:pPr>
            <a:fld id="{0ABAE538-E4FC-4EBC-B572-7881F82E9904}" type="slidenum">
              <a:rPr lang="ar-EG"/>
              <a:pPr>
                <a:defRPr/>
              </a:pPr>
              <a:t>‹#›</a:t>
            </a:fld>
            <a:endParaRPr lang="ar-EG"/>
          </a:p>
        </p:txBody>
      </p:sp>
    </p:spTree>
    <p:extLst>
      <p:ext uri="{BB962C8B-B14F-4D97-AF65-F5344CB8AC3E}">
        <p14:creationId xmlns:p14="http://schemas.microsoft.com/office/powerpoint/2010/main" val="35132268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ECFFEC66-8CE5-4ABF-8695-5F3A2C73EF5D}"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6C563B7-D20B-465B-8E7B-34134891A364}" type="slidenum">
              <a:rPr lang="ar-SA"/>
              <a:pPr>
                <a:defRPr/>
              </a:pPr>
              <a:t>‹#›</a:t>
            </a:fld>
            <a:endParaRPr lang="ar-SA"/>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CF130114-5965-469F-B88C-47613E0EC5CF}"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DF345D64-C45F-4DCC-A6C3-DEABC417B877}" type="slidenum">
              <a:rPr lang="ar-SA"/>
              <a:pPr>
                <a:defRPr/>
              </a:pPr>
              <a:t>‹#›</a:t>
            </a:fld>
            <a:endParaRPr lang="ar-SA"/>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C46F16BF-56BB-49DE-8D44-AF7DEB7C4202}"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450AC9AB-4674-4B99-B398-2C498D5554E8}" type="slidenum">
              <a:rPr lang="ar-SA"/>
              <a:pPr>
                <a:defRPr/>
              </a:pPr>
              <a:t>‹#›</a:t>
            </a:fld>
            <a:endParaRPr lang="ar-S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98531DE3-09A7-45E2-BFB2-DD3D30A556E3}"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E76EAB2-3F4A-4350-B63A-92A565801029}" type="slidenum">
              <a:rPr lang="ar-SA"/>
              <a:pPr>
                <a:defRPr/>
              </a:pPr>
              <a:t>‹#›</a:t>
            </a:fld>
            <a:endParaRPr lang="ar-S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8A22AE2F-73AE-4738-8DBE-BED706449E75}"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A1D7D68E-01AB-4D75-BBE1-6EEE65C844D7}" type="slidenum">
              <a:rPr lang="ar-SA"/>
              <a:pPr>
                <a:defRPr/>
              </a:pPr>
              <a:t>‹#›</a:t>
            </a:fld>
            <a:endParaRPr lang="ar-SA"/>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8CF17DDD-D9A2-44B6-8DEA-8CEBB209B6AE}" type="datetimeFigureOut">
              <a:rPr lang="ar-SA"/>
              <a:pPr>
                <a:defRPr/>
              </a:pPr>
              <a:t>14/04/1442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14221B48-20B3-448B-A927-F97B515CA81E}" type="slidenum">
              <a:rPr lang="ar-SA"/>
              <a:pPr>
                <a:defRPr/>
              </a:pPr>
              <a:t>‹#›</a:t>
            </a:fld>
            <a:endParaRPr lang="ar-SA"/>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50603DA3-225E-4BA3-8C75-781F455AC680}" type="datetimeFigureOut">
              <a:rPr lang="ar-SA"/>
              <a:pPr>
                <a:defRPr/>
              </a:pPr>
              <a:t>14/04/1442</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6C5FAB5C-45E1-43E7-85C1-6B4D463AB7B2}" type="slidenum">
              <a:rPr lang="ar-SA"/>
              <a:pPr>
                <a:defRPr/>
              </a:pPr>
              <a:t>‹#›</a:t>
            </a:fld>
            <a:endParaRPr lang="ar-SA"/>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1085A6D5-077F-4BC3-93C0-1ECC1230D463}" type="datetimeFigureOut">
              <a:rPr lang="ar-SA"/>
              <a:pPr>
                <a:defRPr/>
              </a:pPr>
              <a:t>14/04/1442</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798FE48E-7C43-4197-9555-D73C123F338F}" type="slidenum">
              <a:rPr lang="ar-SA"/>
              <a:pPr>
                <a:defRPr/>
              </a:pPr>
              <a:t>‹#›</a:t>
            </a:fld>
            <a:endParaRPr lang="ar-SA"/>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BC008B99-7096-48A4-B8B9-F2F417457402}" type="datetimeFigureOut">
              <a:rPr lang="ar-SA"/>
              <a:pPr>
                <a:defRPr/>
              </a:pPr>
              <a:t>14/04/1442</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EEC9425D-3BAB-427D-B205-3367CAC0DFB3}" type="slidenum">
              <a:rPr lang="ar-SA"/>
              <a:pPr>
                <a:defRPr/>
              </a:pPr>
              <a:t>‹#›</a:t>
            </a:fld>
            <a:endParaRPr lang="ar-SA"/>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CA1811B6-6641-4EBD-B48E-9714D53FBEBD}" type="datetimeFigureOut">
              <a:rPr lang="ar-SA"/>
              <a:pPr>
                <a:defRPr/>
              </a:pPr>
              <a:t>14/04/1442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BD480045-ADD4-4F41-A968-54A7950262D1}" type="slidenum">
              <a:rPr lang="ar-SA"/>
              <a:pPr>
                <a:defRPr/>
              </a:pPr>
              <a:t>‹#›</a:t>
            </a:fld>
            <a:endParaRPr lang="ar-SA"/>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5EDDEEB-984C-4B7C-BA12-5B49CA2971E1}" type="datetimeFigureOut">
              <a:rPr lang="ar-SA"/>
              <a:pPr>
                <a:defRPr/>
              </a:pPr>
              <a:t>14/04/1442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6C834F86-9D40-489B-A29D-4B3B83F958BB}" type="slidenum">
              <a:rPr lang="ar-SA"/>
              <a:pPr>
                <a:defRPr/>
              </a:pPr>
              <a:t>‹#›</a:t>
            </a:fld>
            <a:endParaRPr lang="ar-SA"/>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D4A3F06A-BEC4-4545-A5F7-CDBF5A0B792F}" type="datetimeFigureOut">
              <a:rPr lang="ar-SA"/>
              <a:pPr>
                <a:defRPr/>
              </a:pPr>
              <a:t>14/04/1442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90ADF284-E2A9-4AD0-ACE6-0B1E92410481}"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0.wav"/><Relationship Id="rId1" Type="http://schemas.openxmlformats.org/officeDocument/2006/relationships/slideLayout" Target="../slideLayouts/slideLayout2.xml"/><Relationship Id="rId4" Type="http://schemas.openxmlformats.org/officeDocument/2006/relationships/audio" Target="../media/audio31.wav"/></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2.wav"/><Relationship Id="rId1" Type="http://schemas.openxmlformats.org/officeDocument/2006/relationships/slideLayout" Target="../slideLayouts/slideLayout2.xml"/><Relationship Id="rId4" Type="http://schemas.openxmlformats.org/officeDocument/2006/relationships/audio" Target="../media/audio33.wav"/></Relationships>
</file>

<file path=ppt/slides/_rels/slide12.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34.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36.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7.wav"/><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7.wav"/><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38.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audio" Target="../media/audio44.wav"/><Relationship Id="rId3" Type="http://schemas.openxmlformats.org/officeDocument/2006/relationships/audio" Target="../media/audio39.wav"/><Relationship Id="rId7" Type="http://schemas.openxmlformats.org/officeDocument/2006/relationships/audio" Target="../media/audio43.wav"/><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audio" Target="../media/audio42.wav"/><Relationship Id="rId5" Type="http://schemas.openxmlformats.org/officeDocument/2006/relationships/audio" Target="../media/audio41.wav"/><Relationship Id="rId4" Type="http://schemas.openxmlformats.org/officeDocument/2006/relationships/audio" Target="../media/audio40.wav"/><Relationship Id="rId9" Type="http://schemas.openxmlformats.org/officeDocument/2006/relationships/audio" Target="../media/audio45.wav"/></Relationships>
</file>

<file path=ppt/slides/_rels/slide19.xml.rels><?xml version="1.0" encoding="UTF-8" standalone="yes"?>
<Relationships xmlns="http://schemas.openxmlformats.org/package/2006/relationships"><Relationship Id="rId2" Type="http://schemas.openxmlformats.org/officeDocument/2006/relationships/audio" Target="../media/audio46.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5.wav"/><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7.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audio15.wav"/><Relationship Id="rId13" Type="http://schemas.openxmlformats.org/officeDocument/2006/relationships/audio" Target="../media/audio20.wav"/><Relationship Id="rId3" Type="http://schemas.openxmlformats.org/officeDocument/2006/relationships/audio" Target="../media/audio10.wav"/><Relationship Id="rId7" Type="http://schemas.openxmlformats.org/officeDocument/2006/relationships/audio" Target="../media/audio14.wav"/><Relationship Id="rId12" Type="http://schemas.openxmlformats.org/officeDocument/2006/relationships/audio" Target="../media/audio19.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13.wav"/><Relationship Id="rId11" Type="http://schemas.openxmlformats.org/officeDocument/2006/relationships/audio" Target="../media/audio18.wav"/><Relationship Id="rId5" Type="http://schemas.openxmlformats.org/officeDocument/2006/relationships/audio" Target="../media/audio12.wav"/><Relationship Id="rId10" Type="http://schemas.openxmlformats.org/officeDocument/2006/relationships/audio" Target="../media/audio17.wav"/><Relationship Id="rId4" Type="http://schemas.openxmlformats.org/officeDocument/2006/relationships/audio" Target="../media/audio11.wav"/><Relationship Id="rId9" Type="http://schemas.openxmlformats.org/officeDocument/2006/relationships/audio" Target="../media/audio16.wav"/></Relationships>
</file>

<file path=ppt/slides/_rels/slide9.xml.rels><?xml version="1.0" encoding="UTF-8" standalone="yes"?>
<Relationships xmlns="http://schemas.openxmlformats.org/package/2006/relationships"><Relationship Id="rId8" Type="http://schemas.openxmlformats.org/officeDocument/2006/relationships/audio" Target="../media/audio25.wav"/><Relationship Id="rId13" Type="http://schemas.openxmlformats.org/officeDocument/2006/relationships/audio" Target="../media/audio29.wav"/><Relationship Id="rId3" Type="http://schemas.openxmlformats.org/officeDocument/2006/relationships/audio" Target="../media/audio10.wav"/><Relationship Id="rId7" Type="http://schemas.openxmlformats.org/officeDocument/2006/relationships/audio" Target="../media/audio24.wav"/><Relationship Id="rId12" Type="http://schemas.openxmlformats.org/officeDocument/2006/relationships/audio" Target="../media/audio2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23.wav"/><Relationship Id="rId11" Type="http://schemas.openxmlformats.org/officeDocument/2006/relationships/audio" Target="../media/audio27.wav"/><Relationship Id="rId5" Type="http://schemas.openxmlformats.org/officeDocument/2006/relationships/audio" Target="../media/audio22.wav"/><Relationship Id="rId10" Type="http://schemas.openxmlformats.org/officeDocument/2006/relationships/audio" Target="../media/audio26.wav"/><Relationship Id="rId4" Type="http://schemas.openxmlformats.org/officeDocument/2006/relationships/audio" Target="../media/audio21.wav"/><Relationship Id="rId9" Type="http://schemas.openxmlformats.org/officeDocument/2006/relationships/audio" Target="../media/audio16.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عنوان 1"/>
          <p:cNvSpPr txBox="1">
            <a:spLocks/>
          </p:cNvSpPr>
          <p:nvPr/>
        </p:nvSpPr>
        <p:spPr>
          <a:xfrm rot="341396">
            <a:off x="2441307" y="3111407"/>
            <a:ext cx="5256599" cy="857256"/>
          </a:xfrm>
          <a:prstGeom prst="rect">
            <a:avLst/>
          </a:prstGeom>
        </p:spPr>
        <p:txBody>
          <a:bodyPr rtlCol="1" anchor="ctr"/>
          <a:lstStyle/>
          <a:p>
            <a:pPr algn="ctr" rtl="1" fontAlgn="auto">
              <a:spcAft>
                <a:spcPts val="0"/>
              </a:spcAft>
              <a:defRPr/>
            </a:pPr>
            <a:r>
              <a:rPr lang="ar-EG" sz="6000" b="1" dirty="0">
                <a:ln w="12700">
                  <a:solidFill>
                    <a:schemeClr val="tx2">
                      <a:satMod val="155000"/>
                    </a:schemeClr>
                  </a:solidFill>
                  <a:prstDash val="solid"/>
                </a:ln>
                <a:solidFill>
                  <a:srgbClr val="000099"/>
                </a:solidFill>
                <a:effectLst>
                  <a:outerShdw blurRad="41275" dist="20320" dir="1800000" algn="tl" rotWithShape="0">
                    <a:srgbClr val="000000">
                      <a:alpha val="40000"/>
                    </a:srgbClr>
                  </a:outerShdw>
                </a:effectLst>
                <a:latin typeface="+mj-lt"/>
                <a:ea typeface="+mj-ea"/>
                <a:cs typeface="+mn-cs"/>
              </a:rPr>
              <a:t>حرف ومهن</a:t>
            </a:r>
          </a:p>
        </p:txBody>
      </p:sp>
      <p:sp>
        <p:nvSpPr>
          <p:cNvPr id="6" name="مستطيل 5"/>
          <p:cNvSpPr/>
          <p:nvPr/>
        </p:nvSpPr>
        <p:spPr>
          <a:xfrm rot="273330">
            <a:off x="3920070" y="1680328"/>
            <a:ext cx="2746265" cy="769441"/>
          </a:xfrm>
          <a:prstGeom prst="rect">
            <a:avLst/>
          </a:prstGeom>
        </p:spPr>
        <p:txBody>
          <a:bodyPr wrap="none">
            <a:spAutoFit/>
          </a:bodyPr>
          <a:lstStyle/>
          <a:p>
            <a:pPr algn="ctr" rtl="1" fontAlgn="auto">
              <a:spcAft>
                <a:spcPts val="0"/>
              </a:spcAft>
              <a:defRPr/>
            </a:pPr>
            <a:r>
              <a:rPr lang="ar-EG" sz="4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الوحدة الرابعة</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17">
                                          <p:stCondLst>
                                            <p:cond delay="0"/>
                                          </p:stCondLst>
                                        </p:cTn>
                                        <p:tgtEl>
                                          <p:spTgt spid="6"/>
                                        </p:tgtEl>
                                      </p:cBhvr>
                                    </p:animEffect>
                                    <p:anim calcmode="lin" valueType="num">
                                      <p:cBhvr>
                                        <p:cTn id="8" dur="68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6"/>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6"/>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6"/>
                                        </p:tgtEl>
                                        <p:attrNameLst>
                                          <p:attrName>ppt_y</p:attrName>
                                        </p:attrNameLst>
                                      </p:cBhvr>
                                      <p:tavLst>
                                        <p:tav tm="0" fmla="#ppt_y-sin(pi*$)/81">
                                          <p:val>
                                            <p:fltVal val="0"/>
                                          </p:val>
                                        </p:tav>
                                        <p:tav tm="100000">
                                          <p:val>
                                            <p:fltVal val="1"/>
                                          </p:val>
                                        </p:tav>
                                      </p:tavLst>
                                    </p:anim>
                                    <p:animScale>
                                      <p:cBhvr>
                                        <p:cTn id="13" dur="10">
                                          <p:stCondLst>
                                            <p:cond delay="244"/>
                                          </p:stCondLst>
                                        </p:cTn>
                                        <p:tgtEl>
                                          <p:spTgt spid="6"/>
                                        </p:tgtEl>
                                      </p:cBhvr>
                                      <p:to x="100000" y="60000"/>
                                    </p:animScale>
                                    <p:animScale>
                                      <p:cBhvr>
                                        <p:cTn id="14" dur="62" decel="50000">
                                          <p:stCondLst>
                                            <p:cond delay="254"/>
                                          </p:stCondLst>
                                        </p:cTn>
                                        <p:tgtEl>
                                          <p:spTgt spid="6"/>
                                        </p:tgtEl>
                                      </p:cBhvr>
                                      <p:to x="100000" y="100000"/>
                                    </p:animScale>
                                    <p:animScale>
                                      <p:cBhvr>
                                        <p:cTn id="15" dur="10">
                                          <p:stCondLst>
                                            <p:cond delay="492"/>
                                          </p:stCondLst>
                                        </p:cTn>
                                        <p:tgtEl>
                                          <p:spTgt spid="6"/>
                                        </p:tgtEl>
                                      </p:cBhvr>
                                      <p:to x="100000" y="80000"/>
                                    </p:animScale>
                                    <p:animScale>
                                      <p:cBhvr>
                                        <p:cTn id="16" dur="62" decel="50000">
                                          <p:stCondLst>
                                            <p:cond delay="502"/>
                                          </p:stCondLst>
                                        </p:cTn>
                                        <p:tgtEl>
                                          <p:spTgt spid="6"/>
                                        </p:tgtEl>
                                      </p:cBhvr>
                                      <p:to x="100000" y="100000"/>
                                    </p:animScale>
                                    <p:animScale>
                                      <p:cBhvr>
                                        <p:cTn id="17" dur="10">
                                          <p:stCondLst>
                                            <p:cond delay="616"/>
                                          </p:stCondLst>
                                        </p:cTn>
                                        <p:tgtEl>
                                          <p:spTgt spid="6"/>
                                        </p:tgtEl>
                                      </p:cBhvr>
                                      <p:to x="100000" y="90000"/>
                                    </p:animScale>
                                    <p:animScale>
                                      <p:cBhvr>
                                        <p:cTn id="18" dur="62" decel="50000">
                                          <p:stCondLst>
                                            <p:cond delay="625"/>
                                          </p:stCondLst>
                                        </p:cTn>
                                        <p:tgtEl>
                                          <p:spTgt spid="6"/>
                                        </p:tgtEl>
                                      </p:cBhvr>
                                      <p:to x="100000" y="100000"/>
                                    </p:animScale>
                                    <p:animScale>
                                      <p:cBhvr>
                                        <p:cTn id="19" dur="10">
                                          <p:stCondLst>
                                            <p:cond delay="678"/>
                                          </p:stCondLst>
                                        </p:cTn>
                                        <p:tgtEl>
                                          <p:spTgt spid="6"/>
                                        </p:tgtEl>
                                      </p:cBhvr>
                                      <p:to x="100000" y="95000"/>
                                    </p:animScale>
                                    <p:animScale>
                                      <p:cBhvr>
                                        <p:cTn id="20" dur="62" decel="50000">
                                          <p:stCondLst>
                                            <p:cond delay="688"/>
                                          </p:stCondLst>
                                        </p:cTn>
                                        <p:tgtEl>
                                          <p:spTgt spid="6"/>
                                        </p:tgtEl>
                                      </p:cBhvr>
                                      <p:to x="100000" y="100000"/>
                                    </p:animScale>
                                  </p:childTnLst>
                                </p:cTn>
                              </p:par>
                            </p:childTnLst>
                          </p:cTn>
                        </p:par>
                        <p:par>
                          <p:cTn id="21" fill="hold">
                            <p:stCondLst>
                              <p:cond delay="75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17">
                                          <p:stCondLst>
                                            <p:cond delay="0"/>
                                          </p:stCondLst>
                                        </p:cTn>
                                        <p:tgtEl>
                                          <p:spTgt spid="5"/>
                                        </p:tgtEl>
                                      </p:cBhvr>
                                    </p:animEffect>
                                    <p:anim calcmode="lin" valueType="num">
                                      <p:cBhvr>
                                        <p:cTn id="25"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8"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30" dur="10">
                                          <p:stCondLst>
                                            <p:cond delay="244"/>
                                          </p:stCondLst>
                                        </p:cTn>
                                        <p:tgtEl>
                                          <p:spTgt spid="5"/>
                                        </p:tgtEl>
                                      </p:cBhvr>
                                      <p:to x="100000" y="60000"/>
                                    </p:animScale>
                                    <p:animScale>
                                      <p:cBhvr>
                                        <p:cTn id="31" dur="62" decel="50000">
                                          <p:stCondLst>
                                            <p:cond delay="254"/>
                                          </p:stCondLst>
                                        </p:cTn>
                                        <p:tgtEl>
                                          <p:spTgt spid="5"/>
                                        </p:tgtEl>
                                      </p:cBhvr>
                                      <p:to x="100000" y="100000"/>
                                    </p:animScale>
                                    <p:animScale>
                                      <p:cBhvr>
                                        <p:cTn id="32" dur="10">
                                          <p:stCondLst>
                                            <p:cond delay="492"/>
                                          </p:stCondLst>
                                        </p:cTn>
                                        <p:tgtEl>
                                          <p:spTgt spid="5"/>
                                        </p:tgtEl>
                                      </p:cBhvr>
                                      <p:to x="100000" y="80000"/>
                                    </p:animScale>
                                    <p:animScale>
                                      <p:cBhvr>
                                        <p:cTn id="33" dur="62" decel="50000">
                                          <p:stCondLst>
                                            <p:cond delay="502"/>
                                          </p:stCondLst>
                                        </p:cTn>
                                        <p:tgtEl>
                                          <p:spTgt spid="5"/>
                                        </p:tgtEl>
                                      </p:cBhvr>
                                      <p:to x="100000" y="100000"/>
                                    </p:animScale>
                                    <p:animScale>
                                      <p:cBhvr>
                                        <p:cTn id="34" dur="10">
                                          <p:stCondLst>
                                            <p:cond delay="616"/>
                                          </p:stCondLst>
                                        </p:cTn>
                                        <p:tgtEl>
                                          <p:spTgt spid="5"/>
                                        </p:tgtEl>
                                      </p:cBhvr>
                                      <p:to x="100000" y="90000"/>
                                    </p:animScale>
                                    <p:animScale>
                                      <p:cBhvr>
                                        <p:cTn id="35" dur="62" decel="50000">
                                          <p:stCondLst>
                                            <p:cond delay="625"/>
                                          </p:stCondLst>
                                        </p:cTn>
                                        <p:tgtEl>
                                          <p:spTgt spid="5"/>
                                        </p:tgtEl>
                                      </p:cBhvr>
                                      <p:to x="100000" y="100000"/>
                                    </p:animScale>
                                    <p:animScale>
                                      <p:cBhvr>
                                        <p:cTn id="36" dur="10">
                                          <p:stCondLst>
                                            <p:cond delay="678"/>
                                          </p:stCondLst>
                                        </p:cTn>
                                        <p:tgtEl>
                                          <p:spTgt spid="5"/>
                                        </p:tgtEl>
                                      </p:cBhvr>
                                      <p:to x="100000" y="95000"/>
                                    </p:animScale>
                                    <p:animScale>
                                      <p:cBhvr>
                                        <p:cTn id="37" dur="62" decel="50000">
                                          <p:stCondLst>
                                            <p:cond delay="688"/>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a:spLocks noChangeArrowheads="1"/>
          </p:cNvSpPr>
          <p:nvPr/>
        </p:nvSpPr>
        <p:spPr bwMode="auto">
          <a:xfrm>
            <a:off x="1187624" y="1196752"/>
            <a:ext cx="6816747" cy="715089"/>
          </a:xfrm>
          <a:prstGeom prst="round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rtl="1">
              <a:buFont typeface="Wingdings" pitchFamily="2" charset="2"/>
              <a:buChar char="Ø"/>
            </a:pPr>
            <a:r>
              <a:rPr lang="ar-EG" sz="3600" b="1" dirty="0"/>
              <a:t> كم عدد حروف الأسماء في الجدول الأول؟</a:t>
            </a:r>
            <a:endParaRPr lang="en-US" sz="3600" dirty="0"/>
          </a:p>
        </p:txBody>
      </p:sp>
      <p:sp>
        <p:nvSpPr>
          <p:cNvPr id="7" name="شكل بيضاوي 6"/>
          <p:cNvSpPr/>
          <p:nvPr/>
        </p:nvSpPr>
        <p:spPr>
          <a:xfrm>
            <a:off x="3440863" y="2891031"/>
            <a:ext cx="2525752" cy="1440160"/>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rtl="1" fontAlgn="auto">
              <a:spcBef>
                <a:spcPts val="0"/>
              </a:spcBef>
              <a:spcAft>
                <a:spcPts val="0"/>
              </a:spcAft>
              <a:defRPr/>
            </a:pPr>
            <a:endParaRPr lang="ar-EG" dirty="0"/>
          </a:p>
        </p:txBody>
      </p:sp>
      <p:sp>
        <p:nvSpPr>
          <p:cNvPr id="8" name="مربع نص 7"/>
          <p:cNvSpPr txBox="1">
            <a:spLocks noChangeArrowheads="1"/>
          </p:cNvSpPr>
          <p:nvPr/>
        </p:nvSpPr>
        <p:spPr bwMode="auto">
          <a:xfrm>
            <a:off x="1571601" y="3257168"/>
            <a:ext cx="6264275" cy="707886"/>
          </a:xfrm>
          <a:prstGeom prst="rect">
            <a:avLst/>
          </a:prstGeom>
          <a:noFill/>
          <a:ln w="9525">
            <a:noFill/>
            <a:miter lim="800000"/>
            <a:headEnd/>
            <a:tailEnd/>
          </a:ln>
        </p:spPr>
        <p:txBody>
          <a:bodyPr>
            <a:spAutoFit/>
          </a:bodyPr>
          <a:lstStyle/>
          <a:p>
            <a:pPr algn="ctr" rtl="1"/>
            <a:r>
              <a:rPr lang="ar-EG" sz="4000" b="1" dirty="0">
                <a:solidFill>
                  <a:schemeClr val="bg1"/>
                </a:solidFill>
              </a:rPr>
              <a:t>ثَلاثة حُروفٍ</a:t>
            </a:r>
            <a:endParaRPr lang="en-US" sz="28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كم عدد حروف.wav"/>
                                        </p:tgtEl>
                                      </p:cMediaNode>
                                    </p:audio>
                                  </p:sub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style.rotation</p:attrName>
                                        </p:attrNameLst>
                                      </p:cBhvr>
                                      <p:tavLst>
                                        <p:tav tm="0">
                                          <p:val>
                                            <p:fltVal val="720"/>
                                          </p:val>
                                        </p:tav>
                                        <p:tav tm="100000">
                                          <p:val>
                                            <p:fltVal val="0"/>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par>
                                <p:cTn id="16" presetID="37"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450" decel="100000" fill="hold"/>
                                        <p:tgtEl>
                                          <p:spTgt spid="8"/>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ثلاثه حروف.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a:spLocks noChangeArrowheads="1"/>
          </p:cNvSpPr>
          <p:nvPr/>
        </p:nvSpPr>
        <p:spPr bwMode="auto">
          <a:xfrm>
            <a:off x="1142976" y="1557338"/>
            <a:ext cx="7102499" cy="715089"/>
          </a:xfrm>
          <a:prstGeom prst="round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r" rtl="1">
              <a:buFont typeface="Wingdings" pitchFamily="2" charset="2"/>
              <a:buChar char="Ø"/>
            </a:pPr>
            <a:r>
              <a:rPr lang="ar-EG" sz="3600" b="1" dirty="0"/>
              <a:t> كيف أصبحت الألف في المُثنَّى في كل مثالٍ؟</a:t>
            </a:r>
            <a:endParaRPr lang="en-US" sz="3600" dirty="0"/>
          </a:p>
        </p:txBody>
      </p:sp>
      <p:sp>
        <p:nvSpPr>
          <p:cNvPr id="7" name="دبوس زينة 6"/>
          <p:cNvSpPr/>
          <p:nvPr/>
        </p:nvSpPr>
        <p:spPr>
          <a:xfrm>
            <a:off x="1331640" y="2924944"/>
            <a:ext cx="6804247" cy="2016224"/>
          </a:xfrm>
          <a:prstGeom prst="plaque">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fontAlgn="auto">
              <a:spcBef>
                <a:spcPts val="0"/>
              </a:spcBef>
              <a:spcAft>
                <a:spcPts val="0"/>
              </a:spcAft>
              <a:defRPr/>
            </a:pPr>
            <a:endParaRPr lang="ar-EG" dirty="0"/>
          </a:p>
        </p:txBody>
      </p:sp>
      <p:sp>
        <p:nvSpPr>
          <p:cNvPr id="8" name="مربع نص 7"/>
          <p:cNvSpPr txBox="1">
            <a:spLocks noChangeArrowheads="1"/>
          </p:cNvSpPr>
          <p:nvPr/>
        </p:nvSpPr>
        <p:spPr bwMode="auto">
          <a:xfrm>
            <a:off x="1692275" y="2997721"/>
            <a:ext cx="6264275" cy="1754326"/>
          </a:xfrm>
          <a:prstGeom prst="rect">
            <a:avLst/>
          </a:prstGeom>
          <a:noFill/>
          <a:ln w="9525">
            <a:noFill/>
            <a:miter lim="800000"/>
            <a:headEnd/>
            <a:tailEnd/>
          </a:ln>
        </p:spPr>
        <p:txBody>
          <a:bodyPr>
            <a:spAutoFit/>
          </a:bodyPr>
          <a:lstStyle/>
          <a:p>
            <a:pPr algn="ctr" rtl="1"/>
            <a:r>
              <a:rPr lang="ar-EG" sz="3600" b="1" dirty="0">
                <a:solidFill>
                  <a:schemeClr val="bg1"/>
                </a:solidFill>
              </a:rPr>
              <a:t>عَصَا: عَصَوان </a:t>
            </a:r>
          </a:p>
          <a:p>
            <a:pPr algn="ctr" rtl="1"/>
            <a:r>
              <a:rPr lang="ar-EG" sz="3600" b="1" dirty="0">
                <a:solidFill>
                  <a:schemeClr val="bg1"/>
                </a:solidFill>
              </a:rPr>
              <a:t> رِضَا: رَضَوان </a:t>
            </a:r>
            <a:endParaRPr lang="en-US" sz="2400" dirty="0">
              <a:solidFill>
                <a:schemeClr val="bg1"/>
              </a:solidFill>
            </a:endParaRPr>
          </a:p>
          <a:p>
            <a:pPr algn="ctr" rtl="1"/>
            <a:r>
              <a:rPr lang="ar-EG" sz="3600" b="1" dirty="0">
                <a:solidFill>
                  <a:schemeClr val="bg1"/>
                </a:solidFill>
              </a:rPr>
              <a:t> فَتَى: فَتَيان</a:t>
            </a:r>
            <a:endParaRPr lang="en-US" sz="2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كيف اصبحت الالف.wav"/>
                                        </p:tgtEl>
                                      </p:cMediaNode>
                                    </p:audio>
                                  </p:sub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style.rotation</p:attrName>
                                        </p:attrNameLst>
                                      </p:cBhvr>
                                      <p:tavLst>
                                        <p:tav tm="0">
                                          <p:val>
                                            <p:fltVal val="720"/>
                                          </p:val>
                                        </p:tav>
                                        <p:tav tm="100000">
                                          <p:val>
                                            <p:fltVal val="0"/>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par>
                                <p:cTn id="16" presetID="37"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450" decel="100000" fill="hold"/>
                                        <p:tgtEl>
                                          <p:spTgt spid="8"/>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عصا عصوا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a:spLocks noChangeArrowheads="1"/>
          </p:cNvSpPr>
          <p:nvPr/>
        </p:nvSpPr>
        <p:spPr bwMode="auto">
          <a:xfrm>
            <a:off x="1835696" y="983550"/>
            <a:ext cx="6553200" cy="715089"/>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r" rtl="1">
              <a:buFont typeface="Wingdings" pitchFamily="2" charset="2"/>
              <a:buChar char="Ø"/>
            </a:pPr>
            <a:r>
              <a:rPr lang="ar-EG" sz="3600" b="1" dirty="0"/>
              <a:t> الأسماء في الجدول الثاني غير ثلاثيةٍ:</a:t>
            </a:r>
            <a:endParaRPr lang="en-US" sz="3600" dirty="0"/>
          </a:p>
        </p:txBody>
      </p:sp>
      <p:sp>
        <p:nvSpPr>
          <p:cNvPr id="7" name="مخطط انسيابي: معالجة متعاقبة 6"/>
          <p:cNvSpPr/>
          <p:nvPr/>
        </p:nvSpPr>
        <p:spPr>
          <a:xfrm>
            <a:off x="2985284" y="3488814"/>
            <a:ext cx="3235284" cy="144016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1" anchor="ctr"/>
          <a:lstStyle/>
          <a:p>
            <a:pPr algn="ctr" rtl="1" fontAlgn="auto">
              <a:spcBef>
                <a:spcPts val="0"/>
              </a:spcBef>
              <a:spcAft>
                <a:spcPts val="0"/>
              </a:spcAft>
              <a:defRPr/>
            </a:pPr>
            <a:endParaRPr lang="ar-EG" dirty="0"/>
          </a:p>
        </p:txBody>
      </p:sp>
      <p:sp>
        <p:nvSpPr>
          <p:cNvPr id="8" name="مربع نص 7"/>
          <p:cNvSpPr txBox="1">
            <a:spLocks noChangeArrowheads="1"/>
          </p:cNvSpPr>
          <p:nvPr/>
        </p:nvSpPr>
        <p:spPr bwMode="auto">
          <a:xfrm>
            <a:off x="1469996" y="3854951"/>
            <a:ext cx="6265863" cy="707886"/>
          </a:xfrm>
          <a:prstGeom prst="rect">
            <a:avLst/>
          </a:prstGeom>
          <a:noFill/>
          <a:ln w="9525">
            <a:noFill/>
            <a:miter lim="800000"/>
            <a:headEnd/>
            <a:tailEnd/>
          </a:ln>
        </p:spPr>
        <p:txBody>
          <a:bodyPr>
            <a:spAutoFit/>
          </a:bodyPr>
          <a:lstStyle/>
          <a:p>
            <a:pPr algn="ctr" rtl="1"/>
            <a:r>
              <a:rPr lang="ar-EG" sz="4000" b="1" dirty="0">
                <a:solidFill>
                  <a:schemeClr val="bg1"/>
                </a:solidFill>
              </a:rPr>
              <a:t>كُتِبَتْ أَلِفًا قائمة (ا)</a:t>
            </a:r>
            <a:endParaRPr lang="en-US" sz="2800" dirty="0">
              <a:solidFill>
                <a:schemeClr val="bg1"/>
              </a:solidFill>
            </a:endParaRPr>
          </a:p>
        </p:txBody>
      </p:sp>
      <p:sp>
        <p:nvSpPr>
          <p:cNvPr id="9" name="مربع نص 8"/>
          <p:cNvSpPr txBox="1">
            <a:spLocks noChangeArrowheads="1"/>
          </p:cNvSpPr>
          <p:nvPr/>
        </p:nvSpPr>
        <p:spPr bwMode="auto">
          <a:xfrm>
            <a:off x="714345" y="2205518"/>
            <a:ext cx="7777163" cy="635675"/>
          </a:xfrm>
          <a:prstGeom prst="snip2Same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r" rtl="1"/>
            <a:r>
              <a:rPr lang="ar-EG" sz="3200" b="1" dirty="0">
                <a:solidFill>
                  <a:srgbClr val="002060"/>
                </a:solidFill>
              </a:rPr>
              <a:t>- كيف كُتِبَت الألفُ آخر هذه الأسماء عندما سُبقت بياء؟</a:t>
            </a:r>
            <a:endParaRPr lang="en-US" sz="3200" dirty="0">
              <a:solidFill>
                <a:srgbClr val="00206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اسماء فى الجدول.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كيف كتبت الالف.wav"/>
                                        </p:tgtEl>
                                      </p:cMediaNode>
                                    </p:audio>
                                  </p:sub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style.rotation</p:attrName>
                                        </p:attrNameLst>
                                      </p:cBhvr>
                                      <p:tavLst>
                                        <p:tav tm="0">
                                          <p:val>
                                            <p:fltVal val="720"/>
                                          </p:val>
                                        </p:tav>
                                        <p:tav tm="100000">
                                          <p:val>
                                            <p:fltVal val="0"/>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5"/>
                                            </p:cond>
                                          </p:stCondLst>
                                          <p:endCondLst>
                                            <p:cond evt="onStopAudio" delay="0">
                                              <p:tgtEl>
                                                <p:sldTgt/>
                                              </p:tgtEl>
                                            </p:cond>
                                          </p:endCondLst>
                                        </p:cTn>
                                        <p:tgtEl>
                                          <p:sndTgt r:embed="rId4" name="tennis.wav"/>
                                        </p:tgtEl>
                                      </p:cMediaNode>
                                    </p:audio>
                                  </p:subTnLst>
                                </p:cTn>
                              </p:par>
                              <p:par>
                                <p:cTn id="21" presetID="3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450" decel="100000" fill="hold"/>
                                        <p:tgtEl>
                                          <p:spTgt spid="8"/>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جسم مشطوف الحواف 6"/>
          <p:cNvSpPr/>
          <p:nvPr/>
        </p:nvSpPr>
        <p:spPr>
          <a:xfrm>
            <a:off x="2592525" y="3420337"/>
            <a:ext cx="4104456" cy="1440160"/>
          </a:xfrm>
          <a:prstGeom prst="bevel">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dirty="0"/>
          </a:p>
        </p:txBody>
      </p:sp>
      <p:sp>
        <p:nvSpPr>
          <p:cNvPr id="8" name="مربع نص 7"/>
          <p:cNvSpPr txBox="1">
            <a:spLocks noChangeArrowheads="1"/>
          </p:cNvSpPr>
          <p:nvPr/>
        </p:nvSpPr>
        <p:spPr bwMode="auto">
          <a:xfrm>
            <a:off x="1511821" y="3817360"/>
            <a:ext cx="6265863" cy="646113"/>
          </a:xfrm>
          <a:prstGeom prst="rect">
            <a:avLst/>
          </a:prstGeom>
          <a:noFill/>
          <a:ln w="9525">
            <a:noFill/>
            <a:miter lim="800000"/>
            <a:headEnd/>
            <a:tailEnd/>
          </a:ln>
        </p:spPr>
        <p:txBody>
          <a:bodyPr>
            <a:spAutoFit/>
          </a:bodyPr>
          <a:lstStyle/>
          <a:p>
            <a:pPr algn="ctr" rtl="1"/>
            <a:r>
              <a:rPr lang="ar-EG" sz="3600" b="1" dirty="0">
                <a:solidFill>
                  <a:schemeClr val="bg1"/>
                </a:solidFill>
              </a:rPr>
              <a:t>على صورة الياء (ى)ِ</a:t>
            </a:r>
            <a:endParaRPr lang="en-US" sz="2400" dirty="0">
              <a:solidFill>
                <a:schemeClr val="bg1"/>
              </a:solidFill>
            </a:endParaRPr>
          </a:p>
        </p:txBody>
      </p:sp>
      <p:sp>
        <p:nvSpPr>
          <p:cNvPr id="9" name="مربع نص 8"/>
          <p:cNvSpPr txBox="1">
            <a:spLocks noChangeArrowheads="1"/>
          </p:cNvSpPr>
          <p:nvPr/>
        </p:nvSpPr>
        <p:spPr bwMode="auto">
          <a:xfrm>
            <a:off x="611560" y="1689650"/>
            <a:ext cx="7777163" cy="1304806"/>
          </a:xfrm>
          <a:prstGeom prst="snip2Same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rtl="1"/>
            <a:r>
              <a:rPr lang="ar-EG" sz="3600" b="1" dirty="0">
                <a:solidFill>
                  <a:srgbClr val="002060"/>
                </a:solidFill>
              </a:rPr>
              <a:t>- كيف كُتِبَت الألفُ آخر هذه الأسماء عندما سُبقت بحرف غير الياء؟</a:t>
            </a:r>
            <a:endParaRPr lang="en-US" sz="3600" dirty="0">
              <a:solidFill>
                <a:srgbClr val="002060"/>
              </a:solidFill>
            </a:endParaRPr>
          </a:p>
        </p:txBody>
      </p:sp>
      <p:sp>
        <p:nvSpPr>
          <p:cNvPr id="6" name="مربع نص 5"/>
          <p:cNvSpPr txBox="1">
            <a:spLocks noChangeArrowheads="1"/>
          </p:cNvSpPr>
          <p:nvPr/>
        </p:nvSpPr>
        <p:spPr bwMode="auto">
          <a:xfrm>
            <a:off x="1835523" y="866746"/>
            <a:ext cx="6553200" cy="715089"/>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r" rtl="1">
              <a:buFont typeface="Wingdings" pitchFamily="2" charset="2"/>
              <a:buChar char="Ø"/>
            </a:pPr>
            <a:r>
              <a:rPr lang="ar-EG" sz="3600" b="1" dirty="0"/>
              <a:t> الأسماء في الجدول الثاني غير ثلاثيةٍ:</a:t>
            </a:r>
            <a:endParaRPr lang="en-US" sz="36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كيف كتبت الالف 2.wav"/>
                                        </p:tgtEl>
                                      </p:cMediaNode>
                                    </p:audio>
                                  </p:sub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style.rotation</p:attrName>
                                        </p:attrNameLst>
                                      </p:cBhvr>
                                      <p:tavLst>
                                        <p:tav tm="0">
                                          <p:val>
                                            <p:fltVal val="720"/>
                                          </p:val>
                                        </p:tav>
                                        <p:tav tm="100000">
                                          <p:val>
                                            <p:fltVal val="0"/>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3" name="tennis.wav"/>
                                        </p:tgtEl>
                                      </p:cMediaNode>
                                    </p:audio>
                                  </p:subTnLst>
                                </p:cTn>
                              </p:par>
                              <p:par>
                                <p:cTn id="16" presetID="37"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450" decel="100000" fill="hold"/>
                                        <p:tgtEl>
                                          <p:spTgt spid="8"/>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ربع نص 16"/>
          <p:cNvSpPr txBox="1">
            <a:spLocks noChangeArrowheads="1"/>
          </p:cNvSpPr>
          <p:nvPr/>
        </p:nvSpPr>
        <p:spPr bwMode="auto">
          <a:xfrm>
            <a:off x="1071538" y="2643182"/>
            <a:ext cx="6553200" cy="2554287"/>
          </a:xfrm>
          <a:prstGeom prst="rect">
            <a:avLst/>
          </a:prstGeom>
          <a:noFill/>
          <a:ln w="9525">
            <a:noFill/>
            <a:miter lim="800000"/>
            <a:headEnd/>
            <a:tailEnd/>
          </a:ln>
        </p:spPr>
        <p:txBody>
          <a:bodyPr>
            <a:spAutoFit/>
          </a:bodyPr>
          <a:lstStyle/>
          <a:p>
            <a:pPr algn="ctr" rtl="1"/>
            <a:r>
              <a:rPr lang="ar-EG" sz="4000" b="1" dirty="0">
                <a:solidFill>
                  <a:srgbClr val="C00000"/>
                </a:solidFill>
                <a:latin typeface="Calibri" pitchFamily="34" charset="0"/>
              </a:rPr>
              <a:t>تُكْتَبُ الأَلِفُ فِي آخِرِ الاسْمِ الثُّلاثيِّ قائِمةً (ا) إذا قُلِبَتْ واواً في المُثَنَّى، وتُكْتَبُ  على صورة الياء (ى) إِذَا قُلِبَتْ فِي المُثَنَّى يَاء.</a:t>
            </a:r>
            <a:endParaRPr lang="en-US" sz="4000" dirty="0">
              <a:solidFill>
                <a:srgbClr val="C00000"/>
              </a:solidFill>
              <a:latin typeface="Calibri" pitchFamily="34" charset="0"/>
            </a:endParaRPr>
          </a:p>
        </p:txBody>
      </p:sp>
      <p:pic>
        <p:nvPicPr>
          <p:cNvPr id="8" name="صورة 7">
            <a:extLst>
              <a:ext uri="{FF2B5EF4-FFF2-40B4-BE49-F238E27FC236}">
                <a16:creationId xmlns:a16="http://schemas.microsoft.com/office/drawing/2014/main" id="{5C66C8E2-DB31-4A42-93B0-482231791D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11" b="96629" l="992" r="96529"/>
                    </a14:imgEffect>
                  </a14:imgLayer>
                </a14:imgProps>
              </a:ext>
            </a:extLst>
          </a:blip>
          <a:stretch>
            <a:fillRect/>
          </a:stretch>
        </p:blipFill>
        <p:spPr>
          <a:xfrm>
            <a:off x="5684683" y="442903"/>
            <a:ext cx="2492826" cy="2200279"/>
          </a:xfrm>
          <a:prstGeom prst="rect">
            <a:avLst/>
          </a:prstGeom>
        </p:spPr>
      </p:pic>
      <p:sp>
        <p:nvSpPr>
          <p:cNvPr id="9" name="مربع نص 8"/>
          <p:cNvSpPr txBox="1">
            <a:spLocks noChangeArrowheads="1"/>
          </p:cNvSpPr>
          <p:nvPr/>
        </p:nvSpPr>
        <p:spPr bwMode="auto">
          <a:xfrm>
            <a:off x="5684683" y="795925"/>
            <a:ext cx="2087563" cy="769441"/>
          </a:xfrm>
          <a:prstGeom prst="rect">
            <a:avLst/>
          </a:prstGeom>
          <a:noFill/>
          <a:ln w="9525">
            <a:noFill/>
            <a:miter lim="800000"/>
            <a:headEnd/>
            <a:tailEnd/>
          </a:ln>
        </p:spPr>
        <p:txBody>
          <a:bodyPr>
            <a:spAutoFit/>
          </a:bodyPr>
          <a:lstStyle/>
          <a:p>
            <a:pPr algn="r" rtl="1">
              <a:buFont typeface="Arial" charset="0"/>
              <a:buChar char="•"/>
            </a:pPr>
            <a:r>
              <a:rPr lang="ar-EG" sz="4400" b="1" dirty="0">
                <a:latin typeface="Calibri" pitchFamily="34" charset="0"/>
              </a:rPr>
              <a:t> أستنتج</a:t>
            </a:r>
            <a:endParaRPr lang="en-US" sz="4400" dirty="0">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450" decel="100000" fill="hold"/>
                                        <p:tgtEl>
                                          <p:spTgt spid="9"/>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استنتج.wav"/>
                                        </p:tgtEl>
                                      </p:cMediaNode>
                                    </p:audio>
                                  </p:subTnLst>
                                </p:cTn>
                              </p:par>
                            </p:childTnLst>
                          </p:cTn>
                        </p:par>
                        <p:par>
                          <p:cTn id="15" fill="hold">
                            <p:stCondLst>
                              <p:cond delay="1000"/>
                            </p:stCondLst>
                            <p:childTnLst>
                              <p:par>
                                <p:cTn id="16" presetID="37"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900" decel="100000" fill="hold"/>
                                        <p:tgtEl>
                                          <p:spTgt spid="1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a:spLocks noChangeArrowheads="1"/>
          </p:cNvSpPr>
          <p:nvPr/>
        </p:nvSpPr>
        <p:spPr bwMode="auto">
          <a:xfrm>
            <a:off x="1219046" y="2643182"/>
            <a:ext cx="6553200" cy="2554287"/>
          </a:xfrm>
          <a:prstGeom prst="rect">
            <a:avLst/>
          </a:prstGeom>
          <a:noFill/>
          <a:ln w="9525">
            <a:noFill/>
            <a:miter lim="800000"/>
            <a:headEnd/>
            <a:tailEnd/>
          </a:ln>
        </p:spPr>
        <p:txBody>
          <a:bodyPr>
            <a:spAutoFit/>
          </a:bodyPr>
          <a:lstStyle/>
          <a:p>
            <a:pPr algn="ctr" rtl="1"/>
            <a:r>
              <a:rPr lang="ar-EG" sz="4000" b="1" dirty="0">
                <a:solidFill>
                  <a:srgbClr val="C00000"/>
                </a:solidFill>
                <a:latin typeface="Calibri" pitchFamily="34" charset="0"/>
              </a:rPr>
              <a:t>وأمَّا في الاسْمِ غَيْرِ الثُّلاثيِّ فتُكْتَبُ الألِفُ قائِمةً (ا) إذا سَبَقَتْهَا ياءٌ، وتُكْتَبُ على صورة الياء (ى) إِذَا سبقها حرفٌ آخُرُ غَيرُ الياءِ.</a:t>
            </a:r>
            <a:endParaRPr lang="en-US" sz="4000" dirty="0">
              <a:solidFill>
                <a:srgbClr val="C00000"/>
              </a:solidFill>
              <a:latin typeface="Calibri" pitchFamily="34" charset="0"/>
            </a:endParaRPr>
          </a:p>
        </p:txBody>
      </p:sp>
      <p:pic>
        <p:nvPicPr>
          <p:cNvPr id="6" name="صورة 5">
            <a:extLst>
              <a:ext uri="{FF2B5EF4-FFF2-40B4-BE49-F238E27FC236}">
                <a16:creationId xmlns:a16="http://schemas.microsoft.com/office/drawing/2014/main" id="{5C66C8E2-DB31-4A42-93B0-482231791D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11" b="96629" l="992" r="96529"/>
                    </a14:imgEffect>
                  </a14:imgLayer>
                </a14:imgProps>
              </a:ext>
            </a:extLst>
          </a:blip>
          <a:stretch>
            <a:fillRect/>
          </a:stretch>
        </p:blipFill>
        <p:spPr>
          <a:xfrm>
            <a:off x="5684683" y="442903"/>
            <a:ext cx="2492826" cy="2200279"/>
          </a:xfrm>
          <a:prstGeom prst="rect">
            <a:avLst/>
          </a:prstGeom>
        </p:spPr>
      </p:pic>
      <p:sp>
        <p:nvSpPr>
          <p:cNvPr id="8" name="مربع نص 7"/>
          <p:cNvSpPr txBox="1">
            <a:spLocks noChangeArrowheads="1"/>
          </p:cNvSpPr>
          <p:nvPr/>
        </p:nvSpPr>
        <p:spPr bwMode="auto">
          <a:xfrm>
            <a:off x="5684683" y="795925"/>
            <a:ext cx="2087563" cy="769441"/>
          </a:xfrm>
          <a:prstGeom prst="rect">
            <a:avLst/>
          </a:prstGeom>
          <a:noFill/>
          <a:ln w="9525">
            <a:noFill/>
            <a:miter lim="800000"/>
            <a:headEnd/>
            <a:tailEnd/>
          </a:ln>
        </p:spPr>
        <p:txBody>
          <a:bodyPr>
            <a:spAutoFit/>
          </a:bodyPr>
          <a:lstStyle/>
          <a:p>
            <a:pPr algn="r" rtl="1">
              <a:buFont typeface="Arial" charset="0"/>
              <a:buChar char="•"/>
            </a:pPr>
            <a:r>
              <a:rPr lang="ar-EG" sz="4400" b="1" dirty="0">
                <a:latin typeface="Calibri" pitchFamily="34" charset="0"/>
              </a:rPr>
              <a:t> أستنتج</a:t>
            </a:r>
            <a:endParaRPr lang="en-US" sz="4400" dirty="0">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450" decel="100000" fill="hold"/>
                                        <p:tgtEl>
                                          <p:spTgt spid="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استنتج.wav"/>
                                        </p:tgtEl>
                                      </p:cMediaNode>
                                    </p:audio>
                                  </p:subTnLst>
                                </p:cTn>
                              </p:par>
                              <p:par>
                                <p:cTn id="15" presetID="3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450" decel="100000" fill="hold"/>
                                        <p:tgtEl>
                                          <p:spTgt spid="5"/>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1"/>
          <p:cNvSpPr txBox="1">
            <a:spLocks/>
          </p:cNvSpPr>
          <p:nvPr/>
        </p:nvSpPr>
        <p:spPr>
          <a:xfrm>
            <a:off x="6156177" y="536709"/>
            <a:ext cx="2376264" cy="1158875"/>
          </a:xfrm>
          <a:prstGeom prst="rect">
            <a:avLst/>
          </a:prstGeom>
        </p:spPr>
        <p:txBody>
          <a:bodyPr rtlCol="1" anchor="ctr"/>
          <a:lstStyle/>
          <a:p>
            <a:pPr algn="ctr" rtl="1" fontAlgn="auto">
              <a:spcAft>
                <a:spcPts val="0"/>
              </a:spcAft>
              <a:defRPr/>
            </a:pPr>
            <a:r>
              <a:rPr lang="ar-EG" sz="4400" b="1" i="1" u="sng" dirty="0">
                <a:solidFill>
                  <a:srgbClr val="002060"/>
                </a:solidFill>
                <a:latin typeface="+mj-lt"/>
                <a:ea typeface="+mj-ea"/>
                <a:cs typeface="+mj-cs"/>
              </a:rPr>
              <a:t>أطبق:</a:t>
            </a:r>
          </a:p>
        </p:txBody>
      </p:sp>
      <p:sp>
        <p:nvSpPr>
          <p:cNvPr id="11" name="مربع نص 10"/>
          <p:cNvSpPr txBox="1">
            <a:spLocks noChangeArrowheads="1"/>
          </p:cNvSpPr>
          <p:nvPr/>
        </p:nvSpPr>
        <p:spPr bwMode="auto">
          <a:xfrm>
            <a:off x="1111759" y="2060848"/>
            <a:ext cx="6885011" cy="1323439"/>
          </a:xfrm>
          <a:prstGeom prst="rect">
            <a:avLst/>
          </a:prstGeom>
          <a:noFill/>
          <a:ln w="9525">
            <a:noFill/>
            <a:miter lim="800000"/>
            <a:headEnd/>
            <a:tailEnd/>
          </a:ln>
        </p:spPr>
        <p:txBody>
          <a:bodyPr wrap="square">
            <a:spAutoFit/>
          </a:bodyPr>
          <a:lstStyle/>
          <a:p>
            <a:pPr algn="ctr" rtl="1"/>
            <a:r>
              <a:rPr lang="ar-EG" sz="4000" b="1" dirty="0">
                <a:solidFill>
                  <a:srgbClr val="0070C0"/>
                </a:solidFill>
                <a:latin typeface="Calibri" pitchFamily="34" charset="0"/>
              </a:rPr>
              <a:t>1- أُسْمِعُ من بجانبي ثلاثة أسماء منتهية بألفٍ على صورة الياء (ى).</a:t>
            </a:r>
            <a:endParaRPr lang="en-US" sz="4000" dirty="0">
              <a:solidFill>
                <a:srgbClr val="0070C0"/>
              </a:solidFill>
              <a:latin typeface="Calibri" pitchFamily="34" charset="0"/>
            </a:endParaRPr>
          </a:p>
        </p:txBody>
      </p:sp>
      <p:sp>
        <p:nvSpPr>
          <p:cNvPr id="19457" name="Rectangle 1"/>
          <p:cNvSpPr>
            <a:spLocks noChangeArrowheads="1"/>
          </p:cNvSpPr>
          <p:nvPr/>
        </p:nvSpPr>
        <p:spPr bwMode="auto">
          <a:xfrm>
            <a:off x="1619672" y="4293096"/>
            <a:ext cx="5328592" cy="646986"/>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rtl="1">
              <a:defRPr/>
            </a:pPr>
            <a:r>
              <a:rPr lang="ar-EG" sz="3200" b="1" dirty="0">
                <a:solidFill>
                  <a:srgbClr val="C00000"/>
                </a:solidFill>
                <a:latin typeface="Times New Roman" pitchFamily="18" charset="0"/>
                <a:ea typeface="Times New Roman" pitchFamily="18" charset="0"/>
                <a:cs typeface="Times New Roman" pitchFamily="18" charset="0"/>
              </a:rPr>
              <a:t>مُصْطَفَى – مَرْعَى – مَشْفَى.</a:t>
            </a:r>
            <a:endParaRPr lang="ar-EG" sz="3600" dirty="0">
              <a:solidFill>
                <a:srgbClr val="C00000"/>
              </a:solidFill>
              <a:latin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450" decel="100000" fill="hold"/>
                                        <p:tgtEl>
                                          <p:spTgt spid="11"/>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457"/>
                                        </p:tgtEl>
                                        <p:attrNameLst>
                                          <p:attrName>style.visibility</p:attrName>
                                        </p:attrNameLst>
                                      </p:cBhvr>
                                      <p:to>
                                        <p:strVal val="visible"/>
                                      </p:to>
                                    </p:set>
                                    <p:anim calcmode="lin" valueType="num">
                                      <p:cBhvr>
                                        <p:cTn id="19" dur="500" fill="hold"/>
                                        <p:tgtEl>
                                          <p:spTgt spid="19457"/>
                                        </p:tgtEl>
                                        <p:attrNameLst>
                                          <p:attrName>ppt_w</p:attrName>
                                        </p:attrNameLst>
                                      </p:cBhvr>
                                      <p:tavLst>
                                        <p:tav tm="0">
                                          <p:val>
                                            <p:fltVal val="0"/>
                                          </p:val>
                                        </p:tav>
                                        <p:tav tm="100000">
                                          <p:val>
                                            <p:strVal val="#ppt_w"/>
                                          </p:val>
                                        </p:tav>
                                      </p:tavLst>
                                    </p:anim>
                                    <p:anim calcmode="lin" valueType="num">
                                      <p:cBhvr>
                                        <p:cTn id="20" dur="500" fill="hold"/>
                                        <p:tgtEl>
                                          <p:spTgt spid="19457"/>
                                        </p:tgtEl>
                                        <p:attrNameLst>
                                          <p:attrName>ppt_h</p:attrName>
                                        </p:attrNameLst>
                                      </p:cBhvr>
                                      <p:tavLst>
                                        <p:tav tm="0">
                                          <p:val>
                                            <p:fltVal val="0"/>
                                          </p:val>
                                        </p:tav>
                                        <p:tav tm="100000">
                                          <p:val>
                                            <p:strVal val="#ppt_h"/>
                                          </p:val>
                                        </p:tav>
                                      </p:tavLst>
                                    </p:anim>
                                    <p:animEffect transition="in" filter="fade">
                                      <p:cBhvr>
                                        <p:cTn id="21"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4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p:cNvSpPr txBox="1">
            <a:spLocks noChangeArrowheads="1"/>
          </p:cNvSpPr>
          <p:nvPr/>
        </p:nvSpPr>
        <p:spPr bwMode="auto">
          <a:xfrm>
            <a:off x="1138759" y="2420888"/>
            <a:ext cx="6985000" cy="1322387"/>
          </a:xfrm>
          <a:prstGeom prst="rect">
            <a:avLst/>
          </a:prstGeom>
          <a:noFill/>
          <a:ln w="9525">
            <a:noFill/>
            <a:miter lim="800000"/>
            <a:headEnd/>
            <a:tailEnd/>
          </a:ln>
        </p:spPr>
        <p:txBody>
          <a:bodyPr>
            <a:spAutoFit/>
          </a:bodyPr>
          <a:lstStyle/>
          <a:p>
            <a:pPr algn="ctr" rtl="1"/>
            <a:r>
              <a:rPr lang="ar-EG" sz="4000" b="1" dirty="0">
                <a:solidFill>
                  <a:srgbClr val="0070C0"/>
                </a:solidFill>
                <a:latin typeface="Calibri" pitchFamily="34" charset="0"/>
              </a:rPr>
              <a:t>2- أُسْمِعُ من بجانبي ثلاثة أسماء منتهية بألفٍ قائمةٍ (ا).</a:t>
            </a:r>
            <a:endParaRPr lang="en-US" sz="4000" dirty="0">
              <a:solidFill>
                <a:srgbClr val="0070C0"/>
              </a:solidFill>
              <a:latin typeface="Calibri" pitchFamily="34" charset="0"/>
            </a:endParaRPr>
          </a:p>
        </p:txBody>
      </p:sp>
      <p:sp>
        <p:nvSpPr>
          <p:cNvPr id="18433" name="Rectangle 1"/>
          <p:cNvSpPr>
            <a:spLocks noChangeArrowheads="1"/>
          </p:cNvSpPr>
          <p:nvPr/>
        </p:nvSpPr>
        <p:spPr bwMode="auto">
          <a:xfrm>
            <a:off x="3246273" y="4277131"/>
            <a:ext cx="2769972" cy="646986"/>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lgn="r" rtl="1">
              <a:defRPr/>
            </a:pPr>
            <a:r>
              <a:rPr lang="ar-EG" sz="3200" b="1" dirty="0">
                <a:solidFill>
                  <a:srgbClr val="FF0000"/>
                </a:solidFill>
                <a:latin typeface="Times New Roman" pitchFamily="18" charset="0"/>
                <a:ea typeface="Times New Roman" pitchFamily="18" charset="0"/>
                <a:cs typeface="Times New Roman" pitchFamily="18" charset="0"/>
              </a:rPr>
              <a:t>زَكَرِيَّا – عُلَا – مَهَا.</a:t>
            </a:r>
            <a:endParaRPr lang="ar-EG" sz="3600" dirty="0">
              <a:solidFill>
                <a:schemeClr val="tx1"/>
              </a:solidFill>
              <a:latin typeface="Arial" pitchFamily="34" charset="0"/>
            </a:endParaRPr>
          </a:p>
        </p:txBody>
      </p:sp>
      <p:sp>
        <p:nvSpPr>
          <p:cNvPr id="6" name="عنوان 1"/>
          <p:cNvSpPr txBox="1">
            <a:spLocks/>
          </p:cNvSpPr>
          <p:nvPr/>
        </p:nvSpPr>
        <p:spPr>
          <a:xfrm>
            <a:off x="5724128" y="728157"/>
            <a:ext cx="2880320" cy="1158875"/>
          </a:xfrm>
          <a:prstGeom prst="rect">
            <a:avLst/>
          </a:prstGeom>
        </p:spPr>
        <p:txBody>
          <a:bodyPr rtlCol="1" anchor="ctr"/>
          <a:lstStyle/>
          <a:p>
            <a:pPr algn="ctr" rtl="1" fontAlgn="auto">
              <a:spcAft>
                <a:spcPts val="0"/>
              </a:spcAft>
              <a:defRPr/>
            </a:pPr>
            <a:r>
              <a:rPr lang="ar-EG" sz="4800" b="1" i="1" u="sng" dirty="0">
                <a:solidFill>
                  <a:srgbClr val="002060"/>
                </a:solidFill>
              </a:rPr>
              <a:t>أطبق:</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450" decel="100000" fill="hold"/>
                                        <p:tgtEl>
                                          <p:spTgt spid="1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433"/>
                                        </p:tgtEl>
                                        <p:attrNameLst>
                                          <p:attrName>style.visibility</p:attrName>
                                        </p:attrNameLst>
                                      </p:cBhvr>
                                      <p:to>
                                        <p:strVal val="visible"/>
                                      </p:to>
                                    </p:set>
                                    <p:animEffect transition="in" filter="fade">
                                      <p:cBhvr>
                                        <p:cTn id="15" dur="1000"/>
                                        <p:tgtEl>
                                          <p:spTgt spid="18433"/>
                                        </p:tgtEl>
                                      </p:cBhvr>
                                    </p:animEffect>
                                    <p:anim calcmode="lin" valueType="num">
                                      <p:cBhvr>
                                        <p:cTn id="16" dur="1000" fill="hold"/>
                                        <p:tgtEl>
                                          <p:spTgt spid="18433"/>
                                        </p:tgtEl>
                                        <p:attrNameLst>
                                          <p:attrName>ppt_x</p:attrName>
                                        </p:attrNameLst>
                                      </p:cBhvr>
                                      <p:tavLst>
                                        <p:tav tm="0">
                                          <p:val>
                                            <p:strVal val="#ppt_x"/>
                                          </p:val>
                                        </p:tav>
                                        <p:tav tm="100000">
                                          <p:val>
                                            <p:strVal val="#ppt_x"/>
                                          </p:val>
                                        </p:tav>
                                      </p:tavLst>
                                    </p:anim>
                                    <p:anim calcmode="lin" valueType="num">
                                      <p:cBhvr>
                                        <p:cTn id="17" dur="900" decel="100000" fill="hold"/>
                                        <p:tgtEl>
                                          <p:spTgt spid="1843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43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ثلَاثَةُ أسْمَاءٍ مُنتَهِي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4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a:spLocks noChangeArrowheads="1"/>
          </p:cNvSpPr>
          <p:nvPr/>
        </p:nvSpPr>
        <p:spPr bwMode="auto">
          <a:xfrm>
            <a:off x="2267744" y="751037"/>
            <a:ext cx="5942012" cy="1200329"/>
          </a:xfrm>
          <a:prstGeom prst="rect">
            <a:avLst/>
          </a:prstGeom>
          <a:noFill/>
          <a:ln w="9525">
            <a:noFill/>
            <a:miter lim="800000"/>
            <a:headEnd/>
            <a:tailEnd/>
          </a:ln>
        </p:spPr>
        <p:txBody>
          <a:bodyPr wrap="square">
            <a:spAutoFit/>
          </a:bodyPr>
          <a:lstStyle/>
          <a:p>
            <a:pPr algn="ctr" rtl="1"/>
            <a:r>
              <a:rPr lang="ar-EG" sz="3600" b="1" dirty="0">
                <a:solidFill>
                  <a:srgbClr val="0070C0"/>
                </a:solidFill>
                <a:latin typeface="Calibri" pitchFamily="34" charset="0"/>
              </a:rPr>
              <a:t>3- أ- أُمْلِي عَلى مَنْ بِجانبي الكَلِمَاتِ الآتية:</a:t>
            </a:r>
            <a:endParaRPr lang="en-US" sz="3600" dirty="0">
              <a:solidFill>
                <a:srgbClr val="0070C0"/>
              </a:solidFill>
              <a:latin typeface="Calibri" pitchFamily="34" charset="0"/>
            </a:endParaRPr>
          </a:p>
        </p:txBody>
      </p:sp>
      <p:sp>
        <p:nvSpPr>
          <p:cNvPr id="8" name="شكل بيضاوي 7"/>
          <p:cNvSpPr/>
          <p:nvPr/>
        </p:nvSpPr>
        <p:spPr>
          <a:xfrm>
            <a:off x="6084888" y="2924175"/>
            <a:ext cx="1439862" cy="1296988"/>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endParaRPr lang="ar-EG"/>
          </a:p>
        </p:txBody>
      </p:sp>
      <p:sp>
        <p:nvSpPr>
          <p:cNvPr id="9" name="عنوان 1"/>
          <p:cNvSpPr txBox="1">
            <a:spLocks/>
          </p:cNvSpPr>
          <p:nvPr/>
        </p:nvSpPr>
        <p:spPr>
          <a:xfrm>
            <a:off x="6227763" y="3136900"/>
            <a:ext cx="1071562" cy="868363"/>
          </a:xfrm>
          <a:prstGeom prst="rect">
            <a:avLst/>
          </a:prstGeom>
        </p:spPr>
        <p:txBody>
          <a:bodyPr rtlCol="1" anchor="ctr"/>
          <a:lstStyle/>
          <a:p>
            <a:pPr algn="ctr" rtl="1" fontAlgn="auto">
              <a:spcAft>
                <a:spcPts val="0"/>
              </a:spcAft>
              <a:defRPr/>
            </a:pPr>
            <a:r>
              <a:rPr lang="ar-EG" sz="4000" b="1" dirty="0">
                <a:solidFill>
                  <a:srgbClr val="002060"/>
                </a:solidFill>
                <a:latin typeface="+mj-lt"/>
                <a:ea typeface="+mj-ea"/>
                <a:cs typeface="+mj-cs"/>
              </a:rPr>
              <a:t>عُلا</a:t>
            </a:r>
          </a:p>
        </p:txBody>
      </p:sp>
      <p:sp>
        <p:nvSpPr>
          <p:cNvPr id="10" name="شكل بيضاوي 9"/>
          <p:cNvSpPr/>
          <p:nvPr/>
        </p:nvSpPr>
        <p:spPr>
          <a:xfrm>
            <a:off x="4643438" y="3284538"/>
            <a:ext cx="1441450" cy="1296987"/>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endParaRPr lang="ar-EG"/>
          </a:p>
        </p:txBody>
      </p:sp>
      <p:sp>
        <p:nvSpPr>
          <p:cNvPr id="11" name="عنوان 1"/>
          <p:cNvSpPr txBox="1">
            <a:spLocks/>
          </p:cNvSpPr>
          <p:nvPr/>
        </p:nvSpPr>
        <p:spPr>
          <a:xfrm>
            <a:off x="4716463" y="3497263"/>
            <a:ext cx="1295400" cy="868362"/>
          </a:xfrm>
          <a:prstGeom prst="rect">
            <a:avLst/>
          </a:prstGeom>
        </p:spPr>
        <p:txBody>
          <a:bodyPr rtlCol="1" anchor="ctr"/>
          <a:lstStyle/>
          <a:p>
            <a:pPr algn="ctr" rtl="1" fontAlgn="auto">
              <a:spcAft>
                <a:spcPts val="0"/>
              </a:spcAft>
              <a:defRPr/>
            </a:pPr>
            <a:r>
              <a:rPr lang="ar-EG" sz="4000" b="1" dirty="0">
                <a:solidFill>
                  <a:srgbClr val="002060"/>
                </a:solidFill>
                <a:latin typeface="+mj-lt"/>
                <a:ea typeface="+mj-ea"/>
                <a:cs typeface="+mj-cs"/>
              </a:rPr>
              <a:t>ضُحى</a:t>
            </a:r>
          </a:p>
        </p:txBody>
      </p:sp>
      <p:sp>
        <p:nvSpPr>
          <p:cNvPr id="12" name="شكل بيضاوي 11"/>
          <p:cNvSpPr/>
          <p:nvPr/>
        </p:nvSpPr>
        <p:spPr>
          <a:xfrm>
            <a:off x="3203575" y="2708275"/>
            <a:ext cx="1439863" cy="1296988"/>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endParaRPr lang="ar-EG"/>
          </a:p>
        </p:txBody>
      </p:sp>
      <p:sp>
        <p:nvSpPr>
          <p:cNvPr id="13" name="عنوان 1"/>
          <p:cNvSpPr txBox="1">
            <a:spLocks/>
          </p:cNvSpPr>
          <p:nvPr/>
        </p:nvSpPr>
        <p:spPr>
          <a:xfrm>
            <a:off x="3059113" y="2921000"/>
            <a:ext cx="1728787" cy="868363"/>
          </a:xfrm>
          <a:prstGeom prst="rect">
            <a:avLst/>
          </a:prstGeom>
        </p:spPr>
        <p:txBody>
          <a:bodyPr rtlCol="1" anchor="ctr"/>
          <a:lstStyle/>
          <a:p>
            <a:pPr algn="ctr" rtl="1" fontAlgn="auto">
              <a:spcAft>
                <a:spcPts val="0"/>
              </a:spcAft>
              <a:defRPr/>
            </a:pPr>
            <a:r>
              <a:rPr lang="ar-EG" sz="3900" b="1" dirty="0">
                <a:solidFill>
                  <a:srgbClr val="002060"/>
                </a:solidFill>
                <a:latin typeface="+mj-lt"/>
                <a:ea typeface="+mj-ea"/>
                <a:cs typeface="+mj-cs"/>
              </a:rPr>
              <a:t>مُسْتَشْفَى</a:t>
            </a:r>
          </a:p>
        </p:txBody>
      </p:sp>
      <p:sp>
        <p:nvSpPr>
          <p:cNvPr id="14" name="شكل بيضاوي 13"/>
          <p:cNvSpPr/>
          <p:nvPr/>
        </p:nvSpPr>
        <p:spPr>
          <a:xfrm>
            <a:off x="1763713" y="3068638"/>
            <a:ext cx="1439862" cy="1296987"/>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endParaRPr lang="ar-EG"/>
          </a:p>
        </p:txBody>
      </p:sp>
      <p:sp>
        <p:nvSpPr>
          <p:cNvPr id="15" name="عنوان 1"/>
          <p:cNvSpPr txBox="1">
            <a:spLocks/>
          </p:cNvSpPr>
          <p:nvPr/>
        </p:nvSpPr>
        <p:spPr>
          <a:xfrm>
            <a:off x="1835150" y="3281363"/>
            <a:ext cx="1296988" cy="868362"/>
          </a:xfrm>
          <a:prstGeom prst="rect">
            <a:avLst/>
          </a:prstGeom>
        </p:spPr>
        <p:txBody>
          <a:bodyPr rtlCol="1" anchor="ctr"/>
          <a:lstStyle/>
          <a:p>
            <a:pPr algn="ctr" rtl="1" fontAlgn="auto">
              <a:spcAft>
                <a:spcPts val="0"/>
              </a:spcAft>
              <a:defRPr/>
            </a:pPr>
            <a:r>
              <a:rPr lang="ar-EG" sz="4000" b="1" dirty="0">
                <a:solidFill>
                  <a:srgbClr val="002060"/>
                </a:solidFill>
                <a:latin typeface="+mj-lt"/>
                <a:ea typeface="+mj-ea"/>
                <a:cs typeface="+mj-cs"/>
              </a:rPr>
              <a:t>مَها</a:t>
            </a:r>
          </a:p>
        </p:txBody>
      </p:sp>
      <p:sp>
        <p:nvSpPr>
          <p:cNvPr id="16" name="شكل بيضاوي 15"/>
          <p:cNvSpPr/>
          <p:nvPr/>
        </p:nvSpPr>
        <p:spPr>
          <a:xfrm>
            <a:off x="5651500" y="4724400"/>
            <a:ext cx="1441450" cy="1296988"/>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endParaRPr lang="ar-EG"/>
          </a:p>
        </p:txBody>
      </p:sp>
      <p:sp>
        <p:nvSpPr>
          <p:cNvPr id="17" name="عنوان 1"/>
          <p:cNvSpPr txBox="1">
            <a:spLocks/>
          </p:cNvSpPr>
          <p:nvPr/>
        </p:nvSpPr>
        <p:spPr>
          <a:xfrm>
            <a:off x="5795963" y="4937125"/>
            <a:ext cx="1071562" cy="868363"/>
          </a:xfrm>
          <a:prstGeom prst="rect">
            <a:avLst/>
          </a:prstGeom>
        </p:spPr>
        <p:txBody>
          <a:bodyPr rtlCol="1" anchor="ctr"/>
          <a:lstStyle/>
          <a:p>
            <a:pPr algn="ctr" rtl="1" fontAlgn="auto">
              <a:spcAft>
                <a:spcPts val="0"/>
              </a:spcAft>
              <a:defRPr/>
            </a:pPr>
            <a:r>
              <a:rPr lang="ar-EG" sz="4000" b="1" dirty="0">
                <a:solidFill>
                  <a:srgbClr val="002060"/>
                </a:solidFill>
                <a:latin typeface="+mj-lt"/>
                <a:ea typeface="+mj-ea"/>
                <a:cs typeface="+mj-cs"/>
              </a:rPr>
              <a:t>أعلى</a:t>
            </a:r>
          </a:p>
        </p:txBody>
      </p:sp>
      <p:sp>
        <p:nvSpPr>
          <p:cNvPr id="18" name="شكل بيضاوي 17"/>
          <p:cNvSpPr/>
          <p:nvPr/>
        </p:nvSpPr>
        <p:spPr>
          <a:xfrm>
            <a:off x="4211638" y="5084763"/>
            <a:ext cx="1439862" cy="1296987"/>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endParaRPr lang="ar-EG"/>
          </a:p>
        </p:txBody>
      </p:sp>
      <p:sp>
        <p:nvSpPr>
          <p:cNvPr id="19" name="عنوان 1"/>
          <p:cNvSpPr txBox="1">
            <a:spLocks/>
          </p:cNvSpPr>
          <p:nvPr/>
        </p:nvSpPr>
        <p:spPr>
          <a:xfrm>
            <a:off x="4284663" y="5297488"/>
            <a:ext cx="1295400" cy="868362"/>
          </a:xfrm>
          <a:prstGeom prst="rect">
            <a:avLst/>
          </a:prstGeom>
        </p:spPr>
        <p:txBody>
          <a:bodyPr rtlCol="1" anchor="ctr"/>
          <a:lstStyle/>
          <a:p>
            <a:pPr algn="ctr" rtl="1" fontAlgn="auto">
              <a:spcAft>
                <a:spcPts val="0"/>
              </a:spcAft>
              <a:defRPr/>
            </a:pPr>
            <a:r>
              <a:rPr lang="ar-EG" sz="4000" b="1" dirty="0">
                <a:solidFill>
                  <a:srgbClr val="002060"/>
                </a:solidFill>
                <a:latin typeface="+mj-lt"/>
                <a:ea typeface="+mj-ea"/>
                <a:cs typeface="+mj-cs"/>
              </a:rPr>
              <a:t>حلْوى</a:t>
            </a:r>
          </a:p>
        </p:txBody>
      </p:sp>
      <p:sp>
        <p:nvSpPr>
          <p:cNvPr id="20" name="شكل بيضاوي 19"/>
          <p:cNvSpPr/>
          <p:nvPr/>
        </p:nvSpPr>
        <p:spPr>
          <a:xfrm>
            <a:off x="2771775" y="4508500"/>
            <a:ext cx="1439863" cy="1296988"/>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endParaRPr lang="ar-EG"/>
          </a:p>
        </p:txBody>
      </p:sp>
      <p:sp>
        <p:nvSpPr>
          <p:cNvPr id="21" name="عنوان 1"/>
          <p:cNvSpPr txBox="1">
            <a:spLocks/>
          </p:cNvSpPr>
          <p:nvPr/>
        </p:nvSpPr>
        <p:spPr>
          <a:xfrm>
            <a:off x="2627313" y="4721225"/>
            <a:ext cx="1728787" cy="868363"/>
          </a:xfrm>
          <a:prstGeom prst="rect">
            <a:avLst/>
          </a:prstGeom>
        </p:spPr>
        <p:txBody>
          <a:bodyPr rtlCol="1" anchor="ctr"/>
          <a:lstStyle/>
          <a:p>
            <a:pPr algn="ctr" rtl="1" fontAlgn="auto">
              <a:spcAft>
                <a:spcPts val="0"/>
              </a:spcAft>
              <a:defRPr/>
            </a:pPr>
            <a:r>
              <a:rPr lang="ar-EG" sz="3900" b="1" dirty="0">
                <a:solidFill>
                  <a:srgbClr val="002060"/>
                </a:solidFill>
                <a:latin typeface="+mj-lt"/>
                <a:ea typeface="+mj-ea"/>
                <a:cs typeface="+mj-cs"/>
              </a:rPr>
              <a:t>أَدنى</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450" decel="100000" fill="hold"/>
                                        <p:tgtEl>
                                          <p:spTgt spid="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2" name="tennis.wav"/>
                                        </p:tgtEl>
                                      </p:cMediaNode>
                                    </p:audio>
                                  </p:sub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علا.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2" name="tennis.wav"/>
                                        </p:tgtEl>
                                      </p:cMediaNode>
                                    </p:audio>
                                  </p:sub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subTnLst>
                                    <p:audio>
                                      <p:cMediaNode>
                                        <p:cTn display="0" masterRel="sameClick">
                                          <p:stCondLst>
                                            <p:cond evt="begin" delay="0">
                                              <p:tn val="24"/>
                                            </p:cond>
                                          </p:stCondLst>
                                          <p:endCondLst>
                                            <p:cond evt="onStopAudio" delay="0">
                                              <p:tgtEl>
                                                <p:sldTgt/>
                                              </p:tgtEl>
                                            </p:cond>
                                          </p:endCondLst>
                                        </p:cTn>
                                        <p:tgtEl>
                                          <p:sndTgt r:embed="rId4" name="ضحى.wav"/>
                                        </p:tgtEl>
                                      </p:cMediaNode>
                                    </p:audio>
                                  </p:sub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2" name="tennis.wav"/>
                                        </p:tgtEl>
                                      </p:cMediaNode>
                                    </p:audio>
                                  </p:sub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subTnLst>
                                    <p:audio>
                                      <p:cMediaNode>
                                        <p:cTn display="0" masterRel="sameClick">
                                          <p:stCondLst>
                                            <p:cond evt="begin" delay="0">
                                              <p:tn val="32"/>
                                            </p:cond>
                                          </p:stCondLst>
                                          <p:endCondLst>
                                            <p:cond evt="onStopAudio" delay="0">
                                              <p:tgtEl>
                                                <p:sldTgt/>
                                              </p:tgtEl>
                                            </p:cond>
                                          </p:endCondLst>
                                        </p:cTn>
                                        <p:tgtEl>
                                          <p:sndTgt r:embed="rId5" name="مستشفى.wav"/>
                                        </p:tgtEl>
                                      </p:cMediaNode>
                                    </p:audio>
                                  </p:sub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subTnLst>
                                    <p:audio>
                                      <p:cMediaNode>
                                        <p:cTn display="0" masterRel="sameClick">
                                          <p:stCondLst>
                                            <p:cond evt="begin" delay="0">
                                              <p:tn val="37"/>
                                            </p:cond>
                                          </p:stCondLst>
                                          <p:endCondLst>
                                            <p:cond evt="onStopAudio" delay="0">
                                              <p:tgtEl>
                                                <p:sldTgt/>
                                              </p:tgtEl>
                                            </p:cond>
                                          </p:endCondLst>
                                        </p:cTn>
                                        <p:tgtEl>
                                          <p:sndTgt r:embed="rId2" name="tennis.wav"/>
                                        </p:tgtEl>
                                      </p:cMediaNode>
                                    </p:audio>
                                  </p:sub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6" name="مها.wav"/>
                                        </p:tgtEl>
                                      </p:cMediaNode>
                                    </p:audio>
                                  </p:sub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2" name="tennis.wav"/>
                                        </p:tgtEl>
                                      </p:cMediaNode>
                                    </p:audio>
                                  </p:subTnLst>
                                </p:cTn>
                              </p:par>
                              <p:par>
                                <p:cTn id="48" presetID="3"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subTnLst>
                                    <p:audio>
                                      <p:cMediaNode>
                                        <p:cTn display="0" masterRel="sameClick">
                                          <p:stCondLst>
                                            <p:cond evt="begin" delay="0">
                                              <p:tn val="48"/>
                                            </p:cond>
                                          </p:stCondLst>
                                          <p:endCondLst>
                                            <p:cond evt="onStopAudio" delay="0">
                                              <p:tgtEl>
                                                <p:sldTgt/>
                                              </p:tgtEl>
                                            </p:cond>
                                          </p:endCondLst>
                                        </p:cTn>
                                        <p:tgtEl>
                                          <p:sndTgt r:embed="rId7" name="اعلى.wav"/>
                                        </p:tgtEl>
                                      </p:cMediaNode>
                                    </p:audio>
                                  </p:sub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subTnLst>
                                    <p:audio>
                                      <p:cMediaNode>
                                        <p:cTn display="0" masterRel="sameClick">
                                          <p:stCondLst>
                                            <p:cond evt="begin" delay="0">
                                              <p:tn val="53"/>
                                            </p:cond>
                                          </p:stCondLst>
                                          <p:endCondLst>
                                            <p:cond evt="onStopAudio" delay="0">
                                              <p:tgtEl>
                                                <p:sldTgt/>
                                              </p:tgtEl>
                                            </p:cond>
                                          </p:endCondLst>
                                        </p:cTn>
                                        <p:tgtEl>
                                          <p:sndTgt r:embed="rId2" name="tennis.wav"/>
                                        </p:tgtEl>
                                      </p:cMediaNode>
                                    </p:audio>
                                  </p:subTnLst>
                                </p:cTn>
                              </p:par>
                              <p:par>
                                <p:cTn id="56" presetID="3" presetClass="entr" presetSubtype="1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subTnLst>
                                    <p:audio>
                                      <p:cMediaNode>
                                        <p:cTn display="0" masterRel="sameClick">
                                          <p:stCondLst>
                                            <p:cond evt="begin" delay="0">
                                              <p:tn val="56"/>
                                            </p:cond>
                                          </p:stCondLst>
                                          <p:endCondLst>
                                            <p:cond evt="onStopAudio" delay="0">
                                              <p:tgtEl>
                                                <p:sldTgt/>
                                              </p:tgtEl>
                                            </p:cond>
                                          </p:endCondLst>
                                        </p:cTn>
                                        <p:tgtEl>
                                          <p:sndTgt r:embed="rId8" name="حلوى.wav"/>
                                        </p:tgtEl>
                                      </p:cMediaNode>
                                    </p:audio>
                                  </p:sub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subTnLst>
                                    <p:audio>
                                      <p:cMediaNode>
                                        <p:cTn display="0" masterRel="sameClick">
                                          <p:stCondLst>
                                            <p:cond evt="begin" delay="0">
                                              <p:tn val="61"/>
                                            </p:cond>
                                          </p:stCondLst>
                                          <p:endCondLst>
                                            <p:cond evt="onStopAudio" delay="0">
                                              <p:tgtEl>
                                                <p:sldTgt/>
                                              </p:tgtEl>
                                            </p:cond>
                                          </p:endCondLst>
                                        </p:cTn>
                                        <p:tgtEl>
                                          <p:sndTgt r:embed="rId2" name="tennis.wav"/>
                                        </p:tgtEl>
                                      </p:cMediaNode>
                                    </p:audio>
                                  </p:subTnLst>
                                </p:cTn>
                              </p:par>
                              <p:par>
                                <p:cTn id="64" presetID="3" presetClass="entr" presetSubtype="1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500"/>
                                        <p:tgtEl>
                                          <p:spTgt spid="21"/>
                                        </p:tgtEl>
                                      </p:cBhvr>
                                    </p:animEffect>
                                  </p:childTnLst>
                                  <p:subTnLst>
                                    <p:audio>
                                      <p:cMediaNode>
                                        <p:cTn display="0" masterRel="sameClick">
                                          <p:stCondLst>
                                            <p:cond evt="begin" delay="0">
                                              <p:tn val="64"/>
                                            </p:cond>
                                          </p:stCondLst>
                                          <p:endCondLst>
                                            <p:cond evt="onStopAudio" delay="0">
                                              <p:tgtEl>
                                                <p:sldTgt/>
                                              </p:tgtEl>
                                            </p:cond>
                                          </p:endCondLst>
                                        </p:cTn>
                                        <p:tgtEl>
                                          <p:sndTgt r:embed="rId9" name="ادنى.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a:spLocks noChangeArrowheads="1"/>
          </p:cNvSpPr>
          <p:nvPr/>
        </p:nvSpPr>
        <p:spPr bwMode="auto">
          <a:xfrm>
            <a:off x="1547664" y="2780928"/>
            <a:ext cx="6481762" cy="1569660"/>
          </a:xfrm>
          <a:prstGeom prst="rect">
            <a:avLst/>
          </a:prstGeom>
          <a:noFill/>
          <a:ln w="9525">
            <a:noFill/>
            <a:miter lim="800000"/>
            <a:headEnd/>
            <a:tailEnd/>
          </a:ln>
        </p:spPr>
        <p:txBody>
          <a:bodyPr>
            <a:spAutoFit/>
          </a:bodyPr>
          <a:lstStyle/>
          <a:p>
            <a:pPr algn="ctr" rtl="1"/>
            <a:r>
              <a:rPr lang="ar-EG" sz="4800" b="1" dirty="0">
                <a:solidFill>
                  <a:srgbClr val="C00000"/>
                </a:solidFill>
                <a:latin typeface="Calibri" pitchFamily="34" charset="0"/>
              </a:rPr>
              <a:t>ب- </a:t>
            </a:r>
            <a:r>
              <a:rPr lang="ar-EG" sz="4800" b="1" dirty="0" err="1">
                <a:solidFill>
                  <a:srgbClr val="C00000"/>
                </a:solidFill>
                <a:latin typeface="Calibri" pitchFamily="34" charset="0"/>
              </a:rPr>
              <a:t>ب</a:t>
            </a:r>
            <a:r>
              <a:rPr lang="ar-EG" sz="4800" b="1" dirty="0">
                <a:solidFill>
                  <a:srgbClr val="C00000"/>
                </a:solidFill>
                <a:latin typeface="Calibri" pitchFamily="34" charset="0"/>
              </a:rPr>
              <a:t>عد كتابتها، أَتَحَقَّقُ مِنْ صحَّةِ رَسْمِها.</a:t>
            </a:r>
            <a:endParaRPr lang="en-US" sz="4800" dirty="0">
              <a:solidFill>
                <a:srgbClr val="C00000"/>
              </a:solidFill>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450" decel="100000" fill="hold"/>
                                        <p:tgtEl>
                                          <p:spTgt spid="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بعد كتابته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1B1561C5-A8F1-4D41-9A68-71F58A957ADE}"/>
              </a:ext>
            </a:extLst>
          </p:cNvPr>
          <p:cNvPicPr>
            <a:picLocks noChangeAspect="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tretch>
            <a:fillRect/>
          </a:stretch>
        </p:blipFill>
        <p:spPr>
          <a:xfrm>
            <a:off x="761070" y="776858"/>
            <a:ext cx="7621860" cy="5302163"/>
          </a:xfrm>
          <a:prstGeom prst="rect">
            <a:avLst/>
          </a:prstGeom>
        </p:spPr>
      </p:pic>
      <p:sp>
        <p:nvSpPr>
          <p:cNvPr id="7" name="TextBox 3">
            <a:extLst>
              <a:ext uri="{FF2B5EF4-FFF2-40B4-BE49-F238E27FC236}">
                <a16:creationId xmlns:a16="http://schemas.microsoft.com/office/drawing/2014/main" id="{119AC407-B7E3-4C03-8233-8CC4768CB741}"/>
              </a:ext>
            </a:extLst>
          </p:cNvPr>
          <p:cNvSpPr txBox="1"/>
          <p:nvPr/>
        </p:nvSpPr>
        <p:spPr>
          <a:xfrm>
            <a:off x="1691680" y="1594571"/>
            <a:ext cx="5051987" cy="1015663"/>
          </a:xfrm>
          <a:prstGeom prst="rect">
            <a:avLst/>
          </a:prstGeom>
          <a:noFill/>
        </p:spPr>
        <p:txBody>
          <a:bodyPr wrap="square" rtlCol="1">
            <a:spAutoFit/>
          </a:bodyPr>
          <a:lstStyle/>
          <a:p>
            <a:pPr algn="ctr"/>
            <a:r>
              <a:rPr lang="ar-EG" sz="6000" b="1" dirty="0">
                <a:ln w="0"/>
                <a:solidFill>
                  <a:srgbClr val="FFFF00"/>
                </a:solidFill>
                <a:effectLst>
                  <a:outerShdw blurRad="38100" dist="19050" dir="2700000" algn="tl" rotWithShape="0">
                    <a:schemeClr val="dk1">
                      <a:alpha val="40000"/>
                    </a:schemeClr>
                  </a:outerShdw>
                </a:effectLst>
              </a:rPr>
              <a:t>الظاهرة الإملائية</a:t>
            </a:r>
          </a:p>
        </p:txBody>
      </p:sp>
      <p:sp>
        <p:nvSpPr>
          <p:cNvPr id="8" name="TextBox 4">
            <a:extLst>
              <a:ext uri="{FF2B5EF4-FFF2-40B4-BE49-F238E27FC236}">
                <a16:creationId xmlns:a16="http://schemas.microsoft.com/office/drawing/2014/main" id="{D1380959-D4B6-4D54-A39A-CC828330EA5B}"/>
              </a:ext>
            </a:extLst>
          </p:cNvPr>
          <p:cNvSpPr txBox="1"/>
          <p:nvPr/>
        </p:nvSpPr>
        <p:spPr>
          <a:xfrm>
            <a:off x="1043608" y="3427947"/>
            <a:ext cx="4358242" cy="1015663"/>
          </a:xfrm>
          <a:prstGeom prst="rect">
            <a:avLst/>
          </a:prstGeom>
          <a:noFill/>
        </p:spPr>
        <p:txBody>
          <a:bodyPr wrap="square" rtlCol="1">
            <a:spAutoFit/>
          </a:bodyPr>
          <a:lstStyle/>
          <a:p>
            <a:pPr algn="ctr"/>
            <a:r>
              <a:rPr lang="ar-EG" sz="6000" b="1" u="sng" dirty="0">
                <a:ln w="18415" cmpd="sng">
                  <a:solidFill>
                    <a:srgbClr val="FFFFFF"/>
                  </a:solidFill>
                  <a:prstDash val="solid"/>
                </a:ln>
                <a:solidFill>
                  <a:schemeClr val="bg1"/>
                </a:solidFill>
              </a:rPr>
              <a:t>الدرس الثاني</a:t>
            </a:r>
          </a:p>
        </p:txBody>
      </p:sp>
    </p:spTree>
    <p:extLst>
      <p:ext uri="{BB962C8B-B14F-4D97-AF65-F5344CB8AC3E}">
        <p14:creationId xmlns:p14="http://schemas.microsoft.com/office/powerpoint/2010/main" val="31738109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268760"/>
            <a:ext cx="7632848" cy="440120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a:r>
              <a:rPr lang="ar-EG" sz="4000" b="1" spc="50" dirty="0">
                <a:ln w="11430"/>
                <a:solidFill>
                  <a:srgbClr val="FF0000"/>
                </a:solidFill>
              </a:rPr>
              <a:t>4- لا كنز أحسن من التقى، ولا شرف أعلى من الأدب، ولا داء أعيا من الجهل. </a:t>
            </a:r>
          </a:p>
          <a:p>
            <a:pPr algn="justLow" rtl="1"/>
            <a:r>
              <a:rPr lang="ar-EG" sz="4000" b="1" spc="50" dirty="0">
                <a:ln w="11430"/>
                <a:solidFill>
                  <a:srgbClr val="FF0000"/>
                </a:solidFill>
              </a:rPr>
              <a:t>ألا أيها الفتى، إن شئت أن تحيا سعيداً فلا تتبع الهوى، ولا تهبط إلى الثرى، واجعل طموحك إلى الذرا، ولا تغط في الكرى حتى الضحى.. والله يوفقك في درب الطموح والعلا.</a:t>
            </a:r>
          </a:p>
        </p:txBody>
      </p:sp>
    </p:spTree>
    <p:extLst>
      <p:ext uri="{BB962C8B-B14F-4D97-AF65-F5344CB8AC3E}">
        <p14:creationId xmlns:p14="http://schemas.microsoft.com/office/powerpoint/2010/main" val="218703226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340768"/>
            <a:ext cx="788436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1"/>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 أعيد كتابة الآسماء المختومة بألف لينة.</a:t>
            </a:r>
          </a:p>
        </p:txBody>
      </p:sp>
      <p:sp>
        <p:nvSpPr>
          <p:cNvPr id="5" name="TextBox 4"/>
          <p:cNvSpPr txBox="1"/>
          <p:nvPr/>
        </p:nvSpPr>
        <p:spPr>
          <a:xfrm>
            <a:off x="1277380" y="3068960"/>
            <a:ext cx="6552728" cy="1754326"/>
          </a:xfrm>
          <a:prstGeom prst="rect">
            <a:avLst/>
          </a:prstGeom>
          <a:noFill/>
        </p:spPr>
        <p:txBody>
          <a:bodyPr wrap="square" rtlCol="1">
            <a:spAutoFit/>
          </a:bodyPr>
          <a:lstStyle/>
          <a:p>
            <a:pPr algn="ctr" rtl="1"/>
            <a:r>
              <a:rPr lang="ar-EG" sz="3600" b="1" dirty="0">
                <a:ln w="1905"/>
                <a:effectLst>
                  <a:innerShdw blurRad="69850" dist="43180" dir="5400000">
                    <a:srgbClr val="000000">
                      <a:alpha val="65000"/>
                    </a:srgbClr>
                  </a:innerShdw>
                </a:effectLst>
              </a:rPr>
              <a:t>التقى – أعلى – أعيا – الفتى – تحيا –الهوى – الثرى – الذرا – الكرى – الضحى - العلا</a:t>
            </a:r>
          </a:p>
        </p:txBody>
      </p:sp>
    </p:spTree>
    <p:extLst>
      <p:ext uri="{BB962C8B-B14F-4D97-AF65-F5344CB8AC3E}">
        <p14:creationId xmlns:p14="http://schemas.microsoft.com/office/powerpoint/2010/main" val="394318542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654102"/>
            <a:ext cx="5040560" cy="584775"/>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 أصنفها في القائمتين  (أ) و (ب)</a:t>
            </a:r>
          </a:p>
        </p:txBody>
      </p:sp>
      <p:sp>
        <p:nvSpPr>
          <p:cNvPr id="5" name="TextBox 4"/>
          <p:cNvSpPr txBox="1"/>
          <p:nvPr/>
        </p:nvSpPr>
        <p:spPr>
          <a:xfrm>
            <a:off x="6683052" y="2636912"/>
            <a:ext cx="792088" cy="1862048"/>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ar-EG"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ى</a:t>
            </a:r>
          </a:p>
        </p:txBody>
      </p:sp>
      <p:sp>
        <p:nvSpPr>
          <p:cNvPr id="6" name="TextBox 5"/>
          <p:cNvSpPr txBox="1"/>
          <p:nvPr/>
        </p:nvSpPr>
        <p:spPr>
          <a:xfrm>
            <a:off x="971600" y="1657464"/>
            <a:ext cx="7020272" cy="584775"/>
          </a:xfrm>
          <a:prstGeom prst="rect">
            <a:avLst/>
          </a:prstGeom>
          <a:noFill/>
        </p:spPr>
        <p:txBody>
          <a:bodyPr wrap="square" rtlCol="1">
            <a:spAutoFit/>
          </a:bodyPr>
          <a:lstStyle/>
          <a:p>
            <a:pPr marL="285750" indent="-285750" algn="ctr" rtl="1">
              <a:buFont typeface="Arial" pitchFamily="34" charset="0"/>
              <a:buChar char="•"/>
            </a:pPr>
            <a:r>
              <a:rPr lang="ar-EG" sz="3200" b="1" dirty="0"/>
              <a:t>أسماء مختومة بألف علي صورة الياء</a:t>
            </a:r>
          </a:p>
        </p:txBody>
      </p:sp>
      <p:sp>
        <p:nvSpPr>
          <p:cNvPr id="13" name="TextBox 12"/>
          <p:cNvSpPr txBox="1"/>
          <p:nvPr/>
        </p:nvSpPr>
        <p:spPr>
          <a:xfrm>
            <a:off x="3203848" y="2636912"/>
            <a:ext cx="2808312" cy="3046988"/>
          </a:xfrm>
          <a:prstGeom prst="rect">
            <a:avLst/>
          </a:prstGeom>
          <a:noFill/>
        </p:spPr>
        <p:txBody>
          <a:bodyPr wrap="square" rtlCol="1">
            <a:spAutoFit/>
          </a:bodyPr>
          <a:lstStyle/>
          <a:p>
            <a:pPr algn="ctr" rtl="1"/>
            <a:r>
              <a:rPr lang="ar-EG" sz="3200" b="1" dirty="0"/>
              <a:t>التقى </a:t>
            </a:r>
          </a:p>
          <a:p>
            <a:pPr algn="ctr" rtl="1"/>
            <a:r>
              <a:rPr lang="ar-EG" sz="3200" b="1" dirty="0"/>
              <a:t>أعلى </a:t>
            </a:r>
          </a:p>
          <a:p>
            <a:pPr algn="ctr" rtl="1"/>
            <a:r>
              <a:rPr lang="ar-EG" sz="3200" b="1" dirty="0"/>
              <a:t>الفتى </a:t>
            </a:r>
          </a:p>
          <a:p>
            <a:pPr algn="ctr" rtl="1"/>
            <a:r>
              <a:rPr lang="ar-EG" sz="3200" b="1" dirty="0"/>
              <a:t>الهوى </a:t>
            </a:r>
          </a:p>
          <a:p>
            <a:pPr algn="ctr" rtl="1"/>
            <a:r>
              <a:rPr lang="ar-EG" sz="3200" b="1" dirty="0"/>
              <a:t>الكرى </a:t>
            </a:r>
          </a:p>
          <a:p>
            <a:pPr algn="ctr" rtl="1"/>
            <a:r>
              <a:rPr lang="ar-EG" sz="3200" b="1" dirty="0"/>
              <a:t>الضحى</a:t>
            </a:r>
          </a:p>
        </p:txBody>
      </p:sp>
    </p:spTree>
    <p:extLst>
      <p:ext uri="{BB962C8B-B14F-4D97-AF65-F5344CB8AC3E}">
        <p14:creationId xmlns:p14="http://schemas.microsoft.com/office/powerpoint/2010/main" val="28791857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xEl>
                                              <p:pRg st="5" end="5"/>
                                            </p:txEl>
                                          </p:spTgt>
                                        </p:tgtEl>
                                        <p:attrNameLst>
                                          <p:attrName>style.visibility</p:attrName>
                                        </p:attrNameLst>
                                      </p:cBhvr>
                                      <p:to>
                                        <p:strVal val="visible"/>
                                      </p:to>
                                    </p:set>
                                    <p:anim calcmode="lin" valueType="num">
                                      <p:cBhvr>
                                        <p:cTn id="59"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678687"/>
            <a:ext cx="5214089" cy="584775"/>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 أصنفها في القائمتين (أ) و (ب)</a:t>
            </a:r>
          </a:p>
        </p:txBody>
      </p:sp>
      <p:sp>
        <p:nvSpPr>
          <p:cNvPr id="9" name="TextBox 8"/>
          <p:cNvSpPr txBox="1"/>
          <p:nvPr/>
        </p:nvSpPr>
        <p:spPr>
          <a:xfrm>
            <a:off x="6228184" y="2852936"/>
            <a:ext cx="792088" cy="1862048"/>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ar-EG"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a:t>
            </a:r>
          </a:p>
        </p:txBody>
      </p:sp>
      <p:sp>
        <p:nvSpPr>
          <p:cNvPr id="12" name="TextBox 11"/>
          <p:cNvSpPr txBox="1"/>
          <p:nvPr/>
        </p:nvSpPr>
        <p:spPr>
          <a:xfrm>
            <a:off x="1691680" y="1628800"/>
            <a:ext cx="5891675" cy="646331"/>
          </a:xfrm>
          <a:prstGeom prst="rect">
            <a:avLst/>
          </a:prstGeom>
          <a:noFill/>
        </p:spPr>
        <p:txBody>
          <a:bodyPr wrap="square" rtlCol="1">
            <a:spAutoFit/>
          </a:bodyPr>
          <a:lstStyle/>
          <a:p>
            <a:pPr marL="285750" indent="-285750" algn="ctr" rtl="1">
              <a:buFont typeface="Arial" pitchFamily="34" charset="0"/>
              <a:buChar char="•"/>
            </a:pPr>
            <a:r>
              <a:rPr lang="ar-EG" sz="3600" b="1" dirty="0"/>
              <a:t>أسماء مختومة بألف قائمة.</a:t>
            </a:r>
          </a:p>
        </p:txBody>
      </p:sp>
      <p:sp>
        <p:nvSpPr>
          <p:cNvPr id="14" name="TextBox 13"/>
          <p:cNvSpPr txBox="1"/>
          <p:nvPr/>
        </p:nvSpPr>
        <p:spPr>
          <a:xfrm>
            <a:off x="2915816" y="2852936"/>
            <a:ext cx="1584176" cy="2062103"/>
          </a:xfrm>
          <a:prstGeom prst="rect">
            <a:avLst/>
          </a:prstGeom>
          <a:noFill/>
        </p:spPr>
        <p:txBody>
          <a:bodyPr wrap="square" rtlCol="1">
            <a:spAutoFit/>
          </a:bodyPr>
          <a:lstStyle/>
          <a:p>
            <a:pPr algn="r"/>
            <a:r>
              <a:rPr lang="ar-EG" sz="3200" b="1" dirty="0">
                <a:solidFill>
                  <a:srgbClr val="C00000"/>
                </a:solidFill>
              </a:rPr>
              <a:t>أعيا</a:t>
            </a:r>
          </a:p>
          <a:p>
            <a:pPr algn="r"/>
            <a:r>
              <a:rPr lang="ar-EG" sz="3200" b="1" dirty="0">
                <a:solidFill>
                  <a:srgbClr val="C00000"/>
                </a:solidFill>
              </a:rPr>
              <a:t>تحيا </a:t>
            </a:r>
          </a:p>
          <a:p>
            <a:pPr algn="r"/>
            <a:r>
              <a:rPr lang="ar-EG" sz="3200" b="1" dirty="0">
                <a:solidFill>
                  <a:srgbClr val="C00000"/>
                </a:solidFill>
              </a:rPr>
              <a:t>الذرا </a:t>
            </a:r>
          </a:p>
          <a:p>
            <a:pPr algn="r"/>
            <a:r>
              <a:rPr lang="ar-EG" sz="3200" b="1" dirty="0">
                <a:solidFill>
                  <a:srgbClr val="C00000"/>
                </a:solidFill>
              </a:rPr>
              <a:t>العلا</a:t>
            </a:r>
          </a:p>
        </p:txBody>
      </p:sp>
    </p:spTree>
    <p:extLst>
      <p:ext uri="{BB962C8B-B14F-4D97-AF65-F5344CB8AC3E}">
        <p14:creationId xmlns:p14="http://schemas.microsoft.com/office/powerpoint/2010/main" val="42122967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p:cTn id="31"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4">
                                            <p:txEl>
                                              <p:pRg st="2" end="2"/>
                                            </p:txEl>
                                          </p:spTgt>
                                        </p:tgtEl>
                                        <p:attrNameLst>
                                          <p:attrName>style.visibility</p:attrName>
                                        </p:attrNameLst>
                                      </p:cBhvr>
                                      <p:to>
                                        <p:strVal val="visible"/>
                                      </p:to>
                                    </p:set>
                                    <p:anim calcmode="lin" valueType="num">
                                      <p:cBhvr>
                                        <p:cTn id="38"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 calcmode="lin" valueType="num">
                                      <p:cBhvr>
                                        <p:cTn id="45"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12">
            <a:extLst>
              <a:ext uri="{FF2B5EF4-FFF2-40B4-BE49-F238E27FC236}">
                <a16:creationId xmlns:a16="http://schemas.microsoft.com/office/drawing/2014/main" id="{987FD957-E10C-417E-AE6F-440077EE7DA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796" l="0" r="100000">
                        <a14:foregroundMark x1="82527" y1="9816" x2="82527" y2="9816"/>
                        <a14:foregroundMark x1="31201" y1="10838" x2="31201" y2="10838"/>
                        <a14:foregroundMark x1="25273" y1="13088" x2="25273" y2="13088"/>
                        <a14:foregroundMark x1="82839" y1="86912" x2="82839" y2="86912"/>
                        <a14:foregroundMark x1="75039" y1="88548" x2="75039" y2="88548"/>
                      </a14:backgroundRemoval>
                    </a14:imgEffect>
                  </a14:imgLayer>
                </a14:imgProps>
              </a:ext>
            </a:extLst>
          </a:blip>
          <a:stretch>
            <a:fillRect/>
          </a:stretch>
        </p:blipFill>
        <p:spPr>
          <a:xfrm>
            <a:off x="1115616" y="1052736"/>
            <a:ext cx="7159221" cy="3843683"/>
          </a:xfrm>
          <a:prstGeom prst="rect">
            <a:avLst/>
          </a:prstGeom>
        </p:spPr>
      </p:pic>
      <p:sp>
        <p:nvSpPr>
          <p:cNvPr id="2" name="TextBox 1"/>
          <p:cNvSpPr txBox="1"/>
          <p:nvPr/>
        </p:nvSpPr>
        <p:spPr>
          <a:xfrm>
            <a:off x="1706894" y="2312857"/>
            <a:ext cx="5976664" cy="1323439"/>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EG" sz="4000" b="1" dirty="0">
                <a:ln w="11430"/>
                <a:solidFill>
                  <a:srgbClr val="FF5050"/>
                </a:solidFill>
              </a:rPr>
              <a:t>جـ - أملي على زميلي جملة من القطعة السابقة يكتبها على السبورة </a:t>
            </a:r>
          </a:p>
        </p:txBody>
      </p:sp>
      <p:sp>
        <p:nvSpPr>
          <p:cNvPr id="3" name="مستطيل 2"/>
          <p:cNvSpPr/>
          <p:nvPr/>
        </p:nvSpPr>
        <p:spPr>
          <a:xfrm>
            <a:off x="3293184" y="5445224"/>
            <a:ext cx="5038560" cy="5847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rtl="1"/>
            <a:r>
              <a:rPr lang="ar-EG" sz="3200" dirty="0">
                <a:ln w="11430">
                  <a:solidFill>
                    <a:schemeClr val="tx1"/>
                  </a:solidFill>
                </a:ln>
              </a:rPr>
              <a:t>أكتب في دفتري ما يملي علي معلمي </a:t>
            </a:r>
          </a:p>
        </p:txBody>
      </p:sp>
    </p:spTree>
    <p:extLst>
      <p:ext uri="{BB962C8B-B14F-4D97-AF65-F5344CB8AC3E}">
        <p14:creationId xmlns:p14="http://schemas.microsoft.com/office/powerpoint/2010/main" val="192777760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3B0E717-5BD6-4437-8D44-1B6EDDCB8F2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875" y="1057271"/>
            <a:ext cx="8096250" cy="3743325"/>
          </a:xfrm>
          <a:prstGeom prst="rect">
            <a:avLst/>
          </a:prstGeom>
        </p:spPr>
      </p:pic>
      <p:sp>
        <p:nvSpPr>
          <p:cNvPr id="17" name="مربع نص 16"/>
          <p:cNvSpPr txBox="1">
            <a:spLocks noChangeArrowheads="1"/>
          </p:cNvSpPr>
          <p:nvPr/>
        </p:nvSpPr>
        <p:spPr bwMode="auto">
          <a:xfrm>
            <a:off x="1500166" y="3013655"/>
            <a:ext cx="6094413" cy="919401"/>
          </a:xfrm>
          <a:prstGeom prst="roundRect">
            <a:avLst/>
          </a:prstGeom>
          <a:noFill/>
          <a:ln>
            <a:no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rtl="1"/>
            <a:r>
              <a:rPr lang="ar-EG" sz="4800" b="1" dirty="0">
                <a:solidFill>
                  <a:srgbClr val="002060"/>
                </a:solidFill>
                <a:latin typeface="Calibri" pitchFamily="34" charset="0"/>
              </a:rPr>
              <a:t>الأَلِفِ اللَّيْنَةِ في آخر الاسم</a:t>
            </a:r>
            <a:endParaRPr lang="en-US" sz="4800" dirty="0">
              <a:solidFill>
                <a:srgbClr val="002060"/>
              </a:solidFill>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الأَلِفِ اللَّيْنَةِ في.wav"/>
                                        </p:tgtEl>
                                      </p:cMediaNode>
                                    </p:audio>
                                  </p:sub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979712" y="2492896"/>
            <a:ext cx="5184576" cy="2123658"/>
          </a:xfrm>
          <a:prstGeom prst="rect">
            <a:avLst/>
          </a:prstGeom>
          <a:noFill/>
        </p:spPr>
        <p:txBody>
          <a:bodyPr wrap="square" rtlCol="1">
            <a:spAutoFit/>
          </a:bodyPr>
          <a:lstStyle/>
          <a:p>
            <a:pPr algn="ctr" rtl="1"/>
            <a:r>
              <a:rPr lang="ar-EG" sz="4400" b="1" dirty="0">
                <a:ln w="10541" cmpd="sng">
                  <a:solidFill>
                    <a:schemeClr val="accent1">
                      <a:shade val="88000"/>
                      <a:satMod val="110000"/>
                    </a:schemeClr>
                  </a:solidFill>
                  <a:prstDash val="solid"/>
                </a:ln>
                <a:solidFill>
                  <a:srgbClr val="FF0000"/>
                </a:solidFill>
              </a:rPr>
              <a:t>الهدف: </a:t>
            </a:r>
            <a:r>
              <a:rPr lang="ar-EG"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رسم الأسماء التي تنتهي بألف لينة رسماً صحيحاً.</a:t>
            </a:r>
          </a:p>
        </p:txBody>
      </p:sp>
    </p:spTree>
    <p:extLst>
      <p:ext uri="{BB962C8B-B14F-4D97-AF65-F5344CB8AC3E}">
        <p14:creationId xmlns:p14="http://schemas.microsoft.com/office/powerpoint/2010/main" val="179483976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ذو زوايا قطرية مستديرة 4"/>
          <p:cNvSpPr/>
          <p:nvPr/>
        </p:nvSpPr>
        <p:spPr>
          <a:xfrm>
            <a:off x="1115616" y="1154696"/>
            <a:ext cx="5976937" cy="1223962"/>
          </a:xfrm>
          <a:prstGeom prst="round2Diag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fontAlgn="auto">
              <a:spcBef>
                <a:spcPts val="0"/>
              </a:spcBef>
              <a:spcAft>
                <a:spcPts val="0"/>
              </a:spcAft>
              <a:defRPr/>
            </a:pPr>
            <a:endParaRPr lang="ar-EG"/>
          </a:p>
        </p:txBody>
      </p:sp>
      <p:sp>
        <p:nvSpPr>
          <p:cNvPr id="8" name="مربع نص 7"/>
          <p:cNvSpPr txBox="1">
            <a:spLocks noChangeArrowheads="1"/>
          </p:cNvSpPr>
          <p:nvPr/>
        </p:nvSpPr>
        <p:spPr bwMode="auto">
          <a:xfrm>
            <a:off x="1115616" y="1241004"/>
            <a:ext cx="6048375" cy="1077912"/>
          </a:xfrm>
          <a:prstGeom prst="rect">
            <a:avLst/>
          </a:prstGeom>
          <a:noFill/>
          <a:ln w="9525">
            <a:noFill/>
            <a:miter lim="800000"/>
            <a:headEnd/>
            <a:tailEnd/>
          </a:ln>
        </p:spPr>
        <p:txBody>
          <a:bodyPr>
            <a:spAutoFit/>
          </a:bodyPr>
          <a:lstStyle/>
          <a:p>
            <a:pPr algn="ctr" rtl="1"/>
            <a:r>
              <a:rPr lang="ar-SA" sz="3200" b="1" dirty="0"/>
              <a:t>أقرأ الجمل ال</a:t>
            </a:r>
            <a:r>
              <a:rPr lang="ar-EG" sz="3200" b="1" dirty="0"/>
              <a:t>آتية</a:t>
            </a:r>
            <a:r>
              <a:rPr lang="ar-SA" sz="3200" b="1" dirty="0"/>
              <a:t>، وألاحظ الألف الملونة في نهاية الأسماء.</a:t>
            </a:r>
            <a:endParaRPr lang="en-US" sz="3200" dirty="0"/>
          </a:p>
        </p:txBody>
      </p:sp>
      <p:sp>
        <p:nvSpPr>
          <p:cNvPr id="10" name="مربع نص 9"/>
          <p:cNvSpPr txBox="1">
            <a:spLocks noChangeArrowheads="1"/>
          </p:cNvSpPr>
          <p:nvPr/>
        </p:nvSpPr>
        <p:spPr bwMode="auto">
          <a:xfrm>
            <a:off x="428596" y="2552707"/>
            <a:ext cx="8215370" cy="715089"/>
          </a:xfrm>
          <a:prstGeom prst="round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EG" sz="3600" b="1" dirty="0"/>
              <a:t>- </a:t>
            </a:r>
            <a:r>
              <a:rPr lang="ar-SA" sz="3600" b="1" dirty="0"/>
              <a:t>ي</a:t>
            </a:r>
            <a:r>
              <a:rPr lang="ar-EG" sz="3600" b="1" dirty="0"/>
              <a:t>َ</a:t>
            </a:r>
            <a:r>
              <a:rPr lang="ar-SA" sz="3600" b="1" dirty="0"/>
              <a:t>س</a:t>
            </a:r>
            <a:r>
              <a:rPr lang="ar-EG" sz="3600" b="1" dirty="0"/>
              <a:t>ْ</a:t>
            </a:r>
            <a:r>
              <a:rPr lang="ar-SA" sz="3600" b="1" dirty="0"/>
              <a:t>ت</a:t>
            </a:r>
            <a:r>
              <a:rPr lang="ar-EG" sz="3600" b="1" dirty="0"/>
              <a:t>َ</a:t>
            </a:r>
            <a:r>
              <a:rPr lang="ar-SA" sz="3600" b="1" dirty="0"/>
              <a:t>ع</a:t>
            </a:r>
            <a:r>
              <a:rPr lang="ar-EG" sz="3600" b="1" dirty="0"/>
              <a:t>ِ</a:t>
            </a:r>
            <a:r>
              <a:rPr lang="ar-SA" sz="3600" b="1" dirty="0"/>
              <a:t>ين</a:t>
            </a:r>
            <a:r>
              <a:rPr lang="ar-EG" sz="3600" b="1" dirty="0"/>
              <a:t>ُ</a:t>
            </a:r>
            <a:r>
              <a:rPr lang="ar-SA" sz="3600" b="1" dirty="0"/>
              <a:t> الر</a:t>
            </a:r>
            <a:r>
              <a:rPr lang="ar-EG" sz="3600" b="1" dirty="0"/>
              <a:t>َّ</a:t>
            </a:r>
            <a:r>
              <a:rPr lang="ar-SA" sz="3600" b="1" dirty="0" err="1"/>
              <a:t>اع</a:t>
            </a:r>
            <a:r>
              <a:rPr lang="ar-EG" sz="3600" b="1" dirty="0"/>
              <a:t>ِ</a:t>
            </a:r>
            <a:r>
              <a:rPr lang="ar-SA" sz="3600" b="1" dirty="0"/>
              <a:t>ي </a:t>
            </a:r>
            <a:r>
              <a:rPr lang="ar-SA" sz="3600" b="1" dirty="0" err="1"/>
              <a:t>ب</a:t>
            </a:r>
            <a:r>
              <a:rPr lang="ar-EG" sz="3600" b="1" dirty="0"/>
              <a:t>ِ</a:t>
            </a:r>
            <a:r>
              <a:rPr lang="ar-SA" sz="3600" b="1" dirty="0" err="1"/>
              <a:t>ال</a:t>
            </a:r>
            <a:r>
              <a:rPr lang="ar-EG" sz="3600" b="1" dirty="0">
                <a:solidFill>
                  <a:srgbClr val="000099"/>
                </a:solidFill>
              </a:rPr>
              <a:t>ْ</a:t>
            </a:r>
            <a:r>
              <a:rPr lang="ar-SA" sz="3600" b="1" dirty="0">
                <a:solidFill>
                  <a:srgbClr val="000099"/>
                </a:solidFill>
              </a:rPr>
              <a:t>ع</a:t>
            </a:r>
            <a:r>
              <a:rPr lang="ar-EG" sz="3600" b="1" dirty="0">
                <a:solidFill>
                  <a:srgbClr val="000099"/>
                </a:solidFill>
              </a:rPr>
              <a:t>َ</a:t>
            </a:r>
            <a:r>
              <a:rPr lang="ar-SA" sz="3600" b="1" dirty="0">
                <a:solidFill>
                  <a:srgbClr val="000099"/>
                </a:solidFill>
              </a:rPr>
              <a:t>ص</a:t>
            </a:r>
            <a:r>
              <a:rPr lang="ar-EG" sz="3600" b="1" dirty="0">
                <a:solidFill>
                  <a:srgbClr val="000099"/>
                </a:solidFill>
              </a:rPr>
              <a:t>َ</a:t>
            </a:r>
            <a:r>
              <a:rPr lang="ar-SA" sz="3600" b="1" dirty="0">
                <a:solidFill>
                  <a:srgbClr val="C00000"/>
                </a:solidFill>
              </a:rPr>
              <a:t>ا </a:t>
            </a:r>
            <a:r>
              <a:rPr lang="ar-SA" sz="3600" b="1" dirty="0" err="1"/>
              <a:t>ف</a:t>
            </a:r>
            <a:r>
              <a:rPr lang="ar-EG" sz="3600" b="1" dirty="0"/>
              <a:t>ِ</a:t>
            </a:r>
            <a:r>
              <a:rPr lang="ar-SA" sz="3600" b="1" dirty="0"/>
              <a:t>ي </a:t>
            </a:r>
            <a:r>
              <a:rPr lang="ar-SA" sz="3600" b="1" dirty="0" err="1"/>
              <a:t>س</a:t>
            </a:r>
            <a:r>
              <a:rPr lang="ar-EG" sz="3600" b="1" dirty="0"/>
              <a:t>ُ</a:t>
            </a:r>
            <a:r>
              <a:rPr lang="ar-SA" sz="3600" b="1" dirty="0"/>
              <a:t>وق</a:t>
            </a:r>
            <a:r>
              <a:rPr lang="ar-EG" sz="3600" b="1" dirty="0"/>
              <a:t>ِ</a:t>
            </a:r>
            <a:r>
              <a:rPr lang="ar-SA" sz="3600" b="1" dirty="0"/>
              <a:t> غ</a:t>
            </a:r>
            <a:r>
              <a:rPr lang="ar-EG" sz="3600" b="1" dirty="0"/>
              <a:t>َ</a:t>
            </a:r>
            <a:r>
              <a:rPr lang="ar-SA" sz="3600" b="1" dirty="0"/>
              <a:t>ن</a:t>
            </a:r>
            <a:r>
              <a:rPr lang="ar-EG" sz="3600" b="1" dirty="0"/>
              <a:t>َ</a:t>
            </a:r>
            <a:r>
              <a:rPr lang="ar-SA" sz="3600" b="1" dirty="0"/>
              <a:t>م</a:t>
            </a:r>
            <a:r>
              <a:rPr lang="ar-EG" sz="3600" b="1" dirty="0"/>
              <a:t>ِ</a:t>
            </a:r>
            <a:r>
              <a:rPr lang="ar-SA" sz="3600" b="1" dirty="0"/>
              <a:t>ه</a:t>
            </a:r>
            <a:r>
              <a:rPr lang="ar-EG" sz="3600" b="1" dirty="0"/>
              <a:t>ِ</a:t>
            </a:r>
            <a:r>
              <a:rPr lang="ar-SA" sz="3600" b="1" dirty="0"/>
              <a:t> إلى</a:t>
            </a:r>
            <a:r>
              <a:rPr lang="ar-EG" sz="3600" b="1" dirty="0"/>
              <a:t> </a:t>
            </a:r>
            <a:r>
              <a:rPr lang="ar-SA" sz="3600" b="1" dirty="0"/>
              <a:t>ال</a:t>
            </a:r>
            <a:r>
              <a:rPr lang="ar-SA" sz="3600" b="1" dirty="0">
                <a:solidFill>
                  <a:srgbClr val="000099"/>
                </a:solidFill>
              </a:rPr>
              <a:t>م</a:t>
            </a:r>
            <a:r>
              <a:rPr lang="ar-EG" sz="3600" b="1" dirty="0">
                <a:solidFill>
                  <a:srgbClr val="000099"/>
                </a:solidFill>
              </a:rPr>
              <a:t>َ</a:t>
            </a:r>
            <a:r>
              <a:rPr lang="ar-SA" sz="3600" b="1" dirty="0">
                <a:solidFill>
                  <a:srgbClr val="000099"/>
                </a:solidFill>
              </a:rPr>
              <a:t>ر</a:t>
            </a:r>
            <a:r>
              <a:rPr lang="ar-EG" sz="3600" b="1" dirty="0">
                <a:solidFill>
                  <a:srgbClr val="000099"/>
                </a:solidFill>
              </a:rPr>
              <a:t>ْ</a:t>
            </a:r>
            <a:r>
              <a:rPr lang="ar-SA" sz="3600" b="1" dirty="0">
                <a:solidFill>
                  <a:srgbClr val="000099"/>
                </a:solidFill>
              </a:rPr>
              <a:t>ع</a:t>
            </a:r>
            <a:r>
              <a:rPr lang="ar-EG" sz="3600" b="1" dirty="0">
                <a:solidFill>
                  <a:srgbClr val="000099"/>
                </a:solidFill>
              </a:rPr>
              <a:t>َ</a:t>
            </a:r>
            <a:r>
              <a:rPr lang="ar-SA" sz="3600" b="1" dirty="0">
                <a:solidFill>
                  <a:srgbClr val="C00000"/>
                </a:solidFill>
              </a:rPr>
              <a:t>ى</a:t>
            </a:r>
            <a:r>
              <a:rPr lang="ar-SA" sz="3600" b="1" dirty="0"/>
              <a:t>.</a:t>
            </a:r>
            <a:endParaRPr lang="en-US" sz="3600" dirty="0"/>
          </a:p>
        </p:txBody>
      </p:sp>
      <p:sp>
        <p:nvSpPr>
          <p:cNvPr id="6" name="مربع نص 5"/>
          <p:cNvSpPr txBox="1">
            <a:spLocks noChangeArrowheads="1"/>
          </p:cNvSpPr>
          <p:nvPr/>
        </p:nvSpPr>
        <p:spPr bwMode="auto">
          <a:xfrm>
            <a:off x="428596" y="3495682"/>
            <a:ext cx="8215370" cy="715089"/>
          </a:xfrm>
          <a:prstGeom prst="round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EG" sz="3600" b="1" dirty="0"/>
              <a:t>- </a:t>
            </a:r>
            <a:r>
              <a:rPr lang="ar-SA" sz="3600" b="1" dirty="0"/>
              <a:t>ي</a:t>
            </a:r>
            <a:r>
              <a:rPr lang="ar-EG" sz="3600" b="1" dirty="0"/>
              <a:t>َ</a:t>
            </a:r>
            <a:r>
              <a:rPr lang="ar-SA" sz="3600" b="1" dirty="0"/>
              <a:t>ط</a:t>
            </a:r>
            <a:r>
              <a:rPr lang="ar-EG" sz="3600" b="1" dirty="0"/>
              <a:t>ْ</a:t>
            </a:r>
            <a:r>
              <a:rPr lang="ar-SA" sz="3600" b="1" dirty="0"/>
              <a:t>ل</a:t>
            </a:r>
            <a:r>
              <a:rPr lang="ar-EG" sz="3600" b="1" dirty="0"/>
              <a:t>ُ</a:t>
            </a:r>
            <a:r>
              <a:rPr lang="ar-SA" sz="3600" b="1" dirty="0"/>
              <a:t>ب</a:t>
            </a:r>
            <a:r>
              <a:rPr lang="ar-EG" sz="3600" b="1" dirty="0"/>
              <a:t>ُ</a:t>
            </a:r>
            <a:r>
              <a:rPr lang="ar-SA" sz="3600" b="1" dirty="0"/>
              <a:t> </a:t>
            </a:r>
            <a:r>
              <a:rPr lang="ar-SA" sz="3600" b="1" dirty="0">
                <a:solidFill>
                  <a:srgbClr val="000099"/>
                </a:solidFill>
              </a:rPr>
              <a:t>م</a:t>
            </a:r>
            <a:r>
              <a:rPr lang="ar-EG" sz="3600" b="1" dirty="0">
                <a:solidFill>
                  <a:srgbClr val="000099"/>
                </a:solidFill>
              </a:rPr>
              <a:t>ُ</a:t>
            </a:r>
            <a:r>
              <a:rPr lang="ar-SA" sz="3600" b="1" dirty="0">
                <a:solidFill>
                  <a:srgbClr val="000099"/>
                </a:solidFill>
              </a:rPr>
              <a:t>ص</a:t>
            </a:r>
            <a:r>
              <a:rPr lang="ar-EG" sz="3600" b="1" dirty="0">
                <a:solidFill>
                  <a:srgbClr val="000099"/>
                </a:solidFill>
              </a:rPr>
              <a:t>ْ</a:t>
            </a:r>
            <a:r>
              <a:rPr lang="ar-SA" sz="3600" b="1" dirty="0">
                <a:solidFill>
                  <a:srgbClr val="000099"/>
                </a:solidFill>
              </a:rPr>
              <a:t>ط</a:t>
            </a:r>
            <a:r>
              <a:rPr lang="ar-EG" sz="3600" b="1" dirty="0">
                <a:solidFill>
                  <a:srgbClr val="000099"/>
                </a:solidFill>
              </a:rPr>
              <a:t>َ</a:t>
            </a:r>
            <a:r>
              <a:rPr lang="ar-SA" sz="3600" b="1" dirty="0">
                <a:solidFill>
                  <a:srgbClr val="000099"/>
                </a:solidFill>
              </a:rPr>
              <a:t>ف</a:t>
            </a:r>
            <a:r>
              <a:rPr lang="ar-EG" sz="3600" b="1" dirty="0" err="1">
                <a:solidFill>
                  <a:srgbClr val="000099"/>
                </a:solidFill>
              </a:rPr>
              <a:t>َ</a:t>
            </a:r>
            <a:r>
              <a:rPr lang="ar-EG" sz="3600" b="1" dirty="0" err="1">
                <a:solidFill>
                  <a:srgbClr val="C00000"/>
                </a:solidFill>
              </a:rPr>
              <a:t>ى</a:t>
            </a:r>
            <a:r>
              <a:rPr lang="ar-SA" sz="3600" b="1" dirty="0"/>
              <a:t> </a:t>
            </a:r>
            <a:r>
              <a:rPr lang="ar-SA" sz="3600" b="1" dirty="0">
                <a:solidFill>
                  <a:srgbClr val="000099"/>
                </a:solidFill>
              </a:rPr>
              <a:t>ر</a:t>
            </a:r>
            <a:r>
              <a:rPr lang="ar-EG" sz="3600" b="1" dirty="0">
                <a:solidFill>
                  <a:srgbClr val="000099"/>
                </a:solidFill>
              </a:rPr>
              <a:t>ِ</a:t>
            </a:r>
            <a:r>
              <a:rPr lang="ar-SA" sz="3600" b="1" dirty="0" err="1">
                <a:solidFill>
                  <a:srgbClr val="000099"/>
                </a:solidFill>
              </a:rPr>
              <a:t>ض</a:t>
            </a:r>
            <a:r>
              <a:rPr lang="ar-SA" sz="3600" b="1" dirty="0" err="1">
                <a:solidFill>
                  <a:srgbClr val="C00000"/>
                </a:solidFill>
              </a:rPr>
              <a:t>ا</a:t>
            </a:r>
            <a:r>
              <a:rPr lang="ar-SA" sz="3600" b="1" dirty="0"/>
              <a:t> ر</a:t>
            </a:r>
            <a:r>
              <a:rPr lang="ar-EG" sz="3600" b="1" dirty="0"/>
              <a:t>َ</a:t>
            </a:r>
            <a:r>
              <a:rPr lang="ar-SA" sz="3600" b="1" dirty="0"/>
              <a:t>ب</a:t>
            </a:r>
            <a:r>
              <a:rPr lang="ar-EG" sz="3600" b="1" dirty="0"/>
              <a:t>ِّ</a:t>
            </a:r>
            <a:r>
              <a:rPr lang="ar-SA" sz="3600" b="1" dirty="0"/>
              <a:t>ه</a:t>
            </a:r>
            <a:r>
              <a:rPr lang="ar-EG" sz="3600" b="1" dirty="0"/>
              <a:t>ِ</a:t>
            </a:r>
            <a:r>
              <a:rPr lang="ar-SA" sz="3600" b="1" dirty="0"/>
              <a:t> ف</a:t>
            </a:r>
            <a:r>
              <a:rPr lang="ar-EG" sz="3600" b="1" dirty="0"/>
              <a:t>َ</a:t>
            </a:r>
            <a:r>
              <a:rPr lang="ar-SA" sz="3600" b="1" dirty="0"/>
              <a:t>ي</a:t>
            </a:r>
            <a:r>
              <a:rPr lang="ar-EG" sz="3600" b="1" dirty="0"/>
              <a:t>َ</a:t>
            </a:r>
            <a:r>
              <a:rPr lang="ar-SA" sz="3600" b="1" dirty="0"/>
              <a:t>س</a:t>
            </a:r>
            <a:r>
              <a:rPr lang="ar-EG" sz="3600" b="1" dirty="0"/>
              <a:t>ْ</a:t>
            </a:r>
            <a:r>
              <a:rPr lang="ar-SA" sz="3600" b="1" dirty="0"/>
              <a:t>ع</a:t>
            </a:r>
            <a:r>
              <a:rPr lang="ar-EG" sz="3600" b="1" dirty="0"/>
              <a:t>َ</a:t>
            </a:r>
            <a:r>
              <a:rPr lang="ar-SA" sz="3600" b="1" dirty="0"/>
              <a:t>ى </a:t>
            </a:r>
            <a:r>
              <a:rPr lang="ar-SA" sz="3600" b="1" dirty="0" err="1"/>
              <a:t>ف</a:t>
            </a:r>
            <a:r>
              <a:rPr lang="ar-EG" sz="3600" b="1" dirty="0"/>
              <a:t>ِ</a:t>
            </a:r>
            <a:r>
              <a:rPr lang="ar-SA" sz="3600" b="1" dirty="0"/>
              <a:t>ي قوت</a:t>
            </a:r>
            <a:r>
              <a:rPr lang="ar-EG" sz="3600" b="1" dirty="0"/>
              <a:t>ِ</a:t>
            </a:r>
            <a:r>
              <a:rPr lang="ar-SA" sz="3600" b="1" dirty="0"/>
              <a:t> ع</a:t>
            </a:r>
            <a:r>
              <a:rPr lang="ar-EG" sz="3600" b="1" dirty="0"/>
              <a:t>ِ</a:t>
            </a:r>
            <a:r>
              <a:rPr lang="ar-SA" sz="3600" b="1" dirty="0" err="1"/>
              <a:t>يال</a:t>
            </a:r>
            <a:r>
              <a:rPr lang="ar-EG" sz="3600" b="1" dirty="0"/>
              <a:t>ِ</a:t>
            </a:r>
            <a:r>
              <a:rPr lang="ar-SA" sz="3600" b="1" dirty="0"/>
              <a:t>ه</a:t>
            </a:r>
            <a:r>
              <a:rPr lang="ar-EG" sz="3600" b="1" dirty="0"/>
              <a:t>ِ</a:t>
            </a:r>
            <a:r>
              <a:rPr lang="ar-SA" sz="3600" b="1" dirty="0"/>
              <a:t>.</a:t>
            </a:r>
            <a:endParaRPr lang="en-US" sz="3600" dirty="0"/>
          </a:p>
        </p:txBody>
      </p:sp>
      <p:sp>
        <p:nvSpPr>
          <p:cNvPr id="7" name="مربع نص 6"/>
          <p:cNvSpPr txBox="1">
            <a:spLocks noChangeArrowheads="1"/>
          </p:cNvSpPr>
          <p:nvPr/>
        </p:nvSpPr>
        <p:spPr bwMode="auto">
          <a:xfrm>
            <a:off x="428596" y="4429132"/>
            <a:ext cx="8215370" cy="715089"/>
          </a:xfrm>
          <a:prstGeom prst="round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EG" sz="3600" b="1" dirty="0"/>
              <a:t>- </a:t>
            </a:r>
            <a:r>
              <a:rPr lang="ar-SA" sz="3600" b="1" dirty="0">
                <a:solidFill>
                  <a:srgbClr val="000099"/>
                </a:solidFill>
              </a:rPr>
              <a:t>ز</a:t>
            </a:r>
            <a:r>
              <a:rPr lang="ar-EG" sz="3600" b="1" dirty="0">
                <a:solidFill>
                  <a:srgbClr val="000099"/>
                </a:solidFill>
              </a:rPr>
              <a:t>َ</a:t>
            </a:r>
            <a:r>
              <a:rPr lang="ar-SA" sz="3600" b="1" dirty="0">
                <a:solidFill>
                  <a:srgbClr val="000099"/>
                </a:solidFill>
              </a:rPr>
              <a:t>كري</a:t>
            </a:r>
            <a:r>
              <a:rPr lang="ar-SA" sz="3600" b="1" dirty="0">
                <a:solidFill>
                  <a:srgbClr val="C00000"/>
                </a:solidFill>
              </a:rPr>
              <a:t>ا</a:t>
            </a:r>
            <a:r>
              <a:rPr lang="ar-SA" sz="3600" b="1" dirty="0"/>
              <a:t> </a:t>
            </a:r>
            <a:r>
              <a:rPr lang="ar-SA" sz="3600" b="1" dirty="0" err="1">
                <a:solidFill>
                  <a:srgbClr val="000099"/>
                </a:solidFill>
              </a:rPr>
              <a:t>ف</a:t>
            </a:r>
            <a:r>
              <a:rPr lang="ar-EG" sz="3600" b="1" dirty="0">
                <a:solidFill>
                  <a:srgbClr val="000099"/>
                </a:solidFill>
              </a:rPr>
              <a:t>َ</a:t>
            </a:r>
            <a:r>
              <a:rPr lang="ar-SA" sz="3600" b="1" dirty="0" err="1">
                <a:solidFill>
                  <a:srgbClr val="000099"/>
                </a:solidFill>
              </a:rPr>
              <a:t>ت</a:t>
            </a:r>
            <a:r>
              <a:rPr lang="ar-SA" sz="3600" b="1" dirty="0" err="1">
                <a:solidFill>
                  <a:srgbClr val="C00000"/>
                </a:solidFill>
              </a:rPr>
              <a:t>ى</a:t>
            </a:r>
            <a:r>
              <a:rPr lang="ar-SA" sz="3600" b="1" dirty="0">
                <a:solidFill>
                  <a:srgbClr val="C00000"/>
                </a:solidFill>
              </a:rPr>
              <a:t> </a:t>
            </a:r>
            <a:r>
              <a:rPr lang="ar-SA" sz="3600" b="1" dirty="0"/>
              <a:t>صال</a:t>
            </a:r>
            <a:r>
              <a:rPr lang="ar-EG" sz="3600" b="1" dirty="0"/>
              <a:t>ِ</a:t>
            </a:r>
            <a:r>
              <a:rPr lang="ar-SA" sz="3600" b="1" dirty="0"/>
              <a:t>ح</a:t>
            </a:r>
            <a:r>
              <a:rPr lang="ar-EG" sz="3600" b="1" dirty="0"/>
              <a:t>ٌ</a:t>
            </a:r>
            <a:r>
              <a:rPr lang="ar-SA" sz="3600" b="1" dirty="0"/>
              <a:t> ي</a:t>
            </a:r>
            <a:r>
              <a:rPr lang="ar-EG" sz="3600" b="1" dirty="0"/>
              <a:t>ُ</a:t>
            </a:r>
            <a:r>
              <a:rPr lang="ar-SA" sz="3600" b="1" dirty="0"/>
              <a:t>ساع</a:t>
            </a:r>
            <a:r>
              <a:rPr lang="ar-EG" sz="3600" b="1" dirty="0"/>
              <a:t>ِ</a:t>
            </a:r>
            <a:r>
              <a:rPr lang="ar-SA" sz="3600" b="1" dirty="0"/>
              <a:t>د</a:t>
            </a:r>
            <a:r>
              <a:rPr lang="ar-EG" sz="3600" b="1" dirty="0"/>
              <a:t>ُ</a:t>
            </a:r>
            <a:r>
              <a:rPr lang="ar-SA" sz="3600" b="1" dirty="0"/>
              <a:t> أ</a:t>
            </a:r>
            <a:r>
              <a:rPr lang="ar-EG" sz="3600" b="1" dirty="0"/>
              <a:t>َ</a:t>
            </a:r>
            <a:r>
              <a:rPr lang="ar-SA" sz="3600" b="1" dirty="0"/>
              <a:t>باه</a:t>
            </a:r>
            <a:r>
              <a:rPr lang="ar-EG" sz="3600" b="1" dirty="0"/>
              <a:t>ُ</a:t>
            </a:r>
            <a:r>
              <a:rPr lang="ar-SA" sz="3600" b="1" dirty="0"/>
              <a:t> في </a:t>
            </a:r>
            <a:r>
              <a:rPr lang="ar-SA" sz="3600" b="1" dirty="0" err="1"/>
              <a:t>ع</a:t>
            </a:r>
            <a:r>
              <a:rPr lang="ar-EG" sz="3600" b="1" dirty="0"/>
              <a:t>َ</a:t>
            </a:r>
            <a:r>
              <a:rPr lang="ar-SA" sz="3600" b="1" dirty="0"/>
              <a:t>م</a:t>
            </a:r>
            <a:r>
              <a:rPr lang="ar-EG" sz="3600" b="1" dirty="0"/>
              <a:t>َ</a:t>
            </a:r>
            <a:r>
              <a:rPr lang="ar-SA" sz="3600" b="1" dirty="0"/>
              <a:t>ل</a:t>
            </a:r>
            <a:r>
              <a:rPr lang="ar-EG" sz="3600" b="1" dirty="0"/>
              <a:t>ِ</a:t>
            </a:r>
            <a:r>
              <a:rPr lang="ar-SA" sz="3600" b="1" dirty="0"/>
              <a:t>ه.</a:t>
            </a:r>
            <a:endParaRPr lang="en-US" sz="3600" dirty="0"/>
          </a:p>
        </p:txBody>
      </p:sp>
      <p:sp>
        <p:nvSpPr>
          <p:cNvPr id="2" name="مربع نص 1"/>
          <p:cNvSpPr txBox="1"/>
          <p:nvPr/>
        </p:nvSpPr>
        <p:spPr>
          <a:xfrm>
            <a:off x="6843766" y="388022"/>
            <a:ext cx="1800200" cy="1077575"/>
          </a:xfrm>
          <a:prstGeom prst="cloud">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1"/>
            <a:r>
              <a:rPr lang="ar-SA" sz="4000" b="1" dirty="0">
                <a:solidFill>
                  <a:srgbClr val="FF0000"/>
                </a:solidFill>
              </a:rPr>
              <a:t>أقرأ</a:t>
            </a:r>
            <a:endParaRPr lang="ar-EG" sz="4000" b="1"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knife_hit2.wav"/>
                                        </p:tgtEl>
                                      </p:cMediaNode>
                                    </p:audio>
                                  </p:subTnLst>
                                </p:cTn>
                              </p:par>
                              <p:par>
                                <p:cTn id="8" presetID="3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450" decel="100000" fill="hold"/>
                                        <p:tgtEl>
                                          <p:spTgt spid="8"/>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3" name="يستعين الراعى.wav"/>
                                        </p:tgtEl>
                                      </p:cMediaNode>
                                    </p:audio>
                                  </p:sub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4" name="يطلب مصطفى.wav"/>
                                        </p:tgtEl>
                                      </p:cMediaNode>
                                    </p:audio>
                                  </p:sub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5" name="زكريا فتى.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a:spLocks noChangeArrowheads="1"/>
          </p:cNvSpPr>
          <p:nvPr/>
        </p:nvSpPr>
        <p:spPr bwMode="auto">
          <a:xfrm>
            <a:off x="539750" y="1700808"/>
            <a:ext cx="8064500" cy="1502152"/>
          </a:xfrm>
          <a:prstGeom prst="parallelogram">
            <a:avLst/>
          </a:prstGeom>
          <a:ln>
            <a:no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r" rtl="1">
              <a:buFont typeface="Wingdings" pitchFamily="2" charset="2"/>
              <a:buChar char="Ø"/>
            </a:pPr>
            <a:r>
              <a:rPr lang="ar-EG" sz="3600" b="1" dirty="0"/>
              <a:t> </a:t>
            </a:r>
            <a:r>
              <a:rPr lang="ar-SA" sz="3600" b="1" dirty="0"/>
              <a:t>ما الحرف الذي يظهر في آخر الأسماء الملونة في الجمل أعلاه</a:t>
            </a:r>
            <a:r>
              <a:rPr lang="ar-EG" sz="3600" b="1" dirty="0"/>
              <a:t>ُ</a:t>
            </a:r>
            <a:r>
              <a:rPr lang="ar-SA" sz="3600" b="1" dirty="0"/>
              <a:t>؟ </a:t>
            </a:r>
            <a:endParaRPr lang="en-US" sz="3600" dirty="0"/>
          </a:p>
        </p:txBody>
      </p:sp>
      <p:sp>
        <p:nvSpPr>
          <p:cNvPr id="9" name="شكل بيضاوي 8"/>
          <p:cNvSpPr/>
          <p:nvPr/>
        </p:nvSpPr>
        <p:spPr>
          <a:xfrm>
            <a:off x="3428992" y="3426425"/>
            <a:ext cx="2864063" cy="1944216"/>
          </a:xfrm>
          <a:prstGeom prst="ellipse">
            <a:avLst/>
          </a:prstGeom>
          <a:solidFill>
            <a:srgbClr val="660066"/>
          </a:solidFill>
        </p:spPr>
        <p:style>
          <a:lnRef idx="0">
            <a:schemeClr val="accent4"/>
          </a:lnRef>
          <a:fillRef idx="3">
            <a:schemeClr val="accent4"/>
          </a:fillRef>
          <a:effectRef idx="3">
            <a:schemeClr val="accent4"/>
          </a:effectRef>
          <a:fontRef idx="minor">
            <a:schemeClr val="lt1"/>
          </a:fontRef>
        </p:style>
        <p:txBody>
          <a:bodyPr rtlCol="1" anchor="ctr"/>
          <a:lstStyle/>
          <a:p>
            <a:pPr algn="ctr" rtl="1" fontAlgn="auto">
              <a:spcBef>
                <a:spcPts val="0"/>
              </a:spcBef>
              <a:spcAft>
                <a:spcPts val="0"/>
              </a:spcAft>
              <a:defRPr/>
            </a:pPr>
            <a:endParaRPr lang="ar-EG" dirty="0">
              <a:solidFill>
                <a:schemeClr val="bg1"/>
              </a:solidFill>
            </a:endParaRPr>
          </a:p>
        </p:txBody>
      </p:sp>
      <p:sp>
        <p:nvSpPr>
          <p:cNvPr id="10" name="مربع نص 9"/>
          <p:cNvSpPr txBox="1">
            <a:spLocks noChangeArrowheads="1"/>
          </p:cNvSpPr>
          <p:nvPr/>
        </p:nvSpPr>
        <p:spPr bwMode="auto">
          <a:xfrm>
            <a:off x="3714744" y="4069367"/>
            <a:ext cx="2714625" cy="707886"/>
          </a:xfrm>
          <a:prstGeom prst="rect">
            <a:avLst/>
          </a:prstGeom>
          <a:noFill/>
          <a:ln w="9525">
            <a:noFill/>
            <a:miter lim="800000"/>
            <a:headEnd/>
            <a:tailEnd/>
          </a:ln>
        </p:spPr>
        <p:txBody>
          <a:bodyPr>
            <a:spAutoFit/>
          </a:bodyPr>
          <a:lstStyle/>
          <a:p>
            <a:pPr lvl="1" algn="ctr" rtl="1"/>
            <a:r>
              <a:rPr lang="ar-EG" sz="4000" b="1" dirty="0">
                <a:solidFill>
                  <a:schemeClr val="bg1"/>
                </a:solidFill>
              </a:rPr>
              <a:t>الأَلِفُ اللَّيِنَةُ</a:t>
            </a:r>
            <a:endParaRPr lang="en-US" sz="40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ما الحرف الذى يظهر.wav"/>
                                        </p:tgtEl>
                                      </p:cMediaNode>
                                    </p:audio>
                                  </p:sub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style.rotation</p:attrName>
                                        </p:attrNameLst>
                                      </p:cBhvr>
                                      <p:tavLst>
                                        <p:tav tm="0">
                                          <p:val>
                                            <p:fltVal val="720"/>
                                          </p:val>
                                        </p:tav>
                                        <p:tav tm="100000">
                                          <p:val>
                                            <p:fltVal val="0"/>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par>
                                <p:cTn id="16" presetID="3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450" decel="100000" fill="hold"/>
                                        <p:tgtEl>
                                          <p:spTgt spid="10"/>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الالف اللين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شكل بيضاوي 9"/>
          <p:cNvSpPr/>
          <p:nvPr/>
        </p:nvSpPr>
        <p:spPr>
          <a:xfrm>
            <a:off x="4034652" y="3603070"/>
            <a:ext cx="1289007" cy="1229836"/>
          </a:xfrm>
          <a:prstGeom prst="ellipse">
            <a:avLst/>
          </a:prstGeom>
          <a:solidFill>
            <a:srgbClr val="660066"/>
          </a:solidFill>
        </p:spPr>
        <p:style>
          <a:lnRef idx="0">
            <a:schemeClr val="accent4"/>
          </a:lnRef>
          <a:fillRef idx="3">
            <a:schemeClr val="accent4"/>
          </a:fillRef>
          <a:effectRef idx="3">
            <a:schemeClr val="accent4"/>
          </a:effectRef>
          <a:fontRef idx="minor">
            <a:schemeClr val="lt1"/>
          </a:fontRef>
        </p:style>
        <p:txBody>
          <a:bodyPr rtlCol="1" anchor="ctr"/>
          <a:lstStyle/>
          <a:p>
            <a:pPr algn="ctr" rtl="1" fontAlgn="auto">
              <a:spcBef>
                <a:spcPts val="0"/>
              </a:spcBef>
              <a:spcAft>
                <a:spcPts val="0"/>
              </a:spcAft>
              <a:defRPr/>
            </a:pPr>
            <a:endParaRPr lang="ar-EG" dirty="0">
              <a:solidFill>
                <a:schemeClr val="bg1"/>
              </a:solidFill>
            </a:endParaRPr>
          </a:p>
        </p:txBody>
      </p:sp>
      <p:sp>
        <p:nvSpPr>
          <p:cNvPr id="7" name="مربع نص 6"/>
          <p:cNvSpPr txBox="1">
            <a:spLocks noChangeArrowheads="1"/>
          </p:cNvSpPr>
          <p:nvPr/>
        </p:nvSpPr>
        <p:spPr bwMode="auto">
          <a:xfrm>
            <a:off x="539750" y="1926848"/>
            <a:ext cx="8064500" cy="1502152"/>
          </a:xfrm>
          <a:prstGeom prst="parallelogram">
            <a:avLst/>
          </a:prstGeom>
          <a:ln>
            <a:no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r" rtl="1">
              <a:buFont typeface="Wingdings" pitchFamily="2" charset="2"/>
              <a:buChar char="Ø"/>
            </a:pPr>
            <a:r>
              <a:rPr lang="ar-SA" sz="3600" b="1" dirty="0"/>
              <a:t>هل </a:t>
            </a:r>
            <a:r>
              <a:rPr lang="ar-EG" sz="3600" b="1" dirty="0"/>
              <a:t>لهذا الحرف رسم واحد في جميع هذه الأسماء</a:t>
            </a:r>
            <a:r>
              <a:rPr lang="ar-SA" sz="3600" b="1" dirty="0"/>
              <a:t>؟ </a:t>
            </a:r>
            <a:endParaRPr lang="en-US" sz="3600" dirty="0"/>
          </a:p>
        </p:txBody>
      </p:sp>
      <p:sp>
        <p:nvSpPr>
          <p:cNvPr id="9" name="مربع نص 8"/>
          <p:cNvSpPr txBox="1">
            <a:spLocks noChangeArrowheads="1"/>
          </p:cNvSpPr>
          <p:nvPr/>
        </p:nvSpPr>
        <p:spPr bwMode="auto">
          <a:xfrm>
            <a:off x="3707904" y="3874189"/>
            <a:ext cx="2286000" cy="1323439"/>
          </a:xfrm>
          <a:prstGeom prst="rect">
            <a:avLst/>
          </a:prstGeom>
          <a:noFill/>
          <a:ln w="9525">
            <a:noFill/>
            <a:miter lim="800000"/>
            <a:headEnd/>
            <a:tailEnd/>
          </a:ln>
        </p:spPr>
        <p:txBody>
          <a:bodyPr>
            <a:spAutoFit/>
          </a:bodyPr>
          <a:lstStyle/>
          <a:p>
            <a:pPr lvl="1" algn="ctr" rtl="1"/>
            <a:r>
              <a:rPr lang="ar-EG" sz="4000" b="1" dirty="0">
                <a:solidFill>
                  <a:schemeClr val="bg1"/>
                </a:solidFill>
              </a:rPr>
              <a:t>لاَ</a:t>
            </a:r>
            <a:endParaRPr lang="en-US" sz="4000" dirty="0">
              <a:solidFill>
                <a:schemeClr val="bg1"/>
              </a:solidFill>
            </a:endParaRPr>
          </a:p>
          <a:p>
            <a:pPr lvl="1" algn="ctr" rtl="1"/>
            <a:endParaRPr lang="en-US" sz="4000" dirty="0">
              <a:solidFill>
                <a:schemeClr val="bg1"/>
              </a:solidFill>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style.rotation</p:attrName>
                                        </p:attrNameLst>
                                      </p:cBhvr>
                                      <p:tavLst>
                                        <p:tav tm="0">
                                          <p:val>
                                            <p:fltVal val="720"/>
                                          </p:val>
                                        </p:tav>
                                        <p:tav tm="100000">
                                          <p:val>
                                            <p:fltVal val="0"/>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par>
                                <p:cTn id="16" presetID="37"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450" decel="100000" fill="hold"/>
                                        <p:tgtEl>
                                          <p:spTgt spid="9"/>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a:spLocks noChangeArrowheads="1"/>
          </p:cNvSpPr>
          <p:nvPr/>
        </p:nvSpPr>
        <p:spPr bwMode="auto">
          <a:xfrm>
            <a:off x="1874115" y="1673597"/>
            <a:ext cx="6048375" cy="584200"/>
          </a:xfrm>
          <a:prstGeom prst="rect">
            <a:avLst/>
          </a:prstGeom>
          <a:noFill/>
          <a:ln w="9525">
            <a:noFill/>
            <a:miter lim="800000"/>
            <a:headEnd/>
            <a:tailEnd/>
          </a:ln>
        </p:spPr>
        <p:txBody>
          <a:bodyPr>
            <a:spAutoFit/>
          </a:bodyPr>
          <a:lstStyle/>
          <a:p>
            <a:pPr algn="ctr" rtl="1"/>
            <a:r>
              <a:rPr lang="ar-SA" sz="3200" b="1" dirty="0"/>
              <a:t>ألاحظ الجدولين، ثم أجيب: </a:t>
            </a:r>
            <a:endParaRPr lang="en-US" sz="3200" dirty="0"/>
          </a:p>
        </p:txBody>
      </p:sp>
      <p:graphicFrame>
        <p:nvGraphicFramePr>
          <p:cNvPr id="10" name="جدول 9"/>
          <p:cNvGraphicFramePr>
            <a:graphicFrameLocks noGrp="1"/>
          </p:cNvGraphicFramePr>
          <p:nvPr>
            <p:extLst>
              <p:ext uri="{D42A27DB-BD31-4B8C-83A1-F6EECF244321}">
                <p14:modId xmlns:p14="http://schemas.microsoft.com/office/powerpoint/2010/main" val="527195840"/>
              </p:ext>
            </p:extLst>
          </p:nvPr>
        </p:nvGraphicFramePr>
        <p:xfrm>
          <a:off x="1888229" y="2641599"/>
          <a:ext cx="5367541" cy="2458199"/>
        </p:xfrm>
        <a:graphic>
          <a:graphicData uri="http://schemas.openxmlformats.org/drawingml/2006/table">
            <a:tbl>
              <a:tblPr rtl="1" firstRow="1">
                <a:tableStyleId>{3C2FFA5D-87B4-456A-9821-1D502468CF0F}</a:tableStyleId>
              </a:tblPr>
              <a:tblGrid>
                <a:gridCol w="1775188">
                  <a:extLst>
                    <a:ext uri="{9D8B030D-6E8A-4147-A177-3AD203B41FA5}">
                      <a16:colId xmlns:a16="http://schemas.microsoft.com/office/drawing/2014/main" val="20000"/>
                    </a:ext>
                  </a:extLst>
                </a:gridCol>
                <a:gridCol w="1476786">
                  <a:extLst>
                    <a:ext uri="{9D8B030D-6E8A-4147-A177-3AD203B41FA5}">
                      <a16:colId xmlns:a16="http://schemas.microsoft.com/office/drawing/2014/main" val="20001"/>
                    </a:ext>
                  </a:extLst>
                </a:gridCol>
                <a:gridCol w="2115567">
                  <a:extLst>
                    <a:ext uri="{9D8B030D-6E8A-4147-A177-3AD203B41FA5}">
                      <a16:colId xmlns:a16="http://schemas.microsoft.com/office/drawing/2014/main" val="20002"/>
                    </a:ext>
                  </a:extLst>
                </a:gridCol>
              </a:tblGrid>
              <a:tr h="763697">
                <a:tc>
                  <a:txBody>
                    <a:bodyPr/>
                    <a:lstStyle/>
                    <a:p>
                      <a:pPr algn="ctr" rtl="1">
                        <a:lnSpc>
                          <a:spcPct val="115000"/>
                        </a:lnSpc>
                        <a:spcAft>
                          <a:spcPts val="0"/>
                        </a:spcAft>
                      </a:pPr>
                      <a:endParaRPr lang="en-US" sz="2000" b="1" dirty="0">
                        <a:latin typeface="Calibri"/>
                        <a:ea typeface="Calibri"/>
                        <a:cs typeface="Arial"/>
                      </a:endParaRPr>
                    </a:p>
                  </a:txBody>
                  <a:tcPr marL="68580" marR="68580" marT="0" marB="0">
                    <a:cell3D prstMaterial="dkEdge">
                      <a:bevel/>
                      <a:lightRig rig="flood" dir="t"/>
                    </a:cell3D>
                    <a:solidFill>
                      <a:srgbClr val="000099"/>
                    </a:solidFill>
                  </a:tcPr>
                </a:tc>
                <a:tc>
                  <a:txBody>
                    <a:bodyPr/>
                    <a:lstStyle/>
                    <a:p>
                      <a:pPr algn="ctr" rtl="1">
                        <a:lnSpc>
                          <a:spcPct val="115000"/>
                        </a:lnSpc>
                        <a:spcAft>
                          <a:spcPts val="0"/>
                        </a:spcAft>
                      </a:pPr>
                      <a:endParaRPr lang="en-US" sz="2000" b="1" dirty="0">
                        <a:latin typeface="Calibri"/>
                        <a:ea typeface="Calibri"/>
                        <a:cs typeface="Arial"/>
                      </a:endParaRPr>
                    </a:p>
                  </a:txBody>
                  <a:tcPr marL="68580" marR="68580" marT="0" marB="0">
                    <a:cell3D prstMaterial="dkEdge">
                      <a:bevel/>
                      <a:lightRig rig="flood" dir="t"/>
                    </a:cell3D>
                    <a:solidFill>
                      <a:srgbClr val="000099"/>
                    </a:solidFill>
                  </a:tcPr>
                </a:tc>
                <a:tc>
                  <a:txBody>
                    <a:bodyPr/>
                    <a:lstStyle/>
                    <a:p>
                      <a:pPr algn="ctr" rtl="1">
                        <a:lnSpc>
                          <a:spcPct val="115000"/>
                        </a:lnSpc>
                        <a:spcAft>
                          <a:spcPts val="0"/>
                        </a:spcAft>
                      </a:pPr>
                      <a:endParaRPr lang="ar-EG" sz="2000" b="1" dirty="0">
                        <a:latin typeface="Calibri"/>
                        <a:ea typeface="Calibri"/>
                        <a:cs typeface="Arial"/>
                      </a:endParaRPr>
                    </a:p>
                    <a:p>
                      <a:pPr algn="ctr" rtl="1">
                        <a:lnSpc>
                          <a:spcPct val="115000"/>
                        </a:lnSpc>
                        <a:spcAft>
                          <a:spcPts val="0"/>
                        </a:spcAft>
                      </a:pPr>
                      <a:endParaRPr lang="en-US" sz="2000" b="1" dirty="0">
                        <a:latin typeface="Calibri"/>
                        <a:ea typeface="Calibri"/>
                        <a:cs typeface="Arial"/>
                      </a:endParaRPr>
                    </a:p>
                  </a:txBody>
                  <a:tcPr marL="68580" marR="68580" marT="0" marB="0">
                    <a:cell3D prstMaterial="dkEdge">
                      <a:bevel/>
                      <a:lightRig rig="flood" dir="t"/>
                    </a:cell3D>
                    <a:solidFill>
                      <a:srgbClr val="000099"/>
                    </a:solidFill>
                  </a:tcPr>
                </a:tc>
                <a:extLst>
                  <a:ext uri="{0D108BD9-81ED-4DB2-BD59-A6C34878D82A}">
                    <a16:rowId xmlns:a16="http://schemas.microsoft.com/office/drawing/2014/main" val="10000"/>
                  </a:ext>
                </a:extLst>
              </a:tr>
              <a:tr h="649142">
                <a:tc>
                  <a:txBody>
                    <a:bodyPr/>
                    <a:lstStyle/>
                    <a:p>
                      <a:pPr algn="ctr" rtl="1">
                        <a:lnSpc>
                          <a:spcPct val="115000"/>
                        </a:lnSpc>
                        <a:spcAft>
                          <a:spcPts val="0"/>
                        </a:spcAft>
                      </a:pPr>
                      <a:endParaRPr lang="en-US" sz="2000" b="1" dirty="0">
                        <a:solidFill>
                          <a:srgbClr val="C00000"/>
                        </a:solidFill>
                        <a:latin typeface="Calibri"/>
                        <a:ea typeface="Calibri"/>
                        <a:cs typeface="Arial"/>
                      </a:endParaRPr>
                    </a:p>
                  </a:txBody>
                  <a:tcPr marL="68580" marR="68580" marT="0" marB="0">
                    <a:cell3D prstMaterial="dkEdge">
                      <a:bevel/>
                      <a:lightRig rig="flood" dir="t"/>
                    </a:cell3D>
                  </a:tcPr>
                </a:tc>
                <a:tc>
                  <a:txBody>
                    <a:bodyPr/>
                    <a:lstStyle/>
                    <a:p>
                      <a:pPr algn="ctr" rtl="1">
                        <a:lnSpc>
                          <a:spcPct val="115000"/>
                        </a:lnSpc>
                        <a:spcAft>
                          <a:spcPts val="0"/>
                        </a:spcAft>
                      </a:pPr>
                      <a:endParaRPr lang="ar-EG" sz="2000" b="1" dirty="0">
                        <a:latin typeface="Calibri"/>
                        <a:ea typeface="Calibri"/>
                        <a:cs typeface="Arial"/>
                      </a:endParaRPr>
                    </a:p>
                    <a:p>
                      <a:pPr algn="ctr" rtl="1">
                        <a:lnSpc>
                          <a:spcPct val="115000"/>
                        </a:lnSpc>
                        <a:spcAft>
                          <a:spcPts val="0"/>
                        </a:spcAft>
                      </a:pPr>
                      <a:endParaRPr lang="en-US" sz="1400" b="1" dirty="0">
                        <a:latin typeface="Calibri"/>
                        <a:ea typeface="Calibri"/>
                        <a:cs typeface="Arial"/>
                      </a:endParaRPr>
                    </a:p>
                  </a:txBody>
                  <a:tcPr marL="68580" marR="68580" marT="0" marB="0">
                    <a:cell3D prstMaterial="dkEdge">
                      <a:bevel/>
                      <a:lightRig rig="flood" dir="t"/>
                    </a:cell3D>
                  </a:tcPr>
                </a:tc>
                <a:tc>
                  <a:txBody>
                    <a:bodyPr/>
                    <a:lstStyle/>
                    <a:p>
                      <a:pPr algn="ctr" rtl="1">
                        <a:lnSpc>
                          <a:spcPct val="115000"/>
                        </a:lnSpc>
                        <a:spcAft>
                          <a:spcPts val="0"/>
                        </a:spcAft>
                      </a:pPr>
                      <a:endParaRPr lang="en-US" sz="2000" b="1" dirty="0">
                        <a:solidFill>
                          <a:srgbClr val="C00000"/>
                        </a:solidFill>
                        <a:latin typeface="Calibri"/>
                        <a:ea typeface="Calibri"/>
                        <a:cs typeface="Arial"/>
                      </a:endParaRPr>
                    </a:p>
                  </a:txBody>
                  <a:tcPr marL="68580" marR="68580" marT="0" marB="0">
                    <a:cell3D prstMaterial="dkEdge">
                      <a:bevel/>
                      <a:lightRig rig="flood" dir="t"/>
                    </a:cell3D>
                  </a:tcPr>
                </a:tc>
                <a:extLst>
                  <a:ext uri="{0D108BD9-81ED-4DB2-BD59-A6C34878D82A}">
                    <a16:rowId xmlns:a16="http://schemas.microsoft.com/office/drawing/2014/main" val="10001"/>
                  </a:ext>
                </a:extLst>
              </a:tr>
              <a:tr h="564659">
                <a:tc>
                  <a:txBody>
                    <a:bodyPr/>
                    <a:lstStyle/>
                    <a:p>
                      <a:pPr algn="ctr" rtl="1">
                        <a:lnSpc>
                          <a:spcPct val="115000"/>
                        </a:lnSpc>
                        <a:spcAft>
                          <a:spcPts val="0"/>
                        </a:spcAft>
                      </a:pPr>
                      <a:endParaRPr lang="en-US" sz="1600" b="1" dirty="0">
                        <a:solidFill>
                          <a:srgbClr val="C00000"/>
                        </a:solidFill>
                        <a:latin typeface="Calibri"/>
                        <a:ea typeface="Calibri"/>
                        <a:cs typeface="Arial"/>
                      </a:endParaRPr>
                    </a:p>
                  </a:txBody>
                  <a:tcPr marL="68580" marR="68580" marT="0" marB="0">
                    <a:cell3D prstMaterial="dkEdge">
                      <a:bevel/>
                      <a:lightRig rig="flood" dir="t"/>
                    </a:cell3D>
                  </a:tcPr>
                </a:tc>
                <a:tc>
                  <a:txBody>
                    <a:bodyPr/>
                    <a:lstStyle/>
                    <a:p>
                      <a:pPr algn="ctr" rtl="1">
                        <a:lnSpc>
                          <a:spcPct val="115000"/>
                        </a:lnSpc>
                        <a:spcAft>
                          <a:spcPts val="0"/>
                        </a:spcAft>
                      </a:pPr>
                      <a:endParaRPr lang="en-US" sz="1400" b="1" dirty="0">
                        <a:latin typeface="Calibri"/>
                        <a:ea typeface="Calibri"/>
                        <a:cs typeface="Arial"/>
                      </a:endParaRPr>
                    </a:p>
                  </a:txBody>
                  <a:tcPr marL="68580" marR="68580" marT="0" marB="0">
                    <a:cell3D prstMaterial="dkEdge">
                      <a:bevel/>
                      <a:lightRig rig="flood" dir="t"/>
                    </a:cell3D>
                  </a:tcPr>
                </a:tc>
                <a:tc>
                  <a:txBody>
                    <a:bodyPr/>
                    <a:lstStyle/>
                    <a:p>
                      <a:pPr algn="ctr" rtl="1">
                        <a:lnSpc>
                          <a:spcPct val="115000"/>
                        </a:lnSpc>
                        <a:spcAft>
                          <a:spcPts val="0"/>
                        </a:spcAft>
                      </a:pPr>
                      <a:endParaRPr lang="ar-EG" sz="1600" b="1" dirty="0">
                        <a:solidFill>
                          <a:srgbClr val="C00000"/>
                        </a:solidFill>
                        <a:latin typeface="Calibri"/>
                        <a:ea typeface="Calibri"/>
                        <a:cs typeface="Arial"/>
                      </a:endParaRPr>
                    </a:p>
                  </a:txBody>
                  <a:tcPr marL="68580" marR="68580" marT="0" marB="0">
                    <a:cell3D prstMaterial="dkEdge">
                      <a:bevel/>
                      <a:lightRig rig="flood" dir="t"/>
                    </a:cell3D>
                  </a:tcPr>
                </a:tc>
                <a:extLst>
                  <a:ext uri="{0D108BD9-81ED-4DB2-BD59-A6C34878D82A}">
                    <a16:rowId xmlns:a16="http://schemas.microsoft.com/office/drawing/2014/main" val="10002"/>
                  </a:ext>
                </a:extLst>
              </a:tr>
              <a:tr h="480701">
                <a:tc>
                  <a:txBody>
                    <a:bodyPr/>
                    <a:lstStyle/>
                    <a:p>
                      <a:pPr algn="ctr" rtl="1">
                        <a:lnSpc>
                          <a:spcPct val="115000"/>
                        </a:lnSpc>
                        <a:spcAft>
                          <a:spcPts val="0"/>
                        </a:spcAft>
                      </a:pPr>
                      <a:endParaRPr lang="en-US" sz="2000" b="1" dirty="0">
                        <a:latin typeface="Calibri"/>
                        <a:ea typeface="Calibri"/>
                        <a:cs typeface="Arial"/>
                      </a:endParaRPr>
                    </a:p>
                  </a:txBody>
                  <a:tcPr marL="68580" marR="68580" marT="0" marB="0">
                    <a:cell3D prstMaterial="dkEdge">
                      <a:bevel/>
                      <a:lightRig rig="flood" dir="t"/>
                    </a:cell3D>
                  </a:tcPr>
                </a:tc>
                <a:tc>
                  <a:txBody>
                    <a:bodyPr/>
                    <a:lstStyle/>
                    <a:p>
                      <a:pPr algn="ctr" rtl="1">
                        <a:lnSpc>
                          <a:spcPct val="115000"/>
                        </a:lnSpc>
                        <a:spcAft>
                          <a:spcPts val="0"/>
                        </a:spcAft>
                      </a:pPr>
                      <a:endParaRPr lang="ar-EG" sz="1200" b="1" dirty="0">
                        <a:latin typeface="Calibri"/>
                        <a:ea typeface="Calibri"/>
                        <a:cs typeface="Arial"/>
                      </a:endParaRPr>
                    </a:p>
                    <a:p>
                      <a:pPr algn="ctr" rtl="1">
                        <a:lnSpc>
                          <a:spcPct val="115000"/>
                        </a:lnSpc>
                        <a:spcAft>
                          <a:spcPts val="0"/>
                        </a:spcAft>
                      </a:pPr>
                      <a:endParaRPr lang="en-US" sz="1400" b="1" dirty="0">
                        <a:latin typeface="Calibri"/>
                        <a:ea typeface="Calibri"/>
                        <a:cs typeface="Arial"/>
                      </a:endParaRPr>
                    </a:p>
                  </a:txBody>
                  <a:tcPr marL="68580" marR="68580" marT="0" marB="0">
                    <a:cell3D prstMaterial="dkEdge">
                      <a:bevel/>
                      <a:lightRig rig="flood" dir="t"/>
                    </a:cell3D>
                  </a:tcPr>
                </a:tc>
                <a:tc>
                  <a:txBody>
                    <a:bodyPr/>
                    <a:lstStyle/>
                    <a:p>
                      <a:pPr algn="ctr" rtl="1">
                        <a:lnSpc>
                          <a:spcPct val="115000"/>
                        </a:lnSpc>
                        <a:spcAft>
                          <a:spcPts val="0"/>
                        </a:spcAft>
                      </a:pPr>
                      <a:endParaRPr lang="en-US" sz="2000" b="1" dirty="0">
                        <a:solidFill>
                          <a:srgbClr val="C00000"/>
                        </a:solidFill>
                        <a:latin typeface="Calibri"/>
                        <a:ea typeface="Calibri"/>
                        <a:cs typeface="Arial"/>
                      </a:endParaRPr>
                    </a:p>
                  </a:txBody>
                  <a:tcPr marL="68580" marR="68580" marT="0" marB="0">
                    <a:cell3D prstMaterial="dkEdge">
                      <a:bevel/>
                      <a:lightRig rig="flood" dir="t"/>
                    </a:cell3D>
                  </a:tcPr>
                </a:tc>
                <a:extLst>
                  <a:ext uri="{0D108BD9-81ED-4DB2-BD59-A6C34878D82A}">
                    <a16:rowId xmlns:a16="http://schemas.microsoft.com/office/drawing/2014/main" val="10003"/>
                  </a:ext>
                </a:extLst>
              </a:tr>
            </a:tbl>
          </a:graphicData>
        </a:graphic>
      </p:graphicFrame>
      <p:sp>
        <p:nvSpPr>
          <p:cNvPr id="6" name="مربع نص 4"/>
          <p:cNvSpPr txBox="1">
            <a:spLocks noChangeArrowheads="1"/>
          </p:cNvSpPr>
          <p:nvPr/>
        </p:nvSpPr>
        <p:spPr bwMode="auto">
          <a:xfrm>
            <a:off x="5565054" y="2670919"/>
            <a:ext cx="1833562" cy="488950"/>
          </a:xfrm>
          <a:prstGeom prst="rect">
            <a:avLst/>
          </a:prstGeom>
          <a:noFill/>
          <a:ln w="9525">
            <a:noFill/>
            <a:miter lim="800000"/>
            <a:headEnd/>
            <a:tailEnd/>
          </a:ln>
        </p:spPr>
        <p:txBody>
          <a:bodyPr>
            <a:spAutoFit/>
          </a:bodyPr>
          <a:lstStyle/>
          <a:p>
            <a:pPr algn="ctr" rtl="1">
              <a:lnSpc>
                <a:spcPct val="115000"/>
              </a:lnSpc>
            </a:pPr>
            <a:r>
              <a:rPr lang="ar-SA" sz="2400" b="1" dirty="0">
                <a:solidFill>
                  <a:srgbClr val="FFFF00"/>
                </a:solidFill>
              </a:rPr>
              <a:t>الاسم الثلاثي </a:t>
            </a:r>
            <a:endParaRPr lang="en-US" b="1" dirty="0">
              <a:solidFill>
                <a:srgbClr val="FFFF00"/>
              </a:solidFill>
              <a:latin typeface="Calibri" pitchFamily="34" charset="0"/>
            </a:endParaRPr>
          </a:p>
        </p:txBody>
      </p:sp>
      <p:sp>
        <p:nvSpPr>
          <p:cNvPr id="7" name="مربع نص 4"/>
          <p:cNvSpPr txBox="1">
            <a:spLocks noChangeArrowheads="1"/>
          </p:cNvSpPr>
          <p:nvPr/>
        </p:nvSpPr>
        <p:spPr bwMode="auto">
          <a:xfrm>
            <a:off x="4326804" y="2688382"/>
            <a:ext cx="1000125" cy="555625"/>
          </a:xfrm>
          <a:prstGeom prst="rect">
            <a:avLst/>
          </a:prstGeom>
          <a:noFill/>
          <a:ln w="9525">
            <a:noFill/>
            <a:miter lim="800000"/>
            <a:headEnd/>
            <a:tailEnd/>
          </a:ln>
        </p:spPr>
        <p:txBody>
          <a:bodyPr>
            <a:spAutoFit/>
          </a:bodyPr>
          <a:lstStyle/>
          <a:p>
            <a:pPr algn="ctr" rtl="1">
              <a:lnSpc>
                <a:spcPct val="115000"/>
              </a:lnSpc>
            </a:pPr>
            <a:r>
              <a:rPr lang="ar-SA" sz="2800" b="1">
                <a:solidFill>
                  <a:srgbClr val="FFFF00"/>
                </a:solidFill>
              </a:rPr>
              <a:t>مثناه</a:t>
            </a:r>
            <a:endParaRPr lang="en-US" sz="2000" b="1">
              <a:solidFill>
                <a:srgbClr val="FFFF00"/>
              </a:solidFill>
              <a:latin typeface="Calibri" pitchFamily="34" charset="0"/>
            </a:endParaRPr>
          </a:p>
        </p:txBody>
      </p:sp>
      <p:sp>
        <p:nvSpPr>
          <p:cNvPr id="8" name="مربع نص 4"/>
          <p:cNvSpPr txBox="1">
            <a:spLocks noChangeArrowheads="1"/>
          </p:cNvSpPr>
          <p:nvPr/>
        </p:nvSpPr>
        <p:spPr bwMode="auto">
          <a:xfrm>
            <a:off x="2040804" y="2759819"/>
            <a:ext cx="1833562" cy="488950"/>
          </a:xfrm>
          <a:prstGeom prst="rect">
            <a:avLst/>
          </a:prstGeom>
          <a:noFill/>
          <a:ln w="9525">
            <a:noFill/>
            <a:miter lim="800000"/>
            <a:headEnd/>
            <a:tailEnd/>
          </a:ln>
        </p:spPr>
        <p:txBody>
          <a:bodyPr>
            <a:spAutoFit/>
          </a:bodyPr>
          <a:lstStyle/>
          <a:p>
            <a:pPr algn="ctr" rtl="1">
              <a:lnSpc>
                <a:spcPct val="115000"/>
              </a:lnSpc>
            </a:pPr>
            <a:r>
              <a:rPr lang="ar-SA" sz="2400" b="1">
                <a:solidFill>
                  <a:srgbClr val="FFFF00"/>
                </a:solidFill>
              </a:rPr>
              <a:t>رسم الألف اللينة</a:t>
            </a:r>
            <a:endParaRPr lang="en-US" sz="2400" b="1">
              <a:solidFill>
                <a:srgbClr val="FFFF00"/>
              </a:solidFill>
              <a:latin typeface="Calibri" pitchFamily="34" charset="0"/>
            </a:endParaRPr>
          </a:p>
        </p:txBody>
      </p:sp>
      <p:sp>
        <p:nvSpPr>
          <p:cNvPr id="9" name="مربع نص 4"/>
          <p:cNvSpPr txBox="1">
            <a:spLocks noChangeArrowheads="1"/>
          </p:cNvSpPr>
          <p:nvPr/>
        </p:nvSpPr>
        <p:spPr bwMode="auto">
          <a:xfrm>
            <a:off x="5469804" y="3385294"/>
            <a:ext cx="1833562" cy="488950"/>
          </a:xfrm>
          <a:prstGeom prst="rect">
            <a:avLst/>
          </a:prstGeom>
          <a:noFill/>
          <a:ln w="9525">
            <a:noFill/>
            <a:miter lim="800000"/>
            <a:headEnd/>
            <a:tailEnd/>
          </a:ln>
        </p:spPr>
        <p:txBody>
          <a:bodyPr>
            <a:spAutoFit/>
          </a:bodyPr>
          <a:lstStyle/>
          <a:p>
            <a:pPr algn="ctr" rtl="1">
              <a:lnSpc>
                <a:spcPct val="115000"/>
              </a:lnSpc>
            </a:pPr>
            <a:r>
              <a:rPr lang="ar-SA" sz="2400" b="1"/>
              <a:t>الع</a:t>
            </a:r>
            <a:r>
              <a:rPr lang="ar-EG" sz="2400" b="1"/>
              <a:t>َ</a:t>
            </a:r>
            <a:r>
              <a:rPr lang="ar-SA" sz="2400" b="1"/>
              <a:t>ص</a:t>
            </a:r>
            <a:r>
              <a:rPr lang="ar-SA" sz="2400" b="1">
                <a:solidFill>
                  <a:srgbClr val="C00000"/>
                </a:solidFill>
              </a:rPr>
              <a:t>ا</a:t>
            </a:r>
            <a:endParaRPr lang="en-US" sz="2400" b="1">
              <a:solidFill>
                <a:srgbClr val="C00000"/>
              </a:solidFill>
              <a:latin typeface="Calibri" pitchFamily="34" charset="0"/>
            </a:endParaRPr>
          </a:p>
        </p:txBody>
      </p:sp>
      <p:sp>
        <p:nvSpPr>
          <p:cNvPr id="12" name="مربع نص 4"/>
          <p:cNvSpPr txBox="1">
            <a:spLocks noChangeArrowheads="1"/>
          </p:cNvSpPr>
          <p:nvPr/>
        </p:nvSpPr>
        <p:spPr bwMode="auto">
          <a:xfrm>
            <a:off x="4231554" y="3402757"/>
            <a:ext cx="1000125" cy="488950"/>
          </a:xfrm>
          <a:prstGeom prst="rect">
            <a:avLst/>
          </a:prstGeom>
          <a:noFill/>
          <a:ln w="9525">
            <a:noFill/>
            <a:miter lim="800000"/>
            <a:headEnd/>
            <a:tailEnd/>
          </a:ln>
        </p:spPr>
        <p:txBody>
          <a:bodyPr>
            <a:spAutoFit/>
          </a:bodyPr>
          <a:lstStyle/>
          <a:p>
            <a:pPr algn="ctr" rtl="1">
              <a:lnSpc>
                <a:spcPct val="115000"/>
              </a:lnSpc>
            </a:pPr>
            <a:r>
              <a:rPr lang="ar-SA" sz="2400" b="1"/>
              <a:t>ع</a:t>
            </a:r>
            <a:r>
              <a:rPr lang="ar-EG" sz="2400" b="1"/>
              <a:t>ِ</a:t>
            </a:r>
            <a:r>
              <a:rPr lang="ar-SA" sz="2400" b="1"/>
              <a:t>ص</a:t>
            </a:r>
            <a:r>
              <a:rPr lang="ar-SA" sz="2400" b="1">
                <a:solidFill>
                  <a:srgbClr val="C00000"/>
                </a:solidFill>
              </a:rPr>
              <a:t>و</a:t>
            </a:r>
            <a:r>
              <a:rPr lang="ar-SA" sz="2400" b="1"/>
              <a:t>ان</a:t>
            </a:r>
            <a:endParaRPr lang="en-US" sz="2400" b="1">
              <a:latin typeface="Calibri" pitchFamily="34" charset="0"/>
            </a:endParaRPr>
          </a:p>
        </p:txBody>
      </p:sp>
      <p:sp>
        <p:nvSpPr>
          <p:cNvPr id="13" name="مربع نص 4"/>
          <p:cNvSpPr txBox="1">
            <a:spLocks noChangeArrowheads="1"/>
          </p:cNvSpPr>
          <p:nvPr/>
        </p:nvSpPr>
        <p:spPr bwMode="auto">
          <a:xfrm>
            <a:off x="2126503" y="3467844"/>
            <a:ext cx="1833562" cy="488950"/>
          </a:xfrm>
          <a:prstGeom prst="rect">
            <a:avLst/>
          </a:prstGeom>
          <a:noFill/>
          <a:ln w="9525">
            <a:noFill/>
            <a:miter lim="800000"/>
            <a:headEnd/>
            <a:tailEnd/>
          </a:ln>
        </p:spPr>
        <p:txBody>
          <a:bodyPr>
            <a:spAutoFit/>
          </a:bodyPr>
          <a:lstStyle/>
          <a:p>
            <a:pPr algn="ctr" rtl="1">
              <a:lnSpc>
                <a:spcPct val="115000"/>
              </a:lnSpc>
            </a:pPr>
            <a:r>
              <a:rPr lang="ar-SA" sz="2400" b="1">
                <a:solidFill>
                  <a:srgbClr val="C00000"/>
                </a:solidFill>
              </a:rPr>
              <a:t>ا</a:t>
            </a:r>
            <a:endParaRPr lang="en-US" sz="2400" b="1">
              <a:solidFill>
                <a:srgbClr val="C00000"/>
              </a:solidFill>
              <a:latin typeface="Calibri" pitchFamily="34" charset="0"/>
            </a:endParaRPr>
          </a:p>
        </p:txBody>
      </p:sp>
      <p:sp>
        <p:nvSpPr>
          <p:cNvPr id="14" name="مربع نص 4"/>
          <p:cNvSpPr txBox="1">
            <a:spLocks noChangeArrowheads="1"/>
          </p:cNvSpPr>
          <p:nvPr/>
        </p:nvSpPr>
        <p:spPr bwMode="auto">
          <a:xfrm>
            <a:off x="5541241" y="4013597"/>
            <a:ext cx="1833563" cy="490538"/>
          </a:xfrm>
          <a:prstGeom prst="rect">
            <a:avLst/>
          </a:prstGeom>
          <a:noFill/>
          <a:ln w="9525">
            <a:noFill/>
            <a:miter lim="800000"/>
            <a:headEnd/>
            <a:tailEnd/>
          </a:ln>
        </p:spPr>
        <p:txBody>
          <a:bodyPr>
            <a:spAutoFit/>
          </a:bodyPr>
          <a:lstStyle/>
          <a:p>
            <a:pPr algn="ctr" rtl="1">
              <a:lnSpc>
                <a:spcPct val="115000"/>
              </a:lnSpc>
            </a:pPr>
            <a:r>
              <a:rPr lang="ar-SA" sz="2400" b="1"/>
              <a:t>ر</a:t>
            </a:r>
            <a:r>
              <a:rPr lang="ar-EG" sz="2400" b="1"/>
              <a:t>ِ</a:t>
            </a:r>
            <a:r>
              <a:rPr lang="ar-SA" sz="2400" b="1"/>
              <a:t>ض</a:t>
            </a:r>
            <a:r>
              <a:rPr lang="ar-SA" sz="2400" b="1">
                <a:solidFill>
                  <a:srgbClr val="C00000"/>
                </a:solidFill>
              </a:rPr>
              <a:t>ا</a:t>
            </a:r>
            <a:endParaRPr lang="en-US" sz="2400" b="1">
              <a:solidFill>
                <a:srgbClr val="C00000"/>
              </a:solidFill>
              <a:latin typeface="Calibri" pitchFamily="34" charset="0"/>
            </a:endParaRPr>
          </a:p>
        </p:txBody>
      </p:sp>
      <p:sp>
        <p:nvSpPr>
          <p:cNvPr id="15" name="مربع نص 4"/>
          <p:cNvSpPr txBox="1">
            <a:spLocks noChangeArrowheads="1"/>
          </p:cNvSpPr>
          <p:nvPr/>
        </p:nvSpPr>
        <p:spPr bwMode="auto">
          <a:xfrm>
            <a:off x="4326804" y="4013597"/>
            <a:ext cx="1000125" cy="490538"/>
          </a:xfrm>
          <a:prstGeom prst="rect">
            <a:avLst/>
          </a:prstGeom>
          <a:noFill/>
          <a:ln w="9525">
            <a:noFill/>
            <a:miter lim="800000"/>
            <a:headEnd/>
            <a:tailEnd/>
          </a:ln>
        </p:spPr>
        <p:txBody>
          <a:bodyPr>
            <a:spAutoFit/>
          </a:bodyPr>
          <a:lstStyle/>
          <a:p>
            <a:pPr algn="ctr" rtl="1">
              <a:lnSpc>
                <a:spcPct val="115000"/>
              </a:lnSpc>
            </a:pPr>
            <a:r>
              <a:rPr lang="ar-SA" sz="2400" b="1" dirty="0"/>
              <a:t>رض</a:t>
            </a:r>
            <a:r>
              <a:rPr lang="ar-SA" sz="2400" b="1" dirty="0">
                <a:solidFill>
                  <a:srgbClr val="C00000"/>
                </a:solidFill>
              </a:rPr>
              <a:t>و</a:t>
            </a:r>
            <a:r>
              <a:rPr lang="ar-SA" sz="2400" b="1" dirty="0"/>
              <a:t>ان </a:t>
            </a:r>
            <a:endParaRPr lang="en-US" sz="2400" b="1" dirty="0">
              <a:latin typeface="Calibri" pitchFamily="34" charset="0"/>
            </a:endParaRPr>
          </a:p>
        </p:txBody>
      </p:sp>
      <p:sp>
        <p:nvSpPr>
          <p:cNvPr id="16" name="مربع نص 4"/>
          <p:cNvSpPr txBox="1">
            <a:spLocks noChangeArrowheads="1"/>
          </p:cNvSpPr>
          <p:nvPr/>
        </p:nvSpPr>
        <p:spPr bwMode="auto">
          <a:xfrm>
            <a:off x="2079995" y="4090591"/>
            <a:ext cx="1833562" cy="490537"/>
          </a:xfrm>
          <a:prstGeom prst="rect">
            <a:avLst/>
          </a:prstGeom>
          <a:noFill/>
          <a:ln w="9525">
            <a:noFill/>
            <a:miter lim="800000"/>
            <a:headEnd/>
            <a:tailEnd/>
          </a:ln>
        </p:spPr>
        <p:txBody>
          <a:bodyPr>
            <a:spAutoFit/>
          </a:bodyPr>
          <a:lstStyle/>
          <a:p>
            <a:pPr algn="ctr" rtl="1">
              <a:lnSpc>
                <a:spcPct val="115000"/>
              </a:lnSpc>
            </a:pPr>
            <a:r>
              <a:rPr lang="ar-SA" sz="2400" b="1">
                <a:solidFill>
                  <a:srgbClr val="C00000"/>
                </a:solidFill>
              </a:rPr>
              <a:t>ا</a:t>
            </a:r>
            <a:endParaRPr lang="en-US" sz="2400" b="1">
              <a:latin typeface="Calibri" pitchFamily="34" charset="0"/>
            </a:endParaRPr>
          </a:p>
        </p:txBody>
      </p:sp>
      <p:sp>
        <p:nvSpPr>
          <p:cNvPr id="17" name="مربع نص 4"/>
          <p:cNvSpPr txBox="1">
            <a:spLocks noChangeArrowheads="1"/>
          </p:cNvSpPr>
          <p:nvPr/>
        </p:nvSpPr>
        <p:spPr bwMode="auto">
          <a:xfrm>
            <a:off x="5541241" y="4599732"/>
            <a:ext cx="1833562" cy="490537"/>
          </a:xfrm>
          <a:prstGeom prst="rect">
            <a:avLst/>
          </a:prstGeom>
          <a:noFill/>
          <a:ln w="9525">
            <a:noFill/>
            <a:miter lim="800000"/>
            <a:headEnd/>
            <a:tailEnd/>
          </a:ln>
        </p:spPr>
        <p:txBody>
          <a:bodyPr>
            <a:spAutoFit/>
          </a:bodyPr>
          <a:lstStyle/>
          <a:p>
            <a:pPr algn="ctr" rtl="1">
              <a:lnSpc>
                <a:spcPct val="115000"/>
              </a:lnSpc>
            </a:pPr>
            <a:r>
              <a:rPr lang="ar-SA" sz="2400" b="1" dirty="0"/>
              <a:t>ف</a:t>
            </a:r>
            <a:r>
              <a:rPr lang="ar-EG" sz="2400" b="1" dirty="0"/>
              <a:t>َ</a:t>
            </a:r>
            <a:r>
              <a:rPr lang="ar-SA" sz="2400" b="1" dirty="0"/>
              <a:t>ت</a:t>
            </a:r>
            <a:r>
              <a:rPr lang="ar-EG" sz="2400" b="1" dirty="0"/>
              <a:t>َ</a:t>
            </a:r>
            <a:r>
              <a:rPr lang="ar-SA" sz="2400" b="1" dirty="0">
                <a:solidFill>
                  <a:srgbClr val="C00000"/>
                </a:solidFill>
              </a:rPr>
              <a:t>ى</a:t>
            </a:r>
            <a:r>
              <a:rPr lang="ar-SA" sz="2400" b="1" dirty="0"/>
              <a:t> </a:t>
            </a:r>
            <a:endParaRPr lang="en-US" sz="2400" b="1" dirty="0">
              <a:latin typeface="Calibri" pitchFamily="34" charset="0"/>
            </a:endParaRPr>
          </a:p>
        </p:txBody>
      </p:sp>
      <p:sp>
        <p:nvSpPr>
          <p:cNvPr id="18" name="مربع نص 4"/>
          <p:cNvSpPr txBox="1">
            <a:spLocks noChangeArrowheads="1"/>
          </p:cNvSpPr>
          <p:nvPr/>
        </p:nvSpPr>
        <p:spPr bwMode="auto">
          <a:xfrm>
            <a:off x="4398241" y="4599732"/>
            <a:ext cx="1000125" cy="490537"/>
          </a:xfrm>
          <a:prstGeom prst="rect">
            <a:avLst/>
          </a:prstGeom>
          <a:noFill/>
          <a:ln w="9525">
            <a:noFill/>
            <a:miter lim="800000"/>
            <a:headEnd/>
            <a:tailEnd/>
          </a:ln>
        </p:spPr>
        <p:txBody>
          <a:bodyPr>
            <a:spAutoFit/>
          </a:bodyPr>
          <a:lstStyle/>
          <a:p>
            <a:pPr algn="ctr" rtl="1">
              <a:lnSpc>
                <a:spcPct val="115000"/>
              </a:lnSpc>
            </a:pPr>
            <a:r>
              <a:rPr lang="ar-SA" sz="2400" b="1" dirty="0"/>
              <a:t>فت</a:t>
            </a:r>
            <a:r>
              <a:rPr lang="ar-SA" sz="2400" b="1" dirty="0">
                <a:solidFill>
                  <a:srgbClr val="C00000"/>
                </a:solidFill>
              </a:rPr>
              <a:t>ي</a:t>
            </a:r>
            <a:r>
              <a:rPr lang="ar-SA" sz="2400" b="1" dirty="0"/>
              <a:t>ان </a:t>
            </a:r>
            <a:endParaRPr lang="en-US" b="1" dirty="0">
              <a:latin typeface="Calibri" pitchFamily="34" charset="0"/>
            </a:endParaRPr>
          </a:p>
        </p:txBody>
      </p:sp>
      <p:sp>
        <p:nvSpPr>
          <p:cNvPr id="19" name="مربع نص 4"/>
          <p:cNvSpPr txBox="1">
            <a:spLocks noChangeArrowheads="1"/>
          </p:cNvSpPr>
          <p:nvPr/>
        </p:nvSpPr>
        <p:spPr bwMode="auto">
          <a:xfrm>
            <a:off x="2040804" y="4601320"/>
            <a:ext cx="1833563" cy="490538"/>
          </a:xfrm>
          <a:prstGeom prst="rect">
            <a:avLst/>
          </a:prstGeom>
          <a:noFill/>
          <a:ln w="9525">
            <a:noFill/>
            <a:miter lim="800000"/>
            <a:headEnd/>
            <a:tailEnd/>
          </a:ln>
        </p:spPr>
        <p:txBody>
          <a:bodyPr>
            <a:spAutoFit/>
          </a:bodyPr>
          <a:lstStyle/>
          <a:p>
            <a:pPr algn="ctr" rtl="1">
              <a:lnSpc>
                <a:spcPct val="115000"/>
              </a:lnSpc>
            </a:pPr>
            <a:r>
              <a:rPr lang="ar-SA" sz="2400" b="1" dirty="0">
                <a:solidFill>
                  <a:srgbClr val="C00000"/>
                </a:solidFill>
              </a:rPr>
              <a:t>ى</a:t>
            </a:r>
            <a:endParaRPr lang="en-US" sz="2400" b="1" dirty="0">
              <a:solidFill>
                <a:srgbClr val="C00000"/>
              </a:solidFill>
              <a:latin typeface="Calibri" pitchFamily="34" charset="0"/>
            </a:endParaRPr>
          </a:p>
        </p:txBody>
      </p:sp>
      <p:sp>
        <p:nvSpPr>
          <p:cNvPr id="20" name="مربع نص 19">
            <a:extLst>
              <a:ext uri="{FF2B5EF4-FFF2-40B4-BE49-F238E27FC236}">
                <a16:creationId xmlns:a16="http://schemas.microsoft.com/office/drawing/2014/main" id="{6A82559A-1776-4601-9981-7708BEB8FE6B}"/>
              </a:ext>
            </a:extLst>
          </p:cNvPr>
          <p:cNvSpPr txBox="1"/>
          <p:nvPr/>
        </p:nvSpPr>
        <p:spPr>
          <a:xfrm>
            <a:off x="6660232" y="626774"/>
            <a:ext cx="1800200" cy="1077575"/>
          </a:xfrm>
          <a:prstGeom prst="cloud">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1"/>
            <a:r>
              <a:rPr lang="ar-SA" sz="4000" b="1" dirty="0">
                <a:solidFill>
                  <a:srgbClr val="FF0000"/>
                </a:solidFill>
              </a:rPr>
              <a:t>ألاحظ</a:t>
            </a:r>
            <a:endParaRPr lang="ar-EG" sz="4000" b="1"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450" decel="100000" fill="hold"/>
                                        <p:tgtEl>
                                          <p:spTgt spid="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الاحظ الجدولين.wav"/>
                                        </p:tgtEl>
                                      </p:cMediaNode>
                                    </p:audio>
                                  </p:sub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style.rotation</p:attrName>
                                        </p:attrNameLst>
                                      </p:cBhvr>
                                      <p:tavLst>
                                        <p:tav tm="0">
                                          <p:val>
                                            <p:fltVal val="720"/>
                                          </p:val>
                                        </p:tav>
                                        <p:tav tm="100000">
                                          <p:val>
                                            <p:fltVal val="0"/>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
                                            </p:cond>
                                          </p:stCondLst>
                                          <p:endCondLst>
                                            <p:cond evt="onStopAudio" delay="0">
                                              <p:tgtEl>
                                                <p:sldTgt/>
                                              </p:tgtEl>
                                            </p:cond>
                                          </p:endCondLst>
                                        </p:cTn>
                                        <p:tgtEl>
                                          <p:sndTgt r:embed="rId3" name="tennis.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450" decel="100000" fill="hold"/>
                                        <p:tgtEl>
                                          <p:spTgt spid="6"/>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الاسم الثلاثى.wav"/>
                                        </p:tgtEl>
                                      </p:cMediaNode>
                                    </p:audio>
                                  </p:sub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450" decel="100000" fill="hold"/>
                                        <p:tgtEl>
                                          <p:spTgt spid="7"/>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مثناه.wav"/>
                                        </p:tgtEl>
                                      </p:cMediaNode>
                                    </p:audio>
                                  </p:sub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450" decel="100000" fill="hold"/>
                                        <p:tgtEl>
                                          <p:spTgt spid="8"/>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رسم الالف اللينه 2.wav"/>
                                        </p:tgtEl>
                                      </p:cMediaNode>
                                    </p:audio>
                                  </p:sub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450" decel="100000" fill="hold"/>
                                        <p:tgtEl>
                                          <p:spTgt spid="9"/>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العصا.wav"/>
                                        </p:tgtEl>
                                      </p:cMediaNode>
                                    </p:audio>
                                  </p:sub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450" decel="100000" fill="hold"/>
                                        <p:tgtEl>
                                          <p:spTgt spid="12"/>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8" name="عصوان.wav"/>
                                        </p:tgtEl>
                                      </p:cMediaNode>
                                    </p:audio>
                                  </p:sub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450" decel="100000" fill="hold"/>
                                        <p:tgtEl>
                                          <p:spTgt spid="13"/>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1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9" name="applause.wav"/>
                                        </p:tgtEl>
                                      </p:cMediaNode>
                                    </p:audio>
                                  </p:sub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anim calcmode="lin" valueType="num">
                                      <p:cBhvr>
                                        <p:cTn id="72" dur="500" fill="hold"/>
                                        <p:tgtEl>
                                          <p:spTgt spid="14"/>
                                        </p:tgtEl>
                                        <p:attrNameLst>
                                          <p:attrName>ppt_x</p:attrName>
                                        </p:attrNameLst>
                                      </p:cBhvr>
                                      <p:tavLst>
                                        <p:tav tm="0">
                                          <p:val>
                                            <p:strVal val="#ppt_x"/>
                                          </p:val>
                                        </p:tav>
                                        <p:tav tm="100000">
                                          <p:val>
                                            <p:strVal val="#ppt_x"/>
                                          </p:val>
                                        </p:tav>
                                      </p:tavLst>
                                    </p:anim>
                                    <p:anim calcmode="lin" valueType="num">
                                      <p:cBhvr>
                                        <p:cTn id="73" dur="450" decel="100000" fill="hold"/>
                                        <p:tgtEl>
                                          <p:spTgt spid="14"/>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10" name="رضا.wav"/>
                                        </p:tgtEl>
                                      </p:cMediaNode>
                                    </p:audio>
                                  </p:sub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anim calcmode="lin" valueType="num">
                                      <p:cBhvr>
                                        <p:cTn id="80" dur="500" fill="hold"/>
                                        <p:tgtEl>
                                          <p:spTgt spid="15"/>
                                        </p:tgtEl>
                                        <p:attrNameLst>
                                          <p:attrName>ppt_x</p:attrName>
                                        </p:attrNameLst>
                                      </p:cBhvr>
                                      <p:tavLst>
                                        <p:tav tm="0">
                                          <p:val>
                                            <p:strVal val="#ppt_x"/>
                                          </p:val>
                                        </p:tav>
                                        <p:tav tm="100000">
                                          <p:val>
                                            <p:strVal val="#ppt_x"/>
                                          </p:val>
                                        </p:tav>
                                      </p:tavLst>
                                    </p:anim>
                                    <p:anim calcmode="lin" valueType="num">
                                      <p:cBhvr>
                                        <p:cTn id="81" dur="450" decel="100000" fill="hold"/>
                                        <p:tgtEl>
                                          <p:spTgt spid="15"/>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11" name="رضوان.wav"/>
                                        </p:tgtEl>
                                      </p:cMediaNode>
                                    </p:audio>
                                  </p:sub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anim calcmode="lin" valueType="num">
                                      <p:cBhvr>
                                        <p:cTn id="88" dur="500" fill="hold"/>
                                        <p:tgtEl>
                                          <p:spTgt spid="16"/>
                                        </p:tgtEl>
                                        <p:attrNameLst>
                                          <p:attrName>ppt_x</p:attrName>
                                        </p:attrNameLst>
                                      </p:cBhvr>
                                      <p:tavLst>
                                        <p:tav tm="0">
                                          <p:val>
                                            <p:strVal val="#ppt_x"/>
                                          </p:val>
                                        </p:tav>
                                        <p:tav tm="100000">
                                          <p:val>
                                            <p:strVal val="#ppt_x"/>
                                          </p:val>
                                        </p:tav>
                                      </p:tavLst>
                                    </p:anim>
                                    <p:anim calcmode="lin" valueType="num">
                                      <p:cBhvr>
                                        <p:cTn id="89" dur="450" decel="100000" fill="hold"/>
                                        <p:tgtEl>
                                          <p:spTgt spid="16"/>
                                        </p:tgtEl>
                                        <p:attrNameLst>
                                          <p:attrName>ppt_y</p:attrName>
                                        </p:attrNameLst>
                                      </p:cBhvr>
                                      <p:tavLst>
                                        <p:tav tm="0">
                                          <p:val>
                                            <p:strVal val="#ppt_y+1"/>
                                          </p:val>
                                        </p:tav>
                                        <p:tav tm="100000">
                                          <p:val>
                                            <p:strVal val="#ppt_y-.03"/>
                                          </p:val>
                                        </p:tav>
                                      </p:tavLst>
                                    </p:anim>
                                    <p:anim calcmode="lin" valueType="num">
                                      <p:cBhvr>
                                        <p:cTn id="90" dur="50" accel="100000" fill="hold">
                                          <p:stCondLst>
                                            <p:cond delay="45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9" name="applause.wav"/>
                                        </p:tgtEl>
                                      </p:cMediaNode>
                                    </p:audio>
                                  </p:sub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anim calcmode="lin" valueType="num">
                                      <p:cBhvr>
                                        <p:cTn id="96" dur="500" fill="hold"/>
                                        <p:tgtEl>
                                          <p:spTgt spid="17"/>
                                        </p:tgtEl>
                                        <p:attrNameLst>
                                          <p:attrName>ppt_x</p:attrName>
                                        </p:attrNameLst>
                                      </p:cBhvr>
                                      <p:tavLst>
                                        <p:tav tm="0">
                                          <p:val>
                                            <p:strVal val="#ppt_x"/>
                                          </p:val>
                                        </p:tav>
                                        <p:tav tm="100000">
                                          <p:val>
                                            <p:strVal val="#ppt_x"/>
                                          </p:val>
                                        </p:tav>
                                      </p:tavLst>
                                    </p:anim>
                                    <p:anim calcmode="lin" valueType="num">
                                      <p:cBhvr>
                                        <p:cTn id="97" dur="450" decel="100000" fill="hold"/>
                                        <p:tgtEl>
                                          <p:spTgt spid="17"/>
                                        </p:tgtEl>
                                        <p:attrNameLst>
                                          <p:attrName>ppt_y</p:attrName>
                                        </p:attrNameLst>
                                      </p:cBhvr>
                                      <p:tavLst>
                                        <p:tav tm="0">
                                          <p:val>
                                            <p:strVal val="#ppt_y+1"/>
                                          </p:val>
                                        </p:tav>
                                        <p:tav tm="100000">
                                          <p:val>
                                            <p:strVal val="#ppt_y-.03"/>
                                          </p:val>
                                        </p:tav>
                                      </p:tavLst>
                                    </p:anim>
                                    <p:anim calcmode="lin" valueType="num">
                                      <p:cBhvr>
                                        <p:cTn id="98" dur="50" accel="100000" fill="hold">
                                          <p:stCondLst>
                                            <p:cond delay="450"/>
                                          </p:stCondLst>
                                        </p:cTn>
                                        <p:tgtEl>
                                          <p:spTgt spid="1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12" name="فتا.wav"/>
                                        </p:tgtEl>
                                      </p:cMediaNode>
                                    </p:audio>
                                  </p:subTnLst>
                                </p:cTn>
                              </p:par>
                            </p:childTnLst>
                          </p:cTn>
                        </p:par>
                      </p:childTnLst>
                    </p:cTn>
                  </p:par>
                  <p:par>
                    <p:cTn id="99" fill="hold">
                      <p:stCondLst>
                        <p:cond delay="indefinite"/>
                      </p:stCondLst>
                      <p:childTnLst>
                        <p:par>
                          <p:cTn id="100" fill="hold">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anim calcmode="lin" valueType="num">
                                      <p:cBhvr>
                                        <p:cTn id="104" dur="500" fill="hold"/>
                                        <p:tgtEl>
                                          <p:spTgt spid="18"/>
                                        </p:tgtEl>
                                        <p:attrNameLst>
                                          <p:attrName>ppt_x</p:attrName>
                                        </p:attrNameLst>
                                      </p:cBhvr>
                                      <p:tavLst>
                                        <p:tav tm="0">
                                          <p:val>
                                            <p:strVal val="#ppt_x"/>
                                          </p:val>
                                        </p:tav>
                                        <p:tav tm="100000">
                                          <p:val>
                                            <p:strVal val="#ppt_x"/>
                                          </p:val>
                                        </p:tav>
                                      </p:tavLst>
                                    </p:anim>
                                    <p:anim calcmode="lin" valueType="num">
                                      <p:cBhvr>
                                        <p:cTn id="105" dur="450" decel="100000" fill="hold"/>
                                        <p:tgtEl>
                                          <p:spTgt spid="18"/>
                                        </p:tgtEl>
                                        <p:attrNameLst>
                                          <p:attrName>ppt_y</p:attrName>
                                        </p:attrNameLst>
                                      </p:cBhvr>
                                      <p:tavLst>
                                        <p:tav tm="0">
                                          <p:val>
                                            <p:strVal val="#ppt_y+1"/>
                                          </p:val>
                                        </p:tav>
                                        <p:tav tm="100000">
                                          <p:val>
                                            <p:strVal val="#ppt_y-.03"/>
                                          </p:val>
                                        </p:tav>
                                      </p:tavLst>
                                    </p:anim>
                                    <p:anim calcmode="lin" valueType="num">
                                      <p:cBhvr>
                                        <p:cTn id="106" dur="50" accel="100000" fill="hold">
                                          <p:stCondLst>
                                            <p:cond delay="450"/>
                                          </p:stCondLst>
                                        </p:cTn>
                                        <p:tgtEl>
                                          <p:spTgt spid="1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13" name="فتيان.wav"/>
                                        </p:tgtEl>
                                      </p:cMediaNode>
                                    </p:audio>
                                  </p:sub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anim calcmode="lin" valueType="num">
                                      <p:cBhvr>
                                        <p:cTn id="112" dur="500" fill="hold"/>
                                        <p:tgtEl>
                                          <p:spTgt spid="19"/>
                                        </p:tgtEl>
                                        <p:attrNameLst>
                                          <p:attrName>ppt_x</p:attrName>
                                        </p:attrNameLst>
                                      </p:cBhvr>
                                      <p:tavLst>
                                        <p:tav tm="0">
                                          <p:val>
                                            <p:strVal val="#ppt_x"/>
                                          </p:val>
                                        </p:tav>
                                        <p:tav tm="100000">
                                          <p:val>
                                            <p:strVal val="#ppt_x"/>
                                          </p:val>
                                        </p:tav>
                                      </p:tavLst>
                                    </p:anim>
                                    <p:anim calcmode="lin" valueType="num">
                                      <p:cBhvr>
                                        <p:cTn id="113" dur="450" decel="100000" fill="hold"/>
                                        <p:tgtEl>
                                          <p:spTgt spid="19"/>
                                        </p:tgtEl>
                                        <p:attrNameLst>
                                          <p:attrName>ppt_y</p:attrName>
                                        </p:attrNameLst>
                                      </p:cBhvr>
                                      <p:tavLst>
                                        <p:tav tm="0">
                                          <p:val>
                                            <p:strVal val="#ppt_y+1"/>
                                          </p:val>
                                        </p:tav>
                                        <p:tav tm="100000">
                                          <p:val>
                                            <p:strVal val="#ppt_y-.03"/>
                                          </p:val>
                                        </p:tav>
                                      </p:tavLst>
                                    </p:anim>
                                    <p:anim calcmode="lin" valueType="num">
                                      <p:cBhvr>
                                        <p:cTn id="114" dur="50" accel="100000" fill="hold">
                                          <p:stCondLst>
                                            <p:cond delay="450"/>
                                          </p:stCondLst>
                                        </p:cTn>
                                        <p:tgtEl>
                                          <p:spTgt spid="1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9"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a:spLocks noChangeArrowheads="1"/>
          </p:cNvSpPr>
          <p:nvPr/>
        </p:nvSpPr>
        <p:spPr bwMode="auto">
          <a:xfrm>
            <a:off x="2671886" y="1197461"/>
            <a:ext cx="6048375" cy="584200"/>
          </a:xfrm>
          <a:prstGeom prst="rect">
            <a:avLst/>
          </a:prstGeom>
          <a:noFill/>
          <a:ln w="9525">
            <a:noFill/>
            <a:miter lim="800000"/>
            <a:headEnd/>
            <a:tailEnd/>
          </a:ln>
        </p:spPr>
        <p:txBody>
          <a:bodyPr>
            <a:spAutoFit/>
          </a:bodyPr>
          <a:lstStyle/>
          <a:p>
            <a:pPr algn="ctr" rtl="1"/>
            <a:r>
              <a:rPr lang="ar-SA" sz="3200" b="1" dirty="0"/>
              <a:t>ألاحظ الجدولين، ثم أجيب: </a:t>
            </a:r>
            <a:endParaRPr lang="en-US" sz="3200" dirty="0"/>
          </a:p>
        </p:txBody>
      </p:sp>
      <p:graphicFrame>
        <p:nvGraphicFramePr>
          <p:cNvPr id="11" name="جدول 10"/>
          <p:cNvGraphicFramePr>
            <a:graphicFrameLocks noGrp="1"/>
          </p:cNvGraphicFramePr>
          <p:nvPr>
            <p:extLst>
              <p:ext uri="{D42A27DB-BD31-4B8C-83A1-F6EECF244321}">
                <p14:modId xmlns:p14="http://schemas.microsoft.com/office/powerpoint/2010/main" val="483548367"/>
              </p:ext>
            </p:extLst>
          </p:nvPr>
        </p:nvGraphicFramePr>
        <p:xfrm>
          <a:off x="1835696" y="2276872"/>
          <a:ext cx="5378411" cy="2567207"/>
        </p:xfrm>
        <a:graphic>
          <a:graphicData uri="http://schemas.openxmlformats.org/drawingml/2006/table">
            <a:tbl>
              <a:tblPr rtl="1" firstRow="1">
                <a:tableStyleId>{284E427A-3D55-4303-BF80-6455036E1DE7}</a:tableStyleId>
              </a:tblPr>
              <a:tblGrid>
                <a:gridCol w="1792383">
                  <a:extLst>
                    <a:ext uri="{9D8B030D-6E8A-4147-A177-3AD203B41FA5}">
                      <a16:colId xmlns:a16="http://schemas.microsoft.com/office/drawing/2014/main" val="20000"/>
                    </a:ext>
                  </a:extLst>
                </a:gridCol>
                <a:gridCol w="1793014">
                  <a:extLst>
                    <a:ext uri="{9D8B030D-6E8A-4147-A177-3AD203B41FA5}">
                      <a16:colId xmlns:a16="http://schemas.microsoft.com/office/drawing/2014/main" val="20001"/>
                    </a:ext>
                  </a:extLst>
                </a:gridCol>
                <a:gridCol w="1793014">
                  <a:extLst>
                    <a:ext uri="{9D8B030D-6E8A-4147-A177-3AD203B41FA5}">
                      <a16:colId xmlns:a16="http://schemas.microsoft.com/office/drawing/2014/main" val="20002"/>
                    </a:ext>
                  </a:extLst>
                </a:gridCol>
              </a:tblGrid>
              <a:tr h="1045874">
                <a:tc>
                  <a:txBody>
                    <a:bodyPr/>
                    <a:lstStyle/>
                    <a:p>
                      <a:pPr marL="0" algn="ctr" defTabSz="914400" rtl="1" eaLnBrk="1" latinLnBrk="0" hangingPunct="1">
                        <a:lnSpc>
                          <a:spcPct val="115000"/>
                        </a:lnSpc>
                        <a:spcAft>
                          <a:spcPts val="0"/>
                        </a:spcAft>
                      </a:pPr>
                      <a:endParaRPr lang="en-US" sz="2800" b="1" kern="1200" dirty="0">
                        <a:solidFill>
                          <a:schemeClr val="tx1"/>
                        </a:solidFill>
                        <a:latin typeface="Calibri"/>
                        <a:ea typeface="Calibri"/>
                        <a:cs typeface="Arial"/>
                      </a:endParaRPr>
                    </a:p>
                  </a:txBody>
                  <a:tcPr marL="68580" marR="68580" marT="0" marB="0">
                    <a:cell3D prstMaterial="dkEdge">
                      <a:bevel/>
                      <a:lightRig rig="flood" dir="t"/>
                    </a:cell3D>
                    <a:solidFill>
                      <a:srgbClr val="C00000"/>
                    </a:solidFill>
                  </a:tcPr>
                </a:tc>
                <a:tc>
                  <a:txBody>
                    <a:bodyPr/>
                    <a:lstStyle/>
                    <a:p>
                      <a:pPr marL="0" algn="ctr" defTabSz="914400" rtl="1" eaLnBrk="1" latinLnBrk="0" hangingPunct="1">
                        <a:lnSpc>
                          <a:spcPct val="115000"/>
                        </a:lnSpc>
                        <a:spcAft>
                          <a:spcPts val="0"/>
                        </a:spcAft>
                      </a:pPr>
                      <a:endParaRPr lang="en-US" sz="2800" b="1" kern="1200" dirty="0">
                        <a:solidFill>
                          <a:schemeClr val="tx1"/>
                        </a:solidFill>
                        <a:latin typeface="Calibri"/>
                        <a:ea typeface="Calibri"/>
                        <a:cs typeface="Arial"/>
                      </a:endParaRPr>
                    </a:p>
                  </a:txBody>
                  <a:tcPr marL="68580" marR="68580" marT="0" marB="0">
                    <a:cell3D prstMaterial="dkEdge">
                      <a:bevel/>
                      <a:lightRig rig="flood" dir="t"/>
                    </a:cell3D>
                    <a:solidFill>
                      <a:srgbClr val="C00000"/>
                    </a:solidFill>
                  </a:tcPr>
                </a:tc>
                <a:tc>
                  <a:txBody>
                    <a:bodyPr/>
                    <a:lstStyle/>
                    <a:p>
                      <a:pPr marL="0" algn="ctr" defTabSz="914400" rtl="1" eaLnBrk="1" latinLnBrk="0" hangingPunct="1">
                        <a:lnSpc>
                          <a:spcPct val="115000"/>
                        </a:lnSpc>
                        <a:spcAft>
                          <a:spcPts val="0"/>
                        </a:spcAft>
                      </a:pPr>
                      <a:endParaRPr lang="ar-EG" sz="2800" b="1" kern="1200" dirty="0">
                        <a:solidFill>
                          <a:schemeClr val="tx1"/>
                        </a:solidFill>
                        <a:latin typeface="Calibri"/>
                        <a:ea typeface="Calibri"/>
                        <a:cs typeface="Arial"/>
                      </a:endParaRPr>
                    </a:p>
                    <a:p>
                      <a:pPr marL="0" algn="ctr" defTabSz="914400" rtl="1" eaLnBrk="1" latinLnBrk="0" hangingPunct="1">
                        <a:lnSpc>
                          <a:spcPct val="115000"/>
                        </a:lnSpc>
                        <a:spcAft>
                          <a:spcPts val="0"/>
                        </a:spcAft>
                      </a:pPr>
                      <a:endParaRPr lang="en-US" sz="2800" b="1" kern="1200" dirty="0">
                        <a:solidFill>
                          <a:schemeClr val="tx1"/>
                        </a:solidFill>
                        <a:latin typeface="Calibri"/>
                        <a:ea typeface="Calibri"/>
                        <a:cs typeface="Arial"/>
                      </a:endParaRPr>
                    </a:p>
                  </a:txBody>
                  <a:tcPr marL="68580" marR="68580" marT="0" marB="0">
                    <a:cell3D prstMaterial="dkEdge">
                      <a:bevel/>
                      <a:lightRig rig="flood" dir="t"/>
                    </a:cell3D>
                    <a:solidFill>
                      <a:srgbClr val="C00000"/>
                    </a:solidFill>
                  </a:tcPr>
                </a:tc>
                <a:extLst>
                  <a:ext uri="{0D108BD9-81ED-4DB2-BD59-A6C34878D82A}">
                    <a16:rowId xmlns:a16="http://schemas.microsoft.com/office/drawing/2014/main" val="10000"/>
                  </a:ext>
                </a:extLst>
              </a:tr>
              <a:tr h="507111">
                <a:tc>
                  <a:txBody>
                    <a:bodyPr/>
                    <a:lstStyle/>
                    <a:p>
                      <a:pPr marL="0" algn="ctr" defTabSz="914400" rtl="1" eaLnBrk="1" latinLnBrk="0" hangingPunct="1">
                        <a:lnSpc>
                          <a:spcPct val="115000"/>
                        </a:lnSpc>
                        <a:spcAft>
                          <a:spcPts val="0"/>
                        </a:spcAft>
                      </a:pPr>
                      <a:endParaRPr lang="en-US" sz="2800" b="1" kern="1200" dirty="0">
                        <a:solidFill>
                          <a:schemeClr val="tx1"/>
                        </a:solidFill>
                        <a:latin typeface="Calibri"/>
                        <a:ea typeface="Calibri"/>
                        <a:cs typeface="Arial"/>
                      </a:endParaRPr>
                    </a:p>
                  </a:txBody>
                  <a:tcPr marL="68580" marR="68580" marT="0" marB="0">
                    <a:cell3D prstMaterial="dkEdge">
                      <a:bevel/>
                      <a:lightRig rig="flood" dir="t"/>
                    </a:cell3D>
                  </a:tcPr>
                </a:tc>
                <a:tc>
                  <a:txBody>
                    <a:bodyPr/>
                    <a:lstStyle/>
                    <a:p>
                      <a:pPr marL="0" algn="ctr" defTabSz="914400" rtl="1" eaLnBrk="1" latinLnBrk="0" hangingPunct="1">
                        <a:lnSpc>
                          <a:spcPct val="115000"/>
                        </a:lnSpc>
                        <a:spcAft>
                          <a:spcPts val="0"/>
                        </a:spcAft>
                      </a:pPr>
                      <a:endParaRPr lang="en-US" sz="2800" b="1" kern="1200" dirty="0">
                        <a:solidFill>
                          <a:schemeClr val="tx1"/>
                        </a:solidFill>
                        <a:latin typeface="Calibri"/>
                        <a:ea typeface="Calibri"/>
                        <a:cs typeface="Arial"/>
                      </a:endParaRPr>
                    </a:p>
                  </a:txBody>
                  <a:tcPr marL="68580" marR="68580" marT="0" marB="0">
                    <a:cell3D prstMaterial="dkEdge">
                      <a:bevel/>
                      <a:lightRig rig="flood" dir="t"/>
                    </a:cell3D>
                  </a:tcPr>
                </a:tc>
                <a:tc>
                  <a:txBody>
                    <a:bodyPr/>
                    <a:lstStyle/>
                    <a:p>
                      <a:pPr marL="0" algn="ctr" defTabSz="914400" rtl="1" eaLnBrk="1" latinLnBrk="0" hangingPunct="1">
                        <a:lnSpc>
                          <a:spcPct val="115000"/>
                        </a:lnSpc>
                        <a:spcAft>
                          <a:spcPts val="0"/>
                        </a:spcAft>
                      </a:pPr>
                      <a:r>
                        <a:rPr lang="ar-SA" sz="2800" b="1" kern="1200" dirty="0">
                          <a:solidFill>
                            <a:srgbClr val="C00000"/>
                          </a:solidFill>
                        </a:rPr>
                        <a:t> </a:t>
                      </a:r>
                      <a:endParaRPr lang="en-US" sz="2800" b="1" kern="1200" dirty="0">
                        <a:solidFill>
                          <a:srgbClr val="C00000"/>
                        </a:solidFill>
                        <a:latin typeface="Calibri"/>
                        <a:ea typeface="Calibri"/>
                        <a:cs typeface="Arial"/>
                      </a:endParaRPr>
                    </a:p>
                  </a:txBody>
                  <a:tcPr marL="68580" marR="68580" marT="0" marB="0">
                    <a:cell3D prstMaterial="dkEdge">
                      <a:bevel/>
                      <a:lightRig rig="flood" dir="t"/>
                    </a:cell3D>
                  </a:tcPr>
                </a:tc>
                <a:extLst>
                  <a:ext uri="{0D108BD9-81ED-4DB2-BD59-A6C34878D82A}">
                    <a16:rowId xmlns:a16="http://schemas.microsoft.com/office/drawing/2014/main" val="10001"/>
                  </a:ext>
                </a:extLst>
              </a:tr>
              <a:tr h="507111">
                <a:tc>
                  <a:txBody>
                    <a:bodyPr/>
                    <a:lstStyle/>
                    <a:p>
                      <a:pPr marL="0" algn="ctr" defTabSz="914400" rtl="1" eaLnBrk="1" latinLnBrk="0" hangingPunct="1">
                        <a:lnSpc>
                          <a:spcPct val="115000"/>
                        </a:lnSpc>
                        <a:spcAft>
                          <a:spcPts val="0"/>
                        </a:spcAft>
                      </a:pPr>
                      <a:endParaRPr lang="en-US" sz="2800" b="1" kern="1200" dirty="0">
                        <a:solidFill>
                          <a:schemeClr val="tx1"/>
                        </a:solidFill>
                        <a:latin typeface="Calibri"/>
                        <a:ea typeface="Calibri"/>
                        <a:cs typeface="Arial"/>
                      </a:endParaRPr>
                    </a:p>
                  </a:txBody>
                  <a:tcPr marL="68580" marR="68580" marT="0" marB="0">
                    <a:cell3D prstMaterial="dkEdge">
                      <a:bevel/>
                      <a:lightRig rig="flood" dir="t"/>
                    </a:cell3D>
                  </a:tcPr>
                </a:tc>
                <a:tc>
                  <a:txBody>
                    <a:bodyPr/>
                    <a:lstStyle/>
                    <a:p>
                      <a:pPr marL="0" algn="ctr" defTabSz="914400" rtl="1" eaLnBrk="1" latinLnBrk="0" hangingPunct="1">
                        <a:lnSpc>
                          <a:spcPct val="115000"/>
                        </a:lnSpc>
                        <a:spcAft>
                          <a:spcPts val="0"/>
                        </a:spcAft>
                      </a:pPr>
                      <a:endParaRPr lang="en-US" sz="2800" b="1" kern="1200" dirty="0">
                        <a:solidFill>
                          <a:schemeClr val="tx1"/>
                        </a:solidFill>
                        <a:latin typeface="Calibri"/>
                        <a:ea typeface="Calibri"/>
                        <a:cs typeface="Arial"/>
                      </a:endParaRPr>
                    </a:p>
                  </a:txBody>
                  <a:tcPr marL="68580" marR="68580" marT="0" marB="0">
                    <a:cell3D prstMaterial="dkEdge">
                      <a:bevel/>
                      <a:lightRig rig="flood" dir="t"/>
                    </a:cell3D>
                  </a:tcPr>
                </a:tc>
                <a:tc>
                  <a:txBody>
                    <a:bodyPr/>
                    <a:lstStyle/>
                    <a:p>
                      <a:pPr marL="0" algn="ctr" defTabSz="914400" rtl="1" eaLnBrk="1" latinLnBrk="0" hangingPunct="1">
                        <a:lnSpc>
                          <a:spcPct val="115000"/>
                        </a:lnSpc>
                        <a:spcAft>
                          <a:spcPts val="0"/>
                        </a:spcAft>
                      </a:pPr>
                      <a:endParaRPr lang="en-US" sz="2800" b="1" kern="1200" dirty="0">
                        <a:solidFill>
                          <a:srgbClr val="C00000"/>
                        </a:solidFill>
                        <a:latin typeface="Calibri"/>
                        <a:ea typeface="Calibri"/>
                        <a:cs typeface="Arial"/>
                      </a:endParaRPr>
                    </a:p>
                  </a:txBody>
                  <a:tcPr marL="68580" marR="68580" marT="0" marB="0">
                    <a:cell3D prstMaterial="dkEdge">
                      <a:bevel/>
                      <a:lightRig rig="flood" dir="t"/>
                    </a:cell3D>
                  </a:tcPr>
                </a:tc>
                <a:extLst>
                  <a:ext uri="{0D108BD9-81ED-4DB2-BD59-A6C34878D82A}">
                    <a16:rowId xmlns:a16="http://schemas.microsoft.com/office/drawing/2014/main" val="10002"/>
                  </a:ext>
                </a:extLst>
              </a:tr>
              <a:tr h="507111">
                <a:tc>
                  <a:txBody>
                    <a:bodyPr/>
                    <a:lstStyle/>
                    <a:p>
                      <a:pPr marL="0" algn="ctr" defTabSz="914400" rtl="1" eaLnBrk="1" latinLnBrk="0" hangingPunct="1">
                        <a:lnSpc>
                          <a:spcPct val="115000"/>
                        </a:lnSpc>
                        <a:spcAft>
                          <a:spcPts val="0"/>
                        </a:spcAft>
                      </a:pPr>
                      <a:endParaRPr lang="en-US" sz="2800" b="1" kern="1200" dirty="0">
                        <a:solidFill>
                          <a:srgbClr val="C00000"/>
                        </a:solidFill>
                        <a:latin typeface="Calibri"/>
                        <a:ea typeface="Calibri"/>
                        <a:cs typeface="Arial"/>
                      </a:endParaRPr>
                    </a:p>
                  </a:txBody>
                  <a:tcPr marL="68580" marR="68580" marT="0" marB="0">
                    <a:cell3D prstMaterial="dkEdge">
                      <a:bevel/>
                      <a:lightRig rig="flood" dir="t"/>
                    </a:cell3D>
                  </a:tcPr>
                </a:tc>
                <a:tc>
                  <a:txBody>
                    <a:bodyPr/>
                    <a:lstStyle/>
                    <a:p>
                      <a:pPr marL="0" algn="ctr" defTabSz="914400" rtl="1" eaLnBrk="1" latinLnBrk="0" hangingPunct="1">
                        <a:lnSpc>
                          <a:spcPct val="115000"/>
                        </a:lnSpc>
                        <a:spcAft>
                          <a:spcPts val="0"/>
                        </a:spcAft>
                      </a:pPr>
                      <a:endParaRPr lang="en-US" sz="2800" b="1" kern="1200" dirty="0">
                        <a:solidFill>
                          <a:schemeClr val="tx1"/>
                        </a:solidFill>
                        <a:latin typeface="Calibri"/>
                        <a:ea typeface="Calibri"/>
                        <a:cs typeface="Arial"/>
                      </a:endParaRPr>
                    </a:p>
                  </a:txBody>
                  <a:tcPr marL="68580" marR="68580" marT="0" marB="0">
                    <a:cell3D prstMaterial="dkEdge">
                      <a:bevel/>
                      <a:lightRig rig="flood" dir="t"/>
                    </a:cell3D>
                  </a:tcPr>
                </a:tc>
                <a:tc>
                  <a:txBody>
                    <a:bodyPr/>
                    <a:lstStyle/>
                    <a:p>
                      <a:pPr marL="0" algn="ctr" defTabSz="914400" rtl="1" eaLnBrk="1" latinLnBrk="0" hangingPunct="1">
                        <a:lnSpc>
                          <a:spcPct val="115000"/>
                        </a:lnSpc>
                        <a:spcAft>
                          <a:spcPts val="0"/>
                        </a:spcAft>
                      </a:pPr>
                      <a:endParaRPr lang="en-US" sz="2800" b="1" kern="1200" dirty="0">
                        <a:solidFill>
                          <a:srgbClr val="C00000"/>
                        </a:solidFill>
                        <a:latin typeface="Calibri"/>
                        <a:ea typeface="Calibri"/>
                        <a:cs typeface="Arial"/>
                      </a:endParaRPr>
                    </a:p>
                  </a:txBody>
                  <a:tcPr marL="68580" marR="68580" marT="0" marB="0">
                    <a:cell3D prstMaterial="dkEdge">
                      <a:bevel/>
                      <a:lightRig rig="flood" dir="t"/>
                    </a:cell3D>
                  </a:tcPr>
                </a:tc>
                <a:extLst>
                  <a:ext uri="{0D108BD9-81ED-4DB2-BD59-A6C34878D82A}">
                    <a16:rowId xmlns:a16="http://schemas.microsoft.com/office/drawing/2014/main" val="10003"/>
                  </a:ext>
                </a:extLst>
              </a:tr>
            </a:tbl>
          </a:graphicData>
        </a:graphic>
      </p:graphicFrame>
      <p:sp>
        <p:nvSpPr>
          <p:cNvPr id="20" name="مربع نص 4"/>
          <p:cNvSpPr txBox="1">
            <a:spLocks noChangeArrowheads="1"/>
          </p:cNvSpPr>
          <p:nvPr/>
        </p:nvSpPr>
        <p:spPr bwMode="auto">
          <a:xfrm>
            <a:off x="5288539" y="2283421"/>
            <a:ext cx="1833562" cy="914400"/>
          </a:xfrm>
          <a:prstGeom prst="rect">
            <a:avLst/>
          </a:prstGeom>
          <a:noFill/>
          <a:ln w="9525">
            <a:noFill/>
            <a:miter lim="800000"/>
            <a:headEnd/>
            <a:tailEnd/>
          </a:ln>
        </p:spPr>
        <p:txBody>
          <a:bodyPr>
            <a:spAutoFit/>
          </a:bodyPr>
          <a:lstStyle/>
          <a:p>
            <a:pPr algn="ctr" rtl="1">
              <a:lnSpc>
                <a:spcPct val="115000"/>
              </a:lnSpc>
            </a:pPr>
            <a:r>
              <a:rPr lang="ar-SA" sz="2400" b="1" dirty="0">
                <a:solidFill>
                  <a:srgbClr val="FFFF00"/>
                </a:solidFill>
              </a:rPr>
              <a:t>الاسم غير الثلاثي </a:t>
            </a:r>
            <a:endParaRPr lang="en-US" sz="2400" b="1" dirty="0">
              <a:solidFill>
                <a:srgbClr val="FFFF00"/>
              </a:solidFill>
              <a:latin typeface="Calibri" pitchFamily="34" charset="0"/>
            </a:endParaRPr>
          </a:p>
        </p:txBody>
      </p:sp>
      <p:sp>
        <p:nvSpPr>
          <p:cNvPr id="21" name="مربع نص 4"/>
          <p:cNvSpPr txBox="1">
            <a:spLocks noChangeArrowheads="1"/>
          </p:cNvSpPr>
          <p:nvPr/>
        </p:nvSpPr>
        <p:spPr bwMode="auto">
          <a:xfrm>
            <a:off x="4050289" y="2299296"/>
            <a:ext cx="1000125" cy="914400"/>
          </a:xfrm>
          <a:prstGeom prst="rect">
            <a:avLst/>
          </a:prstGeom>
          <a:noFill/>
          <a:ln w="9525">
            <a:noFill/>
            <a:miter lim="800000"/>
            <a:headEnd/>
            <a:tailEnd/>
          </a:ln>
        </p:spPr>
        <p:txBody>
          <a:bodyPr>
            <a:spAutoFit/>
          </a:bodyPr>
          <a:lstStyle/>
          <a:p>
            <a:pPr algn="ctr" rtl="1">
              <a:lnSpc>
                <a:spcPct val="115000"/>
              </a:lnSpc>
            </a:pPr>
            <a:r>
              <a:rPr lang="ar-SA" sz="2400" b="1">
                <a:solidFill>
                  <a:srgbClr val="FFFF00"/>
                </a:solidFill>
              </a:rPr>
              <a:t>الحرف قبل ألفه </a:t>
            </a:r>
            <a:endParaRPr lang="en-US" sz="2400" b="1">
              <a:solidFill>
                <a:srgbClr val="FFFF00"/>
              </a:solidFill>
              <a:latin typeface="Calibri" pitchFamily="34" charset="0"/>
            </a:endParaRPr>
          </a:p>
        </p:txBody>
      </p:sp>
      <p:sp>
        <p:nvSpPr>
          <p:cNvPr id="22" name="مربع نص 4"/>
          <p:cNvSpPr txBox="1">
            <a:spLocks noChangeArrowheads="1"/>
          </p:cNvSpPr>
          <p:nvPr/>
        </p:nvSpPr>
        <p:spPr bwMode="auto">
          <a:xfrm>
            <a:off x="1764289" y="2370733"/>
            <a:ext cx="1833562" cy="490538"/>
          </a:xfrm>
          <a:prstGeom prst="rect">
            <a:avLst/>
          </a:prstGeom>
          <a:noFill/>
          <a:ln w="9525">
            <a:noFill/>
            <a:miter lim="800000"/>
            <a:headEnd/>
            <a:tailEnd/>
          </a:ln>
        </p:spPr>
        <p:txBody>
          <a:bodyPr>
            <a:spAutoFit/>
          </a:bodyPr>
          <a:lstStyle/>
          <a:p>
            <a:pPr algn="ctr" rtl="1">
              <a:lnSpc>
                <a:spcPct val="115000"/>
              </a:lnSpc>
            </a:pPr>
            <a:r>
              <a:rPr lang="ar-SA" sz="2400" b="1">
                <a:solidFill>
                  <a:srgbClr val="FFFF00"/>
                </a:solidFill>
              </a:rPr>
              <a:t>رسم الألف اللينة </a:t>
            </a:r>
            <a:endParaRPr lang="en-US" sz="2400" b="1">
              <a:solidFill>
                <a:srgbClr val="FFFF00"/>
              </a:solidFill>
              <a:latin typeface="Calibri" pitchFamily="34" charset="0"/>
            </a:endParaRPr>
          </a:p>
        </p:txBody>
      </p:sp>
      <p:sp>
        <p:nvSpPr>
          <p:cNvPr id="23" name="مربع نص 4"/>
          <p:cNvSpPr txBox="1">
            <a:spLocks noChangeArrowheads="1"/>
          </p:cNvSpPr>
          <p:nvPr/>
        </p:nvSpPr>
        <p:spPr bwMode="auto">
          <a:xfrm>
            <a:off x="5264726" y="3281980"/>
            <a:ext cx="1833563" cy="490537"/>
          </a:xfrm>
          <a:prstGeom prst="rect">
            <a:avLst/>
          </a:prstGeom>
          <a:noFill/>
          <a:ln w="9525">
            <a:noFill/>
            <a:miter lim="800000"/>
            <a:headEnd/>
            <a:tailEnd/>
          </a:ln>
        </p:spPr>
        <p:txBody>
          <a:bodyPr>
            <a:spAutoFit/>
          </a:bodyPr>
          <a:lstStyle/>
          <a:p>
            <a:pPr algn="ctr" rtl="1">
              <a:lnSpc>
                <a:spcPct val="115000"/>
              </a:lnSpc>
            </a:pPr>
            <a:r>
              <a:rPr lang="ar-SA" sz="2400" b="1" dirty="0"/>
              <a:t>الم</a:t>
            </a:r>
            <a:r>
              <a:rPr lang="ar-EG" sz="2400" b="1" dirty="0"/>
              <a:t>َ</a:t>
            </a:r>
            <a:r>
              <a:rPr lang="ar-SA" sz="2400" b="1" dirty="0"/>
              <a:t>رع</a:t>
            </a:r>
            <a:r>
              <a:rPr lang="ar-SA" sz="2400" b="1" dirty="0">
                <a:solidFill>
                  <a:srgbClr val="C00000"/>
                </a:solidFill>
              </a:rPr>
              <a:t>ى</a:t>
            </a:r>
            <a:r>
              <a:rPr lang="ar-SA" sz="2400" b="1" dirty="0"/>
              <a:t> </a:t>
            </a:r>
            <a:endParaRPr lang="en-US" sz="2400" b="1" dirty="0">
              <a:latin typeface="Calibri" pitchFamily="34" charset="0"/>
            </a:endParaRPr>
          </a:p>
        </p:txBody>
      </p:sp>
      <p:sp>
        <p:nvSpPr>
          <p:cNvPr id="24" name="مربع نص 4"/>
          <p:cNvSpPr txBox="1">
            <a:spLocks noChangeArrowheads="1"/>
          </p:cNvSpPr>
          <p:nvPr/>
        </p:nvSpPr>
        <p:spPr bwMode="auto">
          <a:xfrm>
            <a:off x="4026476" y="3299442"/>
            <a:ext cx="1000125" cy="488950"/>
          </a:xfrm>
          <a:prstGeom prst="rect">
            <a:avLst/>
          </a:prstGeom>
          <a:noFill/>
          <a:ln w="9525">
            <a:noFill/>
            <a:miter lim="800000"/>
            <a:headEnd/>
            <a:tailEnd/>
          </a:ln>
        </p:spPr>
        <p:txBody>
          <a:bodyPr>
            <a:spAutoFit/>
          </a:bodyPr>
          <a:lstStyle/>
          <a:p>
            <a:pPr algn="ctr" rtl="1">
              <a:lnSpc>
                <a:spcPct val="115000"/>
              </a:lnSpc>
            </a:pPr>
            <a:r>
              <a:rPr lang="ar-SA" sz="2400" b="1"/>
              <a:t>ليس ياء</a:t>
            </a:r>
            <a:endParaRPr lang="en-US" sz="2400" b="1">
              <a:latin typeface="Calibri" pitchFamily="34" charset="0"/>
            </a:endParaRPr>
          </a:p>
        </p:txBody>
      </p:sp>
      <p:sp>
        <p:nvSpPr>
          <p:cNvPr id="25" name="مربع نص 4"/>
          <p:cNvSpPr txBox="1">
            <a:spLocks noChangeArrowheads="1"/>
          </p:cNvSpPr>
          <p:nvPr/>
        </p:nvSpPr>
        <p:spPr bwMode="auto">
          <a:xfrm>
            <a:off x="1788101" y="3205759"/>
            <a:ext cx="1833563" cy="555625"/>
          </a:xfrm>
          <a:prstGeom prst="rect">
            <a:avLst/>
          </a:prstGeom>
          <a:noFill/>
          <a:ln w="9525">
            <a:noFill/>
            <a:miter lim="800000"/>
            <a:headEnd/>
            <a:tailEnd/>
          </a:ln>
        </p:spPr>
        <p:txBody>
          <a:bodyPr>
            <a:spAutoFit/>
          </a:bodyPr>
          <a:lstStyle/>
          <a:p>
            <a:pPr algn="ctr" rtl="1">
              <a:lnSpc>
                <a:spcPct val="115000"/>
              </a:lnSpc>
            </a:pPr>
            <a:r>
              <a:rPr lang="ar-SA" sz="2800" b="1">
                <a:solidFill>
                  <a:srgbClr val="C00000"/>
                </a:solidFill>
              </a:rPr>
              <a:t>ى</a:t>
            </a:r>
            <a:endParaRPr lang="en-US" sz="2800" b="1">
              <a:solidFill>
                <a:srgbClr val="C00000"/>
              </a:solidFill>
              <a:latin typeface="Calibri" pitchFamily="34" charset="0"/>
            </a:endParaRPr>
          </a:p>
        </p:txBody>
      </p:sp>
      <p:sp>
        <p:nvSpPr>
          <p:cNvPr id="26" name="مربع نص 4"/>
          <p:cNvSpPr txBox="1">
            <a:spLocks noChangeArrowheads="1"/>
          </p:cNvSpPr>
          <p:nvPr/>
        </p:nvSpPr>
        <p:spPr bwMode="auto">
          <a:xfrm>
            <a:off x="5288539" y="3864592"/>
            <a:ext cx="1833562" cy="488950"/>
          </a:xfrm>
          <a:prstGeom prst="rect">
            <a:avLst/>
          </a:prstGeom>
          <a:noFill/>
          <a:ln w="9525">
            <a:noFill/>
            <a:miter lim="800000"/>
            <a:headEnd/>
            <a:tailEnd/>
          </a:ln>
        </p:spPr>
        <p:txBody>
          <a:bodyPr>
            <a:spAutoFit/>
          </a:bodyPr>
          <a:lstStyle/>
          <a:p>
            <a:pPr algn="ctr" rtl="1">
              <a:lnSpc>
                <a:spcPct val="115000"/>
              </a:lnSpc>
            </a:pPr>
            <a:r>
              <a:rPr lang="ar-SA" sz="2400" b="1"/>
              <a:t>م</a:t>
            </a:r>
            <a:r>
              <a:rPr lang="ar-EG" sz="2400" b="1"/>
              <a:t>ُ</a:t>
            </a:r>
            <a:r>
              <a:rPr lang="ar-SA" sz="2400" b="1"/>
              <a:t>ص</a:t>
            </a:r>
            <a:r>
              <a:rPr lang="ar-EG" sz="2400" b="1"/>
              <a:t>ْ</a:t>
            </a:r>
            <a:r>
              <a:rPr lang="ar-SA" sz="2400" b="1"/>
              <a:t>ط</a:t>
            </a:r>
            <a:r>
              <a:rPr lang="ar-EG" sz="2400" b="1"/>
              <a:t>َ</a:t>
            </a:r>
            <a:r>
              <a:rPr lang="ar-SA" sz="2400" b="1"/>
              <a:t>ف</a:t>
            </a:r>
            <a:r>
              <a:rPr lang="ar-SA" sz="2400" b="1">
                <a:solidFill>
                  <a:srgbClr val="C00000"/>
                </a:solidFill>
              </a:rPr>
              <a:t>ى</a:t>
            </a:r>
            <a:r>
              <a:rPr lang="ar-SA" sz="2400" b="1"/>
              <a:t> </a:t>
            </a:r>
            <a:endParaRPr lang="en-US" sz="2400" b="1">
              <a:latin typeface="Calibri" pitchFamily="34" charset="0"/>
            </a:endParaRPr>
          </a:p>
        </p:txBody>
      </p:sp>
      <p:sp>
        <p:nvSpPr>
          <p:cNvPr id="27" name="مربع نص 4"/>
          <p:cNvSpPr txBox="1">
            <a:spLocks noChangeArrowheads="1"/>
          </p:cNvSpPr>
          <p:nvPr/>
        </p:nvSpPr>
        <p:spPr bwMode="auto">
          <a:xfrm>
            <a:off x="4074101" y="3864592"/>
            <a:ext cx="1000125" cy="488950"/>
          </a:xfrm>
          <a:prstGeom prst="rect">
            <a:avLst/>
          </a:prstGeom>
          <a:noFill/>
          <a:ln w="9525">
            <a:noFill/>
            <a:miter lim="800000"/>
            <a:headEnd/>
            <a:tailEnd/>
          </a:ln>
        </p:spPr>
        <p:txBody>
          <a:bodyPr>
            <a:spAutoFit/>
          </a:bodyPr>
          <a:lstStyle/>
          <a:p>
            <a:pPr algn="ctr" rtl="1">
              <a:lnSpc>
                <a:spcPct val="115000"/>
              </a:lnSpc>
            </a:pPr>
            <a:r>
              <a:rPr lang="ar-SA" sz="2400" b="1"/>
              <a:t>ليس ياء </a:t>
            </a:r>
            <a:endParaRPr lang="en-US" sz="2400" b="1">
              <a:latin typeface="Calibri" pitchFamily="34" charset="0"/>
            </a:endParaRPr>
          </a:p>
        </p:txBody>
      </p:sp>
      <p:sp>
        <p:nvSpPr>
          <p:cNvPr id="28" name="مربع نص 4"/>
          <p:cNvSpPr txBox="1">
            <a:spLocks noChangeArrowheads="1"/>
          </p:cNvSpPr>
          <p:nvPr/>
        </p:nvSpPr>
        <p:spPr bwMode="auto">
          <a:xfrm>
            <a:off x="1788101" y="3772496"/>
            <a:ext cx="1833563" cy="555625"/>
          </a:xfrm>
          <a:prstGeom prst="rect">
            <a:avLst/>
          </a:prstGeom>
          <a:noFill/>
          <a:ln w="9525">
            <a:noFill/>
            <a:miter lim="800000"/>
            <a:headEnd/>
            <a:tailEnd/>
          </a:ln>
        </p:spPr>
        <p:txBody>
          <a:bodyPr>
            <a:spAutoFit/>
          </a:bodyPr>
          <a:lstStyle/>
          <a:p>
            <a:pPr algn="ctr" rtl="1">
              <a:lnSpc>
                <a:spcPct val="115000"/>
              </a:lnSpc>
            </a:pPr>
            <a:r>
              <a:rPr lang="ar-EG" sz="2800" b="1">
                <a:solidFill>
                  <a:srgbClr val="C00000"/>
                </a:solidFill>
              </a:rPr>
              <a:t>ى</a:t>
            </a:r>
            <a:endParaRPr lang="en-US" sz="2800" b="1">
              <a:latin typeface="Calibri" pitchFamily="34" charset="0"/>
            </a:endParaRPr>
          </a:p>
        </p:txBody>
      </p:sp>
      <p:sp>
        <p:nvSpPr>
          <p:cNvPr id="29" name="مربع نص 4"/>
          <p:cNvSpPr txBox="1">
            <a:spLocks noChangeArrowheads="1"/>
          </p:cNvSpPr>
          <p:nvPr/>
        </p:nvSpPr>
        <p:spPr bwMode="auto">
          <a:xfrm>
            <a:off x="5359976" y="4353542"/>
            <a:ext cx="1833563" cy="490538"/>
          </a:xfrm>
          <a:prstGeom prst="rect">
            <a:avLst/>
          </a:prstGeom>
          <a:noFill/>
          <a:ln w="9525">
            <a:noFill/>
            <a:miter lim="800000"/>
            <a:headEnd/>
            <a:tailEnd/>
          </a:ln>
        </p:spPr>
        <p:txBody>
          <a:bodyPr>
            <a:spAutoFit/>
          </a:bodyPr>
          <a:lstStyle/>
          <a:p>
            <a:pPr algn="ctr" rtl="1">
              <a:lnSpc>
                <a:spcPct val="115000"/>
              </a:lnSpc>
            </a:pPr>
            <a:r>
              <a:rPr lang="ar-SA" sz="2400" b="1" dirty="0"/>
              <a:t>زكري</a:t>
            </a:r>
            <a:r>
              <a:rPr lang="ar-SA" sz="2400" b="1" dirty="0">
                <a:solidFill>
                  <a:srgbClr val="C00000"/>
                </a:solidFill>
              </a:rPr>
              <a:t>ا </a:t>
            </a:r>
            <a:endParaRPr lang="en-US" sz="2400" b="1" dirty="0">
              <a:latin typeface="Calibri" pitchFamily="34" charset="0"/>
            </a:endParaRPr>
          </a:p>
        </p:txBody>
      </p:sp>
      <p:sp>
        <p:nvSpPr>
          <p:cNvPr id="30" name="مربع نص 4"/>
          <p:cNvSpPr txBox="1">
            <a:spLocks noChangeArrowheads="1"/>
          </p:cNvSpPr>
          <p:nvPr/>
        </p:nvSpPr>
        <p:spPr bwMode="auto">
          <a:xfrm>
            <a:off x="4145539" y="4353542"/>
            <a:ext cx="1000125" cy="490538"/>
          </a:xfrm>
          <a:prstGeom prst="rect">
            <a:avLst/>
          </a:prstGeom>
          <a:noFill/>
          <a:ln w="9525">
            <a:noFill/>
            <a:miter lim="800000"/>
            <a:headEnd/>
            <a:tailEnd/>
          </a:ln>
        </p:spPr>
        <p:txBody>
          <a:bodyPr>
            <a:spAutoFit/>
          </a:bodyPr>
          <a:lstStyle/>
          <a:p>
            <a:pPr algn="ctr" rtl="1">
              <a:lnSpc>
                <a:spcPct val="115000"/>
              </a:lnSpc>
            </a:pPr>
            <a:r>
              <a:rPr lang="ar-SA" sz="2400" b="1" dirty="0"/>
              <a:t>ياء </a:t>
            </a:r>
            <a:endParaRPr lang="en-US" b="1" dirty="0">
              <a:latin typeface="Calibri" pitchFamily="34" charset="0"/>
            </a:endParaRPr>
          </a:p>
        </p:txBody>
      </p:sp>
      <p:sp>
        <p:nvSpPr>
          <p:cNvPr id="31" name="مربع نص 4"/>
          <p:cNvSpPr txBox="1">
            <a:spLocks noChangeArrowheads="1"/>
          </p:cNvSpPr>
          <p:nvPr/>
        </p:nvSpPr>
        <p:spPr bwMode="auto">
          <a:xfrm>
            <a:off x="1764289" y="4272558"/>
            <a:ext cx="1833562" cy="622300"/>
          </a:xfrm>
          <a:prstGeom prst="rect">
            <a:avLst/>
          </a:prstGeom>
          <a:noFill/>
          <a:ln w="9525">
            <a:noFill/>
            <a:miter lim="800000"/>
            <a:headEnd/>
            <a:tailEnd/>
          </a:ln>
        </p:spPr>
        <p:txBody>
          <a:bodyPr>
            <a:spAutoFit/>
          </a:bodyPr>
          <a:lstStyle/>
          <a:p>
            <a:pPr algn="ctr" rtl="1">
              <a:lnSpc>
                <a:spcPct val="115000"/>
              </a:lnSpc>
            </a:pPr>
            <a:r>
              <a:rPr lang="ar-EG" sz="3200" b="1">
                <a:solidFill>
                  <a:srgbClr val="C00000"/>
                </a:solidFill>
              </a:rPr>
              <a:t>ا</a:t>
            </a:r>
            <a:endParaRPr lang="en-US" sz="3200" b="1">
              <a:solidFill>
                <a:srgbClr val="C00000"/>
              </a:solidFill>
              <a:latin typeface="Calibri" pitchFamily="34" charset="0"/>
            </a:endParaRPr>
          </a:p>
        </p:txBody>
      </p:sp>
    </p:spTree>
    <p:extLst>
      <p:ext uri="{BB962C8B-B14F-4D97-AF65-F5344CB8AC3E}">
        <p14:creationId xmlns:p14="http://schemas.microsoft.com/office/powerpoint/2010/main" val="350118580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450" decel="100000" fill="hold"/>
                                        <p:tgtEl>
                                          <p:spTgt spid="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الاحظ الجدولين.wav"/>
                                        </p:tgtEl>
                                      </p:cMediaNode>
                                    </p:audio>
                                  </p:sub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style.rotation</p:attrName>
                                        </p:attrNameLst>
                                      </p:cBhvr>
                                      <p:tavLst>
                                        <p:tav tm="0">
                                          <p:val>
                                            <p:fltVal val="720"/>
                                          </p:val>
                                        </p:tav>
                                        <p:tav tm="100000">
                                          <p:val>
                                            <p:fltVal val="0"/>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 calcmode="lin" valueType="num">
                                      <p:cBhvr>
                                        <p:cTn id="18" dur="5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
                                            </p:cond>
                                          </p:stCondLst>
                                          <p:endCondLst>
                                            <p:cond evt="onStopAudio" delay="0">
                                              <p:tgtEl>
                                                <p:sldTgt/>
                                              </p:tgtEl>
                                            </p:cond>
                                          </p:endCondLst>
                                        </p:cTn>
                                        <p:tgtEl>
                                          <p:sndTgt r:embed="rId3" name="tennis.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450" decel="100000" fill="hold"/>
                                        <p:tgtEl>
                                          <p:spTgt spid="20"/>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الاسم الغير الثلاثى.wav"/>
                                        </p:tgtEl>
                                      </p:cMediaNode>
                                    </p:audio>
                                  </p:sub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450" decel="100000" fill="hold"/>
                                        <p:tgtEl>
                                          <p:spTgt spid="21"/>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الحرف قبل الفه.wav"/>
                                        </p:tgtEl>
                                      </p:cMediaNode>
                                    </p:audio>
                                  </p:sub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450" decel="100000" fill="hold"/>
                                        <p:tgtEl>
                                          <p:spTgt spid="22"/>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رسم الالف اللينه 3.wav"/>
                                        </p:tgtEl>
                                      </p:cMediaNode>
                                    </p:audio>
                                  </p:sub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450" decel="100000" fill="hold"/>
                                        <p:tgtEl>
                                          <p:spTgt spid="23"/>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المرعى.wav"/>
                                        </p:tgtEl>
                                      </p:cMediaNode>
                                    </p:audio>
                                  </p:sub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anim calcmode="lin" valueType="num">
                                      <p:cBhvr>
                                        <p:cTn id="56" dur="500" fill="hold"/>
                                        <p:tgtEl>
                                          <p:spTgt spid="24"/>
                                        </p:tgtEl>
                                        <p:attrNameLst>
                                          <p:attrName>ppt_x</p:attrName>
                                        </p:attrNameLst>
                                      </p:cBhvr>
                                      <p:tavLst>
                                        <p:tav tm="0">
                                          <p:val>
                                            <p:strVal val="#ppt_x"/>
                                          </p:val>
                                        </p:tav>
                                        <p:tav tm="100000">
                                          <p:val>
                                            <p:strVal val="#ppt_x"/>
                                          </p:val>
                                        </p:tav>
                                      </p:tavLst>
                                    </p:anim>
                                    <p:anim calcmode="lin" valueType="num">
                                      <p:cBhvr>
                                        <p:cTn id="57" dur="450" decel="100000" fill="hold"/>
                                        <p:tgtEl>
                                          <p:spTgt spid="24"/>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8" name="ليس ياء.wav"/>
                                        </p:tgtEl>
                                      </p:cMediaNode>
                                    </p:audio>
                                  </p:sub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anim calcmode="lin" valueType="num">
                                      <p:cBhvr>
                                        <p:cTn id="64" dur="500" fill="hold"/>
                                        <p:tgtEl>
                                          <p:spTgt spid="25"/>
                                        </p:tgtEl>
                                        <p:attrNameLst>
                                          <p:attrName>ppt_x</p:attrName>
                                        </p:attrNameLst>
                                      </p:cBhvr>
                                      <p:tavLst>
                                        <p:tav tm="0">
                                          <p:val>
                                            <p:strVal val="#ppt_x"/>
                                          </p:val>
                                        </p:tav>
                                        <p:tav tm="100000">
                                          <p:val>
                                            <p:strVal val="#ppt_x"/>
                                          </p:val>
                                        </p:tav>
                                      </p:tavLst>
                                    </p:anim>
                                    <p:anim calcmode="lin" valueType="num">
                                      <p:cBhvr>
                                        <p:cTn id="65" dur="450" decel="100000" fill="hold"/>
                                        <p:tgtEl>
                                          <p:spTgt spid="25"/>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9" name="applause.wav"/>
                                        </p:tgtEl>
                                      </p:cMediaNode>
                                    </p:audio>
                                  </p:sub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anim calcmode="lin" valueType="num">
                                      <p:cBhvr>
                                        <p:cTn id="72" dur="500" fill="hold"/>
                                        <p:tgtEl>
                                          <p:spTgt spid="26"/>
                                        </p:tgtEl>
                                        <p:attrNameLst>
                                          <p:attrName>ppt_x</p:attrName>
                                        </p:attrNameLst>
                                      </p:cBhvr>
                                      <p:tavLst>
                                        <p:tav tm="0">
                                          <p:val>
                                            <p:strVal val="#ppt_x"/>
                                          </p:val>
                                        </p:tav>
                                        <p:tav tm="100000">
                                          <p:val>
                                            <p:strVal val="#ppt_x"/>
                                          </p:val>
                                        </p:tav>
                                      </p:tavLst>
                                    </p:anim>
                                    <p:anim calcmode="lin" valueType="num">
                                      <p:cBhvr>
                                        <p:cTn id="73" dur="450" decel="100000" fill="hold"/>
                                        <p:tgtEl>
                                          <p:spTgt spid="26"/>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2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10" name="مصطفى.wav"/>
                                        </p:tgtEl>
                                      </p:cMediaNode>
                                    </p:audio>
                                  </p:sub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anim calcmode="lin" valueType="num">
                                      <p:cBhvr>
                                        <p:cTn id="80" dur="500" fill="hold"/>
                                        <p:tgtEl>
                                          <p:spTgt spid="27"/>
                                        </p:tgtEl>
                                        <p:attrNameLst>
                                          <p:attrName>ppt_x</p:attrName>
                                        </p:attrNameLst>
                                      </p:cBhvr>
                                      <p:tavLst>
                                        <p:tav tm="0">
                                          <p:val>
                                            <p:strVal val="#ppt_x"/>
                                          </p:val>
                                        </p:tav>
                                        <p:tav tm="100000">
                                          <p:val>
                                            <p:strVal val="#ppt_x"/>
                                          </p:val>
                                        </p:tav>
                                      </p:tavLst>
                                    </p:anim>
                                    <p:anim calcmode="lin" valueType="num">
                                      <p:cBhvr>
                                        <p:cTn id="81" dur="450" decel="100000" fill="hold"/>
                                        <p:tgtEl>
                                          <p:spTgt spid="27"/>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11" name="ليس ياء 2.wav"/>
                                        </p:tgtEl>
                                      </p:cMediaNode>
                                    </p:audio>
                                  </p:sub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anim calcmode="lin" valueType="num">
                                      <p:cBhvr>
                                        <p:cTn id="88" dur="500" fill="hold"/>
                                        <p:tgtEl>
                                          <p:spTgt spid="28"/>
                                        </p:tgtEl>
                                        <p:attrNameLst>
                                          <p:attrName>ppt_x</p:attrName>
                                        </p:attrNameLst>
                                      </p:cBhvr>
                                      <p:tavLst>
                                        <p:tav tm="0">
                                          <p:val>
                                            <p:strVal val="#ppt_x"/>
                                          </p:val>
                                        </p:tav>
                                        <p:tav tm="100000">
                                          <p:val>
                                            <p:strVal val="#ppt_x"/>
                                          </p:val>
                                        </p:tav>
                                      </p:tavLst>
                                    </p:anim>
                                    <p:anim calcmode="lin" valueType="num">
                                      <p:cBhvr>
                                        <p:cTn id="89" dur="450" decel="100000" fill="hold"/>
                                        <p:tgtEl>
                                          <p:spTgt spid="28"/>
                                        </p:tgtEl>
                                        <p:attrNameLst>
                                          <p:attrName>ppt_y</p:attrName>
                                        </p:attrNameLst>
                                      </p:cBhvr>
                                      <p:tavLst>
                                        <p:tav tm="0">
                                          <p:val>
                                            <p:strVal val="#ppt_y+1"/>
                                          </p:val>
                                        </p:tav>
                                        <p:tav tm="100000">
                                          <p:val>
                                            <p:strVal val="#ppt_y-.03"/>
                                          </p:val>
                                        </p:tav>
                                      </p:tavLst>
                                    </p:anim>
                                    <p:anim calcmode="lin" valueType="num">
                                      <p:cBhvr>
                                        <p:cTn id="90" dur="50" accel="100000" fill="hold">
                                          <p:stCondLst>
                                            <p:cond delay="450"/>
                                          </p:stCondLst>
                                        </p:cTn>
                                        <p:tgtEl>
                                          <p:spTgt spid="2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9" name="applause.wav"/>
                                        </p:tgtEl>
                                      </p:cMediaNode>
                                    </p:audio>
                                  </p:sub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anim calcmode="lin" valueType="num">
                                      <p:cBhvr>
                                        <p:cTn id="96" dur="500" fill="hold"/>
                                        <p:tgtEl>
                                          <p:spTgt spid="29"/>
                                        </p:tgtEl>
                                        <p:attrNameLst>
                                          <p:attrName>ppt_x</p:attrName>
                                        </p:attrNameLst>
                                      </p:cBhvr>
                                      <p:tavLst>
                                        <p:tav tm="0">
                                          <p:val>
                                            <p:strVal val="#ppt_x"/>
                                          </p:val>
                                        </p:tav>
                                        <p:tav tm="100000">
                                          <p:val>
                                            <p:strVal val="#ppt_x"/>
                                          </p:val>
                                        </p:tav>
                                      </p:tavLst>
                                    </p:anim>
                                    <p:anim calcmode="lin" valueType="num">
                                      <p:cBhvr>
                                        <p:cTn id="97" dur="450" decel="100000" fill="hold"/>
                                        <p:tgtEl>
                                          <p:spTgt spid="29"/>
                                        </p:tgtEl>
                                        <p:attrNameLst>
                                          <p:attrName>ppt_y</p:attrName>
                                        </p:attrNameLst>
                                      </p:cBhvr>
                                      <p:tavLst>
                                        <p:tav tm="0">
                                          <p:val>
                                            <p:strVal val="#ppt_y+1"/>
                                          </p:val>
                                        </p:tav>
                                        <p:tav tm="100000">
                                          <p:val>
                                            <p:strVal val="#ppt_y-.03"/>
                                          </p:val>
                                        </p:tav>
                                      </p:tavLst>
                                    </p:anim>
                                    <p:anim calcmode="lin" valueType="num">
                                      <p:cBhvr>
                                        <p:cTn id="98" dur="50" accel="100000" fill="hold">
                                          <p:stCondLst>
                                            <p:cond delay="450"/>
                                          </p:stCondLst>
                                        </p:cTn>
                                        <p:tgtEl>
                                          <p:spTgt spid="2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12" name="زكريا.wav"/>
                                        </p:tgtEl>
                                      </p:cMediaNode>
                                    </p:audio>
                                  </p:subTnLst>
                                </p:cTn>
                              </p:par>
                            </p:childTnLst>
                          </p:cTn>
                        </p:par>
                      </p:childTnLst>
                    </p:cTn>
                  </p:par>
                  <p:par>
                    <p:cTn id="99" fill="hold">
                      <p:stCondLst>
                        <p:cond delay="indefinite"/>
                      </p:stCondLst>
                      <p:childTnLst>
                        <p:par>
                          <p:cTn id="100" fill="hold">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anim calcmode="lin" valueType="num">
                                      <p:cBhvr>
                                        <p:cTn id="104" dur="500" fill="hold"/>
                                        <p:tgtEl>
                                          <p:spTgt spid="30"/>
                                        </p:tgtEl>
                                        <p:attrNameLst>
                                          <p:attrName>ppt_x</p:attrName>
                                        </p:attrNameLst>
                                      </p:cBhvr>
                                      <p:tavLst>
                                        <p:tav tm="0">
                                          <p:val>
                                            <p:strVal val="#ppt_x"/>
                                          </p:val>
                                        </p:tav>
                                        <p:tav tm="100000">
                                          <p:val>
                                            <p:strVal val="#ppt_x"/>
                                          </p:val>
                                        </p:tav>
                                      </p:tavLst>
                                    </p:anim>
                                    <p:anim calcmode="lin" valueType="num">
                                      <p:cBhvr>
                                        <p:cTn id="105" dur="450" decel="100000" fill="hold"/>
                                        <p:tgtEl>
                                          <p:spTgt spid="30"/>
                                        </p:tgtEl>
                                        <p:attrNameLst>
                                          <p:attrName>ppt_y</p:attrName>
                                        </p:attrNameLst>
                                      </p:cBhvr>
                                      <p:tavLst>
                                        <p:tav tm="0">
                                          <p:val>
                                            <p:strVal val="#ppt_y+1"/>
                                          </p:val>
                                        </p:tav>
                                        <p:tav tm="100000">
                                          <p:val>
                                            <p:strVal val="#ppt_y-.03"/>
                                          </p:val>
                                        </p:tav>
                                      </p:tavLst>
                                    </p:anim>
                                    <p:anim calcmode="lin" valueType="num">
                                      <p:cBhvr>
                                        <p:cTn id="10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13" name="ياء.wav"/>
                                        </p:tgtEl>
                                      </p:cMediaNode>
                                    </p:audio>
                                  </p:sub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anim calcmode="lin" valueType="num">
                                      <p:cBhvr>
                                        <p:cTn id="112" dur="500" fill="hold"/>
                                        <p:tgtEl>
                                          <p:spTgt spid="31"/>
                                        </p:tgtEl>
                                        <p:attrNameLst>
                                          <p:attrName>ppt_x</p:attrName>
                                        </p:attrNameLst>
                                      </p:cBhvr>
                                      <p:tavLst>
                                        <p:tav tm="0">
                                          <p:val>
                                            <p:strVal val="#ppt_x"/>
                                          </p:val>
                                        </p:tav>
                                        <p:tav tm="100000">
                                          <p:val>
                                            <p:strVal val="#ppt_x"/>
                                          </p:val>
                                        </p:tav>
                                      </p:tavLst>
                                    </p:anim>
                                    <p:anim calcmode="lin" valueType="num">
                                      <p:cBhvr>
                                        <p:cTn id="113" dur="450" decel="100000" fill="hold"/>
                                        <p:tgtEl>
                                          <p:spTgt spid="31"/>
                                        </p:tgtEl>
                                        <p:attrNameLst>
                                          <p:attrName>ppt_y</p:attrName>
                                        </p:attrNameLst>
                                      </p:cBhvr>
                                      <p:tavLst>
                                        <p:tav tm="0">
                                          <p:val>
                                            <p:strVal val="#ppt_y+1"/>
                                          </p:val>
                                        </p:tav>
                                        <p:tav tm="100000">
                                          <p:val>
                                            <p:strVal val="#ppt_y-.03"/>
                                          </p:val>
                                        </p:tav>
                                      </p:tavLst>
                                    </p:anim>
                                    <p:anim calcmode="lin" valueType="num">
                                      <p:cBhvr>
                                        <p:cTn id="114" dur="50" accel="100000" fill="hold">
                                          <p:stCondLst>
                                            <p:cond delay="450"/>
                                          </p:stCondLst>
                                        </p:cTn>
                                        <p:tgtEl>
                                          <p:spTgt spid="3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9"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13199</TotalTime>
  <Words>620</Words>
  <Application>Microsoft Office PowerPoint</Application>
  <PresentationFormat>عرض على الشاشة (4:3)</PresentationFormat>
  <Paragraphs>96</Paragraphs>
  <Slides>24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24</vt:i4>
      </vt:variant>
    </vt:vector>
  </HeadingPairs>
  <TitlesOfParts>
    <vt:vector size="29" baseType="lpstr">
      <vt:lpstr>Arial</vt:lpstr>
      <vt:lpstr>Calibri</vt:lpstr>
      <vt:lpstr>Times New Roman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الرابع الابتدائي - الفصل الدراسي الثاني</dc:title>
  <dc:creator>R&amp;M</dc:creator>
  <cp:lastModifiedBy>Eman Adel</cp:lastModifiedBy>
  <cp:revision>507</cp:revision>
  <dcterms:created xsi:type="dcterms:W3CDTF">2010-11-30T14:34:05Z</dcterms:created>
  <dcterms:modified xsi:type="dcterms:W3CDTF">2020-11-29T11:40:24Z</dcterms:modified>
</cp:coreProperties>
</file>