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1" r:id="rId1"/>
  </p:sldMasterIdLst>
  <p:sldIdLst>
    <p:sldId id="361" r:id="rId2"/>
    <p:sldId id="362" r:id="rId3"/>
    <p:sldId id="363" r:id="rId4"/>
    <p:sldId id="366" r:id="rId5"/>
    <p:sldId id="364" r:id="rId6"/>
    <p:sldId id="259" r:id="rId7"/>
    <p:sldId id="367" r:id="rId8"/>
    <p:sldId id="323" r:id="rId9"/>
    <p:sldId id="369" r:id="rId10"/>
    <p:sldId id="326" r:id="rId11"/>
    <p:sldId id="370" r:id="rId12"/>
    <p:sldId id="371" r:id="rId13"/>
    <p:sldId id="372" r:id="rId14"/>
    <p:sldId id="373" r:id="rId15"/>
    <p:sldId id="374" r:id="rId16"/>
    <p:sldId id="375" r:id="rId17"/>
    <p:sldId id="376" r:id="rId18"/>
    <p:sldId id="336" r:id="rId19"/>
    <p:sldId id="337" r:id="rId20"/>
    <p:sldId id="338" r:id="rId21"/>
    <p:sldId id="339" r:id="rId22"/>
    <p:sldId id="341" r:id="rId23"/>
    <p:sldId id="377" r:id="rId24"/>
    <p:sldId id="378" r:id="rId25"/>
  </p:sldIdLst>
  <p:sldSz cx="9144000" cy="6858000" type="screen4x3"/>
  <p:notesSz cx="6858000" cy="9144000"/>
  <p:defaultTextStyle>
    <a:defPPr>
      <a:defRPr lang="ar-EG"/>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3300"/>
    <a:srgbClr val="006600"/>
    <a:srgbClr val="00FFFF"/>
    <a:srgbClr val="00FF00"/>
    <a:srgbClr val="FF9900"/>
    <a:srgbClr val="000000"/>
  </p:clrMru>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481" autoAdjust="0"/>
    <p:restoredTop sz="94600" autoAdjust="0"/>
  </p:normalViewPr>
  <p:slideViewPr>
    <p:cSldViewPr>
      <p:cViewPr varScale="1">
        <p:scale>
          <a:sx n="62" d="100"/>
          <a:sy n="62" d="100"/>
        </p:scale>
        <p:origin x="-151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5BD3D0A-5CBA-474F-9301-487A1B79780E}"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D90E82DD-24AA-4576-A665-4364698D22C1}"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55005F13-7BFC-4859-811A-FE61A6634D51}" type="datetimeFigureOut">
              <a:rPr lang="ar-EG"/>
              <a:pPr>
                <a:defRPr/>
              </a:pPr>
              <a:t>05/06/1442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4CBACB8E-C68D-48B9-A29A-7F47ACCD10FD}"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C6CC2197-7515-4E39-BEA5-E1143D2C7074}" type="datetimeFigureOut">
              <a:rPr lang="ar-EG"/>
              <a:pPr>
                <a:defRPr/>
              </a:pPr>
              <a:t>05/06/1442</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7EA30F01-8BE2-4288-9069-EE61A6BA542E}"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EFC56D4C-19FA-4940-8EC3-81157A7F21DC}" type="datetimeFigureOut">
              <a:rPr lang="ar-EG"/>
              <a:pPr>
                <a:defRPr/>
              </a:pPr>
              <a:t>05/06/1442</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4B6B68D9-3B27-442B-8C98-3F316235BFC4}"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178AB1-8D34-4967-B423-B9FD17B69A40}" type="datetimeFigureOut">
              <a:rPr lang="ar-EG"/>
              <a:pPr>
                <a:defRPr/>
              </a:pPr>
              <a:t>05/06/1442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0C1CEC00-8C10-46DE-BD4B-882EC8BD0AC2}"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77AFABB8-256C-4DE3-AB71-7120A4F6D227}" type="datetimeFigureOut">
              <a:rPr lang="ar-EG"/>
              <a:pPr>
                <a:defRPr/>
              </a:pPr>
              <a:t>05/06/1442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E2C201D-959A-4C25-9B4E-F0CF9ADCE485}" type="slidenum">
              <a:rPr lang="ar-EG"/>
              <a:pPr>
                <a:defRPr/>
              </a:pPr>
              <a:t>‹#›</a:t>
            </a:fld>
            <a:endParaRPr lang="ar-EG"/>
          </a:p>
        </p:txBody>
      </p:sp>
    </p:spTree>
  </p:cSld>
  <p:clrMapOvr>
    <a:masterClrMapping/>
  </p:clrMapOvr>
  <p:transition>
    <p:cover dir="rd"/>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F58DBA8E-33DE-447B-A923-05B74ADDDE9A}" type="datetimeFigureOut">
              <a:rPr lang="ar-EG" smtClean="0"/>
              <a:pPr>
                <a:defRPr/>
              </a:pPr>
              <a:t>05/06/1442</a:t>
            </a:fld>
            <a:endParaRPr lang="en-US"/>
          </a:p>
        </p:txBody>
      </p:sp>
      <p:sp>
        <p:nvSpPr>
          <p:cNvPr id="3" name="عنصر نائب للتذييل 2"/>
          <p:cNvSpPr>
            <a:spLocks noGrp="1"/>
          </p:cNvSpPr>
          <p:nvPr>
            <p:ph type="ftr" sz="quarter" idx="11"/>
          </p:nvPr>
        </p:nvSpPr>
        <p:spPr/>
        <p:txBody>
          <a:bodyPr/>
          <a:lstStyle/>
          <a:p>
            <a:pPr>
              <a:defRPr/>
            </a:pPr>
            <a:endParaRPr lang="en-US"/>
          </a:p>
        </p:txBody>
      </p:sp>
      <p:sp>
        <p:nvSpPr>
          <p:cNvPr id="4" name="عنصر نائب لرقم الشريحة 3"/>
          <p:cNvSpPr>
            <a:spLocks noGrp="1"/>
          </p:cNvSpPr>
          <p:nvPr>
            <p:ph type="sldNum" sz="quarter" idx="12"/>
          </p:nvPr>
        </p:nvSpPr>
        <p:spPr/>
        <p:txBody>
          <a:bodyPr/>
          <a:lstStyle/>
          <a:p>
            <a:pPr>
              <a:defRPr/>
            </a:pPr>
            <a:fld id="{32A31F38-CDBC-4EF3-AE24-2519BA7E2B1C}" type="slidenum">
              <a:rPr lang="ar-SA" smtClean="0"/>
              <a:pPr>
                <a:defRPr/>
              </a:pPr>
              <a:t>‹#›</a:t>
            </a:fld>
            <a:endParaRPr lang="en-US"/>
          </a:p>
        </p:txBody>
      </p:sp>
    </p:spTree>
  </p:cSld>
  <p:clrMapOvr>
    <a:masterClrMapping/>
  </p:clrMapOvr>
  <p:transition>
    <p:cover dir="rd"/>
    <p:sndAc>
      <p:stSnd>
        <p:snd r:embed="rId1" name="arrow.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fld id="{1BE8EFD6-C298-4065-8F67-42459604D7D9}" type="datetimeFigureOut">
              <a:rPr lang="ar-EG"/>
              <a:pPr>
                <a:defRPr/>
              </a:pPr>
              <a:t>05/06/1442</a:t>
            </a:fld>
            <a:endParaRPr lang="ar-EG"/>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9"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a:solidFill>
                  <a:srgbClr val="898989"/>
                </a:solidFill>
                <a:latin typeface="Arial" pitchFamily="34" charset="0"/>
                <a:cs typeface="Arial" pitchFamily="34" charset="0"/>
              </a:defRPr>
            </a:lvl1pPr>
          </a:lstStyle>
          <a:p>
            <a:pPr>
              <a:defRPr/>
            </a:pPr>
            <a:fld id="{38982E5A-4950-40A6-A439-A2597DA05CB2}"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718" r:id="rId7"/>
  </p:sldLayoutIdLst>
  <p:transition>
    <p:cover dir="rd"/>
    <p:sndAc>
      <p:stSnd>
        <p:snd r:embed="rId9" name="arrow.wav"/>
      </p:stSnd>
    </p:sndAc>
  </p:transition>
  <p:txStyles>
    <p:titleStyle>
      <a:lvl1pPr algn="ctr" rtl="1" eaLnBrk="0" fontAlgn="base" hangingPunct="0">
        <a:spcBef>
          <a:spcPct val="0"/>
        </a:spcBef>
        <a:spcAft>
          <a:spcPct val="0"/>
        </a:spcAft>
        <a:defRPr sz="4400" kern="1200">
          <a:solidFill>
            <a:schemeClr val="tx1"/>
          </a:solidFill>
          <a:latin typeface="Arial" charset="0"/>
          <a:ea typeface="+mj-ea"/>
          <a:cs typeface="+mj-cs"/>
        </a:defRPr>
      </a:lvl1pPr>
      <a:lvl2pPr algn="ctr" rtl="1" eaLnBrk="0" fontAlgn="base" hangingPunct="0">
        <a:spcBef>
          <a:spcPct val="0"/>
        </a:spcBef>
        <a:spcAft>
          <a:spcPct val="0"/>
        </a:spcAft>
        <a:defRPr sz="4400">
          <a:solidFill>
            <a:schemeClr val="tx1"/>
          </a:solidFill>
          <a:latin typeface="Arial" charset="0"/>
          <a:cs typeface="Times New Roman" pitchFamily="18" charset="0"/>
        </a:defRPr>
      </a:lvl2pPr>
      <a:lvl3pPr algn="ctr" rtl="1" eaLnBrk="0" fontAlgn="base" hangingPunct="0">
        <a:spcBef>
          <a:spcPct val="0"/>
        </a:spcBef>
        <a:spcAft>
          <a:spcPct val="0"/>
        </a:spcAft>
        <a:defRPr sz="4400">
          <a:solidFill>
            <a:schemeClr val="tx1"/>
          </a:solidFill>
          <a:latin typeface="Arial" charset="0"/>
          <a:cs typeface="Times New Roman" pitchFamily="18" charset="0"/>
        </a:defRPr>
      </a:lvl3pPr>
      <a:lvl4pPr algn="ctr" rtl="1" eaLnBrk="0" fontAlgn="base" hangingPunct="0">
        <a:spcBef>
          <a:spcPct val="0"/>
        </a:spcBef>
        <a:spcAft>
          <a:spcPct val="0"/>
        </a:spcAft>
        <a:defRPr sz="4400">
          <a:solidFill>
            <a:schemeClr val="tx1"/>
          </a:solidFill>
          <a:latin typeface="Arial" charset="0"/>
          <a:cs typeface="Times New Roman" pitchFamily="18" charset="0"/>
        </a:defRPr>
      </a:lvl4pPr>
      <a:lvl5pPr algn="ctr" rtl="1" eaLnBrk="0" fontAlgn="base" hangingPunct="0">
        <a:spcBef>
          <a:spcPct val="0"/>
        </a:spcBef>
        <a:spcAft>
          <a:spcPct val="0"/>
        </a:spcAft>
        <a:defRPr sz="4400">
          <a:solidFill>
            <a:schemeClr val="tx1"/>
          </a:solidFill>
          <a:latin typeface="Arial"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Arial" charset="0"/>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Arial" charset="0"/>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Arial" charset="0"/>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Arial" charset="0"/>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Arial" charset="0"/>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0.wav"/></Relationships>
</file>

<file path=ppt/slides/_rels/slide1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audio" Target="../media/audio40.wav"/></Relationships>
</file>

<file path=ppt/slides/_rels/slide11.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image" Target="../media/image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13.xml.rels><?xml version="1.0" encoding="UTF-8" standalone="yes"?>
<Relationships xmlns="http://schemas.openxmlformats.org/package/2006/relationships"><Relationship Id="rId3" Type="http://schemas.openxmlformats.org/officeDocument/2006/relationships/audio" Target="../media/audio46.wav"/><Relationship Id="rId7" Type="http://schemas.openxmlformats.org/officeDocument/2006/relationships/image" Target="../media/image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s>
</file>

<file path=ppt/slides/_rels/slide14.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audio" Target="../media/audio52.wav"/><Relationship Id="rId4" Type="http://schemas.openxmlformats.org/officeDocument/2006/relationships/audio" Target="../media/audio51.wav"/></Relationships>
</file>

<file path=ppt/slides/_rels/slide15.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audio" Target="../media/audio55.wav"/><Relationship Id="rId4" Type="http://schemas.openxmlformats.org/officeDocument/2006/relationships/audio" Target="../media/audio54.wav"/></Relationships>
</file>

<file path=ppt/slides/_rels/slide16.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58.wav"/><Relationship Id="rId4" Type="http://schemas.openxmlformats.org/officeDocument/2006/relationships/audio" Target="../media/audio57.wav"/></Relationships>
</file>

<file path=ppt/slides/_rels/slide17.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61.wav"/></Relationships>
</file>

<file path=ppt/slides/_rels/slide19.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63.wav"/></Relationships>
</file>

<file path=ppt/slides/_rels/slide2.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audio" Target="../media/audio13.wav"/><Relationship Id="rId4" Type="http://schemas.openxmlformats.org/officeDocument/2006/relationships/audio" Target="../media/audio12.wav"/></Relationships>
</file>

<file path=ppt/slides/_rels/slide20.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65.wav"/></Relationships>
</file>

<file path=ppt/slides/_rels/slide21.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67.wav"/></Relationships>
</file>

<file path=ppt/slides/_rels/slide22.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audio" Target="../media/audio68.wav"/><Relationship Id="rId7" Type="http://schemas.openxmlformats.org/officeDocument/2006/relationships/audio" Target="../media/audio7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71.wav"/><Relationship Id="rId5" Type="http://schemas.openxmlformats.org/officeDocument/2006/relationships/audio" Target="../media/audio70.wav"/><Relationship Id="rId4" Type="http://schemas.openxmlformats.org/officeDocument/2006/relationships/audio" Target="../media/audio69.wav"/></Relationships>
</file>

<file path=ppt/slides/_rels/slide23.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75.wav"/></Relationships>
</file>

<file path=ppt/slides/_rels/slide24.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78.wav"/><Relationship Id="rId4" Type="http://schemas.openxmlformats.org/officeDocument/2006/relationships/audio" Target="../media/audio77.wav"/></Relationships>
</file>

<file path=ppt/slides/_rels/slide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audio" Target="../media/audio17.wav"/><Relationship Id="rId4" Type="http://schemas.openxmlformats.org/officeDocument/2006/relationships/audio" Target="../media/audio16.wav"/></Relationships>
</file>

<file path=ppt/slides/_rels/slide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audio" Target="../media/audio19.wav"/></Relationships>
</file>

<file path=ppt/slides/_rels/slide6.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21.wav"/></Relationships>
</file>

<file path=ppt/slides/_rels/slide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9.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srcRect/>
          <a:stretch>
            <a:fillRect/>
          </a:stretch>
        </p:blipFill>
        <p:spPr bwMode="auto">
          <a:xfrm>
            <a:off x="4562475" y="3405188"/>
            <a:ext cx="19050" cy="47625"/>
          </a:xfrm>
          <a:prstGeom prst="rect">
            <a:avLst/>
          </a:prstGeom>
          <a:noFill/>
          <a:ln w="9525">
            <a:noFill/>
            <a:miter lim="800000"/>
            <a:headEnd/>
            <a:tailEnd/>
          </a:ln>
        </p:spPr>
      </p:pic>
      <p:grpSp>
        <p:nvGrpSpPr>
          <p:cNvPr id="2" name="Group 8"/>
          <p:cNvGrpSpPr>
            <a:grpSpLocks/>
          </p:cNvGrpSpPr>
          <p:nvPr/>
        </p:nvGrpSpPr>
        <p:grpSpPr bwMode="auto">
          <a:xfrm>
            <a:off x="0" y="0"/>
            <a:ext cx="4716463" cy="2209800"/>
            <a:chOff x="4786314" y="357166"/>
            <a:chExt cx="3217052" cy="2209460"/>
          </a:xfrm>
        </p:grpSpPr>
        <p:pic>
          <p:nvPicPr>
            <p:cNvPr id="3077" name="Picture 7" descr="Documentos.png"/>
            <p:cNvPicPr>
              <a:picLocks noChangeAspect="1"/>
            </p:cNvPicPr>
            <p:nvPr/>
          </p:nvPicPr>
          <p:blipFill>
            <a:blip r:embed="rId6" cstate="print">
              <a:lum bright="-24000" contrast="42000"/>
            </a:blip>
            <a:srcRect/>
            <a:stretch>
              <a:fillRect/>
            </a:stretch>
          </p:blipFill>
          <p:spPr bwMode="auto">
            <a:xfrm>
              <a:off x="4786314" y="357166"/>
              <a:ext cx="3217052" cy="2209460"/>
            </a:xfrm>
            <a:prstGeom prst="rect">
              <a:avLst/>
            </a:prstGeom>
            <a:noFill/>
            <a:ln w="9525">
              <a:noFill/>
              <a:miter lim="800000"/>
              <a:headEnd/>
              <a:tailEnd/>
            </a:ln>
          </p:spPr>
        </p:pic>
        <p:sp>
          <p:nvSpPr>
            <p:cNvPr id="3078" name="TextBox 1"/>
            <p:cNvSpPr txBox="1">
              <a:spLocks noChangeArrowheads="1"/>
            </p:cNvSpPr>
            <p:nvPr/>
          </p:nvSpPr>
          <p:spPr bwMode="auto">
            <a:xfrm rot="-294248">
              <a:off x="5215110" y="923816"/>
              <a:ext cx="2644241" cy="914260"/>
            </a:xfrm>
            <a:prstGeom prst="rect">
              <a:avLst/>
            </a:prstGeom>
            <a:noFill/>
            <a:ln w="9525">
              <a:noFill/>
              <a:miter lim="800000"/>
              <a:headEnd/>
              <a:tailEnd/>
            </a:ln>
          </p:spPr>
          <p:txBody>
            <a:bodyPr>
              <a:spAutoFit/>
            </a:bodyPr>
            <a:lstStyle/>
            <a:p>
              <a:pPr algn="ctr" rtl="1" eaLnBrk="1" hangingPunct="1"/>
              <a:r>
                <a:rPr lang="ar-EG" sz="5400" b="1">
                  <a:cs typeface="Times New Roman" pitchFamily="18" charset="0"/>
                </a:rPr>
                <a:t>الوحدة الثانية</a:t>
              </a:r>
              <a:endParaRPr lang="ar-EG" sz="6600" b="1">
                <a:cs typeface="Times New Roman" pitchFamily="18" charset="0"/>
              </a:endParaRPr>
            </a:p>
          </p:txBody>
        </p:sp>
      </p:grpSp>
      <p:grpSp>
        <p:nvGrpSpPr>
          <p:cNvPr id="4" name="Group 15"/>
          <p:cNvGrpSpPr>
            <a:grpSpLocks/>
          </p:cNvGrpSpPr>
          <p:nvPr/>
        </p:nvGrpSpPr>
        <p:grpSpPr bwMode="auto">
          <a:xfrm rot="20243880">
            <a:off x="1231111" y="3503652"/>
            <a:ext cx="6286500" cy="2232025"/>
            <a:chOff x="1065" y="2115"/>
            <a:chExt cx="3960" cy="1406"/>
          </a:xfrm>
          <a:scene3d>
            <a:camera prst="orthographicFront">
              <a:rot lat="0" lon="0" rev="0"/>
            </a:camera>
            <a:lightRig rig="balanced" dir="t">
              <a:rot lat="0" lon="0" rev="8700000"/>
            </a:lightRig>
          </a:scene3d>
        </p:grpSpPr>
        <p:grpSp>
          <p:nvGrpSpPr>
            <p:cNvPr id="7" name="Group 3"/>
            <p:cNvGrpSpPr>
              <a:grpSpLocks/>
            </p:cNvGrpSpPr>
            <p:nvPr/>
          </p:nvGrpSpPr>
          <p:grpSpPr bwMode="auto">
            <a:xfrm>
              <a:off x="1066" y="2115"/>
              <a:ext cx="3901" cy="1406"/>
              <a:chOff x="857223" y="1500174"/>
              <a:chExt cx="7143801" cy="2357977"/>
            </a:xfrm>
          </p:grpSpPr>
          <p:sp>
            <p:nvSpPr>
              <p:cNvPr id="5" name="Plaque 4"/>
              <p:cNvSpPr/>
              <p:nvPr/>
            </p:nvSpPr>
            <p:spPr>
              <a:xfrm rot="825418">
                <a:off x="1000099" y="1500174"/>
                <a:ext cx="7000925" cy="2357977"/>
              </a:xfrm>
              <a:prstGeom prst="ellipse">
                <a:avLst/>
              </a:prstGeom>
              <a:gradFill flip="none" rotWithShape="1">
                <a:gsLst>
                  <a:gs pos="0">
                    <a:srgbClr val="9900FF"/>
                  </a:gs>
                  <a:gs pos="50000">
                    <a:schemeClr val="bg1"/>
                  </a:gs>
                  <a:gs pos="100000">
                    <a:srgbClr val="9900FF"/>
                  </a:gs>
                </a:gsLst>
                <a:lin ang="135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6" name="Horizontal Scroll 5"/>
              <p:cNvSpPr/>
              <p:nvPr/>
            </p:nvSpPr>
            <p:spPr>
              <a:xfrm rot="1273446">
                <a:off x="857223" y="1590735"/>
                <a:ext cx="7143801" cy="2194227"/>
              </a:xfrm>
              <a:prstGeom prst="ellipse">
                <a:avLst/>
              </a:prstGeom>
              <a:gradFill flip="none" rotWithShape="1">
                <a:gsLst>
                  <a:gs pos="2000">
                    <a:srgbClr val="FF0000"/>
                  </a:gs>
                  <a:gs pos="50000">
                    <a:srgbClr val="FFFF00"/>
                  </a:gs>
                  <a:gs pos="91000">
                    <a:srgbClr val="FF0000"/>
                  </a:gs>
                </a:gsLst>
                <a:lin ang="1620000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3" name="TextBox 2"/>
            <p:cNvSpPr txBox="1"/>
            <p:nvPr/>
          </p:nvSpPr>
          <p:spPr>
            <a:xfrm rot="1405094">
              <a:off x="1065" y="2459"/>
              <a:ext cx="3960" cy="640"/>
            </a:xfrm>
            <a:prstGeom prst="rect">
              <a:avLst/>
            </a:prstGeom>
            <a:noFill/>
            <a:ln>
              <a:noFill/>
            </a:ln>
            <a:effectLst>
              <a:outerShdw blurRad="44450" dist="27940" dir="5400000" algn="ctr">
                <a:srgbClr val="000000">
                  <a:alpha val="32000"/>
                </a:srgbClr>
              </a:outerShdw>
            </a:effectLst>
            <a:sp3d>
              <a:bevelT w="190500" h="38100"/>
            </a:sp3d>
          </p:spPr>
          <p:txBody>
            <a:bodyPr rtlCol="1">
              <a:spAutoFit/>
            </a:bodyPr>
            <a:lstStyle/>
            <a:p>
              <a:pPr algn="ctr" rtl="1" eaLnBrk="1" fontAlgn="auto" hangingPunct="1">
                <a:spcBef>
                  <a:spcPts val="0"/>
                </a:spcBef>
                <a:spcAft>
                  <a:spcPts val="0"/>
                </a:spcAft>
                <a:defRPr/>
              </a:pPr>
              <a:r>
                <a:rPr lang="ar-SA" sz="6000" b="1" dirty="0">
                  <a:ln>
                    <a:solidFill>
                      <a:srgbClr val="FF0000"/>
                    </a:solidFill>
                  </a:ln>
                  <a:solidFill>
                    <a:srgbClr val="0000FF"/>
                  </a:solidFill>
                  <a:latin typeface="+mn-lt"/>
                  <a:cs typeface="+mn-cs"/>
                </a:rPr>
                <a:t>(الحياء وعمل القلب</a:t>
              </a:r>
              <a:r>
                <a:rPr lang="ar-SA" sz="6000" b="1" dirty="0" err="1">
                  <a:ln>
                    <a:solidFill>
                      <a:srgbClr val="FF0000"/>
                    </a:solidFill>
                  </a:ln>
                  <a:solidFill>
                    <a:srgbClr val="0000FF"/>
                  </a:solidFill>
                  <a:latin typeface="+mn-lt"/>
                  <a:cs typeface="+mn-cs"/>
                </a:rPr>
                <a:t>)</a:t>
              </a:r>
              <a:endParaRPr lang="en-US" sz="4400" b="1" dirty="0">
                <a:ln>
                  <a:solidFill>
                    <a:srgbClr val="FF0000"/>
                  </a:solidFill>
                </a:ln>
                <a:solidFill>
                  <a:srgbClr val="0000FF"/>
                </a:solidFill>
                <a:latin typeface="+mn-lt"/>
                <a:cs typeface="+mn-cs"/>
              </a:endParaRPr>
            </a:p>
          </p:txBody>
        </p:sp>
      </p:gr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حده2.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ou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حياء و عم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1"/>
          <p:cNvSpPr/>
          <p:nvPr/>
        </p:nvSpPr>
        <p:spPr>
          <a:xfrm>
            <a:off x="1571625" y="285750"/>
            <a:ext cx="6715125" cy="857250"/>
          </a:xfrm>
          <a:prstGeom prst="snip2Diag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r>
              <a:rPr lang="ar-SA" sz="4000" b="1" dirty="0">
                <a:solidFill>
                  <a:srgbClr val="FF0000"/>
                </a:solidFill>
              </a:rPr>
              <a:t>من معاني </a:t>
            </a:r>
            <a:r>
              <a:rPr lang="ar-SA" sz="4000" b="1" dirty="0" smtClean="0">
                <a:solidFill>
                  <a:srgbClr val="FF0000"/>
                </a:solidFill>
              </a:rPr>
              <a:t>الحديث </a:t>
            </a:r>
            <a:r>
              <a:rPr lang="ar-SA" sz="4000" b="1" dirty="0">
                <a:solidFill>
                  <a:srgbClr val="FF0000"/>
                </a:solidFill>
              </a:rPr>
              <a:t>وإرشاداته</a:t>
            </a:r>
            <a:endParaRPr lang="ar-EG" sz="4000" b="1" dirty="0">
              <a:solidFill>
                <a:srgbClr val="FF0000"/>
              </a:solidFill>
            </a:endParaRPr>
          </a:p>
        </p:txBody>
      </p:sp>
      <p:grpSp>
        <p:nvGrpSpPr>
          <p:cNvPr id="2" name="Group 7"/>
          <p:cNvGrpSpPr>
            <a:grpSpLocks/>
          </p:cNvGrpSpPr>
          <p:nvPr/>
        </p:nvGrpSpPr>
        <p:grpSpPr bwMode="auto">
          <a:xfrm>
            <a:off x="500063" y="1714500"/>
            <a:ext cx="8358187" cy="4479925"/>
            <a:chOff x="315" y="1080"/>
            <a:chExt cx="5265" cy="2822"/>
          </a:xfrm>
        </p:grpSpPr>
        <p:grpSp>
          <p:nvGrpSpPr>
            <p:cNvPr id="13316" name="مجموعة 12"/>
            <p:cNvGrpSpPr>
              <a:grpSpLocks/>
            </p:cNvGrpSpPr>
            <p:nvPr/>
          </p:nvGrpSpPr>
          <p:grpSpPr bwMode="auto">
            <a:xfrm>
              <a:off x="315" y="1080"/>
              <a:ext cx="5265" cy="2822"/>
              <a:chOff x="500034" y="1714487"/>
              <a:chExt cx="8358246" cy="4480413"/>
            </a:xfrm>
          </p:grpSpPr>
          <p:pic>
            <p:nvPicPr>
              <p:cNvPr id="11" name="Picture 4" descr="http://www.missmariestea.com/images/Web%20Pages/Old-Paper.gif"/>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500034" y="1714487"/>
                <a:ext cx="8358246" cy="4480413"/>
              </a:xfrm>
              <a:prstGeom prst="rect">
                <a:avLst/>
              </a:prstGeom>
              <a:noFill/>
              <a:effectLst>
                <a:innerShdw blurRad="622300">
                  <a:srgbClr val="0000FF"/>
                </a:innerShdw>
              </a:effectLst>
            </p:spPr>
          </p:pic>
          <p:sp>
            <p:nvSpPr>
              <p:cNvPr id="13319" name="TextBox 2"/>
              <p:cNvSpPr txBox="1">
                <a:spLocks noChangeArrowheads="1"/>
              </p:cNvSpPr>
              <p:nvPr/>
            </p:nvSpPr>
            <p:spPr bwMode="auto">
              <a:xfrm>
                <a:off x="1357290" y="2660740"/>
                <a:ext cx="6715172" cy="2308476"/>
              </a:xfrm>
              <a:prstGeom prst="rect">
                <a:avLst/>
              </a:prstGeom>
              <a:noFill/>
              <a:ln w="9525">
                <a:noFill/>
                <a:miter lim="800000"/>
                <a:headEnd/>
                <a:tailEnd/>
              </a:ln>
            </p:spPr>
            <p:txBody>
              <a:bodyPr>
                <a:spAutoFit/>
              </a:bodyPr>
              <a:lstStyle/>
              <a:p>
                <a:pPr algn="ctr" rtl="1" eaLnBrk="1" hangingPunct="1">
                  <a:defRPr/>
                </a:pPr>
                <a:r>
                  <a:rPr lang="ar-SA" sz="3600" b="1" dirty="0">
                    <a:solidFill>
                      <a:srgbClr val="003300"/>
                    </a:solidFill>
                    <a:latin typeface="Calibri" pitchFamily="34" charset="0"/>
                    <a:cs typeface="+mn-cs"/>
                  </a:rPr>
                  <a:t>1- الاهتمام بستر العورة دليل على سلامة الفطرة وصدق الحياء،</a:t>
                </a:r>
                <a:r>
                  <a:rPr lang="ar-EG" sz="3600" b="1" dirty="0">
                    <a:solidFill>
                      <a:srgbClr val="003300"/>
                    </a:solidFill>
                    <a:latin typeface="Calibri" pitchFamily="34" charset="0"/>
                    <a:cs typeface="+mn-cs"/>
                  </a:rPr>
                  <a:t> فلتسع إلى استكمال حيائك بعدم كشف العورة والحرص على الالتزام باللباس الساتر.</a:t>
                </a:r>
                <a:endParaRPr lang="ar-SA" sz="3600" b="1" dirty="0">
                  <a:solidFill>
                    <a:srgbClr val="003300"/>
                  </a:solidFill>
                  <a:latin typeface="Calibri" pitchFamily="34" charset="0"/>
                  <a:cs typeface="+mn-cs"/>
                </a:endParaRPr>
              </a:p>
            </p:txBody>
          </p:sp>
        </p:grpSp>
        <p:sp>
          <p:nvSpPr>
            <p:cNvPr id="13317" name="TextBox 2"/>
            <p:cNvSpPr txBox="1">
              <a:spLocks noChangeArrowheads="1"/>
            </p:cNvSpPr>
            <p:nvPr/>
          </p:nvSpPr>
          <p:spPr bwMode="auto">
            <a:xfrm>
              <a:off x="810" y="2520"/>
              <a:ext cx="4230" cy="407"/>
            </a:xfrm>
            <a:prstGeom prst="rect">
              <a:avLst/>
            </a:prstGeom>
            <a:noFill/>
            <a:ln w="9525">
              <a:noFill/>
              <a:miter lim="800000"/>
              <a:headEnd/>
              <a:tailEnd/>
            </a:ln>
          </p:spPr>
          <p:txBody>
            <a:bodyPr>
              <a:spAutoFit/>
            </a:bodyPr>
            <a:lstStyle/>
            <a:p>
              <a:pPr algn="ctr" rtl="1" eaLnBrk="1" hangingPunct="1">
                <a:defRPr/>
              </a:pPr>
              <a:endParaRPr lang="ar-SA" sz="3600" b="1">
                <a:solidFill>
                  <a:schemeClr val="bg1"/>
                </a:solidFill>
                <a:latin typeface="Calibri" pitchFamily="34" charset="0"/>
                <a:cs typeface="+mn-cs"/>
              </a:endParaRPr>
            </a:p>
          </p:txBody>
        </p:sp>
      </p:gr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من معانى.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style.rotation</p:attrName>
                                        </p:attrNameLst>
                                      </p:cBhvr>
                                      <p:tavLst>
                                        <p:tav tm="0">
                                          <p:val>
                                            <p:fltVal val="720"/>
                                          </p:val>
                                        </p:tav>
                                        <p:tav tm="100000">
                                          <p:val>
                                            <p:fltVal val="0"/>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0"/>
                                            </p:cond>
                                          </p:stCondLst>
                                          <p:endCondLst>
                                            <p:cond evt="onStopAudio" delay="0">
                                              <p:tgtEl>
                                                <p:sldTgt/>
                                              </p:tgtEl>
                                            </p:cond>
                                          </p:endCondLst>
                                        </p:cTn>
                                        <p:tgtEl>
                                          <p:sndTgt r:embed="rId4" name="الاهتمام بست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1"/>
          <p:cNvSpPr/>
          <p:nvPr/>
        </p:nvSpPr>
        <p:spPr>
          <a:xfrm>
            <a:off x="1571625" y="285750"/>
            <a:ext cx="6715125" cy="857250"/>
          </a:xfrm>
          <a:prstGeom prst="snip2Diag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r>
              <a:rPr lang="ar-SA" sz="4000" b="1" dirty="0">
                <a:solidFill>
                  <a:srgbClr val="FF0000"/>
                </a:solidFill>
              </a:rPr>
              <a:t>من معاني الأحاديث وإرشاداته</a:t>
            </a:r>
            <a:endParaRPr lang="ar-EG" sz="4000" b="1" dirty="0">
              <a:solidFill>
                <a:srgbClr val="FF0000"/>
              </a:solidFill>
            </a:endParaRPr>
          </a:p>
        </p:txBody>
      </p:sp>
      <p:grpSp>
        <p:nvGrpSpPr>
          <p:cNvPr id="2" name="Group 7"/>
          <p:cNvGrpSpPr>
            <a:grpSpLocks/>
          </p:cNvGrpSpPr>
          <p:nvPr/>
        </p:nvGrpSpPr>
        <p:grpSpPr bwMode="auto">
          <a:xfrm>
            <a:off x="500063" y="1714500"/>
            <a:ext cx="8358187" cy="4479925"/>
            <a:chOff x="315" y="1080"/>
            <a:chExt cx="5265" cy="2822"/>
          </a:xfrm>
        </p:grpSpPr>
        <p:grpSp>
          <p:nvGrpSpPr>
            <p:cNvPr id="14340" name="مجموعة 12"/>
            <p:cNvGrpSpPr>
              <a:grpSpLocks/>
            </p:cNvGrpSpPr>
            <p:nvPr/>
          </p:nvGrpSpPr>
          <p:grpSpPr bwMode="auto">
            <a:xfrm>
              <a:off x="315" y="1080"/>
              <a:ext cx="5265" cy="2822"/>
              <a:chOff x="500034" y="1714487"/>
              <a:chExt cx="8358246" cy="4480413"/>
            </a:xfrm>
          </p:grpSpPr>
          <p:pic>
            <p:nvPicPr>
              <p:cNvPr id="11" name="Picture 4" descr="http://www.missmariestea.com/images/Web%20Pages/Old-Paper.gif"/>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500034" y="1714487"/>
                <a:ext cx="8358246" cy="4480413"/>
              </a:xfrm>
              <a:prstGeom prst="rect">
                <a:avLst/>
              </a:prstGeom>
              <a:noFill/>
              <a:effectLst>
                <a:innerShdw blurRad="622300">
                  <a:srgbClr val="0000FF"/>
                </a:innerShdw>
              </a:effectLst>
            </p:spPr>
          </p:pic>
          <p:sp>
            <p:nvSpPr>
              <p:cNvPr id="14343" name="TextBox 2"/>
              <p:cNvSpPr txBox="1">
                <a:spLocks noChangeArrowheads="1"/>
              </p:cNvSpPr>
              <p:nvPr/>
            </p:nvSpPr>
            <p:spPr bwMode="auto">
              <a:xfrm>
                <a:off x="1357290" y="2660740"/>
                <a:ext cx="6715172" cy="2308476"/>
              </a:xfrm>
              <a:prstGeom prst="rect">
                <a:avLst/>
              </a:prstGeom>
              <a:noFill/>
              <a:ln w="9525">
                <a:noFill/>
                <a:miter lim="800000"/>
                <a:headEnd/>
                <a:tailEnd/>
              </a:ln>
            </p:spPr>
            <p:txBody>
              <a:bodyPr>
                <a:spAutoFit/>
              </a:bodyPr>
              <a:lstStyle/>
              <a:p>
                <a:pPr algn="ctr" rtl="1" eaLnBrk="1" hangingPunct="1">
                  <a:defRPr/>
                </a:pPr>
                <a:r>
                  <a:rPr lang="ar-EG" sz="3600" b="1" dirty="0">
                    <a:solidFill>
                      <a:srgbClr val="003300"/>
                    </a:solidFill>
                    <a:latin typeface="Calibri" pitchFamily="34" charset="0"/>
                    <a:cs typeface="+mn-cs"/>
                  </a:rPr>
                  <a:t>2- من صفات المسلم الحرص على تجنب كل ما يؤدي إلى انكشاف عورته، سواء في نوع اللباس أو طريقة لبسه أو في هيئة الجلوس أو غير ذلك.</a:t>
                </a:r>
                <a:endParaRPr lang="ar-SA" sz="3600" b="1" dirty="0">
                  <a:solidFill>
                    <a:srgbClr val="003300"/>
                  </a:solidFill>
                  <a:latin typeface="Calibri" pitchFamily="34" charset="0"/>
                  <a:cs typeface="+mn-cs"/>
                </a:endParaRPr>
              </a:p>
            </p:txBody>
          </p:sp>
        </p:grpSp>
        <p:sp>
          <p:nvSpPr>
            <p:cNvPr id="14341" name="TextBox 2"/>
            <p:cNvSpPr txBox="1">
              <a:spLocks noChangeArrowheads="1"/>
            </p:cNvSpPr>
            <p:nvPr/>
          </p:nvSpPr>
          <p:spPr bwMode="auto">
            <a:xfrm>
              <a:off x="810" y="2520"/>
              <a:ext cx="4230" cy="407"/>
            </a:xfrm>
            <a:prstGeom prst="rect">
              <a:avLst/>
            </a:prstGeom>
            <a:noFill/>
            <a:ln w="9525">
              <a:noFill/>
              <a:miter lim="800000"/>
              <a:headEnd/>
              <a:tailEnd/>
            </a:ln>
          </p:spPr>
          <p:txBody>
            <a:bodyPr>
              <a:spAutoFit/>
            </a:bodyPr>
            <a:lstStyle/>
            <a:p>
              <a:pPr algn="ctr" rtl="1" eaLnBrk="1" hangingPunct="1">
                <a:defRPr/>
              </a:pPr>
              <a:endParaRPr lang="ar-SA" sz="3600" b="1">
                <a:solidFill>
                  <a:schemeClr val="bg1"/>
                </a:solidFill>
                <a:latin typeface="Calibri" pitchFamily="34" charset="0"/>
                <a:cs typeface="+mn-cs"/>
              </a:endParaRPr>
            </a:p>
          </p:txBody>
        </p:sp>
      </p:gr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من صف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1"/>
          <p:cNvSpPr/>
          <p:nvPr/>
        </p:nvSpPr>
        <p:spPr>
          <a:xfrm>
            <a:off x="1571625" y="285750"/>
            <a:ext cx="6715125" cy="857250"/>
          </a:xfrm>
          <a:prstGeom prst="snip2Diag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r>
              <a:rPr lang="ar-SA" sz="4000" b="1" dirty="0">
                <a:solidFill>
                  <a:srgbClr val="FF0000"/>
                </a:solidFill>
              </a:rPr>
              <a:t>من معاني الأحاديث وإرشاداته</a:t>
            </a:r>
            <a:endParaRPr lang="ar-EG" sz="4000" b="1" dirty="0">
              <a:solidFill>
                <a:srgbClr val="FF0000"/>
              </a:solidFill>
            </a:endParaRPr>
          </a:p>
        </p:txBody>
      </p:sp>
      <p:grpSp>
        <p:nvGrpSpPr>
          <p:cNvPr id="2" name="Group 7"/>
          <p:cNvGrpSpPr>
            <a:grpSpLocks/>
          </p:cNvGrpSpPr>
          <p:nvPr/>
        </p:nvGrpSpPr>
        <p:grpSpPr bwMode="auto">
          <a:xfrm>
            <a:off x="500063" y="1714500"/>
            <a:ext cx="8358187" cy="4479925"/>
            <a:chOff x="315" y="1080"/>
            <a:chExt cx="5265" cy="2822"/>
          </a:xfrm>
        </p:grpSpPr>
        <p:grpSp>
          <p:nvGrpSpPr>
            <p:cNvPr id="15367" name="مجموعة 12"/>
            <p:cNvGrpSpPr>
              <a:grpSpLocks/>
            </p:cNvGrpSpPr>
            <p:nvPr/>
          </p:nvGrpSpPr>
          <p:grpSpPr bwMode="auto">
            <a:xfrm>
              <a:off x="315" y="1080"/>
              <a:ext cx="5265" cy="2822"/>
              <a:chOff x="500034" y="1714487"/>
              <a:chExt cx="8358246" cy="4480413"/>
            </a:xfrm>
          </p:grpSpPr>
          <p:pic>
            <p:nvPicPr>
              <p:cNvPr id="11" name="Picture 4" descr="http://www.missmariestea.com/images/Web%20Pages/Old-Paper.gif"/>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500034" y="1714487"/>
                <a:ext cx="8358246" cy="4480413"/>
              </a:xfrm>
              <a:prstGeom prst="rect">
                <a:avLst/>
              </a:prstGeom>
              <a:noFill/>
              <a:effectLst>
                <a:innerShdw blurRad="622300">
                  <a:srgbClr val="0000FF"/>
                </a:innerShdw>
              </a:effectLst>
            </p:spPr>
          </p:pic>
          <p:sp>
            <p:nvSpPr>
              <p:cNvPr id="15370" name="TextBox 2"/>
              <p:cNvSpPr txBox="1">
                <a:spLocks noChangeArrowheads="1"/>
              </p:cNvSpPr>
              <p:nvPr/>
            </p:nvSpPr>
            <p:spPr bwMode="auto">
              <a:xfrm>
                <a:off x="1357290" y="2428940"/>
                <a:ext cx="6715172" cy="2862575"/>
              </a:xfrm>
              <a:prstGeom prst="rect">
                <a:avLst/>
              </a:prstGeom>
              <a:noFill/>
              <a:ln w="9525">
                <a:noFill/>
                <a:miter lim="800000"/>
                <a:headEnd/>
                <a:tailEnd/>
              </a:ln>
            </p:spPr>
            <p:txBody>
              <a:bodyPr>
                <a:spAutoFit/>
              </a:bodyPr>
              <a:lstStyle/>
              <a:p>
                <a:pPr algn="r" rtl="1" eaLnBrk="1" hangingPunct="1">
                  <a:defRPr/>
                </a:pPr>
                <a:r>
                  <a:rPr lang="ar-EG" sz="3600" b="1" dirty="0">
                    <a:solidFill>
                      <a:srgbClr val="003300"/>
                    </a:solidFill>
                    <a:latin typeface="Calibri" pitchFamily="34" charset="0"/>
                    <a:cs typeface="+mn-cs"/>
                  </a:rPr>
                  <a:t>3- من المواطن التي يتساهل فيها كثير من الناس بانكشاف العورات: </a:t>
                </a:r>
                <a:r>
                  <a:rPr lang="ar-EG" sz="3600" b="1" dirty="0" err="1">
                    <a:solidFill>
                      <a:srgbClr val="003300"/>
                    </a:solidFill>
                    <a:latin typeface="Calibri" pitchFamily="34" charset="0"/>
                    <a:cs typeface="+mn-cs"/>
                  </a:rPr>
                  <a:t>السباحة،</a:t>
                </a:r>
                <a:r>
                  <a:rPr lang="ar-EG" sz="3600" dirty="0" err="1">
                    <a:solidFill>
                      <a:srgbClr val="003300"/>
                    </a:solidFill>
                    <a:latin typeface="Calibri" pitchFamily="34" charset="0"/>
                    <a:cs typeface="+mn-cs"/>
                  </a:rPr>
                  <a:t>................</a:t>
                </a:r>
                <a:r>
                  <a:rPr lang="ar-EG" sz="3600" b="1" dirty="0" err="1">
                    <a:solidFill>
                      <a:srgbClr val="003300"/>
                    </a:solidFill>
                    <a:latin typeface="Calibri" pitchFamily="34" charset="0"/>
                    <a:cs typeface="+mn-cs"/>
                  </a:rPr>
                  <a:t>،</a:t>
                </a:r>
                <a:r>
                  <a:rPr lang="ar-EG" sz="3600" dirty="0" err="1">
                    <a:solidFill>
                      <a:srgbClr val="003300"/>
                    </a:solidFill>
                    <a:latin typeface="Calibri" pitchFamily="34" charset="0"/>
                    <a:cs typeface="+mn-cs"/>
                  </a:rPr>
                  <a:t>..................</a:t>
                </a:r>
                <a:r>
                  <a:rPr lang="ar-EG" sz="3600" b="1" dirty="0" err="1">
                    <a:solidFill>
                      <a:srgbClr val="003300"/>
                    </a:solidFill>
                    <a:latin typeface="Calibri" pitchFamily="34" charset="0"/>
                    <a:cs typeface="+mn-cs"/>
                  </a:rPr>
                  <a:t>، </a:t>
                </a:r>
                <a:r>
                  <a:rPr lang="ar-EG" sz="3600" dirty="0" err="1">
                    <a:solidFill>
                      <a:srgbClr val="003300"/>
                    </a:solidFill>
                    <a:latin typeface="Calibri" pitchFamily="34" charset="0"/>
                    <a:cs typeface="+mn-cs"/>
                  </a:rPr>
                  <a:t>........................</a:t>
                </a:r>
                <a:r>
                  <a:rPr lang="ar-EG" sz="3600" b="1" dirty="0">
                    <a:solidFill>
                      <a:srgbClr val="003300"/>
                    </a:solidFill>
                    <a:latin typeface="Calibri" pitchFamily="34" charset="0"/>
                    <a:cs typeface="+mn-cs"/>
                  </a:rPr>
                  <a:t> وهذه ليست من المواطن التي يعذر فيها بكشف العورة.</a:t>
                </a:r>
                <a:endParaRPr lang="en-US" sz="3600" b="1" dirty="0">
                  <a:solidFill>
                    <a:srgbClr val="003300"/>
                  </a:solidFill>
                  <a:latin typeface="Calibri" pitchFamily="34" charset="0"/>
                  <a:cs typeface="+mn-cs"/>
                </a:endParaRPr>
              </a:p>
            </p:txBody>
          </p:sp>
        </p:grpSp>
        <p:sp>
          <p:nvSpPr>
            <p:cNvPr id="15368" name="TextBox 2"/>
            <p:cNvSpPr txBox="1">
              <a:spLocks noChangeArrowheads="1"/>
            </p:cNvSpPr>
            <p:nvPr/>
          </p:nvSpPr>
          <p:spPr bwMode="auto">
            <a:xfrm>
              <a:off x="810" y="2520"/>
              <a:ext cx="4230" cy="407"/>
            </a:xfrm>
            <a:prstGeom prst="rect">
              <a:avLst/>
            </a:prstGeom>
            <a:noFill/>
            <a:ln w="9525">
              <a:noFill/>
              <a:miter lim="800000"/>
              <a:headEnd/>
              <a:tailEnd/>
            </a:ln>
          </p:spPr>
          <p:txBody>
            <a:bodyPr>
              <a:spAutoFit/>
            </a:bodyPr>
            <a:lstStyle/>
            <a:p>
              <a:pPr algn="ctr" rtl="1" eaLnBrk="1" hangingPunct="1">
                <a:defRPr/>
              </a:pPr>
              <a:endParaRPr lang="ar-SA" sz="3600" b="1">
                <a:solidFill>
                  <a:schemeClr val="bg1"/>
                </a:solidFill>
                <a:latin typeface="Calibri" pitchFamily="34" charset="0"/>
                <a:cs typeface="+mn-cs"/>
              </a:endParaRPr>
            </a:p>
          </p:txBody>
        </p:sp>
      </p:grpSp>
      <p:sp>
        <p:nvSpPr>
          <p:cNvPr id="9" name="TextBox 5"/>
          <p:cNvSpPr txBox="1">
            <a:spLocks noChangeArrowheads="1"/>
          </p:cNvSpPr>
          <p:nvPr/>
        </p:nvSpPr>
        <p:spPr bwMode="auto">
          <a:xfrm>
            <a:off x="4500563" y="3573463"/>
            <a:ext cx="2217737" cy="522287"/>
          </a:xfrm>
          <a:prstGeom prst="rect">
            <a:avLst/>
          </a:prstGeom>
          <a:noFill/>
          <a:ln w="9525">
            <a:noFill/>
            <a:miter lim="800000"/>
            <a:headEnd/>
            <a:tailEnd/>
          </a:ln>
        </p:spPr>
        <p:txBody>
          <a:bodyPr>
            <a:spAutoFit/>
          </a:bodyPr>
          <a:lstStyle/>
          <a:p>
            <a:pPr algn="r" rtl="1" eaLnBrk="1" hangingPunct="1">
              <a:defRPr/>
            </a:pPr>
            <a:r>
              <a:rPr lang="ar-SA" sz="2800" b="1" dirty="0">
                <a:solidFill>
                  <a:srgbClr val="0000FF"/>
                </a:solidFill>
                <a:cs typeface="+mn-cs"/>
              </a:rPr>
              <a:t>ممارسة الرياضة</a:t>
            </a:r>
            <a:endParaRPr lang="ar-EG" sz="2800" b="1" dirty="0">
              <a:solidFill>
                <a:srgbClr val="0000FF"/>
              </a:solidFill>
              <a:cs typeface="+mn-cs"/>
            </a:endParaRPr>
          </a:p>
        </p:txBody>
      </p:sp>
      <p:sp>
        <p:nvSpPr>
          <p:cNvPr id="12" name="TextBox 7"/>
          <p:cNvSpPr txBox="1">
            <a:spLocks noChangeArrowheads="1"/>
          </p:cNvSpPr>
          <p:nvPr/>
        </p:nvSpPr>
        <p:spPr bwMode="auto">
          <a:xfrm>
            <a:off x="2195513" y="3552825"/>
            <a:ext cx="2139950" cy="523875"/>
          </a:xfrm>
          <a:prstGeom prst="rect">
            <a:avLst/>
          </a:prstGeom>
          <a:noFill/>
          <a:ln w="9525">
            <a:noFill/>
            <a:miter lim="800000"/>
            <a:headEnd/>
            <a:tailEnd/>
          </a:ln>
        </p:spPr>
        <p:txBody>
          <a:bodyPr>
            <a:spAutoFit/>
          </a:bodyPr>
          <a:lstStyle/>
          <a:p>
            <a:pPr algn="r" rtl="1" eaLnBrk="1" hangingPunct="1">
              <a:defRPr/>
            </a:pPr>
            <a:r>
              <a:rPr lang="ar-SA" sz="2800" b="1" dirty="0">
                <a:solidFill>
                  <a:srgbClr val="0000FF"/>
                </a:solidFill>
                <a:cs typeface="+mn-cs"/>
              </a:rPr>
              <a:t>مسابقات الجري</a:t>
            </a:r>
            <a:endParaRPr lang="ar-EG" sz="2800" b="1" dirty="0">
              <a:solidFill>
                <a:srgbClr val="0000FF"/>
              </a:solidFill>
              <a:cs typeface="+mn-cs"/>
            </a:endParaRPr>
          </a:p>
        </p:txBody>
      </p:sp>
      <p:sp>
        <p:nvSpPr>
          <p:cNvPr id="13" name="TextBox 8"/>
          <p:cNvSpPr txBox="1">
            <a:spLocks noChangeArrowheads="1"/>
          </p:cNvSpPr>
          <p:nvPr/>
        </p:nvSpPr>
        <p:spPr bwMode="auto">
          <a:xfrm>
            <a:off x="5076825" y="4076700"/>
            <a:ext cx="2649538" cy="584200"/>
          </a:xfrm>
          <a:prstGeom prst="rect">
            <a:avLst/>
          </a:prstGeom>
          <a:noFill/>
          <a:ln w="9525">
            <a:noFill/>
            <a:miter lim="800000"/>
            <a:headEnd/>
            <a:tailEnd/>
          </a:ln>
        </p:spPr>
        <p:txBody>
          <a:bodyPr>
            <a:spAutoFit/>
          </a:bodyPr>
          <a:lstStyle/>
          <a:p>
            <a:pPr algn="r" rtl="1" eaLnBrk="1" hangingPunct="1">
              <a:defRPr/>
            </a:pPr>
            <a:r>
              <a:rPr lang="ar-SA" sz="3200" b="1" dirty="0">
                <a:solidFill>
                  <a:srgbClr val="0000FF"/>
                </a:solidFill>
                <a:cs typeface="+mn-cs"/>
              </a:rPr>
              <a:t>عارضات الأزياء </a:t>
            </a:r>
            <a:endParaRPr lang="ar-EG" sz="3200" b="1" dirty="0">
              <a:solidFill>
                <a:srgbClr val="0000FF"/>
              </a:solidFill>
              <a:cs typeface="+mn-cs"/>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من المواطن.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ممارسه الرياضه.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5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12"/>
                                        </p:tgtEl>
                                        <p:attrNameLst>
                                          <p:attrName>ppt_w</p:attrName>
                                        </p:attrNameLst>
                                      </p:cBhvr>
                                      <p:tavLst>
                                        <p:tav tm="0">
                                          <p:val>
                                            <p:strVal val="#ppt_w*.05"/>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12"/>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5" name="مسابقات الجرى.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13"/>
                                        </p:tgtEl>
                                        <p:attrNameLst>
                                          <p:attrName>ppt_w</p:attrName>
                                        </p:attrNameLst>
                                      </p:cBhvr>
                                      <p:tavLst>
                                        <p:tav tm="0">
                                          <p:val>
                                            <p:strVal val="#ppt_w*.05"/>
                                          </p:val>
                                        </p:tav>
                                        <p:tav tm="100000">
                                          <p:val>
                                            <p:strVal val="#ppt_w"/>
                                          </p:val>
                                        </p:tav>
                                      </p:tavLst>
                                    </p:anim>
                                    <p:anim calcmode="lin" valueType="num">
                                      <p:cBhvr>
                                        <p:cTn id="42" dur="500" fill="hold"/>
                                        <p:tgtEl>
                                          <p:spTgt spid="13"/>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13"/>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6" name="عارضات الازي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1"/>
          <p:cNvSpPr/>
          <p:nvPr/>
        </p:nvSpPr>
        <p:spPr>
          <a:xfrm>
            <a:off x="1571625" y="285750"/>
            <a:ext cx="6715125" cy="857250"/>
          </a:xfrm>
          <a:prstGeom prst="snip2Diag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r>
              <a:rPr lang="ar-SA" sz="4000" b="1" dirty="0">
                <a:solidFill>
                  <a:srgbClr val="FF0000"/>
                </a:solidFill>
              </a:rPr>
              <a:t>من معاني الأحاديث وإرشاداته</a:t>
            </a:r>
            <a:endParaRPr lang="ar-EG" sz="4000" b="1" dirty="0">
              <a:solidFill>
                <a:srgbClr val="FF0000"/>
              </a:solidFill>
            </a:endParaRPr>
          </a:p>
        </p:txBody>
      </p:sp>
      <p:grpSp>
        <p:nvGrpSpPr>
          <p:cNvPr id="2" name="Group 7"/>
          <p:cNvGrpSpPr>
            <a:grpSpLocks/>
          </p:cNvGrpSpPr>
          <p:nvPr/>
        </p:nvGrpSpPr>
        <p:grpSpPr bwMode="auto">
          <a:xfrm>
            <a:off x="500063" y="1714500"/>
            <a:ext cx="8358187" cy="4479925"/>
            <a:chOff x="315" y="1080"/>
            <a:chExt cx="5265" cy="2822"/>
          </a:xfrm>
        </p:grpSpPr>
        <p:grpSp>
          <p:nvGrpSpPr>
            <p:cNvPr id="16391" name="مجموعة 12"/>
            <p:cNvGrpSpPr>
              <a:grpSpLocks/>
            </p:cNvGrpSpPr>
            <p:nvPr/>
          </p:nvGrpSpPr>
          <p:grpSpPr bwMode="auto">
            <a:xfrm>
              <a:off x="315" y="1080"/>
              <a:ext cx="5265" cy="2822"/>
              <a:chOff x="500034" y="1714487"/>
              <a:chExt cx="8358246" cy="4480413"/>
            </a:xfrm>
          </p:grpSpPr>
          <p:pic>
            <p:nvPicPr>
              <p:cNvPr id="11" name="Picture 4" descr="http://www.missmariestea.com/images/Web%20Pages/Old-Paper.gif"/>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500034" y="1714487"/>
                <a:ext cx="8358246" cy="4480413"/>
              </a:xfrm>
              <a:prstGeom prst="rect">
                <a:avLst/>
              </a:prstGeom>
              <a:noFill/>
              <a:effectLst>
                <a:innerShdw blurRad="622300">
                  <a:srgbClr val="0000FF"/>
                </a:innerShdw>
              </a:effectLst>
            </p:spPr>
          </p:pic>
          <p:sp>
            <p:nvSpPr>
              <p:cNvPr id="16394" name="TextBox 2"/>
              <p:cNvSpPr txBox="1">
                <a:spLocks noChangeArrowheads="1"/>
              </p:cNvSpPr>
              <p:nvPr/>
            </p:nvSpPr>
            <p:spPr bwMode="auto">
              <a:xfrm>
                <a:off x="1357290" y="2428940"/>
                <a:ext cx="6715172" cy="2862575"/>
              </a:xfrm>
              <a:prstGeom prst="rect">
                <a:avLst/>
              </a:prstGeom>
              <a:noFill/>
              <a:ln w="9525">
                <a:noFill/>
                <a:miter lim="800000"/>
                <a:headEnd/>
                <a:tailEnd/>
              </a:ln>
            </p:spPr>
            <p:txBody>
              <a:bodyPr>
                <a:spAutoFit/>
              </a:bodyPr>
              <a:lstStyle/>
              <a:p>
                <a:pPr algn="r" rtl="1" eaLnBrk="1" hangingPunct="1">
                  <a:defRPr/>
                </a:pPr>
                <a:r>
                  <a:rPr lang="ar-EG" sz="3600" b="1" dirty="0">
                    <a:solidFill>
                      <a:srgbClr val="003300"/>
                    </a:solidFill>
                    <a:latin typeface="Calibri" pitchFamily="34" charset="0"/>
                    <a:cs typeface="+mn-cs"/>
                  </a:rPr>
                  <a:t>4- التساهل في ظهور العورة يدل على قلة الحياء، ويؤدي إلى مفاسد كثيرة، </a:t>
                </a:r>
                <a:r>
                  <a:rPr lang="ar-EG" sz="3600" b="1" dirty="0" err="1">
                    <a:solidFill>
                      <a:srgbClr val="003300"/>
                    </a:solidFill>
                    <a:latin typeface="Calibri" pitchFamily="34" charset="0"/>
                    <a:cs typeface="+mn-cs"/>
                  </a:rPr>
                  <a:t>منها:</a:t>
                </a:r>
                <a:endParaRPr lang="ar-EG" sz="3600" b="1" dirty="0">
                  <a:solidFill>
                    <a:srgbClr val="003300"/>
                  </a:solidFill>
                  <a:latin typeface="Calibri" pitchFamily="34" charset="0"/>
                  <a:cs typeface="+mn-cs"/>
                </a:endParaRPr>
              </a:p>
              <a:p>
                <a:pPr algn="r" rtl="1" eaLnBrk="1" hangingPunct="1">
                  <a:defRPr/>
                </a:pPr>
                <a:r>
                  <a:rPr lang="ar-EG" sz="3600" dirty="0" err="1">
                    <a:solidFill>
                      <a:srgbClr val="003300"/>
                    </a:solidFill>
                    <a:latin typeface="Calibri" pitchFamily="34" charset="0"/>
                    <a:cs typeface="+mn-cs"/>
                  </a:rPr>
                  <a:t>.....................</a:t>
                </a:r>
                <a:r>
                  <a:rPr lang="ar-EG" sz="3600" b="1" dirty="0" err="1">
                    <a:solidFill>
                      <a:srgbClr val="003300"/>
                    </a:solidFill>
                    <a:latin typeface="Calibri" pitchFamily="34" charset="0"/>
                    <a:cs typeface="+mn-cs"/>
                  </a:rPr>
                  <a:t>، </a:t>
                </a:r>
                <a:r>
                  <a:rPr lang="ar-EG" sz="3600" dirty="0" err="1">
                    <a:solidFill>
                      <a:srgbClr val="003300"/>
                    </a:solidFill>
                    <a:latin typeface="Calibri" pitchFamily="34" charset="0"/>
                    <a:cs typeface="+mn-cs"/>
                  </a:rPr>
                  <a:t>......................</a:t>
                </a:r>
                <a:r>
                  <a:rPr lang="ar-EG" sz="3600" b="1" dirty="0" err="1">
                    <a:solidFill>
                      <a:srgbClr val="003300"/>
                    </a:solidFill>
                    <a:latin typeface="Calibri" pitchFamily="34" charset="0"/>
                    <a:cs typeface="+mn-cs"/>
                  </a:rPr>
                  <a:t>، </a:t>
                </a:r>
                <a:r>
                  <a:rPr lang="ar-EG" sz="3600" dirty="0" err="1">
                    <a:solidFill>
                      <a:srgbClr val="003300"/>
                    </a:solidFill>
                    <a:latin typeface="Calibri" pitchFamily="34" charset="0"/>
                    <a:cs typeface="+mn-cs"/>
                  </a:rPr>
                  <a:t>........................</a:t>
                </a:r>
                <a:endParaRPr lang="ar-EG" sz="3600" dirty="0">
                  <a:solidFill>
                    <a:srgbClr val="003300"/>
                  </a:solidFill>
                  <a:latin typeface="Calibri" pitchFamily="34" charset="0"/>
                  <a:cs typeface="+mn-cs"/>
                </a:endParaRPr>
              </a:p>
              <a:p>
                <a:pPr algn="r" rtl="1" eaLnBrk="1" hangingPunct="1">
                  <a:defRPr/>
                </a:pPr>
                <a:endParaRPr lang="ar-SA" sz="3600" b="1" dirty="0">
                  <a:solidFill>
                    <a:srgbClr val="003300"/>
                  </a:solidFill>
                  <a:latin typeface="Calibri" pitchFamily="34" charset="0"/>
                  <a:cs typeface="+mn-cs"/>
                </a:endParaRPr>
              </a:p>
            </p:txBody>
          </p:sp>
        </p:grpSp>
        <p:sp>
          <p:nvSpPr>
            <p:cNvPr id="16392" name="TextBox 2"/>
            <p:cNvSpPr txBox="1">
              <a:spLocks noChangeArrowheads="1"/>
            </p:cNvSpPr>
            <p:nvPr/>
          </p:nvSpPr>
          <p:spPr bwMode="auto">
            <a:xfrm>
              <a:off x="810" y="2520"/>
              <a:ext cx="4230" cy="407"/>
            </a:xfrm>
            <a:prstGeom prst="rect">
              <a:avLst/>
            </a:prstGeom>
            <a:noFill/>
            <a:ln w="9525">
              <a:noFill/>
              <a:miter lim="800000"/>
              <a:headEnd/>
              <a:tailEnd/>
            </a:ln>
          </p:spPr>
          <p:txBody>
            <a:bodyPr>
              <a:spAutoFit/>
            </a:bodyPr>
            <a:lstStyle/>
            <a:p>
              <a:pPr algn="ctr" rtl="1" eaLnBrk="1" hangingPunct="1">
                <a:defRPr/>
              </a:pPr>
              <a:endParaRPr lang="ar-SA" sz="3600" b="1">
                <a:solidFill>
                  <a:schemeClr val="bg1"/>
                </a:solidFill>
                <a:latin typeface="Calibri" pitchFamily="34" charset="0"/>
                <a:cs typeface="+mn-cs"/>
              </a:endParaRPr>
            </a:p>
          </p:txBody>
        </p:sp>
      </p:grpSp>
      <p:sp>
        <p:nvSpPr>
          <p:cNvPr id="9" name="TextBox 5"/>
          <p:cNvSpPr txBox="1">
            <a:spLocks noChangeArrowheads="1"/>
          </p:cNvSpPr>
          <p:nvPr/>
        </p:nvSpPr>
        <p:spPr bwMode="auto">
          <a:xfrm>
            <a:off x="5508625" y="3543300"/>
            <a:ext cx="2649538" cy="584200"/>
          </a:xfrm>
          <a:prstGeom prst="rect">
            <a:avLst/>
          </a:prstGeom>
          <a:noFill/>
          <a:ln w="9525">
            <a:noFill/>
            <a:miter lim="800000"/>
            <a:headEnd/>
            <a:tailEnd/>
          </a:ln>
        </p:spPr>
        <p:txBody>
          <a:bodyPr>
            <a:spAutoFit/>
          </a:bodyPr>
          <a:lstStyle/>
          <a:p>
            <a:pPr algn="ctr" rtl="1" eaLnBrk="1" hangingPunct="1">
              <a:defRPr/>
            </a:pPr>
            <a:r>
              <a:rPr lang="ar-SA" sz="3200" b="1" dirty="0">
                <a:solidFill>
                  <a:srgbClr val="0000FF"/>
                </a:solidFill>
                <a:cs typeface="+mn-cs"/>
              </a:rPr>
              <a:t>إثارة الغرائز</a:t>
            </a:r>
            <a:endParaRPr lang="ar-EG" sz="3200" b="1" dirty="0">
              <a:solidFill>
                <a:srgbClr val="0000FF"/>
              </a:solidFill>
              <a:cs typeface="+mn-cs"/>
            </a:endParaRPr>
          </a:p>
        </p:txBody>
      </p:sp>
      <p:sp>
        <p:nvSpPr>
          <p:cNvPr id="12" name="TextBox 7"/>
          <p:cNvSpPr txBox="1">
            <a:spLocks noChangeArrowheads="1"/>
          </p:cNvSpPr>
          <p:nvPr/>
        </p:nvSpPr>
        <p:spPr bwMode="auto">
          <a:xfrm>
            <a:off x="2411413" y="3543300"/>
            <a:ext cx="2428875" cy="523875"/>
          </a:xfrm>
          <a:prstGeom prst="rect">
            <a:avLst/>
          </a:prstGeom>
          <a:noFill/>
          <a:ln w="9525">
            <a:noFill/>
            <a:miter lim="800000"/>
            <a:headEnd/>
            <a:tailEnd/>
          </a:ln>
        </p:spPr>
        <p:txBody>
          <a:bodyPr>
            <a:spAutoFit/>
          </a:bodyPr>
          <a:lstStyle/>
          <a:p>
            <a:pPr algn="ctr" rtl="1" eaLnBrk="1" hangingPunct="1">
              <a:defRPr/>
            </a:pPr>
            <a:r>
              <a:rPr lang="ar-EG" sz="2800" b="1" dirty="0">
                <a:solidFill>
                  <a:srgbClr val="0000FF"/>
                </a:solidFill>
                <a:cs typeface="+mn-cs"/>
              </a:rPr>
              <a:t>كثرة الفواحش</a:t>
            </a:r>
            <a:endParaRPr lang="ar-EG" sz="2800" dirty="0">
              <a:solidFill>
                <a:srgbClr val="0000FF"/>
              </a:solidFill>
              <a:cs typeface="+mn-cs"/>
            </a:endParaRPr>
          </a:p>
        </p:txBody>
      </p:sp>
      <p:sp>
        <p:nvSpPr>
          <p:cNvPr id="13" name="TextBox 8"/>
          <p:cNvSpPr txBox="1">
            <a:spLocks noChangeArrowheads="1"/>
          </p:cNvSpPr>
          <p:nvPr/>
        </p:nvSpPr>
        <p:spPr bwMode="auto">
          <a:xfrm>
            <a:off x="3851275" y="4119563"/>
            <a:ext cx="4714875" cy="523875"/>
          </a:xfrm>
          <a:prstGeom prst="rect">
            <a:avLst/>
          </a:prstGeom>
          <a:noFill/>
          <a:ln w="9525">
            <a:noFill/>
            <a:miter lim="800000"/>
            <a:headEnd/>
            <a:tailEnd/>
          </a:ln>
        </p:spPr>
        <p:txBody>
          <a:bodyPr>
            <a:spAutoFit/>
          </a:bodyPr>
          <a:lstStyle/>
          <a:p>
            <a:pPr algn="ctr" rtl="1" eaLnBrk="1" hangingPunct="1">
              <a:defRPr/>
            </a:pPr>
            <a:r>
              <a:rPr lang="ar-EG" sz="2800" b="1" dirty="0">
                <a:solidFill>
                  <a:srgbClr val="0000FF"/>
                </a:solidFill>
                <a:cs typeface="+mn-cs"/>
              </a:rPr>
              <a:t>التعرض لإيذاء ضعاف النفوس.</a:t>
            </a:r>
            <a:endParaRPr lang="en-US" sz="2800" dirty="0">
              <a:solidFill>
                <a:srgbClr val="0000FF"/>
              </a:solidFill>
              <a:cs typeface="+mn-cs"/>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التساهل فى.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اثاره الغرائز.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5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12"/>
                                        </p:tgtEl>
                                        <p:attrNameLst>
                                          <p:attrName>ppt_w</p:attrName>
                                        </p:attrNameLst>
                                      </p:cBhvr>
                                      <p:tavLst>
                                        <p:tav tm="0">
                                          <p:val>
                                            <p:strVal val="#ppt_w*.05"/>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12"/>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5" name="كثره الفواحش.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0" dur="2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1" dur="250" accel="50000" fill="hold">
                                          <p:stCondLst>
                                            <p:cond delay="250"/>
                                          </p:stCondLst>
                                        </p:cTn>
                                        <p:tgtEl>
                                          <p:spTgt spid="13"/>
                                        </p:tgtEl>
                                        <p:attrNameLst>
                                          <p:attrName>ppt_w</p:attrName>
                                        </p:attrNameLst>
                                      </p:cBhvr>
                                      <p:tavLst>
                                        <p:tav tm="0">
                                          <p:val>
                                            <p:strVal val="#ppt_w*.05"/>
                                          </p:val>
                                        </p:tav>
                                        <p:tav tm="100000">
                                          <p:val>
                                            <p:strVal val="#ppt_w"/>
                                          </p:val>
                                        </p:tav>
                                      </p:tavLst>
                                    </p:anim>
                                    <p:anim calcmode="lin" valueType="num">
                                      <p:cBhvr>
                                        <p:cTn id="42" dur="500" fill="hold"/>
                                        <p:tgtEl>
                                          <p:spTgt spid="13"/>
                                        </p:tgtEl>
                                        <p:attrNameLst>
                                          <p:attrName>ppt_h</p:attrName>
                                        </p:attrNameLst>
                                      </p:cBhvr>
                                      <p:tavLst>
                                        <p:tav tm="0">
                                          <p:val>
                                            <p:strVal val="#ppt_h"/>
                                          </p:val>
                                        </p:tav>
                                        <p:tav tm="100000">
                                          <p:val>
                                            <p:strVal val="#ppt_h"/>
                                          </p:val>
                                        </p:tav>
                                      </p:tavLst>
                                    </p:anim>
                                    <p:anim calcmode="lin" valueType="num">
                                      <p:cBhvr>
                                        <p:cTn id="43" dur="2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4" dur="2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5" dur="250" accel="50000" fill="hold">
                                          <p:stCondLst>
                                            <p:cond delay="250"/>
                                          </p:stCondLst>
                                        </p:cTn>
                                        <p:tgtEl>
                                          <p:spTgt spid="13"/>
                                        </p:tgtEl>
                                        <p:attrNameLst>
                                          <p:attrName>ppt_y</p:attrName>
                                        </p:attrNameLst>
                                      </p:cBhvr>
                                      <p:tavLst>
                                        <p:tav tm="0">
                                          <p:val>
                                            <p:strVal val="#ppt_y+.1"/>
                                          </p:val>
                                        </p:tav>
                                        <p:tav tm="100000">
                                          <p:val>
                                            <p:strVal val="#ppt_y"/>
                                          </p:val>
                                        </p:tav>
                                      </p:tavLst>
                                    </p:anim>
                                    <p:animEffect transition="in" filter="fade">
                                      <p:cBhvr>
                                        <p:cTn id="46" dur="500" decel="50000">
                                          <p:stCondLst>
                                            <p:cond delay="0"/>
                                          </p:stCondLst>
                                        </p:cTn>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6" name="التعرض لايذ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500063" y="1714500"/>
            <a:ext cx="8358187" cy="4479925"/>
            <a:chOff x="315" y="1080"/>
            <a:chExt cx="5265" cy="2822"/>
          </a:xfrm>
        </p:grpSpPr>
        <p:grpSp>
          <p:nvGrpSpPr>
            <p:cNvPr id="17414" name="مجموعة 12"/>
            <p:cNvGrpSpPr>
              <a:grpSpLocks/>
            </p:cNvGrpSpPr>
            <p:nvPr/>
          </p:nvGrpSpPr>
          <p:grpSpPr bwMode="auto">
            <a:xfrm>
              <a:off x="315" y="1080"/>
              <a:ext cx="5265" cy="2822"/>
              <a:chOff x="500034" y="1714487"/>
              <a:chExt cx="8358246" cy="4480413"/>
            </a:xfrm>
          </p:grpSpPr>
          <p:pic>
            <p:nvPicPr>
              <p:cNvPr id="11" name="Picture 4" descr="http://www.missmariestea.com/images/Web%20Pages/Old-Paper.gif"/>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500034" y="1714487"/>
                <a:ext cx="8358246" cy="4480413"/>
              </a:xfrm>
              <a:prstGeom prst="rect">
                <a:avLst/>
              </a:prstGeom>
              <a:noFill/>
              <a:effectLst>
                <a:innerShdw blurRad="622300">
                  <a:srgbClr val="0000FF"/>
                </a:innerShdw>
              </a:effectLst>
            </p:spPr>
          </p:pic>
          <p:sp>
            <p:nvSpPr>
              <p:cNvPr id="17417" name="TextBox 2"/>
              <p:cNvSpPr txBox="1">
                <a:spLocks noChangeArrowheads="1"/>
              </p:cNvSpPr>
              <p:nvPr/>
            </p:nvSpPr>
            <p:spPr bwMode="auto">
              <a:xfrm>
                <a:off x="1357290" y="2298751"/>
                <a:ext cx="6715172" cy="3046745"/>
              </a:xfrm>
              <a:prstGeom prst="rect">
                <a:avLst/>
              </a:prstGeom>
              <a:noFill/>
              <a:ln w="9525">
                <a:noFill/>
                <a:miter lim="800000"/>
                <a:headEnd/>
                <a:tailEnd/>
              </a:ln>
            </p:spPr>
            <p:txBody>
              <a:bodyPr>
                <a:spAutoFit/>
              </a:bodyPr>
              <a:lstStyle/>
              <a:p>
                <a:pPr algn="r" rtl="1" eaLnBrk="1" hangingPunct="1">
                  <a:defRPr/>
                </a:pPr>
                <a:r>
                  <a:rPr lang="ar-EG" sz="3200" b="1" dirty="0">
                    <a:solidFill>
                      <a:srgbClr val="003300"/>
                    </a:solidFill>
                    <a:latin typeface="Calibri" pitchFamily="34" charset="0"/>
                    <a:cs typeface="+mn-cs"/>
                  </a:rPr>
                  <a:t>5- المرأة بطبيعتها أشد حياء من الرجل؛ ولذا أمرتها الشريعة بما يتوافق مع فطرتها من الستر والبعد عن الرجال، ومن الأحكام المتعلقة بذلك:</a:t>
                </a:r>
                <a:endParaRPr lang="ar-SA" sz="3200" b="1" dirty="0">
                  <a:solidFill>
                    <a:srgbClr val="003300"/>
                  </a:solidFill>
                  <a:latin typeface="Calibri" pitchFamily="34" charset="0"/>
                  <a:cs typeface="+mn-cs"/>
                </a:endParaRPr>
              </a:p>
              <a:p>
                <a:pPr algn="r" rtl="1" eaLnBrk="1" hangingPunct="1">
                  <a:defRPr/>
                </a:pPr>
                <a:r>
                  <a:rPr lang="ar-EG" sz="3200" b="1" dirty="0">
                    <a:solidFill>
                      <a:srgbClr val="003300"/>
                    </a:solidFill>
                    <a:latin typeface="Calibri" pitchFamily="34" charset="0"/>
                    <a:cs typeface="+mn-cs"/>
                  </a:rPr>
                  <a:t>الأمر بستر الوجه عن الرجال الأجانب، منع الاختلاط في أماكن العمل، </a:t>
                </a:r>
                <a:r>
                  <a:rPr lang="ar-EG" sz="3200" dirty="0">
                    <a:solidFill>
                      <a:srgbClr val="003300"/>
                    </a:solidFill>
                    <a:latin typeface="Calibri" pitchFamily="34" charset="0"/>
                    <a:cs typeface="+mn-cs"/>
                  </a:rPr>
                  <a:t>..........................</a:t>
                </a:r>
                <a:r>
                  <a:rPr lang="ar-EG" sz="3200" b="1" dirty="0">
                    <a:solidFill>
                      <a:srgbClr val="003300"/>
                    </a:solidFill>
                    <a:latin typeface="Calibri" pitchFamily="34" charset="0"/>
                    <a:cs typeface="+mn-cs"/>
                  </a:rPr>
                  <a:t>، </a:t>
                </a:r>
                <a:r>
                  <a:rPr lang="ar-EG" sz="3200" dirty="0">
                    <a:solidFill>
                      <a:srgbClr val="003300"/>
                    </a:solidFill>
                    <a:latin typeface="Calibri" pitchFamily="34" charset="0"/>
                    <a:cs typeface="+mn-cs"/>
                  </a:rPr>
                  <a:t>................................</a:t>
                </a:r>
                <a:endParaRPr lang="ar-SA" sz="3200" dirty="0">
                  <a:solidFill>
                    <a:srgbClr val="003300"/>
                  </a:solidFill>
                  <a:latin typeface="Calibri" pitchFamily="34" charset="0"/>
                  <a:cs typeface="+mn-cs"/>
                </a:endParaRPr>
              </a:p>
            </p:txBody>
          </p:sp>
        </p:grpSp>
        <p:sp>
          <p:nvSpPr>
            <p:cNvPr id="17415" name="TextBox 2"/>
            <p:cNvSpPr txBox="1">
              <a:spLocks noChangeArrowheads="1"/>
            </p:cNvSpPr>
            <p:nvPr/>
          </p:nvSpPr>
          <p:spPr bwMode="auto">
            <a:xfrm>
              <a:off x="810" y="2520"/>
              <a:ext cx="4230" cy="446"/>
            </a:xfrm>
            <a:prstGeom prst="rect">
              <a:avLst/>
            </a:prstGeom>
            <a:noFill/>
            <a:ln w="9525">
              <a:noFill/>
              <a:miter lim="800000"/>
              <a:headEnd/>
              <a:tailEnd/>
            </a:ln>
          </p:spPr>
          <p:txBody>
            <a:bodyPr>
              <a:spAutoFit/>
            </a:bodyPr>
            <a:lstStyle/>
            <a:p>
              <a:pPr algn="ctr" rtl="1" eaLnBrk="1" hangingPunct="1"/>
              <a:endParaRPr lang="ar-SA" sz="4000" b="1">
                <a:solidFill>
                  <a:schemeClr val="bg1"/>
                </a:solidFill>
                <a:latin typeface="Calibri" pitchFamily="34" charset="0"/>
                <a:cs typeface="Traditional Arabic" pitchFamily="18" charset="-78"/>
              </a:endParaRPr>
            </a:p>
          </p:txBody>
        </p:sp>
      </p:grpSp>
      <p:sp>
        <p:nvSpPr>
          <p:cNvPr id="9" name="TextBox 5"/>
          <p:cNvSpPr txBox="1">
            <a:spLocks noChangeArrowheads="1"/>
          </p:cNvSpPr>
          <p:nvPr/>
        </p:nvSpPr>
        <p:spPr bwMode="auto">
          <a:xfrm>
            <a:off x="1908175" y="4221163"/>
            <a:ext cx="2649538" cy="584200"/>
          </a:xfrm>
          <a:prstGeom prst="rect">
            <a:avLst/>
          </a:prstGeom>
          <a:noFill/>
          <a:ln w="9525">
            <a:noFill/>
            <a:miter lim="800000"/>
            <a:headEnd/>
            <a:tailEnd/>
          </a:ln>
        </p:spPr>
        <p:txBody>
          <a:bodyPr>
            <a:spAutoFit/>
          </a:bodyPr>
          <a:lstStyle/>
          <a:p>
            <a:pPr rtl="1" eaLnBrk="1" hangingPunct="1"/>
            <a:r>
              <a:rPr lang="ar-EG" sz="3200" b="1">
                <a:solidFill>
                  <a:srgbClr val="0000FF"/>
                </a:solidFill>
              </a:rPr>
              <a:t>منع مقابلة الرجال</a:t>
            </a:r>
            <a:endParaRPr lang="en-US" sz="3200">
              <a:solidFill>
                <a:srgbClr val="0000FF"/>
              </a:solidFill>
            </a:endParaRPr>
          </a:p>
        </p:txBody>
      </p:sp>
      <p:sp>
        <p:nvSpPr>
          <p:cNvPr id="12" name="TextBox 7"/>
          <p:cNvSpPr txBox="1">
            <a:spLocks noChangeArrowheads="1"/>
          </p:cNvSpPr>
          <p:nvPr/>
        </p:nvSpPr>
        <p:spPr bwMode="auto">
          <a:xfrm>
            <a:off x="1187450" y="4724400"/>
            <a:ext cx="7215188" cy="584200"/>
          </a:xfrm>
          <a:prstGeom prst="rect">
            <a:avLst/>
          </a:prstGeom>
          <a:noFill/>
          <a:ln w="9525">
            <a:noFill/>
            <a:miter lim="800000"/>
            <a:headEnd/>
            <a:tailEnd/>
          </a:ln>
        </p:spPr>
        <p:txBody>
          <a:bodyPr>
            <a:spAutoFit/>
          </a:bodyPr>
          <a:lstStyle/>
          <a:p>
            <a:pPr algn="ctr" rtl="1" eaLnBrk="1" hangingPunct="1"/>
            <a:r>
              <a:rPr lang="ar-EG" sz="3200" b="1">
                <a:solidFill>
                  <a:srgbClr val="0000FF"/>
                </a:solidFill>
              </a:rPr>
              <a:t>والانفراد معهم بأي مكان إلا في وجود محرم.</a:t>
            </a:r>
            <a:endParaRPr lang="en-US" sz="3200">
              <a:solidFill>
                <a:srgbClr val="0000FF"/>
              </a:solidFill>
            </a:endParaRPr>
          </a:p>
        </p:txBody>
      </p:sp>
      <p:sp>
        <p:nvSpPr>
          <p:cNvPr id="13" name="Snip Diagonal Corner Rectangle 1"/>
          <p:cNvSpPr/>
          <p:nvPr/>
        </p:nvSpPr>
        <p:spPr>
          <a:xfrm>
            <a:off x="1571625" y="285750"/>
            <a:ext cx="6715125" cy="857250"/>
          </a:xfrm>
          <a:prstGeom prst="snip2Diag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eaLnBrk="1" fontAlgn="auto" hangingPunct="1">
              <a:spcBef>
                <a:spcPts val="0"/>
              </a:spcBef>
              <a:spcAft>
                <a:spcPts val="0"/>
              </a:spcAft>
              <a:defRPr/>
            </a:pPr>
            <a:r>
              <a:rPr lang="ar-SA" sz="4000" b="1" dirty="0">
                <a:solidFill>
                  <a:srgbClr val="FF0000"/>
                </a:solidFill>
              </a:rPr>
              <a:t>من معاني الأحاديث وإرشاداته</a:t>
            </a:r>
            <a:endParaRPr lang="ar-EG" sz="4000" b="1" dirty="0">
              <a:solidFill>
                <a:srgbClr val="FF0000"/>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المراه بطبيعتها.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9"/>
                                        </p:tgtEl>
                                        <p:attrNameLst>
                                          <p:attrName>ppt_w</p:attrName>
                                        </p:attrNameLst>
                                      </p:cBhvr>
                                      <p:tavLst>
                                        <p:tav tm="0">
                                          <p:val>
                                            <p:strVal val="#ppt_w*.05"/>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9"/>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منع مقابله.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5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25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250" accel="50000" fill="hold">
                                          <p:stCondLst>
                                            <p:cond delay="250"/>
                                          </p:stCondLst>
                                        </p:cTn>
                                        <p:tgtEl>
                                          <p:spTgt spid="12"/>
                                        </p:tgtEl>
                                        <p:attrNameLst>
                                          <p:attrName>ppt_w</p:attrName>
                                        </p:attrNameLst>
                                      </p:cBhvr>
                                      <p:tavLst>
                                        <p:tav tm="0">
                                          <p:val>
                                            <p:strVal val="#ppt_w*.05"/>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 calcmode="lin" valueType="num">
                                      <p:cBhvr>
                                        <p:cTn id="31" dur="25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25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250" accel="50000" fill="hold">
                                          <p:stCondLst>
                                            <p:cond delay="250"/>
                                          </p:stCondLst>
                                        </p:cTn>
                                        <p:tgtEl>
                                          <p:spTgt spid="12"/>
                                        </p:tgtEl>
                                        <p:attrNameLst>
                                          <p:attrName>ppt_y</p:attrName>
                                        </p:attrNameLst>
                                      </p:cBhvr>
                                      <p:tavLst>
                                        <p:tav tm="0">
                                          <p:val>
                                            <p:strVal val="#ppt_y+.1"/>
                                          </p:val>
                                        </p:tav>
                                        <p:tav tm="100000">
                                          <p:val>
                                            <p:strVal val="#ppt_y"/>
                                          </p:val>
                                        </p:tav>
                                      </p:tavLst>
                                    </p:anim>
                                    <p:animEffect transition="in" filter="fade">
                                      <p:cBhvr>
                                        <p:cTn id="34" dur="500" decel="50000">
                                          <p:stCondLst>
                                            <p:cond delay="0"/>
                                          </p:stCondLst>
                                        </p:cTn>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5" name="و الانفراد معه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038225" y="357188"/>
            <a:ext cx="7891463" cy="6500812"/>
            <a:chOff x="654" y="1305"/>
            <a:chExt cx="4971" cy="2978"/>
          </a:xfrm>
        </p:grpSpPr>
        <p:pic>
          <p:nvPicPr>
            <p:cNvPr id="18437" name="صورة 22" descr="0892.jpg"/>
            <p:cNvPicPr>
              <a:picLocks noChangeAspect="1"/>
            </p:cNvPicPr>
            <p:nvPr/>
          </p:nvPicPr>
          <p:blipFill>
            <a:blip r:embed="rId6" cstate="print"/>
            <a:srcRect/>
            <a:stretch>
              <a:fillRect/>
            </a:stretch>
          </p:blipFill>
          <p:spPr bwMode="auto">
            <a:xfrm>
              <a:off x="654" y="1305"/>
              <a:ext cx="4971" cy="2978"/>
            </a:xfrm>
            <a:prstGeom prst="rect">
              <a:avLst/>
            </a:prstGeom>
            <a:ln>
              <a:headEnd/>
              <a:tailEnd/>
            </a:ln>
          </p:spPr>
          <p:style>
            <a:lnRef idx="0">
              <a:schemeClr val="accent4"/>
            </a:lnRef>
            <a:fillRef idx="3">
              <a:schemeClr val="accent4"/>
            </a:fillRef>
            <a:effectRef idx="3">
              <a:schemeClr val="accent4"/>
            </a:effectRef>
            <a:fontRef idx="minor">
              <a:schemeClr val="lt1"/>
            </a:fontRef>
          </p:style>
        </p:pic>
        <p:sp>
          <p:nvSpPr>
            <p:cNvPr id="18438" name="عنوان 1"/>
            <p:cNvSpPr txBox="1">
              <a:spLocks/>
            </p:cNvSpPr>
            <p:nvPr/>
          </p:nvSpPr>
          <p:spPr bwMode="auto">
            <a:xfrm>
              <a:off x="1575" y="1567"/>
              <a:ext cx="3645" cy="982"/>
            </a:xfrm>
            <a:prstGeom prst="rect">
              <a:avLst/>
            </a:prstGeom>
            <a:noFill/>
            <a:ln>
              <a:noFill/>
              <a:headEnd/>
              <a:tailEnd/>
            </a:ln>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chor="ctr"/>
            <a:lstStyle/>
            <a:p>
              <a:pPr algn="r" rtl="1" eaLnBrk="1" hangingPunct="1">
                <a:defRPr/>
              </a:pPr>
              <a:r>
                <a:rPr lang="ar-EG" sz="3600" b="1" dirty="0">
                  <a:solidFill>
                    <a:srgbClr val="002060"/>
                  </a:solidFill>
                </a:rPr>
                <a:t>على أي شيء يدل احتمال المرأة التي كانت تصرع للصرع وصبرها عليه، وعدم صبرها على أن تكشف؟</a:t>
              </a:r>
              <a:endParaRPr lang="ar-SA" sz="3600" b="1" dirty="0">
                <a:solidFill>
                  <a:srgbClr val="002060"/>
                </a:solidFill>
              </a:endParaRPr>
            </a:p>
          </p:txBody>
        </p:sp>
      </p:grpSp>
      <p:sp>
        <p:nvSpPr>
          <p:cNvPr id="26634" name="عنوان 1"/>
          <p:cNvSpPr txBox="1">
            <a:spLocks/>
          </p:cNvSpPr>
          <p:nvPr/>
        </p:nvSpPr>
        <p:spPr bwMode="auto">
          <a:xfrm>
            <a:off x="1469897" y="3573016"/>
            <a:ext cx="6786588" cy="192882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rtl="1" eaLnBrk="1" hangingPunct="1">
              <a:defRPr/>
            </a:pPr>
            <a:r>
              <a:rPr lang="ar-EG" sz="4400" b="1" dirty="0">
                <a:solidFill>
                  <a:srgbClr val="0000FF"/>
                </a:solidFill>
              </a:rPr>
              <a:t>يدل على شدة حياء هذه المرأة المؤمنة بربها.</a:t>
            </a:r>
            <a:endParaRPr lang="en-US" sz="4400" dirty="0">
              <a:solidFill>
                <a:srgbClr val="0000FF"/>
              </a:solidFill>
            </a:endParaRPr>
          </a:p>
        </p:txBody>
      </p:sp>
      <p:sp>
        <p:nvSpPr>
          <p:cNvPr id="7" name="Heart 6"/>
          <p:cNvSpPr/>
          <p:nvPr/>
        </p:nvSpPr>
        <p:spPr>
          <a:xfrm rot="21280307">
            <a:off x="-73744" y="-10696"/>
            <a:ext cx="2922987" cy="1625633"/>
          </a:xfrm>
          <a:prstGeom prst="pentagon">
            <a:avLst/>
          </a:prstGeom>
          <a:gradFill flip="none" rotWithShape="1">
            <a:gsLst>
              <a:gs pos="0">
                <a:srgbClr val="FF0066">
                  <a:shade val="30000"/>
                  <a:satMod val="115000"/>
                </a:srgbClr>
              </a:gs>
              <a:gs pos="50000">
                <a:schemeClr val="bg1"/>
              </a:gs>
              <a:gs pos="100000">
                <a:srgbClr val="FF0066">
                  <a:shade val="100000"/>
                  <a:satMod val="115000"/>
                </a:srgbClr>
              </a:gs>
            </a:gsLst>
            <a:lin ang="5400000" scaled="1"/>
            <a:tileRect/>
          </a:gradFill>
          <a:ln>
            <a:solidFill>
              <a:srgbClr val="00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ar-SA" sz="6000" b="1" dirty="0">
                <a:solidFill>
                  <a:schemeClr val="tx1"/>
                </a:solidFill>
              </a:rPr>
              <a:t>فك</a:t>
            </a:r>
            <a:r>
              <a:rPr lang="ar-EG" sz="6000" b="1" dirty="0">
                <a:solidFill>
                  <a:schemeClr val="tx1"/>
                </a:solidFill>
              </a:rPr>
              <a:t>ر</a:t>
            </a: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فكر.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from="(-#ppt_w/2)" to="(#ppt_x)" calcmode="lin" valueType="num">
                                      <p:cBhvr>
                                        <p:cTn id="12" dur="300" fill="hold">
                                          <p:stCondLst>
                                            <p:cond delay="0"/>
                                          </p:stCondLst>
                                        </p:cTn>
                                        <p:tgtEl>
                                          <p:spTgt spid="2"/>
                                        </p:tgtEl>
                                        <p:attrNameLst>
                                          <p:attrName>ppt_x</p:attrName>
                                        </p:attrNameLst>
                                      </p:cBhvr>
                                    </p:anim>
                                    <p:anim from="0" to="-1.0" calcmode="lin" valueType="num">
                                      <p:cBhvr>
                                        <p:cTn id="13" dur="100" decel="50000" autoRev="1" fill="hold">
                                          <p:stCondLst>
                                            <p:cond delay="300"/>
                                          </p:stCondLst>
                                        </p:cTn>
                                        <p:tgtEl>
                                          <p:spTgt spid="2"/>
                                        </p:tgtEl>
                                        <p:attrNameLst>
                                          <p:attrName>xshear</p:attrName>
                                        </p:attrNameLst>
                                      </p:cBhvr>
                                    </p:anim>
                                    <p:animScale>
                                      <p:cBhvr>
                                        <p:cTn id="14" dur="100" decel="100000" autoRev="1" fill="hold">
                                          <p:stCondLst>
                                            <p:cond delay="300"/>
                                          </p:stCondLst>
                                        </p:cTn>
                                        <p:tgtEl>
                                          <p:spTgt spid="2"/>
                                        </p:tgtEl>
                                      </p:cBhvr>
                                      <p:from x="100000" y="100000"/>
                                      <p:to x="80000" y="100000"/>
                                    </p:animScale>
                                    <p:anim by="(#ppt_h/3+#ppt_w*0.1)" calcmode="lin" valueType="num">
                                      <p:cBhvr additive="sum">
                                        <p:cTn id="15"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على اى شئ.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6634"/>
                                        </p:tgtEl>
                                        <p:attrNameLst>
                                          <p:attrName>style.visibility</p:attrName>
                                        </p:attrNameLst>
                                      </p:cBhvr>
                                      <p:to>
                                        <p:strVal val="visible"/>
                                      </p:to>
                                    </p:set>
                                    <p:animEffect transition="in" filter="fade">
                                      <p:cBhvr>
                                        <p:cTn id="20" dur="500"/>
                                        <p:tgtEl>
                                          <p:spTgt spid="26634"/>
                                        </p:tgtEl>
                                      </p:cBhvr>
                                    </p:animEffect>
                                    <p:anim calcmode="lin" valueType="num">
                                      <p:cBhvr>
                                        <p:cTn id="21" dur="500" fill="hold"/>
                                        <p:tgtEl>
                                          <p:spTgt spid="26634"/>
                                        </p:tgtEl>
                                        <p:attrNameLst>
                                          <p:attrName>ppt_x</p:attrName>
                                        </p:attrNameLst>
                                      </p:cBhvr>
                                      <p:tavLst>
                                        <p:tav tm="0">
                                          <p:val>
                                            <p:strVal val="#ppt_x"/>
                                          </p:val>
                                        </p:tav>
                                        <p:tav tm="100000">
                                          <p:val>
                                            <p:strVal val="#ppt_x"/>
                                          </p:val>
                                        </p:tav>
                                      </p:tavLst>
                                    </p:anim>
                                    <p:anim calcmode="lin" valueType="num">
                                      <p:cBhvr>
                                        <p:cTn id="22" dur="450" decel="100000" fill="hold"/>
                                        <p:tgtEl>
                                          <p:spTgt spid="26634"/>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26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يدل على شد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285720" y="500066"/>
            <a:ext cx="8572560" cy="6143644"/>
            <a:chOff x="357158" y="285728"/>
            <a:chExt cx="8572560" cy="6143644"/>
          </a:xfrm>
          <a:scene3d>
            <a:camera prst="orthographicFront">
              <a:rot lat="0" lon="0" rev="0"/>
            </a:camera>
            <a:lightRig rig="balanced" dir="t">
              <a:rot lat="0" lon="0" rev="8700000"/>
            </a:lightRig>
          </a:scene3d>
        </p:grpSpPr>
        <p:sp>
          <p:nvSpPr>
            <p:cNvPr id="2" name="مستطيل مستدير الزوايا 1"/>
            <p:cNvSpPr/>
            <p:nvPr/>
          </p:nvSpPr>
          <p:spPr>
            <a:xfrm>
              <a:off x="500034" y="285728"/>
              <a:ext cx="8286776" cy="5929354"/>
            </a:xfrm>
            <a:prstGeom prst="roundRect">
              <a:avLst/>
            </a:prstGeom>
            <a:solidFill>
              <a:srgbClr val="FFFF00"/>
            </a:solid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ar-SA" sz="4800" b="1" dirty="0">
                  <a:solidFill>
                    <a:srgbClr val="0000FF"/>
                  </a:solidFill>
                </a:rPr>
                <a:t>تطبيقات سلوكية</a:t>
              </a:r>
              <a:endParaRPr lang="ar-EG" sz="4800" b="1" dirty="0">
                <a:solidFill>
                  <a:srgbClr val="0000FF"/>
                </a:solidFill>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en-US" sz="4000" b="1" dirty="0">
                <a:solidFill>
                  <a:srgbClr val="FF0000"/>
                </a:solidFill>
                <a:effectLst>
                  <a:outerShdw blurRad="38100" dist="38100" dir="2700000" algn="tl">
                    <a:srgbClr val="000000">
                      <a:alpha val="43137"/>
                    </a:srgbClr>
                  </a:outerShdw>
                </a:effectLst>
              </a:endParaRPr>
            </a:p>
            <a:p>
              <a:pPr algn="ctr" eaLnBrk="1" hangingPunct="1">
                <a:defRPr/>
              </a:pPr>
              <a:endParaRPr lang="ar-SA" sz="4000" b="1" dirty="0">
                <a:solidFill>
                  <a:srgbClr val="FF0000"/>
                </a:solidFill>
                <a:effectLst>
                  <a:outerShdw blurRad="38100" dist="38100" dir="2700000" algn="tl">
                    <a:srgbClr val="000000">
                      <a:alpha val="43137"/>
                    </a:srgbClr>
                  </a:outerShdw>
                </a:effectLst>
              </a:endParaRPr>
            </a:p>
          </p:txBody>
        </p:sp>
        <p:sp>
          <p:nvSpPr>
            <p:cNvPr id="3" name="سداسي 2"/>
            <p:cNvSpPr/>
            <p:nvPr/>
          </p:nvSpPr>
          <p:spPr>
            <a:xfrm>
              <a:off x="357158" y="1142960"/>
              <a:ext cx="8572560" cy="5286412"/>
            </a:xfrm>
            <a:prstGeom prst="hexagon">
              <a:avLst>
                <a:gd name="adj" fmla="val 13260"/>
                <a:gd name="vf" fmla="val 115470"/>
              </a:avLst>
            </a:prstGeom>
            <a:solidFill>
              <a:srgbClr val="00B050"/>
            </a:solidFill>
            <a:ln w="76200">
              <a:solidFill>
                <a:srgbClr val="0000FF"/>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ar-SA" dirty="0"/>
            </a:p>
          </p:txBody>
        </p:sp>
      </p:grpSp>
      <p:sp>
        <p:nvSpPr>
          <p:cNvPr id="32769" name="Rectangle 1"/>
          <p:cNvSpPr>
            <a:spLocks noChangeArrowheads="1"/>
          </p:cNvSpPr>
          <p:nvPr/>
        </p:nvSpPr>
        <p:spPr bwMode="auto">
          <a:xfrm>
            <a:off x="857250" y="2928938"/>
            <a:ext cx="7500938" cy="1570037"/>
          </a:xfrm>
          <a:prstGeom prst="rect">
            <a:avLst/>
          </a:prstGeom>
          <a:noFill/>
          <a:ln w="9525">
            <a:noFill/>
            <a:miter lim="800000"/>
            <a:headEnd/>
            <a:tailEnd/>
          </a:ln>
        </p:spPr>
        <p:txBody>
          <a:bodyPr anchor="ctr">
            <a:spAutoFit/>
          </a:bodyPr>
          <a:lstStyle/>
          <a:p>
            <a:pPr algn="r" rtl="1" eaLnBrk="1" hangingPunct="1">
              <a:buFont typeface="Arial" pitchFamily="34" charset="0"/>
              <a:buChar char="•"/>
              <a:defRPr/>
            </a:pPr>
            <a:r>
              <a:rPr lang="ar-EG" sz="4800" b="1" dirty="0">
                <a:solidFill>
                  <a:schemeClr val="bg1"/>
                </a:solidFill>
                <a:latin typeface="Calibri" pitchFamily="34" charset="0"/>
                <a:cs typeface="+mn-cs"/>
              </a:rPr>
              <a:t> </a:t>
            </a:r>
            <a:r>
              <a:rPr lang="ar-SA" sz="4800" b="1" dirty="0">
                <a:solidFill>
                  <a:schemeClr val="bg1"/>
                </a:solidFill>
                <a:latin typeface="Calibri" pitchFamily="34" charset="0"/>
                <a:cs typeface="+mn-cs"/>
              </a:rPr>
              <a:t>أتجنب كشف عورتي أمام الناس</a:t>
            </a:r>
            <a:r>
              <a:rPr lang="ar-EG" sz="4800" b="1" dirty="0">
                <a:solidFill>
                  <a:schemeClr val="bg1"/>
                </a:solidFill>
                <a:latin typeface="Calibri" pitchFamily="34" charset="0"/>
                <a:cs typeface="+mn-cs"/>
              </a:rPr>
              <a:t>.</a:t>
            </a:r>
            <a:endParaRPr lang="en-US" sz="4800" b="1" dirty="0">
              <a:solidFill>
                <a:schemeClr val="bg1"/>
              </a:solidFill>
              <a:latin typeface="Calibri" pitchFamily="34" charset="0"/>
              <a:cs typeface="+mn-cs"/>
            </a:endParaRPr>
          </a:p>
          <a:p>
            <a:pPr algn="r" rtl="1" eaLnBrk="1" hangingPunct="1">
              <a:buFont typeface="Arial" pitchFamily="34" charset="0"/>
              <a:buChar char="•"/>
              <a:defRPr/>
            </a:pPr>
            <a:r>
              <a:rPr lang="ar-EG" sz="4800" b="1" dirty="0">
                <a:solidFill>
                  <a:schemeClr val="bg1"/>
                </a:solidFill>
                <a:latin typeface="Calibri" pitchFamily="34" charset="0"/>
                <a:cs typeface="+mn-cs"/>
              </a:rPr>
              <a:t> </a:t>
            </a:r>
            <a:r>
              <a:rPr lang="ar-SA" sz="4800" b="1" dirty="0">
                <a:solidFill>
                  <a:schemeClr val="bg1"/>
                </a:solidFill>
                <a:latin typeface="Calibri" pitchFamily="34" charset="0"/>
                <a:cs typeface="+mn-cs"/>
              </a:rPr>
              <a:t>أحرص على اللباس الساتر</a:t>
            </a:r>
            <a:r>
              <a:rPr lang="ar-EG" sz="4800" b="1" dirty="0">
                <a:solidFill>
                  <a:schemeClr val="bg1"/>
                </a:solidFill>
                <a:latin typeface="Calibri" pitchFamily="34" charset="0"/>
                <a:cs typeface="+mn-cs"/>
              </a:rPr>
              <a:t>.</a:t>
            </a:r>
            <a:endParaRPr lang="en-US" sz="4800" b="1" dirty="0">
              <a:solidFill>
                <a:schemeClr val="bg1"/>
              </a:solidFill>
              <a:latin typeface="Calibri" pitchFamily="34" charset="0"/>
              <a:cs typeface="+mn-cs"/>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تطبيقات سلوكيه.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2769">
                                            <p:txEl>
                                              <p:pRg st="0" end="0"/>
                                            </p:txEl>
                                          </p:spTgt>
                                        </p:tgtEl>
                                        <p:attrNameLst>
                                          <p:attrName>style.visibility</p:attrName>
                                        </p:attrNameLst>
                                      </p:cBhvr>
                                      <p:to>
                                        <p:strVal val="visible"/>
                                      </p:to>
                                    </p:set>
                                    <p:anim calcmode="lin" valueType="num">
                                      <p:cBhvr>
                                        <p:cTn id="14" dur="500" fill="hold"/>
                                        <p:tgtEl>
                                          <p:spTgt spid="32769">
                                            <p:txEl>
                                              <p:pRg st="0" end="0"/>
                                            </p:txEl>
                                          </p:spTgt>
                                        </p:tgtEl>
                                        <p:attrNameLst>
                                          <p:attrName>ppt_w</p:attrName>
                                        </p:attrNameLst>
                                      </p:cBhvr>
                                      <p:tavLst>
                                        <p:tav tm="0">
                                          <p:val>
                                            <p:strVal val="#ppt_w*0.70"/>
                                          </p:val>
                                        </p:tav>
                                        <p:tav tm="100000">
                                          <p:val>
                                            <p:strVal val="#ppt_w"/>
                                          </p:val>
                                        </p:tav>
                                      </p:tavLst>
                                    </p:anim>
                                    <p:anim calcmode="lin" valueType="num">
                                      <p:cBhvr>
                                        <p:cTn id="15" dur="500" fill="hold"/>
                                        <p:tgtEl>
                                          <p:spTgt spid="32769">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32769">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اتجنب كشف.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769">
                                            <p:txEl>
                                              <p:pRg st="1" end="1"/>
                                            </p:txEl>
                                          </p:spTgt>
                                        </p:tgtEl>
                                        <p:attrNameLst>
                                          <p:attrName>style.visibility</p:attrName>
                                        </p:attrNameLst>
                                      </p:cBhvr>
                                      <p:to>
                                        <p:strVal val="visible"/>
                                      </p:to>
                                    </p:set>
                                    <p:anim calcmode="lin" valueType="num">
                                      <p:cBhvr>
                                        <p:cTn id="21" dur="500" fill="hold"/>
                                        <p:tgtEl>
                                          <p:spTgt spid="32769">
                                            <p:txEl>
                                              <p:pRg st="1" end="1"/>
                                            </p:txEl>
                                          </p:spTgt>
                                        </p:tgtEl>
                                        <p:attrNameLst>
                                          <p:attrName>ppt_w</p:attrName>
                                        </p:attrNameLst>
                                      </p:cBhvr>
                                      <p:tavLst>
                                        <p:tav tm="0">
                                          <p:val>
                                            <p:strVal val="#ppt_w*0.70"/>
                                          </p:val>
                                        </p:tav>
                                        <p:tav tm="100000">
                                          <p:val>
                                            <p:strVal val="#ppt_w"/>
                                          </p:val>
                                        </p:tav>
                                      </p:tavLst>
                                    </p:anim>
                                    <p:anim calcmode="lin" valueType="num">
                                      <p:cBhvr>
                                        <p:cTn id="22" dur="500" fill="hold"/>
                                        <p:tgtEl>
                                          <p:spTgt spid="32769">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32769">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احرص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181100" y="762000"/>
            <a:ext cx="6780213" cy="4635500"/>
          </a:xfrm>
          <a:prstGeom prst="horizontalScroll">
            <a:avLst>
              <a:gd name="adj" fmla="val 18621"/>
            </a:avLst>
          </a:prstGeom>
          <a:solidFill>
            <a:srgbClr val="FFFF00"/>
          </a:solidFill>
          <a:ln w="76200">
            <a:solidFill>
              <a:srgbClr val="993300"/>
            </a:solidFill>
          </a:ln>
        </p:spPr>
        <p:style>
          <a:lnRef idx="3">
            <a:schemeClr val="lt1"/>
          </a:lnRef>
          <a:fillRef idx="1">
            <a:schemeClr val="accent3"/>
          </a:fillRef>
          <a:effectRef idx="1">
            <a:schemeClr val="accent3"/>
          </a:effectRef>
          <a:fontRef idx="minor">
            <a:schemeClr val="lt1"/>
          </a:fontRef>
        </p:style>
        <p:txBody>
          <a:bodyPr rtlCol="1" anchor="ctr"/>
          <a:lstStyle/>
          <a:p>
            <a:pPr algn="ctr" rtl="1" eaLnBrk="1" fontAlgn="auto" hangingPunct="1">
              <a:spcBef>
                <a:spcPts val="0"/>
              </a:spcBef>
              <a:spcAft>
                <a:spcPts val="0"/>
              </a:spcAft>
              <a:defRPr/>
            </a:pPr>
            <a:r>
              <a:rPr lang="ar-EG" sz="8000" b="1" dirty="0">
                <a:solidFill>
                  <a:schemeClr val="tx1"/>
                </a:solidFill>
              </a:rPr>
              <a:t>التقويم</a:t>
            </a:r>
            <a:endParaRPr lang="ar-EG" sz="16600" b="1" dirty="0">
              <a:solidFill>
                <a:schemeClr val="tx1"/>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قو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611188" y="936625"/>
            <a:ext cx="7705725" cy="4724400"/>
            <a:chOff x="385" y="590"/>
            <a:chExt cx="4854" cy="2976"/>
          </a:xfrm>
        </p:grpSpPr>
        <p:pic>
          <p:nvPicPr>
            <p:cNvPr id="21508" name="صورة 3" descr="0681.jpg"/>
            <p:cNvPicPr>
              <a:picLocks noChangeAspect="1"/>
            </p:cNvPicPr>
            <p:nvPr/>
          </p:nvPicPr>
          <p:blipFill>
            <a:blip r:embed="rId5" cstate="print"/>
            <a:srcRect/>
            <a:stretch>
              <a:fillRect/>
            </a:stretch>
          </p:blipFill>
          <p:spPr bwMode="auto">
            <a:xfrm>
              <a:off x="385" y="590"/>
              <a:ext cx="4854" cy="2976"/>
            </a:xfrm>
            <a:prstGeom prst="rect">
              <a:avLst/>
            </a:prstGeom>
            <a:noFill/>
            <a:ln w="9525">
              <a:noFill/>
              <a:miter lim="800000"/>
              <a:headEnd/>
              <a:tailEnd/>
            </a:ln>
          </p:spPr>
        </p:pic>
        <p:sp>
          <p:nvSpPr>
            <p:cNvPr id="21509" name="TextBox 2"/>
            <p:cNvSpPr txBox="1">
              <a:spLocks noChangeArrowheads="1"/>
            </p:cNvSpPr>
            <p:nvPr/>
          </p:nvSpPr>
          <p:spPr bwMode="auto">
            <a:xfrm>
              <a:off x="855" y="1080"/>
              <a:ext cx="3915" cy="756"/>
            </a:xfrm>
            <a:prstGeom prst="rect">
              <a:avLst/>
            </a:prstGeom>
            <a:noFill/>
            <a:ln w="9525">
              <a:noFill/>
              <a:miter lim="800000"/>
              <a:headEnd/>
              <a:tailEnd/>
            </a:ln>
          </p:spPr>
          <p:txBody>
            <a:bodyPr>
              <a:spAutoFit/>
            </a:bodyPr>
            <a:lstStyle/>
            <a:p>
              <a:pPr algn="justLow" rtl="1" eaLnBrk="1" hangingPunct="1">
                <a:defRPr/>
              </a:pPr>
              <a:r>
                <a:rPr lang="ar-SA" sz="3600" b="1" dirty="0">
                  <a:solidFill>
                    <a:srgbClr val="FF0000"/>
                  </a:solidFill>
                  <a:latin typeface="Calibri" pitchFamily="34" charset="0"/>
                  <a:cs typeface="+mn-cs"/>
                </a:rPr>
                <a:t>س1: (الدعاء أنفع علاج) استنبط من حديث عطاء ما يدل على ذلك.</a:t>
              </a:r>
            </a:p>
          </p:txBody>
        </p:sp>
      </p:grpSp>
      <p:sp>
        <p:nvSpPr>
          <p:cNvPr id="29700" name="TextBox 2"/>
          <p:cNvSpPr txBox="1">
            <a:spLocks noChangeArrowheads="1"/>
          </p:cNvSpPr>
          <p:nvPr/>
        </p:nvSpPr>
        <p:spPr bwMode="auto">
          <a:xfrm>
            <a:off x="1285875" y="3224213"/>
            <a:ext cx="6286500" cy="1077912"/>
          </a:xfrm>
          <a:prstGeom prst="rect">
            <a:avLst/>
          </a:prstGeom>
          <a:noFill/>
          <a:ln w="9525">
            <a:noFill/>
            <a:miter lim="800000"/>
            <a:headEnd/>
            <a:tailEnd/>
          </a:ln>
        </p:spPr>
        <p:txBody>
          <a:bodyPr>
            <a:spAutoFit/>
          </a:bodyPr>
          <a:lstStyle/>
          <a:p>
            <a:pPr algn="ctr" rtl="1" eaLnBrk="1" hangingPunct="1"/>
            <a:r>
              <a:rPr lang="ar-SA" sz="3200" b="1"/>
              <a:t>عندما دعا النبي صلى الله عليه وسلم للمرأة السوداء التي تتكشف في الصرع بألا تتكشف.</a:t>
            </a:r>
            <a:endParaRPr lang="en-US" sz="3200"/>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عاء انفع.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9700"/>
                                        </p:tgtEl>
                                        <p:attrNameLst>
                                          <p:attrName>style.visibility</p:attrName>
                                        </p:attrNameLst>
                                      </p:cBhvr>
                                      <p:to>
                                        <p:strVal val="visible"/>
                                      </p:to>
                                    </p:set>
                                    <p:animEffect transition="in" filter="wipe(down)">
                                      <p:cBhvr>
                                        <p:cTn id="15" dur="290">
                                          <p:stCondLst>
                                            <p:cond delay="0"/>
                                          </p:stCondLst>
                                        </p:cTn>
                                        <p:tgtEl>
                                          <p:spTgt spid="29700"/>
                                        </p:tgtEl>
                                      </p:cBhvr>
                                    </p:animEffect>
                                    <p:anim calcmode="lin" valueType="num">
                                      <p:cBhvr>
                                        <p:cTn id="16" dur="911" tmFilter="0,0; 0.14,0.36; 0.43,0.73; 0.71,0.91; 1.0,1.0">
                                          <p:stCondLst>
                                            <p:cond delay="0"/>
                                          </p:stCondLst>
                                        </p:cTn>
                                        <p:tgtEl>
                                          <p:spTgt spid="29700"/>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9700"/>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9700"/>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9700"/>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9700"/>
                                        </p:tgtEl>
                                        <p:attrNameLst>
                                          <p:attrName>ppt_y</p:attrName>
                                        </p:attrNameLst>
                                      </p:cBhvr>
                                      <p:tavLst>
                                        <p:tav tm="0" fmla="#ppt_y-sin(pi*$)/81">
                                          <p:val>
                                            <p:fltVal val="0"/>
                                          </p:val>
                                        </p:tav>
                                        <p:tav tm="100000">
                                          <p:val>
                                            <p:fltVal val="1"/>
                                          </p:val>
                                        </p:tav>
                                      </p:tavLst>
                                    </p:anim>
                                    <p:animScale>
                                      <p:cBhvr>
                                        <p:cTn id="21" dur="13">
                                          <p:stCondLst>
                                            <p:cond delay="325"/>
                                          </p:stCondLst>
                                        </p:cTn>
                                        <p:tgtEl>
                                          <p:spTgt spid="29700"/>
                                        </p:tgtEl>
                                      </p:cBhvr>
                                      <p:to x="100000" y="60000"/>
                                    </p:animScale>
                                    <p:animScale>
                                      <p:cBhvr>
                                        <p:cTn id="22" dur="83" decel="50000">
                                          <p:stCondLst>
                                            <p:cond delay="338"/>
                                          </p:stCondLst>
                                        </p:cTn>
                                        <p:tgtEl>
                                          <p:spTgt spid="29700"/>
                                        </p:tgtEl>
                                      </p:cBhvr>
                                      <p:to x="100000" y="100000"/>
                                    </p:animScale>
                                    <p:animScale>
                                      <p:cBhvr>
                                        <p:cTn id="23" dur="13">
                                          <p:stCondLst>
                                            <p:cond delay="656"/>
                                          </p:stCondLst>
                                        </p:cTn>
                                        <p:tgtEl>
                                          <p:spTgt spid="29700"/>
                                        </p:tgtEl>
                                      </p:cBhvr>
                                      <p:to x="100000" y="80000"/>
                                    </p:animScale>
                                    <p:animScale>
                                      <p:cBhvr>
                                        <p:cTn id="24" dur="83" decel="50000">
                                          <p:stCondLst>
                                            <p:cond delay="669"/>
                                          </p:stCondLst>
                                        </p:cTn>
                                        <p:tgtEl>
                                          <p:spTgt spid="29700"/>
                                        </p:tgtEl>
                                      </p:cBhvr>
                                      <p:to x="100000" y="100000"/>
                                    </p:animScale>
                                    <p:animScale>
                                      <p:cBhvr>
                                        <p:cTn id="25" dur="13">
                                          <p:stCondLst>
                                            <p:cond delay="821"/>
                                          </p:stCondLst>
                                        </p:cTn>
                                        <p:tgtEl>
                                          <p:spTgt spid="29700"/>
                                        </p:tgtEl>
                                      </p:cBhvr>
                                      <p:to x="100000" y="90000"/>
                                    </p:animScale>
                                    <p:animScale>
                                      <p:cBhvr>
                                        <p:cTn id="26" dur="83" decel="50000">
                                          <p:stCondLst>
                                            <p:cond delay="834"/>
                                          </p:stCondLst>
                                        </p:cTn>
                                        <p:tgtEl>
                                          <p:spTgt spid="29700"/>
                                        </p:tgtEl>
                                      </p:cBhvr>
                                      <p:to x="100000" y="100000"/>
                                    </p:animScale>
                                    <p:animScale>
                                      <p:cBhvr>
                                        <p:cTn id="27" dur="13">
                                          <p:stCondLst>
                                            <p:cond delay="904"/>
                                          </p:stCondLst>
                                        </p:cTn>
                                        <p:tgtEl>
                                          <p:spTgt spid="29700"/>
                                        </p:tgtEl>
                                      </p:cBhvr>
                                      <p:to x="100000" y="95000"/>
                                    </p:animScale>
                                    <p:animScale>
                                      <p:cBhvr>
                                        <p:cTn id="28" dur="83" decel="50000">
                                          <p:stCondLst>
                                            <p:cond delay="917"/>
                                          </p:stCondLst>
                                        </p:cTn>
                                        <p:tgtEl>
                                          <p:spTgt spid="29700"/>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عندما دع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504825"/>
            <a:ext cx="9144000" cy="5848350"/>
            <a:chOff x="0" y="318"/>
            <a:chExt cx="5760" cy="3684"/>
          </a:xfrm>
        </p:grpSpPr>
        <p:pic>
          <p:nvPicPr>
            <p:cNvPr id="22532" name="صورة 3" descr="0681.jpg"/>
            <p:cNvPicPr>
              <a:picLocks noChangeAspect="1"/>
            </p:cNvPicPr>
            <p:nvPr/>
          </p:nvPicPr>
          <p:blipFill>
            <a:blip r:embed="rId5" cstate="print"/>
            <a:srcRect/>
            <a:stretch>
              <a:fillRect/>
            </a:stretch>
          </p:blipFill>
          <p:spPr bwMode="auto">
            <a:xfrm>
              <a:off x="0" y="318"/>
              <a:ext cx="5760" cy="3684"/>
            </a:xfrm>
            <a:prstGeom prst="rect">
              <a:avLst/>
            </a:prstGeom>
            <a:noFill/>
            <a:ln w="9525">
              <a:noFill/>
              <a:miter lim="800000"/>
              <a:headEnd/>
              <a:tailEnd/>
            </a:ln>
          </p:spPr>
        </p:pic>
        <p:sp>
          <p:nvSpPr>
            <p:cNvPr id="22533" name="TextBox 2"/>
            <p:cNvSpPr txBox="1">
              <a:spLocks noChangeArrowheads="1"/>
            </p:cNvSpPr>
            <p:nvPr/>
          </p:nvSpPr>
          <p:spPr bwMode="auto">
            <a:xfrm>
              <a:off x="540" y="1125"/>
              <a:ext cx="4365" cy="756"/>
            </a:xfrm>
            <a:prstGeom prst="rect">
              <a:avLst/>
            </a:prstGeom>
            <a:noFill/>
            <a:ln w="9525">
              <a:noFill/>
              <a:miter lim="800000"/>
              <a:headEnd/>
              <a:tailEnd/>
            </a:ln>
          </p:spPr>
          <p:txBody>
            <a:bodyPr>
              <a:spAutoFit/>
            </a:bodyPr>
            <a:lstStyle/>
            <a:p>
              <a:pPr algn="justLow" rtl="1" eaLnBrk="1" hangingPunct="1">
                <a:defRPr/>
              </a:pPr>
              <a:r>
                <a:rPr lang="ar-SA" sz="3600" b="1" dirty="0">
                  <a:solidFill>
                    <a:srgbClr val="FF0000"/>
                  </a:solidFill>
                  <a:latin typeface="Calibri" pitchFamily="34" charset="0"/>
                  <a:cs typeface="+mn-cs"/>
                </a:rPr>
                <a:t>س2: اربط بين حديث عطاء وحديث عائشة (ما من مسلم يشاك شوكة فما فوقها.........)</a:t>
              </a:r>
            </a:p>
          </p:txBody>
        </p:sp>
      </p:grpSp>
      <p:sp>
        <p:nvSpPr>
          <p:cNvPr id="30724" name="TextBox 2"/>
          <p:cNvSpPr txBox="1">
            <a:spLocks noChangeArrowheads="1"/>
          </p:cNvSpPr>
          <p:nvPr/>
        </p:nvSpPr>
        <p:spPr bwMode="auto">
          <a:xfrm>
            <a:off x="1000125" y="3571875"/>
            <a:ext cx="7215188" cy="1570038"/>
          </a:xfrm>
          <a:prstGeom prst="rect">
            <a:avLst/>
          </a:prstGeom>
          <a:noFill/>
          <a:ln w="9525">
            <a:noFill/>
            <a:miter lim="800000"/>
            <a:headEnd/>
            <a:tailEnd/>
          </a:ln>
        </p:spPr>
        <p:txBody>
          <a:bodyPr>
            <a:spAutoFit/>
          </a:bodyPr>
          <a:lstStyle/>
          <a:p>
            <a:pPr algn="ctr" rtl="1" eaLnBrk="1" hangingPunct="1"/>
            <a:r>
              <a:rPr lang="ar-SA" sz="3200" b="1"/>
              <a:t>أن المشترك بين الحديثان أن الله سبحانه وتعالى يجزى خيرا إذا صبر المسلم على ابتلاءه ومرضه بالحسنات الكثيرة.</a:t>
            </a:r>
            <a:endParaRPr lang="en-US" sz="3200"/>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ربط بين.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0724"/>
                                        </p:tgtEl>
                                        <p:attrNameLst>
                                          <p:attrName>style.visibility</p:attrName>
                                        </p:attrNameLst>
                                      </p:cBhvr>
                                      <p:to>
                                        <p:strVal val="visible"/>
                                      </p:to>
                                    </p:set>
                                    <p:animEffect transition="in" filter="wipe(down)">
                                      <p:cBhvr>
                                        <p:cTn id="15" dur="290">
                                          <p:stCondLst>
                                            <p:cond delay="0"/>
                                          </p:stCondLst>
                                        </p:cTn>
                                        <p:tgtEl>
                                          <p:spTgt spid="30724"/>
                                        </p:tgtEl>
                                      </p:cBhvr>
                                    </p:animEffect>
                                    <p:anim calcmode="lin" valueType="num">
                                      <p:cBhvr>
                                        <p:cTn id="16" dur="911" tmFilter="0,0; 0.14,0.36; 0.43,0.73; 0.71,0.91; 1.0,1.0">
                                          <p:stCondLst>
                                            <p:cond delay="0"/>
                                          </p:stCondLst>
                                        </p:cTn>
                                        <p:tgtEl>
                                          <p:spTgt spid="3072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3072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3072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3072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30724"/>
                                        </p:tgtEl>
                                        <p:attrNameLst>
                                          <p:attrName>ppt_y</p:attrName>
                                        </p:attrNameLst>
                                      </p:cBhvr>
                                      <p:tavLst>
                                        <p:tav tm="0" fmla="#ppt_y-sin(pi*$)/81">
                                          <p:val>
                                            <p:fltVal val="0"/>
                                          </p:val>
                                        </p:tav>
                                        <p:tav tm="100000">
                                          <p:val>
                                            <p:fltVal val="1"/>
                                          </p:val>
                                        </p:tav>
                                      </p:tavLst>
                                    </p:anim>
                                    <p:animScale>
                                      <p:cBhvr>
                                        <p:cTn id="21" dur="13">
                                          <p:stCondLst>
                                            <p:cond delay="325"/>
                                          </p:stCondLst>
                                        </p:cTn>
                                        <p:tgtEl>
                                          <p:spTgt spid="30724"/>
                                        </p:tgtEl>
                                      </p:cBhvr>
                                      <p:to x="100000" y="60000"/>
                                    </p:animScale>
                                    <p:animScale>
                                      <p:cBhvr>
                                        <p:cTn id="22" dur="83" decel="50000">
                                          <p:stCondLst>
                                            <p:cond delay="338"/>
                                          </p:stCondLst>
                                        </p:cTn>
                                        <p:tgtEl>
                                          <p:spTgt spid="30724"/>
                                        </p:tgtEl>
                                      </p:cBhvr>
                                      <p:to x="100000" y="100000"/>
                                    </p:animScale>
                                    <p:animScale>
                                      <p:cBhvr>
                                        <p:cTn id="23" dur="13">
                                          <p:stCondLst>
                                            <p:cond delay="656"/>
                                          </p:stCondLst>
                                        </p:cTn>
                                        <p:tgtEl>
                                          <p:spTgt spid="30724"/>
                                        </p:tgtEl>
                                      </p:cBhvr>
                                      <p:to x="100000" y="80000"/>
                                    </p:animScale>
                                    <p:animScale>
                                      <p:cBhvr>
                                        <p:cTn id="24" dur="83" decel="50000">
                                          <p:stCondLst>
                                            <p:cond delay="669"/>
                                          </p:stCondLst>
                                        </p:cTn>
                                        <p:tgtEl>
                                          <p:spTgt spid="30724"/>
                                        </p:tgtEl>
                                      </p:cBhvr>
                                      <p:to x="100000" y="100000"/>
                                    </p:animScale>
                                    <p:animScale>
                                      <p:cBhvr>
                                        <p:cTn id="25" dur="13">
                                          <p:stCondLst>
                                            <p:cond delay="821"/>
                                          </p:stCondLst>
                                        </p:cTn>
                                        <p:tgtEl>
                                          <p:spTgt spid="30724"/>
                                        </p:tgtEl>
                                      </p:cBhvr>
                                      <p:to x="100000" y="90000"/>
                                    </p:animScale>
                                    <p:animScale>
                                      <p:cBhvr>
                                        <p:cTn id="26" dur="83" decel="50000">
                                          <p:stCondLst>
                                            <p:cond delay="834"/>
                                          </p:stCondLst>
                                        </p:cTn>
                                        <p:tgtEl>
                                          <p:spTgt spid="30724"/>
                                        </p:tgtEl>
                                      </p:cBhvr>
                                      <p:to x="100000" y="100000"/>
                                    </p:animScale>
                                    <p:animScale>
                                      <p:cBhvr>
                                        <p:cTn id="27" dur="13">
                                          <p:stCondLst>
                                            <p:cond delay="904"/>
                                          </p:stCondLst>
                                        </p:cTn>
                                        <p:tgtEl>
                                          <p:spTgt spid="30724"/>
                                        </p:tgtEl>
                                      </p:cBhvr>
                                      <p:to x="100000" y="95000"/>
                                    </p:animScale>
                                    <p:animScale>
                                      <p:cBhvr>
                                        <p:cTn id="28" dur="83" decel="50000">
                                          <p:stCondLst>
                                            <p:cond delay="917"/>
                                          </p:stCondLst>
                                        </p:cTn>
                                        <p:tgtEl>
                                          <p:spTgt spid="30724"/>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ان المشتر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cstate="print"/>
          <a:srcRect/>
          <a:stretch>
            <a:fillRect/>
          </a:stretch>
        </p:blipFill>
        <p:spPr bwMode="auto">
          <a:xfrm>
            <a:off x="4562475" y="3405188"/>
            <a:ext cx="19050" cy="47625"/>
          </a:xfrm>
          <a:prstGeom prst="rect">
            <a:avLst/>
          </a:prstGeom>
          <a:noFill/>
          <a:ln w="9525">
            <a:noFill/>
            <a:miter lim="800000"/>
            <a:headEnd/>
            <a:tailEnd/>
          </a:ln>
        </p:spPr>
      </p:pic>
      <p:grpSp>
        <p:nvGrpSpPr>
          <p:cNvPr id="2" name="Group 3"/>
          <p:cNvGrpSpPr>
            <a:grpSpLocks/>
          </p:cNvGrpSpPr>
          <p:nvPr/>
        </p:nvGrpSpPr>
        <p:grpSpPr bwMode="auto">
          <a:xfrm>
            <a:off x="971600" y="332656"/>
            <a:ext cx="7500937" cy="1998538"/>
            <a:chOff x="2357422" y="1571612"/>
            <a:chExt cx="5000660" cy="3571900"/>
          </a:xfrm>
          <a:scene3d>
            <a:camera prst="orthographicFront">
              <a:rot lat="0" lon="0" rev="0"/>
            </a:camera>
            <a:lightRig rig="balanced" dir="t">
              <a:rot lat="0" lon="0" rev="8700000"/>
            </a:lightRig>
          </a:scene3d>
        </p:grpSpPr>
        <p:sp>
          <p:nvSpPr>
            <p:cNvPr id="3" name="Lightning Bolt 4"/>
            <p:cNvSpPr>
              <a:spLocks noChangeArrowheads="1"/>
            </p:cNvSpPr>
            <p:nvPr/>
          </p:nvSpPr>
          <p:spPr bwMode="auto">
            <a:xfrm flipH="1" flipV="1">
              <a:off x="2357422" y="3115544"/>
              <a:ext cx="2357983" cy="2027968"/>
            </a:xfrm>
            <a:prstGeom prst="lightningBolt">
              <a:avLst/>
            </a:prstGeom>
            <a:ln>
              <a:noFill/>
              <a:headEnd/>
              <a:tailEnd/>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dk1"/>
            </a:lnRef>
            <a:fillRef idx="3">
              <a:schemeClr val="dk1"/>
            </a:fillRef>
            <a:effectRef idx="3">
              <a:schemeClr val="dk1"/>
            </a:effectRef>
            <a:fontRef idx="minor">
              <a:schemeClr val="lt1"/>
            </a:fontRef>
          </p:style>
          <p:txBody>
            <a:bodyPr rot="10800000" anchor="ctr"/>
            <a:lstStyle/>
            <a:p>
              <a:pPr algn="ctr" rtl="1" eaLnBrk="1" fontAlgn="auto" hangingPunct="1">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Lightning Bolt 5"/>
            <p:cNvSpPr>
              <a:spLocks noChangeArrowheads="1"/>
            </p:cNvSpPr>
            <p:nvPr/>
          </p:nvSpPr>
          <p:spPr bwMode="auto">
            <a:xfrm flipV="1">
              <a:off x="5144033" y="3143559"/>
              <a:ext cx="2214049" cy="1999953"/>
            </a:xfrm>
            <a:prstGeom prst="lightningBolt">
              <a:avLst/>
            </a:prstGeom>
            <a:ln>
              <a:noFill/>
              <a:headEnd/>
              <a:tailEnd/>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2"/>
            </a:lnRef>
            <a:fillRef idx="3">
              <a:schemeClr val="accent2"/>
            </a:fillRef>
            <a:effectRef idx="3">
              <a:schemeClr val="accent2"/>
            </a:effectRef>
            <a:fontRef idx="minor">
              <a:schemeClr val="lt1"/>
            </a:fontRef>
          </p:style>
          <p:txBody>
            <a:bodyPr rot="10800000" anchor="ctr"/>
            <a:lstStyle/>
            <a:p>
              <a:pPr algn="ctr" rtl="1" eaLnBrk="1" fontAlgn="auto" hangingPunct="1">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Lightning Bolt 6"/>
            <p:cNvSpPr/>
            <p:nvPr/>
          </p:nvSpPr>
          <p:spPr>
            <a:xfrm flipH="1">
              <a:off x="2357422" y="1571612"/>
              <a:ext cx="2428892" cy="1715135"/>
            </a:xfrm>
            <a:prstGeom prst="lightningBolt">
              <a:avLst/>
            </a:prstGeom>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ctr" rtl="1" eaLnBrk="1" fontAlgn="auto" hangingPunct="1">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Lightning Bolt 7"/>
            <p:cNvSpPr/>
            <p:nvPr/>
          </p:nvSpPr>
          <p:spPr>
            <a:xfrm>
              <a:off x="5144033" y="1571612"/>
              <a:ext cx="2214049" cy="1715135"/>
            </a:xfrm>
            <a:prstGeom prst="lightningBolt">
              <a:avLst/>
            </a:prstGeom>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dk1"/>
            </a:lnRef>
            <a:fillRef idx="3">
              <a:schemeClr val="dk1"/>
            </a:fillRef>
            <a:effectRef idx="3">
              <a:schemeClr val="dk1"/>
            </a:effectRef>
            <a:fontRef idx="minor">
              <a:schemeClr val="lt1"/>
            </a:fontRef>
          </p:style>
          <p:txBody>
            <a:bodyPr rtlCol="1" anchor="ctr"/>
            <a:lstStyle/>
            <a:p>
              <a:pPr algn="ctr" rtl="1" eaLnBrk="1" fontAlgn="auto" hangingPunct="1">
                <a:spcBef>
                  <a:spcPts val="0"/>
                </a:spcBef>
                <a:spcAft>
                  <a:spcPts val="0"/>
                </a:spcAft>
                <a:defRPr/>
              </a:pPr>
              <a:endParaRPr lang="ar-EG"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Oval 8"/>
            <p:cNvSpPr/>
            <p:nvPr/>
          </p:nvSpPr>
          <p:spPr>
            <a:xfrm>
              <a:off x="3024181" y="2201953"/>
              <a:ext cx="3643334" cy="1964412"/>
            </a:xfrm>
            <a:prstGeom prst="snip1Rect">
              <a:avLst/>
            </a:prstGeom>
            <a:ln>
              <a:noFill/>
            </a:ln>
            <a:effectLst>
              <a:outerShdw blurRad="44450" dist="27940" dir="5400000" algn="ctr">
                <a:srgbClr val="000000">
                  <a:alpha val="32000"/>
                </a:srgbClr>
              </a:outerShdw>
            </a:effectLst>
            <a:sp3d>
              <a:bevelT w="190500" h="38100"/>
            </a:sp3d>
          </p:spPr>
          <p:style>
            <a:lnRef idx="1">
              <a:schemeClr val="accent3"/>
            </a:lnRef>
            <a:fillRef idx="1002">
              <a:schemeClr val="dk2"/>
            </a:fillRef>
            <a:effectRef idx="2">
              <a:schemeClr val="accent3"/>
            </a:effectRef>
            <a:fontRef idx="minor">
              <a:schemeClr val="lt1"/>
            </a:fontRef>
          </p:style>
          <p:txBody>
            <a:bodyPr rtlCol="1" anchor="ctr"/>
            <a:lstStyle/>
            <a:p>
              <a:pPr algn="ctr" rtl="1" eaLnBrk="1" fontAlgn="auto" hangingPunct="1">
                <a:spcBef>
                  <a:spcPts val="0"/>
                </a:spcBef>
                <a:spcAft>
                  <a:spcPts val="0"/>
                </a:spcAft>
                <a:defRPr/>
              </a:pPr>
              <a:r>
                <a:rPr lang="ar-SA" sz="6000" b="1" dirty="0">
                  <a:solidFill>
                    <a:srgbClr val="C00000"/>
                  </a:solidFill>
                </a:rPr>
                <a:t>الدرس الخامس</a:t>
              </a:r>
              <a:endParaRPr lang="ar-EG" sz="6000" b="1" dirty="0">
                <a:solidFill>
                  <a:srgbClr val="C00000"/>
                </a:solidFill>
              </a:endParaRPr>
            </a:p>
          </p:txBody>
        </p:sp>
      </p:grpSp>
      <p:pic>
        <p:nvPicPr>
          <p:cNvPr id="9" name="صورة 8" descr="15.png"/>
          <p:cNvPicPr>
            <a:picLocks noChangeAspect="1"/>
          </p:cNvPicPr>
          <p:nvPr/>
        </p:nvPicPr>
        <p:blipFill>
          <a:blip r:embed="rId7" cstate="print">
            <a:lum contrast="44000"/>
          </a:blip>
          <a:stretch>
            <a:fillRect/>
          </a:stretch>
        </p:blipFill>
        <p:spPr>
          <a:xfrm>
            <a:off x="1115616" y="3717032"/>
            <a:ext cx="7055341" cy="1873348"/>
          </a:xfrm>
          <a:prstGeom prst="flowChartTerminator">
            <a:avLst/>
          </a:prstGeom>
        </p:spPr>
      </p:pic>
      <p:sp>
        <p:nvSpPr>
          <p:cNvPr id="10" name="مستطيل 9"/>
          <p:cNvSpPr>
            <a:spLocks noChangeArrowheads="1"/>
          </p:cNvSpPr>
          <p:nvPr/>
        </p:nvSpPr>
        <p:spPr bwMode="auto">
          <a:xfrm>
            <a:off x="2124075" y="4221163"/>
            <a:ext cx="5067300" cy="923925"/>
          </a:xfrm>
          <a:prstGeom prst="rect">
            <a:avLst/>
          </a:prstGeom>
          <a:noFill/>
          <a:ln w="9525">
            <a:noFill/>
            <a:miter lim="800000"/>
            <a:headEnd/>
            <a:tailEnd/>
          </a:ln>
        </p:spPr>
        <p:txBody>
          <a:bodyPr>
            <a:spAutoFit/>
          </a:bodyPr>
          <a:lstStyle/>
          <a:p>
            <a:pPr algn="ctr" rtl="1" eaLnBrk="1" hangingPunct="1"/>
            <a:r>
              <a:rPr lang="ar-EG" sz="5400" b="1" dirty="0" smtClean="0"/>
              <a:t>حديث</a:t>
            </a:r>
            <a:endParaRPr lang="en-US" sz="5400" b="1" dirty="0">
              <a:solidFill>
                <a:srgbClr val="003300"/>
              </a:solidFill>
              <a:latin typeface="Calibri" pitchFamily="34" charset="0"/>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5.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0172 - تقطر المياه خمس مرات.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5" name="حديث 25 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504825"/>
            <a:ext cx="9144000" cy="5848350"/>
            <a:chOff x="0" y="318"/>
            <a:chExt cx="5760" cy="3684"/>
          </a:xfrm>
        </p:grpSpPr>
        <p:pic>
          <p:nvPicPr>
            <p:cNvPr id="23556" name="صورة 3" descr="0681.jpg"/>
            <p:cNvPicPr>
              <a:picLocks noChangeAspect="1"/>
            </p:cNvPicPr>
            <p:nvPr/>
          </p:nvPicPr>
          <p:blipFill>
            <a:blip r:embed="rId5" cstate="print"/>
            <a:srcRect/>
            <a:stretch>
              <a:fillRect/>
            </a:stretch>
          </p:blipFill>
          <p:spPr bwMode="auto">
            <a:xfrm>
              <a:off x="0" y="318"/>
              <a:ext cx="5760" cy="3684"/>
            </a:xfrm>
            <a:prstGeom prst="rect">
              <a:avLst/>
            </a:prstGeom>
            <a:noFill/>
            <a:ln w="9525">
              <a:noFill/>
              <a:miter lim="800000"/>
              <a:headEnd/>
              <a:tailEnd/>
            </a:ln>
          </p:spPr>
        </p:pic>
        <p:sp>
          <p:nvSpPr>
            <p:cNvPr id="23557" name="TextBox 2"/>
            <p:cNvSpPr txBox="1">
              <a:spLocks noChangeArrowheads="1"/>
            </p:cNvSpPr>
            <p:nvPr/>
          </p:nvSpPr>
          <p:spPr bwMode="auto">
            <a:xfrm>
              <a:off x="765" y="900"/>
              <a:ext cx="4365" cy="1105"/>
            </a:xfrm>
            <a:prstGeom prst="rect">
              <a:avLst/>
            </a:prstGeom>
            <a:noFill/>
            <a:ln w="9525">
              <a:noFill/>
              <a:miter lim="800000"/>
              <a:headEnd/>
              <a:tailEnd/>
            </a:ln>
          </p:spPr>
          <p:txBody>
            <a:bodyPr>
              <a:spAutoFit/>
            </a:bodyPr>
            <a:lstStyle/>
            <a:p>
              <a:pPr algn="justLow" rtl="1" eaLnBrk="1" hangingPunct="1">
                <a:defRPr/>
              </a:pPr>
              <a:r>
                <a:rPr lang="ar-SA" sz="3600" b="1" dirty="0">
                  <a:solidFill>
                    <a:srgbClr val="FF0000"/>
                  </a:solidFill>
                  <a:latin typeface="Calibri" pitchFamily="34" charset="0"/>
                  <a:cs typeface="+mn-cs"/>
                </a:rPr>
                <a:t>س3: ذكر في الإرشادات المواطن التي </a:t>
              </a:r>
              <a:r>
                <a:rPr lang="ar-SA" sz="3600" b="1" dirty="0" err="1">
                  <a:solidFill>
                    <a:srgbClr val="FF0000"/>
                  </a:solidFill>
                  <a:latin typeface="Calibri" pitchFamily="34" charset="0"/>
                  <a:cs typeface="+mn-cs"/>
                </a:rPr>
                <a:t>ل</a:t>
              </a:r>
              <a:r>
                <a:rPr lang="ar-EG" sz="3600" b="1" dirty="0">
                  <a:solidFill>
                    <a:srgbClr val="FF0000"/>
                  </a:solidFill>
                  <a:latin typeface="Calibri" pitchFamily="34" charset="0"/>
                  <a:cs typeface="+mn-cs"/>
                </a:rPr>
                <a:t>ا</a:t>
              </a:r>
              <a:r>
                <a:rPr lang="ar-SA" sz="3600" b="1" dirty="0">
                  <a:solidFill>
                    <a:srgbClr val="FF0000"/>
                  </a:solidFill>
                  <a:latin typeface="Calibri" pitchFamily="34" charset="0"/>
                  <a:cs typeface="+mn-cs"/>
                </a:rPr>
                <a:t> يعذر فيها بكشف العورة، فما المواطن التي يعذر فيها بكشف العورات.</a:t>
              </a:r>
            </a:p>
          </p:txBody>
        </p:sp>
      </p:grpSp>
      <p:sp>
        <p:nvSpPr>
          <p:cNvPr id="31748" name="TextBox 2"/>
          <p:cNvSpPr txBox="1">
            <a:spLocks noChangeArrowheads="1"/>
          </p:cNvSpPr>
          <p:nvPr/>
        </p:nvSpPr>
        <p:spPr bwMode="auto">
          <a:xfrm>
            <a:off x="785813" y="3214688"/>
            <a:ext cx="7215187" cy="2554287"/>
          </a:xfrm>
          <a:prstGeom prst="rect">
            <a:avLst/>
          </a:prstGeom>
          <a:noFill/>
          <a:ln w="9525">
            <a:noFill/>
            <a:miter lim="800000"/>
            <a:headEnd/>
            <a:tailEnd/>
          </a:ln>
        </p:spPr>
        <p:txBody>
          <a:bodyPr>
            <a:spAutoFit/>
          </a:bodyPr>
          <a:lstStyle/>
          <a:p>
            <a:pPr algn="ctr" rtl="1" eaLnBrk="1" hangingPunct="1"/>
            <a:r>
              <a:rPr lang="ar-SA" sz="3200" b="1"/>
              <a:t>المواطن التي يعذر فيها بكشف العورات:</a:t>
            </a:r>
            <a:endParaRPr lang="en-US" sz="3200"/>
          </a:p>
          <a:p>
            <a:pPr algn="ctr" rtl="1" eaLnBrk="1" hangingPunct="1"/>
            <a:r>
              <a:rPr lang="ar-SA" sz="3200" b="1"/>
              <a:t>عند مراجعة الطبيب لمرض لا يمكن الصبر عليه ويكون الجائز فقط ما دعت الحاجة إليه.</a:t>
            </a:r>
            <a:endParaRPr lang="en-US" sz="3200"/>
          </a:p>
          <a:p>
            <a:pPr algn="ctr" rtl="1" eaLnBrk="1" hangingPunct="1"/>
            <a:r>
              <a:rPr lang="ar-SA" sz="3200" b="1"/>
              <a:t>ما كان خارجًا عن إرادة الشخص كالمكره والمريض الذي يصرع ونحو ذلك.</a:t>
            </a:r>
            <a:r>
              <a:rPr lang="en-US" sz="3200" b="1"/>
              <a:t> </a:t>
            </a:r>
            <a:endParaRPr lang="en-US" sz="3200"/>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ذكر فى.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wipe(down)">
                                      <p:cBhvr>
                                        <p:cTn id="15" dur="290">
                                          <p:stCondLst>
                                            <p:cond delay="0"/>
                                          </p:stCondLst>
                                        </p:cTn>
                                        <p:tgtEl>
                                          <p:spTgt spid="31748"/>
                                        </p:tgtEl>
                                      </p:cBhvr>
                                    </p:animEffect>
                                    <p:anim calcmode="lin" valueType="num">
                                      <p:cBhvr>
                                        <p:cTn id="16" dur="911" tmFilter="0,0; 0.14,0.36; 0.43,0.73; 0.71,0.91; 1.0,1.0">
                                          <p:stCondLst>
                                            <p:cond delay="0"/>
                                          </p:stCondLst>
                                        </p:cTn>
                                        <p:tgtEl>
                                          <p:spTgt spid="31748"/>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31748"/>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31748"/>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31748"/>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31748"/>
                                        </p:tgtEl>
                                        <p:attrNameLst>
                                          <p:attrName>ppt_y</p:attrName>
                                        </p:attrNameLst>
                                      </p:cBhvr>
                                      <p:tavLst>
                                        <p:tav tm="0" fmla="#ppt_y-sin(pi*$)/81">
                                          <p:val>
                                            <p:fltVal val="0"/>
                                          </p:val>
                                        </p:tav>
                                        <p:tav tm="100000">
                                          <p:val>
                                            <p:fltVal val="1"/>
                                          </p:val>
                                        </p:tav>
                                      </p:tavLst>
                                    </p:anim>
                                    <p:animScale>
                                      <p:cBhvr>
                                        <p:cTn id="21" dur="13">
                                          <p:stCondLst>
                                            <p:cond delay="325"/>
                                          </p:stCondLst>
                                        </p:cTn>
                                        <p:tgtEl>
                                          <p:spTgt spid="31748"/>
                                        </p:tgtEl>
                                      </p:cBhvr>
                                      <p:to x="100000" y="60000"/>
                                    </p:animScale>
                                    <p:animScale>
                                      <p:cBhvr>
                                        <p:cTn id="22" dur="83" decel="50000">
                                          <p:stCondLst>
                                            <p:cond delay="338"/>
                                          </p:stCondLst>
                                        </p:cTn>
                                        <p:tgtEl>
                                          <p:spTgt spid="31748"/>
                                        </p:tgtEl>
                                      </p:cBhvr>
                                      <p:to x="100000" y="100000"/>
                                    </p:animScale>
                                    <p:animScale>
                                      <p:cBhvr>
                                        <p:cTn id="23" dur="13">
                                          <p:stCondLst>
                                            <p:cond delay="656"/>
                                          </p:stCondLst>
                                        </p:cTn>
                                        <p:tgtEl>
                                          <p:spTgt spid="31748"/>
                                        </p:tgtEl>
                                      </p:cBhvr>
                                      <p:to x="100000" y="80000"/>
                                    </p:animScale>
                                    <p:animScale>
                                      <p:cBhvr>
                                        <p:cTn id="24" dur="83" decel="50000">
                                          <p:stCondLst>
                                            <p:cond delay="669"/>
                                          </p:stCondLst>
                                        </p:cTn>
                                        <p:tgtEl>
                                          <p:spTgt spid="31748"/>
                                        </p:tgtEl>
                                      </p:cBhvr>
                                      <p:to x="100000" y="100000"/>
                                    </p:animScale>
                                    <p:animScale>
                                      <p:cBhvr>
                                        <p:cTn id="25" dur="13">
                                          <p:stCondLst>
                                            <p:cond delay="821"/>
                                          </p:stCondLst>
                                        </p:cTn>
                                        <p:tgtEl>
                                          <p:spTgt spid="31748"/>
                                        </p:tgtEl>
                                      </p:cBhvr>
                                      <p:to x="100000" y="90000"/>
                                    </p:animScale>
                                    <p:animScale>
                                      <p:cBhvr>
                                        <p:cTn id="26" dur="83" decel="50000">
                                          <p:stCondLst>
                                            <p:cond delay="834"/>
                                          </p:stCondLst>
                                        </p:cTn>
                                        <p:tgtEl>
                                          <p:spTgt spid="31748"/>
                                        </p:tgtEl>
                                      </p:cBhvr>
                                      <p:to x="100000" y="100000"/>
                                    </p:animScale>
                                    <p:animScale>
                                      <p:cBhvr>
                                        <p:cTn id="27" dur="13">
                                          <p:stCondLst>
                                            <p:cond delay="904"/>
                                          </p:stCondLst>
                                        </p:cTn>
                                        <p:tgtEl>
                                          <p:spTgt spid="31748"/>
                                        </p:tgtEl>
                                      </p:cBhvr>
                                      <p:to x="100000" y="95000"/>
                                    </p:animScale>
                                    <p:animScale>
                                      <p:cBhvr>
                                        <p:cTn id="28" dur="83" decel="50000">
                                          <p:stCondLst>
                                            <p:cond delay="917"/>
                                          </p:stCondLst>
                                        </p:cTn>
                                        <p:tgtEl>
                                          <p:spTgt spid="31748"/>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المواطن الت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57188" y="142875"/>
            <a:ext cx="8786812" cy="6715125"/>
            <a:chOff x="225" y="540"/>
            <a:chExt cx="5175" cy="2880"/>
          </a:xfrm>
        </p:grpSpPr>
        <p:pic>
          <p:nvPicPr>
            <p:cNvPr id="24580" name="صورة 3" descr="0681.jpg"/>
            <p:cNvPicPr>
              <a:picLocks noChangeAspect="1"/>
            </p:cNvPicPr>
            <p:nvPr/>
          </p:nvPicPr>
          <p:blipFill>
            <a:blip r:embed="rId5" cstate="print"/>
            <a:srcRect/>
            <a:stretch>
              <a:fillRect/>
            </a:stretch>
          </p:blipFill>
          <p:spPr bwMode="auto">
            <a:xfrm>
              <a:off x="225" y="540"/>
              <a:ext cx="5175" cy="2880"/>
            </a:xfrm>
            <a:prstGeom prst="rect">
              <a:avLst/>
            </a:prstGeom>
            <a:noFill/>
            <a:ln w="9525">
              <a:noFill/>
              <a:miter lim="800000"/>
              <a:headEnd/>
              <a:tailEnd/>
            </a:ln>
          </p:spPr>
        </p:pic>
        <p:sp>
          <p:nvSpPr>
            <p:cNvPr id="24581" name="TextBox 2"/>
            <p:cNvSpPr txBox="1">
              <a:spLocks noChangeArrowheads="1"/>
            </p:cNvSpPr>
            <p:nvPr/>
          </p:nvSpPr>
          <p:spPr bwMode="auto">
            <a:xfrm>
              <a:off x="765" y="908"/>
              <a:ext cx="4090" cy="515"/>
            </a:xfrm>
            <a:prstGeom prst="rect">
              <a:avLst/>
            </a:prstGeom>
            <a:noFill/>
            <a:ln w="9525">
              <a:noFill/>
              <a:miter lim="800000"/>
              <a:headEnd/>
              <a:tailEnd/>
            </a:ln>
          </p:spPr>
          <p:txBody>
            <a:bodyPr>
              <a:spAutoFit/>
            </a:bodyPr>
            <a:lstStyle/>
            <a:p>
              <a:pPr algn="r" rtl="1" eaLnBrk="1" hangingPunct="1">
                <a:defRPr/>
              </a:pPr>
              <a:r>
                <a:rPr lang="ar-SA" sz="3600" b="1" dirty="0">
                  <a:solidFill>
                    <a:srgbClr val="FF0000"/>
                  </a:solidFill>
                  <a:latin typeface="Calibri" pitchFamily="34" charset="0"/>
                  <a:cs typeface="+mn-cs"/>
                </a:rPr>
                <a:t>س4: بين حدود عورة كل من الرجل والمرأة؟</a:t>
              </a:r>
            </a:p>
          </p:txBody>
        </p:sp>
      </p:grpSp>
      <p:sp>
        <p:nvSpPr>
          <p:cNvPr id="32772" name="TextBox 2"/>
          <p:cNvSpPr txBox="1">
            <a:spLocks noChangeArrowheads="1"/>
          </p:cNvSpPr>
          <p:nvPr/>
        </p:nvSpPr>
        <p:spPr bwMode="auto">
          <a:xfrm>
            <a:off x="1143000" y="1928813"/>
            <a:ext cx="7286625" cy="3970337"/>
          </a:xfrm>
          <a:prstGeom prst="rect">
            <a:avLst/>
          </a:prstGeom>
          <a:noFill/>
          <a:ln w="9525">
            <a:noFill/>
            <a:miter lim="800000"/>
            <a:headEnd/>
            <a:tailEnd/>
          </a:ln>
        </p:spPr>
        <p:txBody>
          <a:bodyPr>
            <a:spAutoFit/>
          </a:bodyPr>
          <a:lstStyle/>
          <a:p>
            <a:pPr algn="r" rtl="1" eaLnBrk="1" hangingPunct="1"/>
            <a:r>
              <a:rPr lang="ar-SA" sz="2800" b="1"/>
              <a:t>جسم المرأة كله عورة بالنسبة للرجل الأجنبي ويرى فريق استثناء الوجه والكفين؛ لأن المرأة تحتاج إلى المعاملة مع الرجال وإلى الأخذ والعطاء لكن جواز كشف ذلك مقيد بأمن الفتنة، وهي عورتها في الصلاة –</a:t>
            </a:r>
            <a:r>
              <a:rPr lang="ar-EG" sz="2800" b="1"/>
              <a:t> </a:t>
            </a:r>
            <a:r>
              <a:rPr lang="ar-SA" sz="2800" b="1"/>
              <a:t>أيضاً. عورة الرجل بالنسبة إلى رجل آخر– سواء كان قريباً له أو أجنبياً عنه– هي ما بين سرته إلى ركبته، لما رو</a:t>
            </a:r>
            <a:r>
              <a:rPr lang="ar-EG" sz="2800" b="1"/>
              <a:t>ي</a:t>
            </a:r>
            <a:r>
              <a:rPr lang="ar-SA" sz="2800" b="1"/>
              <a:t> عن النبي– صلى الله عليه - أنه قال: "ما تحت السرة عورة" والسرة عندهم ليست بعورة، ولكن الركبة عورة عندهم، بدليل ما رو</a:t>
            </a:r>
            <a:r>
              <a:rPr lang="ar-EG" sz="2800" b="1"/>
              <a:t>ي</a:t>
            </a:r>
            <a:r>
              <a:rPr lang="ar-SA" sz="2800" b="1"/>
              <a:t> عن النبي– صلى الله عليه وعلى آله وسلم– أنه قال: "الركبة من العورة".</a:t>
            </a:r>
            <a:endParaRPr lang="en-US" sz="2800"/>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بين حدود.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wipe(down)">
                                      <p:cBhvr>
                                        <p:cTn id="15" dur="290">
                                          <p:stCondLst>
                                            <p:cond delay="0"/>
                                          </p:stCondLst>
                                        </p:cTn>
                                        <p:tgtEl>
                                          <p:spTgt spid="32772"/>
                                        </p:tgtEl>
                                      </p:cBhvr>
                                    </p:animEffect>
                                    <p:anim calcmode="lin" valueType="num">
                                      <p:cBhvr>
                                        <p:cTn id="16" dur="911" tmFilter="0,0; 0.14,0.36; 0.43,0.73; 0.71,0.91; 1.0,1.0">
                                          <p:stCondLst>
                                            <p:cond delay="0"/>
                                          </p:stCondLst>
                                        </p:cTn>
                                        <p:tgtEl>
                                          <p:spTgt spid="32772"/>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32772"/>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32772"/>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32772"/>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32772"/>
                                        </p:tgtEl>
                                        <p:attrNameLst>
                                          <p:attrName>ppt_y</p:attrName>
                                        </p:attrNameLst>
                                      </p:cBhvr>
                                      <p:tavLst>
                                        <p:tav tm="0" fmla="#ppt_y-sin(pi*$)/81">
                                          <p:val>
                                            <p:fltVal val="0"/>
                                          </p:val>
                                        </p:tav>
                                        <p:tav tm="100000">
                                          <p:val>
                                            <p:fltVal val="1"/>
                                          </p:val>
                                        </p:tav>
                                      </p:tavLst>
                                    </p:anim>
                                    <p:animScale>
                                      <p:cBhvr>
                                        <p:cTn id="21" dur="13">
                                          <p:stCondLst>
                                            <p:cond delay="325"/>
                                          </p:stCondLst>
                                        </p:cTn>
                                        <p:tgtEl>
                                          <p:spTgt spid="32772"/>
                                        </p:tgtEl>
                                      </p:cBhvr>
                                      <p:to x="100000" y="60000"/>
                                    </p:animScale>
                                    <p:animScale>
                                      <p:cBhvr>
                                        <p:cTn id="22" dur="83" decel="50000">
                                          <p:stCondLst>
                                            <p:cond delay="338"/>
                                          </p:stCondLst>
                                        </p:cTn>
                                        <p:tgtEl>
                                          <p:spTgt spid="32772"/>
                                        </p:tgtEl>
                                      </p:cBhvr>
                                      <p:to x="100000" y="100000"/>
                                    </p:animScale>
                                    <p:animScale>
                                      <p:cBhvr>
                                        <p:cTn id="23" dur="13">
                                          <p:stCondLst>
                                            <p:cond delay="656"/>
                                          </p:stCondLst>
                                        </p:cTn>
                                        <p:tgtEl>
                                          <p:spTgt spid="32772"/>
                                        </p:tgtEl>
                                      </p:cBhvr>
                                      <p:to x="100000" y="80000"/>
                                    </p:animScale>
                                    <p:animScale>
                                      <p:cBhvr>
                                        <p:cTn id="24" dur="83" decel="50000">
                                          <p:stCondLst>
                                            <p:cond delay="669"/>
                                          </p:stCondLst>
                                        </p:cTn>
                                        <p:tgtEl>
                                          <p:spTgt spid="32772"/>
                                        </p:tgtEl>
                                      </p:cBhvr>
                                      <p:to x="100000" y="100000"/>
                                    </p:animScale>
                                    <p:animScale>
                                      <p:cBhvr>
                                        <p:cTn id="25" dur="13">
                                          <p:stCondLst>
                                            <p:cond delay="821"/>
                                          </p:stCondLst>
                                        </p:cTn>
                                        <p:tgtEl>
                                          <p:spTgt spid="32772"/>
                                        </p:tgtEl>
                                      </p:cBhvr>
                                      <p:to x="100000" y="90000"/>
                                    </p:animScale>
                                    <p:animScale>
                                      <p:cBhvr>
                                        <p:cTn id="26" dur="83" decel="50000">
                                          <p:stCondLst>
                                            <p:cond delay="834"/>
                                          </p:stCondLst>
                                        </p:cTn>
                                        <p:tgtEl>
                                          <p:spTgt spid="32772"/>
                                        </p:tgtEl>
                                      </p:cBhvr>
                                      <p:to x="100000" y="100000"/>
                                    </p:animScale>
                                    <p:animScale>
                                      <p:cBhvr>
                                        <p:cTn id="27" dur="13">
                                          <p:stCondLst>
                                            <p:cond delay="904"/>
                                          </p:stCondLst>
                                        </p:cTn>
                                        <p:tgtEl>
                                          <p:spTgt spid="32772"/>
                                        </p:tgtEl>
                                      </p:cBhvr>
                                      <p:to x="100000" y="95000"/>
                                    </p:animScale>
                                    <p:animScale>
                                      <p:cBhvr>
                                        <p:cTn id="28" dur="83" decel="50000">
                                          <p:stCondLst>
                                            <p:cond delay="917"/>
                                          </p:stCondLst>
                                        </p:cTn>
                                        <p:tgtEl>
                                          <p:spTgt spid="32772"/>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جسم المرا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6-Point Star 1"/>
          <p:cNvSpPr/>
          <p:nvPr/>
        </p:nvSpPr>
        <p:spPr>
          <a:xfrm>
            <a:off x="1357313" y="285750"/>
            <a:ext cx="6858000" cy="1285875"/>
          </a:xfrm>
          <a:prstGeom prst="star16">
            <a:avLst/>
          </a:prstGeom>
          <a:solidFill>
            <a:schemeClr val="accent6"/>
          </a:solidFill>
          <a:ln w="57150">
            <a:solidFill>
              <a:schemeClr val="bg1"/>
            </a:solidFill>
          </a:ln>
        </p:spPr>
        <p:style>
          <a:lnRef idx="1">
            <a:schemeClr val="accent2"/>
          </a:lnRef>
          <a:fillRef idx="2">
            <a:schemeClr val="accent2"/>
          </a:fillRef>
          <a:effectRef idx="1">
            <a:schemeClr val="accent2"/>
          </a:effectRef>
          <a:fontRef idx="minor">
            <a:schemeClr val="dk1"/>
          </a:fontRef>
        </p:style>
        <p:txBody>
          <a:bodyPr rtlCol="1" anchor="ctr"/>
          <a:lstStyle/>
          <a:p>
            <a:pPr algn="ctr" rtl="1" eaLnBrk="1" fontAlgn="auto" hangingPunct="1">
              <a:spcBef>
                <a:spcPts val="0"/>
              </a:spcBef>
              <a:spcAft>
                <a:spcPts val="0"/>
              </a:spcAft>
              <a:defRPr/>
            </a:pPr>
            <a:r>
              <a:rPr lang="ar-SA" sz="4800" b="1" dirty="0">
                <a:solidFill>
                  <a:schemeClr val="tx1"/>
                </a:solidFill>
              </a:rPr>
              <a:t>معلومات </a:t>
            </a:r>
            <a:r>
              <a:rPr lang="ar-SA" sz="4800" b="1" dirty="0" err="1">
                <a:solidFill>
                  <a:schemeClr val="tx1"/>
                </a:solidFill>
              </a:rPr>
              <a:t>إثرائية</a:t>
            </a:r>
            <a:r>
              <a:rPr lang="ar-SA" sz="4800" b="1" dirty="0">
                <a:solidFill>
                  <a:schemeClr val="tx1"/>
                </a:solidFill>
              </a:rPr>
              <a:t> </a:t>
            </a:r>
            <a:endParaRPr lang="ar-EG" sz="4800" b="1" dirty="0">
              <a:solidFill>
                <a:schemeClr val="tx1"/>
              </a:solidFill>
            </a:endParaRPr>
          </a:p>
        </p:txBody>
      </p:sp>
      <p:grpSp>
        <p:nvGrpSpPr>
          <p:cNvPr id="2" name="Group 5"/>
          <p:cNvGrpSpPr>
            <a:grpSpLocks/>
          </p:cNvGrpSpPr>
          <p:nvPr/>
        </p:nvGrpSpPr>
        <p:grpSpPr bwMode="auto">
          <a:xfrm>
            <a:off x="-285784" y="1639661"/>
            <a:ext cx="9429785" cy="825726"/>
            <a:chOff x="3929058" y="54807"/>
            <a:chExt cx="4572032" cy="1303536"/>
          </a:xfrm>
          <a:scene3d>
            <a:camera prst="orthographicFront">
              <a:rot lat="0" lon="0" rev="0"/>
            </a:camera>
            <a:lightRig rig="balanced" dir="t">
              <a:rot lat="0" lon="0" rev="8700000"/>
            </a:lightRig>
          </a:scene3d>
        </p:grpSpPr>
        <p:sp>
          <p:nvSpPr>
            <p:cNvPr id="11" name="Rounded Rectangular Callout 4"/>
            <p:cNvSpPr/>
            <p:nvPr/>
          </p:nvSpPr>
          <p:spPr>
            <a:xfrm>
              <a:off x="3929058" y="285728"/>
              <a:ext cx="4572032" cy="1072615"/>
            </a:xfrm>
            <a:prstGeom prst="wedgeRoundRectCallout">
              <a:avLst/>
            </a:prstGeom>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rtl="1" eaLnBrk="1" fontAlgn="auto" hangingPunct="1">
                <a:spcBef>
                  <a:spcPts val="0"/>
                </a:spcBef>
                <a:spcAft>
                  <a:spcPts val="0"/>
                </a:spcAft>
                <a:defRPr/>
              </a:pPr>
              <a:endParaRPr lang="ar-EG">
                <a:solidFill>
                  <a:schemeClr val="tx1"/>
                </a:solidFill>
              </a:endParaRPr>
            </a:p>
          </p:txBody>
        </p:sp>
        <p:sp>
          <p:nvSpPr>
            <p:cNvPr id="12" name="TextBox 1"/>
            <p:cNvSpPr txBox="1"/>
            <p:nvPr/>
          </p:nvSpPr>
          <p:spPr>
            <a:xfrm>
              <a:off x="4171515" y="54807"/>
              <a:ext cx="4087133" cy="1020333"/>
            </a:xfrm>
            <a:prstGeom prst="rect">
              <a:avLst/>
            </a:prstGeom>
            <a:ln>
              <a:noFill/>
            </a:ln>
            <a:effectLst>
              <a:outerShdw blurRad="44450" dist="27940" dir="5400000" algn="ctr">
                <a:srgbClr val="000000">
                  <a:alpha val="32000"/>
                </a:srgbClr>
              </a:outerShdw>
            </a:effectLst>
            <a:sp3d>
              <a:bevelT w="190500" h="38100"/>
            </a:sp3d>
          </p:spPr>
          <p:style>
            <a:lnRef idx="1">
              <a:schemeClr val="accent4"/>
            </a:lnRef>
            <a:fillRef idx="2">
              <a:schemeClr val="accent4"/>
            </a:fillRef>
            <a:effectRef idx="1">
              <a:schemeClr val="accent4"/>
            </a:effectRef>
            <a:fontRef idx="minor">
              <a:schemeClr val="dk1"/>
            </a:fontRef>
          </p:style>
          <p:txBody>
            <a:bodyPr rtlCol="1">
              <a:spAutoFit/>
            </a:bodyPr>
            <a:lstStyle/>
            <a:p>
              <a:pPr algn="ctr" rtl="1" eaLnBrk="1" fontAlgn="auto" hangingPunct="1">
                <a:spcBef>
                  <a:spcPts val="0"/>
                </a:spcBef>
                <a:spcAft>
                  <a:spcPts val="0"/>
                </a:spcAft>
                <a:defRPr/>
              </a:pPr>
              <a:r>
                <a:rPr lang="ar-EG" sz="3600" b="1" dirty="0">
                  <a:solidFill>
                    <a:schemeClr val="tx1"/>
                  </a:solidFill>
                </a:rPr>
                <a:t>من الآثار السلبية للاختلاط المحرم بين الرجال والنساء:</a:t>
              </a:r>
            </a:p>
          </p:txBody>
        </p:sp>
      </p:grpSp>
      <p:grpSp>
        <p:nvGrpSpPr>
          <p:cNvPr id="3" name="مجموعة 14"/>
          <p:cNvGrpSpPr>
            <a:grpSpLocks/>
          </p:cNvGrpSpPr>
          <p:nvPr/>
        </p:nvGrpSpPr>
        <p:grpSpPr bwMode="auto">
          <a:xfrm>
            <a:off x="500063" y="2713038"/>
            <a:ext cx="7358062" cy="3811587"/>
            <a:chOff x="500063" y="2713038"/>
            <a:chExt cx="7358062" cy="3359150"/>
          </a:xfrm>
        </p:grpSpPr>
        <p:sp>
          <p:nvSpPr>
            <p:cNvPr id="7" name="Flowchart: Punched Tape 6"/>
            <p:cNvSpPr/>
            <p:nvPr/>
          </p:nvSpPr>
          <p:spPr bwMode="auto">
            <a:xfrm rot="10800000">
              <a:off x="1216025" y="2713038"/>
              <a:ext cx="6572250" cy="3359150"/>
            </a:xfrm>
            <a:prstGeom prst="flowChartPunchedTape">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8" name="Round Single Corner Rectangle 7"/>
            <p:cNvSpPr/>
            <p:nvPr/>
          </p:nvSpPr>
          <p:spPr bwMode="auto">
            <a:xfrm rot="10800000">
              <a:off x="500063" y="3000346"/>
              <a:ext cx="7358062" cy="2672051"/>
            </a:xfrm>
            <a:prstGeom prst="round1Rect">
              <a:avLst>
                <a:gd name="adj" fmla="val 50000"/>
              </a:avLst>
            </a:prstGeom>
            <a:ln>
              <a:solidFill>
                <a:schemeClr val="tx1"/>
              </a:solidFill>
            </a:ln>
            <a:effectLst>
              <a:innerShdw blurRad="609600">
                <a:srgbClr val="FF0000"/>
              </a:innerShdw>
            </a:effectLst>
          </p:spPr>
          <p:style>
            <a:lnRef idx="2">
              <a:schemeClr val="accent1">
                <a:shade val="50000"/>
              </a:schemeClr>
            </a:lnRef>
            <a:fillRef idx="1002">
              <a:schemeClr val="l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6" name="TextBox 1"/>
          <p:cNvSpPr txBox="1">
            <a:spLocks noChangeArrowheads="1"/>
          </p:cNvSpPr>
          <p:nvPr/>
        </p:nvSpPr>
        <p:spPr bwMode="auto">
          <a:xfrm>
            <a:off x="571500" y="3290888"/>
            <a:ext cx="6929438" cy="585787"/>
          </a:xfrm>
          <a:prstGeom prst="rect">
            <a:avLst/>
          </a:prstGeom>
          <a:noFill/>
          <a:ln w="9525">
            <a:noFill/>
            <a:miter lim="800000"/>
            <a:headEnd/>
            <a:tailEnd/>
          </a:ln>
        </p:spPr>
        <p:txBody>
          <a:bodyPr>
            <a:spAutoFit/>
          </a:bodyPr>
          <a:lstStyle/>
          <a:p>
            <a:pPr algn="r" rtl="1" eaLnBrk="1" hangingPunct="1"/>
            <a:r>
              <a:rPr lang="ar-EG" sz="3200" b="1">
                <a:solidFill>
                  <a:srgbClr val="C00000"/>
                </a:solidFill>
              </a:rPr>
              <a:t>1- إثارة الفتنة.</a:t>
            </a:r>
            <a:endParaRPr lang="en-US" sz="3200" b="1">
              <a:solidFill>
                <a:srgbClr val="C00000"/>
              </a:solidFill>
            </a:endParaRPr>
          </a:p>
        </p:txBody>
      </p:sp>
      <p:sp>
        <p:nvSpPr>
          <p:cNvPr id="13" name="TextBox 1"/>
          <p:cNvSpPr txBox="1">
            <a:spLocks noChangeArrowheads="1"/>
          </p:cNvSpPr>
          <p:nvPr/>
        </p:nvSpPr>
        <p:spPr bwMode="auto">
          <a:xfrm>
            <a:off x="611188" y="4005263"/>
            <a:ext cx="6929437" cy="584200"/>
          </a:xfrm>
          <a:prstGeom prst="rect">
            <a:avLst/>
          </a:prstGeom>
          <a:noFill/>
          <a:ln w="9525">
            <a:noFill/>
            <a:miter lim="800000"/>
            <a:headEnd/>
            <a:tailEnd/>
          </a:ln>
        </p:spPr>
        <p:txBody>
          <a:bodyPr>
            <a:spAutoFit/>
          </a:bodyPr>
          <a:lstStyle/>
          <a:p>
            <a:pPr algn="r" rtl="1" eaLnBrk="1" hangingPunct="1"/>
            <a:r>
              <a:rPr lang="ar-EG" sz="3200" b="1">
                <a:solidFill>
                  <a:srgbClr val="C00000"/>
                </a:solidFill>
              </a:rPr>
              <a:t>2- فساد الأخلاق عند الطرفين.</a:t>
            </a:r>
          </a:p>
        </p:txBody>
      </p:sp>
      <p:sp>
        <p:nvSpPr>
          <p:cNvPr id="14" name="TextBox 1"/>
          <p:cNvSpPr txBox="1">
            <a:spLocks noChangeArrowheads="1"/>
          </p:cNvSpPr>
          <p:nvPr/>
        </p:nvSpPr>
        <p:spPr bwMode="auto">
          <a:xfrm>
            <a:off x="827088" y="4724400"/>
            <a:ext cx="6929437" cy="584200"/>
          </a:xfrm>
          <a:prstGeom prst="rect">
            <a:avLst/>
          </a:prstGeom>
          <a:noFill/>
          <a:ln w="9525">
            <a:noFill/>
            <a:miter lim="800000"/>
            <a:headEnd/>
            <a:tailEnd/>
          </a:ln>
        </p:spPr>
        <p:txBody>
          <a:bodyPr>
            <a:spAutoFit/>
          </a:bodyPr>
          <a:lstStyle/>
          <a:p>
            <a:pPr algn="r" rtl="1" eaLnBrk="1" hangingPunct="1"/>
            <a:r>
              <a:rPr lang="ar-EG" sz="3200" b="1">
                <a:solidFill>
                  <a:srgbClr val="C00000"/>
                </a:solidFill>
              </a:rPr>
              <a:t> </a:t>
            </a:r>
            <a:r>
              <a:rPr lang="ar-SA" sz="3200" b="1">
                <a:solidFill>
                  <a:srgbClr val="C00000"/>
                </a:solidFill>
              </a:rPr>
              <a:t> 3- </a:t>
            </a:r>
            <a:r>
              <a:rPr lang="ar-EG" sz="3200" b="1">
                <a:solidFill>
                  <a:srgbClr val="C00000"/>
                </a:solidFill>
              </a:rPr>
              <a:t>تعرض النساء لمضايقات الرجال.</a:t>
            </a:r>
            <a:endParaRPr lang="ar-EG" sz="3200" b="1">
              <a:solidFill>
                <a:srgbClr val="C00000"/>
              </a:solidFill>
              <a:latin typeface="Calibri" pitchFamily="34" charset="0"/>
              <a:cs typeface="Traditional Arabic" pitchFamily="18" charset="-78"/>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علومات اثرائيه.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من الاثار.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Horizont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5" name="0072 - أنهيار الجليد.wav"/>
                                        </p:tgtEl>
                                      </p:cMediaNode>
                                    </p:audio>
                                  </p:subTnLst>
                                </p:cTn>
                              </p:par>
                              <p:par>
                                <p:cTn id="21" presetID="18" presetClass="entr" presetSubtype="1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downLeft)">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اثاره الفتنه.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7" name="فساد الاخلاق.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8" name="تعرض النس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مجموعة 14"/>
          <p:cNvGrpSpPr>
            <a:grpSpLocks/>
          </p:cNvGrpSpPr>
          <p:nvPr/>
        </p:nvGrpSpPr>
        <p:grpSpPr bwMode="auto">
          <a:xfrm>
            <a:off x="500063" y="2713038"/>
            <a:ext cx="7358062" cy="3811587"/>
            <a:chOff x="500063" y="2713038"/>
            <a:chExt cx="7358062" cy="3359150"/>
          </a:xfrm>
        </p:grpSpPr>
        <p:sp>
          <p:nvSpPr>
            <p:cNvPr id="15" name="Flowchart: Punched Tape 6"/>
            <p:cNvSpPr/>
            <p:nvPr/>
          </p:nvSpPr>
          <p:spPr bwMode="auto">
            <a:xfrm rot="10800000">
              <a:off x="1216025" y="2713038"/>
              <a:ext cx="6572250" cy="3359150"/>
            </a:xfrm>
            <a:prstGeom prst="flowChartPunchedTape">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6" name="Round Single Corner Rectangle 7"/>
            <p:cNvSpPr/>
            <p:nvPr/>
          </p:nvSpPr>
          <p:spPr bwMode="auto">
            <a:xfrm rot="10800000">
              <a:off x="500063" y="3000346"/>
              <a:ext cx="7358062" cy="2672051"/>
            </a:xfrm>
            <a:prstGeom prst="round1Rect">
              <a:avLst>
                <a:gd name="adj" fmla="val 50000"/>
              </a:avLst>
            </a:prstGeom>
            <a:ln>
              <a:solidFill>
                <a:schemeClr val="tx1"/>
              </a:solidFill>
            </a:ln>
            <a:effectLst>
              <a:innerShdw blurRad="609600">
                <a:srgbClr val="FF0000"/>
              </a:innerShdw>
            </a:effectLst>
          </p:spPr>
          <p:style>
            <a:lnRef idx="2">
              <a:schemeClr val="accent1">
                <a:shade val="50000"/>
              </a:schemeClr>
            </a:lnRef>
            <a:fillRef idx="1002">
              <a:schemeClr val="l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9" name="16-Point Star 1"/>
          <p:cNvSpPr/>
          <p:nvPr/>
        </p:nvSpPr>
        <p:spPr>
          <a:xfrm>
            <a:off x="1357313" y="285750"/>
            <a:ext cx="6858000" cy="1285875"/>
          </a:xfrm>
          <a:prstGeom prst="star16">
            <a:avLst/>
          </a:prstGeom>
          <a:solidFill>
            <a:schemeClr val="accent6"/>
          </a:solidFill>
          <a:ln w="57150">
            <a:solidFill>
              <a:schemeClr val="bg1"/>
            </a:solidFill>
          </a:ln>
        </p:spPr>
        <p:style>
          <a:lnRef idx="1">
            <a:schemeClr val="accent2"/>
          </a:lnRef>
          <a:fillRef idx="2">
            <a:schemeClr val="accent2"/>
          </a:fillRef>
          <a:effectRef idx="1">
            <a:schemeClr val="accent2"/>
          </a:effectRef>
          <a:fontRef idx="minor">
            <a:schemeClr val="dk1"/>
          </a:fontRef>
        </p:style>
        <p:txBody>
          <a:bodyPr rtlCol="1" anchor="ctr"/>
          <a:lstStyle/>
          <a:p>
            <a:pPr algn="ctr" rtl="1" eaLnBrk="1" fontAlgn="auto" hangingPunct="1">
              <a:spcBef>
                <a:spcPts val="0"/>
              </a:spcBef>
              <a:spcAft>
                <a:spcPts val="0"/>
              </a:spcAft>
              <a:defRPr/>
            </a:pPr>
            <a:r>
              <a:rPr lang="ar-SA" sz="4800" b="1" dirty="0">
                <a:solidFill>
                  <a:schemeClr val="tx1"/>
                </a:solidFill>
              </a:rPr>
              <a:t>معلومات </a:t>
            </a:r>
            <a:r>
              <a:rPr lang="ar-SA" sz="4800" b="1" dirty="0" err="1">
                <a:solidFill>
                  <a:schemeClr val="tx1"/>
                </a:solidFill>
              </a:rPr>
              <a:t>إثرائية</a:t>
            </a:r>
            <a:r>
              <a:rPr lang="ar-SA" sz="4800" b="1" dirty="0">
                <a:solidFill>
                  <a:schemeClr val="tx1"/>
                </a:solidFill>
              </a:rPr>
              <a:t> </a:t>
            </a:r>
            <a:endParaRPr lang="ar-EG" sz="4800" b="1" dirty="0">
              <a:solidFill>
                <a:schemeClr val="tx1"/>
              </a:solidFill>
            </a:endParaRPr>
          </a:p>
        </p:txBody>
      </p:sp>
      <p:grpSp>
        <p:nvGrpSpPr>
          <p:cNvPr id="3" name="Group 5"/>
          <p:cNvGrpSpPr>
            <a:grpSpLocks/>
          </p:cNvGrpSpPr>
          <p:nvPr/>
        </p:nvGrpSpPr>
        <p:grpSpPr bwMode="auto">
          <a:xfrm>
            <a:off x="-285784" y="1639661"/>
            <a:ext cx="9429785" cy="825726"/>
            <a:chOff x="3929058" y="54807"/>
            <a:chExt cx="4572032" cy="1303536"/>
          </a:xfrm>
          <a:scene3d>
            <a:camera prst="orthographicFront">
              <a:rot lat="0" lon="0" rev="0"/>
            </a:camera>
            <a:lightRig rig="balanced" dir="t">
              <a:rot lat="0" lon="0" rev="8700000"/>
            </a:lightRig>
          </a:scene3d>
        </p:grpSpPr>
        <p:sp>
          <p:nvSpPr>
            <p:cNvPr id="11" name="Rounded Rectangular Callout 4"/>
            <p:cNvSpPr/>
            <p:nvPr/>
          </p:nvSpPr>
          <p:spPr>
            <a:xfrm>
              <a:off x="3929058" y="285728"/>
              <a:ext cx="4572032" cy="1072615"/>
            </a:xfrm>
            <a:prstGeom prst="wedgeRoundRectCallout">
              <a:avLst/>
            </a:prstGeom>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rtl="1" eaLnBrk="1" fontAlgn="auto" hangingPunct="1">
                <a:spcBef>
                  <a:spcPts val="0"/>
                </a:spcBef>
                <a:spcAft>
                  <a:spcPts val="0"/>
                </a:spcAft>
                <a:defRPr/>
              </a:pPr>
              <a:endParaRPr lang="ar-EG">
                <a:solidFill>
                  <a:schemeClr val="tx1"/>
                </a:solidFill>
              </a:endParaRPr>
            </a:p>
          </p:txBody>
        </p:sp>
        <p:sp>
          <p:nvSpPr>
            <p:cNvPr id="12" name="TextBox 1"/>
            <p:cNvSpPr txBox="1"/>
            <p:nvPr/>
          </p:nvSpPr>
          <p:spPr>
            <a:xfrm>
              <a:off x="4171515" y="54807"/>
              <a:ext cx="4087133" cy="1020333"/>
            </a:xfrm>
            <a:prstGeom prst="rect">
              <a:avLst/>
            </a:prstGeom>
            <a:ln>
              <a:noFill/>
            </a:ln>
            <a:effectLst>
              <a:outerShdw blurRad="44450" dist="27940" dir="5400000" algn="ctr">
                <a:srgbClr val="000000">
                  <a:alpha val="32000"/>
                </a:srgbClr>
              </a:outerShdw>
            </a:effectLst>
            <a:sp3d>
              <a:bevelT w="190500" h="38100"/>
            </a:sp3d>
          </p:spPr>
          <p:style>
            <a:lnRef idx="1">
              <a:schemeClr val="accent4"/>
            </a:lnRef>
            <a:fillRef idx="2">
              <a:schemeClr val="accent4"/>
            </a:fillRef>
            <a:effectRef idx="1">
              <a:schemeClr val="accent4"/>
            </a:effectRef>
            <a:fontRef idx="minor">
              <a:schemeClr val="dk1"/>
            </a:fontRef>
          </p:style>
          <p:txBody>
            <a:bodyPr rtlCol="1">
              <a:spAutoFit/>
            </a:bodyPr>
            <a:lstStyle/>
            <a:p>
              <a:pPr algn="ctr" rtl="1" eaLnBrk="1" fontAlgn="auto" hangingPunct="1">
                <a:spcBef>
                  <a:spcPts val="0"/>
                </a:spcBef>
                <a:spcAft>
                  <a:spcPts val="0"/>
                </a:spcAft>
                <a:defRPr/>
              </a:pPr>
              <a:r>
                <a:rPr lang="ar-EG" sz="3600" b="1" dirty="0">
                  <a:solidFill>
                    <a:schemeClr val="tx1"/>
                  </a:solidFill>
                </a:rPr>
                <a:t>من الآثار السلبية للاختلاط المحرم بين الرجال والنساء:</a:t>
              </a:r>
            </a:p>
          </p:txBody>
        </p:sp>
      </p:grpSp>
      <p:sp>
        <p:nvSpPr>
          <p:cNvPr id="6" name="TextBox 1"/>
          <p:cNvSpPr txBox="1">
            <a:spLocks noChangeArrowheads="1"/>
          </p:cNvSpPr>
          <p:nvPr/>
        </p:nvSpPr>
        <p:spPr bwMode="auto">
          <a:xfrm>
            <a:off x="642938" y="3216275"/>
            <a:ext cx="6929437" cy="1570038"/>
          </a:xfrm>
          <a:prstGeom prst="rect">
            <a:avLst/>
          </a:prstGeom>
          <a:noFill/>
          <a:ln w="9525">
            <a:noFill/>
            <a:miter lim="800000"/>
            <a:headEnd/>
            <a:tailEnd/>
          </a:ln>
        </p:spPr>
        <p:txBody>
          <a:bodyPr>
            <a:spAutoFit/>
          </a:bodyPr>
          <a:lstStyle/>
          <a:p>
            <a:pPr algn="r" rtl="1" eaLnBrk="1" hangingPunct="1"/>
            <a:r>
              <a:rPr lang="ar-EG" sz="3200" b="1">
                <a:solidFill>
                  <a:srgbClr val="C00000"/>
                </a:solidFill>
              </a:rPr>
              <a:t>4- ضعف الوازع الديني بسبب التعود على الممارسات الخاطئة واستباحة المنكرات لكثرة تكرارها.</a:t>
            </a:r>
            <a:endParaRPr lang="ar-SA" sz="3200" b="1">
              <a:solidFill>
                <a:srgbClr val="C00000"/>
              </a:solidFill>
            </a:endParaRPr>
          </a:p>
        </p:txBody>
      </p:sp>
      <p:sp>
        <p:nvSpPr>
          <p:cNvPr id="14" name="TextBox 1"/>
          <p:cNvSpPr txBox="1">
            <a:spLocks noChangeArrowheads="1"/>
          </p:cNvSpPr>
          <p:nvPr/>
        </p:nvSpPr>
        <p:spPr bwMode="auto">
          <a:xfrm>
            <a:off x="684213" y="4797425"/>
            <a:ext cx="6929437" cy="1076325"/>
          </a:xfrm>
          <a:prstGeom prst="rect">
            <a:avLst/>
          </a:prstGeom>
          <a:noFill/>
          <a:ln w="9525">
            <a:noFill/>
            <a:miter lim="800000"/>
            <a:headEnd/>
            <a:tailEnd/>
          </a:ln>
        </p:spPr>
        <p:txBody>
          <a:bodyPr>
            <a:spAutoFit/>
          </a:bodyPr>
          <a:lstStyle/>
          <a:p>
            <a:pPr algn="r" rtl="1" eaLnBrk="1" hangingPunct="1"/>
            <a:r>
              <a:rPr lang="ar-EG" sz="3200" b="1">
                <a:solidFill>
                  <a:srgbClr val="C00000"/>
                </a:solidFill>
              </a:rPr>
              <a:t>5- انتشار ظاهرة السفور، بسبب تبرج النساء ولباسهن المخالف للزي الإسلامي.</a:t>
            </a: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ضعف الوازع.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نتشار ظاهر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مجموعة 14"/>
          <p:cNvGrpSpPr>
            <a:grpSpLocks/>
          </p:cNvGrpSpPr>
          <p:nvPr/>
        </p:nvGrpSpPr>
        <p:grpSpPr bwMode="auto">
          <a:xfrm>
            <a:off x="500063" y="2713038"/>
            <a:ext cx="7358062" cy="3811587"/>
            <a:chOff x="500063" y="2713038"/>
            <a:chExt cx="7358062" cy="3359150"/>
          </a:xfrm>
        </p:grpSpPr>
        <p:sp>
          <p:nvSpPr>
            <p:cNvPr id="16" name="Flowchart: Punched Tape 6"/>
            <p:cNvSpPr/>
            <p:nvPr/>
          </p:nvSpPr>
          <p:spPr bwMode="auto">
            <a:xfrm rot="10800000">
              <a:off x="1216025" y="2713038"/>
              <a:ext cx="6572250" cy="3359150"/>
            </a:xfrm>
            <a:prstGeom prst="flowChartPunchedTape">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17" name="Round Single Corner Rectangle 7"/>
            <p:cNvSpPr/>
            <p:nvPr/>
          </p:nvSpPr>
          <p:spPr bwMode="auto">
            <a:xfrm rot="10800000">
              <a:off x="500063" y="3000346"/>
              <a:ext cx="7358062" cy="2672051"/>
            </a:xfrm>
            <a:prstGeom prst="round1Rect">
              <a:avLst>
                <a:gd name="adj" fmla="val 50000"/>
              </a:avLst>
            </a:prstGeom>
            <a:ln>
              <a:solidFill>
                <a:schemeClr val="tx1"/>
              </a:solidFill>
            </a:ln>
            <a:effectLst>
              <a:innerShdw blurRad="609600">
                <a:srgbClr val="FF0000"/>
              </a:innerShdw>
            </a:effectLst>
          </p:spPr>
          <p:style>
            <a:lnRef idx="2">
              <a:schemeClr val="accent1">
                <a:shade val="50000"/>
              </a:schemeClr>
            </a:lnRef>
            <a:fillRef idx="1002">
              <a:schemeClr val="l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9" name="16-Point Star 1"/>
          <p:cNvSpPr/>
          <p:nvPr/>
        </p:nvSpPr>
        <p:spPr>
          <a:xfrm>
            <a:off x="1357313" y="285750"/>
            <a:ext cx="6858000" cy="1285875"/>
          </a:xfrm>
          <a:prstGeom prst="star16">
            <a:avLst/>
          </a:prstGeom>
          <a:solidFill>
            <a:schemeClr val="accent6"/>
          </a:solidFill>
          <a:ln w="57150">
            <a:solidFill>
              <a:schemeClr val="bg1"/>
            </a:solidFill>
          </a:ln>
        </p:spPr>
        <p:style>
          <a:lnRef idx="1">
            <a:schemeClr val="accent2"/>
          </a:lnRef>
          <a:fillRef idx="2">
            <a:schemeClr val="accent2"/>
          </a:fillRef>
          <a:effectRef idx="1">
            <a:schemeClr val="accent2"/>
          </a:effectRef>
          <a:fontRef idx="minor">
            <a:schemeClr val="dk1"/>
          </a:fontRef>
        </p:style>
        <p:txBody>
          <a:bodyPr rtlCol="1" anchor="ctr"/>
          <a:lstStyle/>
          <a:p>
            <a:pPr algn="ctr" rtl="1" eaLnBrk="1" fontAlgn="auto" hangingPunct="1">
              <a:spcBef>
                <a:spcPts val="0"/>
              </a:spcBef>
              <a:spcAft>
                <a:spcPts val="0"/>
              </a:spcAft>
              <a:defRPr/>
            </a:pPr>
            <a:r>
              <a:rPr lang="ar-SA" sz="4800" b="1" dirty="0">
                <a:solidFill>
                  <a:schemeClr val="tx1"/>
                </a:solidFill>
              </a:rPr>
              <a:t>معلومات </a:t>
            </a:r>
            <a:r>
              <a:rPr lang="ar-SA" sz="4800" b="1" dirty="0" err="1">
                <a:solidFill>
                  <a:schemeClr val="tx1"/>
                </a:solidFill>
              </a:rPr>
              <a:t>إثرائية</a:t>
            </a:r>
            <a:r>
              <a:rPr lang="ar-SA" sz="4800" b="1" dirty="0">
                <a:solidFill>
                  <a:schemeClr val="tx1"/>
                </a:solidFill>
              </a:rPr>
              <a:t> </a:t>
            </a:r>
            <a:endParaRPr lang="ar-EG" sz="4800" b="1" dirty="0">
              <a:solidFill>
                <a:schemeClr val="tx1"/>
              </a:solidFill>
            </a:endParaRPr>
          </a:p>
        </p:txBody>
      </p:sp>
      <p:grpSp>
        <p:nvGrpSpPr>
          <p:cNvPr id="3" name="Group 5"/>
          <p:cNvGrpSpPr>
            <a:grpSpLocks/>
          </p:cNvGrpSpPr>
          <p:nvPr/>
        </p:nvGrpSpPr>
        <p:grpSpPr bwMode="auto">
          <a:xfrm>
            <a:off x="-285784" y="1639661"/>
            <a:ext cx="9429785" cy="825726"/>
            <a:chOff x="3929058" y="54807"/>
            <a:chExt cx="4572032" cy="1303536"/>
          </a:xfrm>
          <a:scene3d>
            <a:camera prst="orthographicFront">
              <a:rot lat="0" lon="0" rev="0"/>
            </a:camera>
            <a:lightRig rig="balanced" dir="t">
              <a:rot lat="0" lon="0" rev="8700000"/>
            </a:lightRig>
          </a:scene3d>
        </p:grpSpPr>
        <p:sp>
          <p:nvSpPr>
            <p:cNvPr id="11" name="Rounded Rectangular Callout 4"/>
            <p:cNvSpPr/>
            <p:nvPr/>
          </p:nvSpPr>
          <p:spPr>
            <a:xfrm>
              <a:off x="3929058" y="285728"/>
              <a:ext cx="4572032" cy="1072615"/>
            </a:xfrm>
            <a:prstGeom prst="wedgeRoundRectCallout">
              <a:avLst/>
            </a:prstGeom>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1" anchor="ctr"/>
            <a:lstStyle/>
            <a:p>
              <a:pPr algn="ctr" rtl="1" eaLnBrk="1" fontAlgn="auto" hangingPunct="1">
                <a:spcBef>
                  <a:spcPts val="0"/>
                </a:spcBef>
                <a:spcAft>
                  <a:spcPts val="0"/>
                </a:spcAft>
                <a:defRPr/>
              </a:pPr>
              <a:endParaRPr lang="ar-EG">
                <a:solidFill>
                  <a:schemeClr val="tx1"/>
                </a:solidFill>
              </a:endParaRPr>
            </a:p>
          </p:txBody>
        </p:sp>
        <p:sp>
          <p:nvSpPr>
            <p:cNvPr id="12" name="TextBox 1"/>
            <p:cNvSpPr txBox="1"/>
            <p:nvPr/>
          </p:nvSpPr>
          <p:spPr>
            <a:xfrm>
              <a:off x="4171515" y="54807"/>
              <a:ext cx="4087133" cy="1020333"/>
            </a:xfrm>
            <a:prstGeom prst="rect">
              <a:avLst/>
            </a:prstGeom>
            <a:ln>
              <a:noFill/>
            </a:ln>
            <a:effectLst>
              <a:outerShdw blurRad="44450" dist="27940" dir="5400000" algn="ctr">
                <a:srgbClr val="000000">
                  <a:alpha val="32000"/>
                </a:srgbClr>
              </a:outerShdw>
            </a:effectLst>
            <a:sp3d>
              <a:bevelT w="190500" h="38100"/>
            </a:sp3d>
          </p:spPr>
          <p:style>
            <a:lnRef idx="1">
              <a:schemeClr val="accent4"/>
            </a:lnRef>
            <a:fillRef idx="2">
              <a:schemeClr val="accent4"/>
            </a:fillRef>
            <a:effectRef idx="1">
              <a:schemeClr val="accent4"/>
            </a:effectRef>
            <a:fontRef idx="minor">
              <a:schemeClr val="dk1"/>
            </a:fontRef>
          </p:style>
          <p:txBody>
            <a:bodyPr rtlCol="1">
              <a:spAutoFit/>
            </a:bodyPr>
            <a:lstStyle/>
            <a:p>
              <a:pPr algn="ctr" rtl="1" eaLnBrk="1" fontAlgn="auto" hangingPunct="1">
                <a:spcBef>
                  <a:spcPts val="0"/>
                </a:spcBef>
                <a:spcAft>
                  <a:spcPts val="0"/>
                </a:spcAft>
                <a:defRPr/>
              </a:pPr>
              <a:r>
                <a:rPr lang="ar-EG" sz="3600" b="1" dirty="0">
                  <a:solidFill>
                    <a:schemeClr val="tx1"/>
                  </a:solidFill>
                </a:rPr>
                <a:t>من الآثار السلبية للاختلاط المحرم بين الرجال والنساء:</a:t>
              </a:r>
            </a:p>
          </p:txBody>
        </p:sp>
      </p:grpSp>
      <p:sp>
        <p:nvSpPr>
          <p:cNvPr id="6" name="TextBox 1"/>
          <p:cNvSpPr txBox="1">
            <a:spLocks noChangeArrowheads="1"/>
          </p:cNvSpPr>
          <p:nvPr/>
        </p:nvSpPr>
        <p:spPr bwMode="auto">
          <a:xfrm>
            <a:off x="642938" y="3216275"/>
            <a:ext cx="6929437" cy="585788"/>
          </a:xfrm>
          <a:prstGeom prst="rect">
            <a:avLst/>
          </a:prstGeom>
          <a:noFill/>
          <a:ln w="9525">
            <a:noFill/>
            <a:miter lim="800000"/>
            <a:headEnd/>
            <a:tailEnd/>
          </a:ln>
        </p:spPr>
        <p:txBody>
          <a:bodyPr>
            <a:spAutoFit/>
          </a:bodyPr>
          <a:lstStyle/>
          <a:p>
            <a:pPr algn="r" rtl="1" eaLnBrk="1" hangingPunct="1"/>
            <a:r>
              <a:rPr lang="ar-EG" sz="3200" b="1">
                <a:solidFill>
                  <a:srgbClr val="C00000"/>
                </a:solidFill>
              </a:rPr>
              <a:t>6- انتشار الجرائم الأخلاقية مثل الزنا.</a:t>
            </a:r>
          </a:p>
        </p:txBody>
      </p:sp>
      <p:sp>
        <p:nvSpPr>
          <p:cNvPr id="14" name="TextBox 1"/>
          <p:cNvSpPr txBox="1">
            <a:spLocks noChangeArrowheads="1"/>
          </p:cNvSpPr>
          <p:nvPr/>
        </p:nvSpPr>
        <p:spPr bwMode="auto">
          <a:xfrm>
            <a:off x="642938" y="3929063"/>
            <a:ext cx="6929437" cy="584200"/>
          </a:xfrm>
          <a:prstGeom prst="rect">
            <a:avLst/>
          </a:prstGeom>
          <a:noFill/>
          <a:ln w="9525">
            <a:noFill/>
            <a:miter lim="800000"/>
            <a:headEnd/>
            <a:tailEnd/>
          </a:ln>
        </p:spPr>
        <p:txBody>
          <a:bodyPr>
            <a:spAutoFit/>
          </a:bodyPr>
          <a:lstStyle/>
          <a:p>
            <a:pPr algn="r" rtl="1" eaLnBrk="1" hangingPunct="1"/>
            <a:r>
              <a:rPr lang="ar-EG" sz="3200" b="1">
                <a:solidFill>
                  <a:srgbClr val="C00000"/>
                </a:solidFill>
              </a:rPr>
              <a:t>7- التقليل من قدر المرأة في المجتمع.</a:t>
            </a:r>
          </a:p>
        </p:txBody>
      </p:sp>
      <p:sp>
        <p:nvSpPr>
          <p:cNvPr id="13" name="TextBox 1"/>
          <p:cNvSpPr txBox="1">
            <a:spLocks noChangeArrowheads="1"/>
          </p:cNvSpPr>
          <p:nvPr/>
        </p:nvSpPr>
        <p:spPr bwMode="auto">
          <a:xfrm>
            <a:off x="714375" y="4643438"/>
            <a:ext cx="6929438" cy="1077912"/>
          </a:xfrm>
          <a:prstGeom prst="rect">
            <a:avLst/>
          </a:prstGeom>
          <a:noFill/>
          <a:ln w="9525">
            <a:noFill/>
            <a:miter lim="800000"/>
            <a:headEnd/>
            <a:tailEnd/>
          </a:ln>
        </p:spPr>
        <p:txBody>
          <a:bodyPr>
            <a:spAutoFit/>
          </a:bodyPr>
          <a:lstStyle/>
          <a:p>
            <a:pPr algn="r" rtl="1" eaLnBrk="1" hangingPunct="1"/>
            <a:r>
              <a:rPr lang="ar-EG" sz="3200" b="1">
                <a:solidFill>
                  <a:srgbClr val="C00000"/>
                </a:solidFill>
              </a:rPr>
              <a:t>8- تفكك الروابط الاجتماعية وبروز المشكلات الأسرية التي تسبب دمارها وتشتيت شملها.</a:t>
            </a:r>
            <a:endParaRPr lang="en-US" sz="3200" b="1">
              <a:solidFill>
                <a:srgbClr val="C00000"/>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نتشار الجرائم.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تقليل من.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تفكك الرواب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a:stretch>
            <a:fillRect/>
          </a:stretch>
        </p:blipFill>
        <p:spPr bwMode="auto">
          <a:xfrm>
            <a:off x="4562475" y="3405188"/>
            <a:ext cx="19050" cy="47625"/>
          </a:xfrm>
          <a:prstGeom prst="rect">
            <a:avLst/>
          </a:prstGeom>
          <a:noFill/>
          <a:ln w="9525">
            <a:noFill/>
            <a:miter lim="800000"/>
            <a:headEnd/>
            <a:tailEnd/>
          </a:ln>
        </p:spPr>
      </p:pic>
      <p:grpSp>
        <p:nvGrpSpPr>
          <p:cNvPr id="2" name="Group 16"/>
          <p:cNvGrpSpPr>
            <a:grpSpLocks/>
          </p:cNvGrpSpPr>
          <p:nvPr/>
        </p:nvGrpSpPr>
        <p:grpSpPr bwMode="auto">
          <a:xfrm>
            <a:off x="357188" y="476250"/>
            <a:ext cx="8643937" cy="5327650"/>
            <a:chOff x="225" y="300"/>
            <a:chExt cx="5445" cy="3356"/>
          </a:xfrm>
        </p:grpSpPr>
        <p:grpSp>
          <p:nvGrpSpPr>
            <p:cNvPr id="5124" name="Group 11"/>
            <p:cNvGrpSpPr>
              <a:grpSpLocks/>
            </p:cNvGrpSpPr>
            <p:nvPr/>
          </p:nvGrpSpPr>
          <p:grpSpPr bwMode="auto">
            <a:xfrm>
              <a:off x="225" y="300"/>
              <a:ext cx="5445" cy="3356"/>
              <a:chOff x="127036" y="1857394"/>
              <a:chExt cx="9267674" cy="4286250"/>
            </a:xfrm>
          </p:grpSpPr>
          <p:grpSp>
            <p:nvGrpSpPr>
              <p:cNvPr id="5126" name="Group 7"/>
              <p:cNvGrpSpPr>
                <a:grpSpLocks/>
              </p:cNvGrpSpPr>
              <p:nvPr/>
            </p:nvGrpSpPr>
            <p:grpSpPr bwMode="auto">
              <a:xfrm>
                <a:off x="127036" y="1857394"/>
                <a:ext cx="9267674" cy="4286250"/>
                <a:chOff x="-632881" y="1071546"/>
                <a:chExt cx="10913342" cy="4286280"/>
              </a:xfrm>
            </p:grpSpPr>
            <p:sp>
              <p:nvSpPr>
                <p:cNvPr id="5128" name="Round Diagonal Corner Rectangle 9"/>
                <p:cNvSpPr>
                  <a:spLocks/>
                </p:cNvSpPr>
                <p:nvPr/>
              </p:nvSpPr>
              <p:spPr bwMode="auto">
                <a:xfrm rot="5400000">
                  <a:off x="1556062" y="-341738"/>
                  <a:ext cx="3887794" cy="6714361"/>
                </a:xfrm>
                <a:custGeom>
                  <a:avLst/>
                  <a:gdLst>
                    <a:gd name="T0" fmla="*/ 3887815 w 3887815"/>
                    <a:gd name="T1" fmla="*/ 3357441 h 6714882"/>
                    <a:gd name="T2" fmla="*/ 1943912 w 3887815"/>
                    <a:gd name="T3" fmla="*/ 6714882 h 6714882"/>
                    <a:gd name="T4" fmla="*/ 0 w 3887815"/>
                    <a:gd name="T5" fmla="*/ 3357441 h 6714882"/>
                    <a:gd name="T6" fmla="*/ 1943912 w 3887815"/>
                    <a:gd name="T7" fmla="*/ 0 h 6714882"/>
                    <a:gd name="T8" fmla="*/ 0 60000 65536"/>
                    <a:gd name="T9" fmla="*/ 5898240 60000 65536"/>
                    <a:gd name="T10" fmla="*/ 11796480 60000 65536"/>
                    <a:gd name="T11" fmla="*/ 17694720 60000 65536"/>
                    <a:gd name="T12" fmla="*/ 569351 w 3887815"/>
                    <a:gd name="T13" fmla="*/ 569351 h 6714882"/>
                    <a:gd name="T14" fmla="*/ 3318465 w 3887815"/>
                    <a:gd name="T15" fmla="*/ 6145530 h 6714882"/>
                  </a:gdLst>
                  <a:ahLst/>
                  <a:cxnLst>
                    <a:cxn ang="T8">
                      <a:pos x="T0" y="T1"/>
                    </a:cxn>
                    <a:cxn ang="T9">
                      <a:pos x="T2" y="T3"/>
                    </a:cxn>
                    <a:cxn ang="T10">
                      <a:pos x="T4" y="T5"/>
                    </a:cxn>
                    <a:cxn ang="T11">
                      <a:pos x="T6" y="T7"/>
                    </a:cxn>
                  </a:cxnLst>
                  <a:rect l="T12" t="T13" r="T14" b="T15"/>
                  <a:pathLst>
                    <a:path w="3887815" h="6714882">
                      <a:moveTo>
                        <a:pt x="1943908" y="0"/>
                      </a:moveTo>
                      <a:lnTo>
                        <a:pt x="3887815" y="0"/>
                      </a:lnTo>
                      <a:lnTo>
                        <a:pt x="3887815" y="4770975"/>
                      </a:lnTo>
                      <a:cubicBezTo>
                        <a:pt x="3887815" y="5844565"/>
                        <a:pt x="3017497" y="6714883"/>
                        <a:pt x="1943907" y="6714883"/>
                      </a:cubicBezTo>
                      <a:cubicBezTo>
                        <a:pt x="1943906" y="6714883"/>
                        <a:pt x="1943906" y="6714882"/>
                        <a:pt x="1943906" y="6714882"/>
                      </a:cubicBezTo>
                      <a:lnTo>
                        <a:pt x="0" y="6714882"/>
                      </a:lnTo>
                      <a:lnTo>
                        <a:pt x="0" y="1943908"/>
                      </a:lnTo>
                      <a:cubicBezTo>
                        <a:pt x="1" y="870318"/>
                        <a:pt x="870318" y="1"/>
                        <a:pt x="1943908" y="2"/>
                      </a:cubicBezTo>
                      <a:cubicBezTo>
                        <a:pt x="1943908" y="2"/>
                        <a:pt x="1943909" y="2"/>
                        <a:pt x="1943910" y="2"/>
                      </a:cubicBezTo>
                      <a:close/>
                    </a:path>
                  </a:pathLst>
                </a:custGeom>
                <a:noFill/>
                <a:ln w="57150" algn="ctr">
                  <a:noFill/>
                  <a:round/>
                  <a:headEnd/>
                  <a:tailEnd/>
                </a:ln>
              </p:spPr>
              <p:txBody>
                <a:bodyPr anchor="ctr"/>
                <a:lstStyle/>
                <a:p>
                  <a:pPr eaLnBrk="1" hangingPunct="1">
                    <a:defRPr/>
                  </a:pPr>
                  <a:endParaRPr lang="ar-SA" sz="1600">
                    <a:cs typeface="+mn-cs"/>
                  </a:endParaRPr>
                </a:p>
              </p:txBody>
            </p:sp>
            <p:sp>
              <p:nvSpPr>
                <p:cNvPr id="11" name="Round Diagonal Corner Rectangle 10"/>
                <p:cNvSpPr/>
                <p:nvPr/>
              </p:nvSpPr>
              <p:spPr>
                <a:xfrm>
                  <a:off x="-632881" y="1500685"/>
                  <a:ext cx="10913342" cy="3857141"/>
                </a:xfrm>
                <a:prstGeom prst="round2DiagRect">
                  <a:avLst>
                    <a:gd name="adj1" fmla="val 50000"/>
                    <a:gd name="adj2" fmla="val 0"/>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1600">
                    <a:solidFill>
                      <a:schemeClr val="bg1"/>
                    </a:solidFill>
                  </a:endParaRPr>
                </a:p>
              </p:txBody>
            </p:sp>
          </p:grpSp>
          <p:sp>
            <p:nvSpPr>
              <p:cNvPr id="5127" name="TextBox 2"/>
              <p:cNvSpPr txBox="1">
                <a:spLocks noChangeArrowheads="1"/>
              </p:cNvSpPr>
              <p:nvPr/>
            </p:nvSpPr>
            <p:spPr bwMode="auto">
              <a:xfrm>
                <a:off x="816340" y="2508761"/>
                <a:ext cx="7889067" cy="3194237"/>
              </a:xfrm>
              <a:prstGeom prst="rect">
                <a:avLst/>
              </a:prstGeom>
              <a:noFill/>
              <a:ln w="9525">
                <a:noFill/>
                <a:miter lim="800000"/>
                <a:headEnd/>
                <a:tailEnd/>
              </a:ln>
            </p:spPr>
            <p:txBody>
              <a:bodyPr wrap="square">
                <a:spAutoFit/>
              </a:bodyPr>
              <a:lstStyle/>
              <a:p>
                <a:pPr algn="ctr" rtl="1" eaLnBrk="1" hangingPunct="1">
                  <a:defRPr/>
                </a:pPr>
                <a:r>
                  <a:rPr lang="ar-SA" sz="3600" b="1" dirty="0">
                    <a:solidFill>
                      <a:schemeClr val="bg1"/>
                    </a:solidFill>
                    <a:latin typeface="Calibri" pitchFamily="34" charset="0"/>
                    <a:cs typeface="+mn-cs"/>
                  </a:rPr>
                  <a:t>من علامات الحياء الحفاظ على العورات من الظهور والانكشاف، فقد كان عثمان بن عفان رضي الله عنه لا يغتسل إلا في ظلمة وما اغتسل إلا جالساً، وكانت نساء الصحابة رضي الله عنهم بعد نزول آية الحجاب يسترن وجوههن</a:t>
                </a:r>
                <a:r>
                  <a:rPr lang="ar-EG" sz="3600" b="1" dirty="0">
                    <a:solidFill>
                      <a:schemeClr val="bg1"/>
                    </a:solidFill>
                    <a:latin typeface="Calibri" pitchFamily="34" charset="0"/>
                    <a:cs typeface="+mn-cs"/>
                  </a:rPr>
                  <a:t>،</a:t>
                </a:r>
                <a:r>
                  <a:rPr lang="ar-SA" sz="3600" b="1" dirty="0">
                    <a:solidFill>
                      <a:schemeClr val="bg1"/>
                    </a:solidFill>
                    <a:latin typeface="Calibri" pitchFamily="34" charset="0"/>
                    <a:cs typeface="+mn-cs"/>
                  </a:rPr>
                  <a:t> </a:t>
                </a:r>
                <a:r>
                  <a:rPr lang="ar-EG" sz="3600" b="1" dirty="0" smtClean="0">
                    <a:solidFill>
                      <a:schemeClr val="bg1"/>
                    </a:solidFill>
                    <a:latin typeface="Calibri" pitchFamily="34" charset="0"/>
                    <a:cs typeface="+mn-cs"/>
                  </a:rPr>
                  <a:t>وفي الحديث التالي ما يدل على مكانة الحياء وعظم مكانته في العهد النبوي</a:t>
                </a:r>
                <a:r>
                  <a:rPr lang="ar-SA" sz="3600" b="1" dirty="0" smtClean="0">
                    <a:solidFill>
                      <a:schemeClr val="bg1"/>
                    </a:solidFill>
                    <a:latin typeface="Calibri" pitchFamily="34" charset="0"/>
                    <a:cs typeface="+mn-cs"/>
                  </a:rPr>
                  <a:t>.</a:t>
                </a:r>
                <a:endParaRPr lang="ar-SA" sz="3600" b="1" dirty="0">
                  <a:solidFill>
                    <a:schemeClr val="bg1"/>
                  </a:solidFill>
                  <a:latin typeface="Calibri" pitchFamily="34" charset="0"/>
                  <a:cs typeface="+mn-cs"/>
                </a:endParaRPr>
              </a:p>
            </p:txBody>
          </p:sp>
        </p:grpSp>
        <p:sp>
          <p:nvSpPr>
            <p:cNvPr id="5125" name="TextBox 2"/>
            <p:cNvSpPr txBox="1">
              <a:spLocks noChangeArrowheads="1"/>
            </p:cNvSpPr>
            <p:nvPr/>
          </p:nvSpPr>
          <p:spPr bwMode="auto">
            <a:xfrm>
              <a:off x="703" y="2236"/>
              <a:ext cx="4534" cy="407"/>
            </a:xfrm>
            <a:prstGeom prst="rect">
              <a:avLst/>
            </a:prstGeom>
            <a:noFill/>
            <a:ln w="9525">
              <a:noFill/>
              <a:miter lim="800000"/>
              <a:headEnd/>
              <a:tailEnd/>
            </a:ln>
          </p:spPr>
          <p:txBody>
            <a:bodyPr>
              <a:spAutoFit/>
            </a:bodyPr>
            <a:lstStyle/>
            <a:p>
              <a:pPr algn="r" rtl="1" eaLnBrk="1" hangingPunct="1">
                <a:buFont typeface="Arial" pitchFamily="34" charset="0"/>
                <a:buNone/>
                <a:defRPr/>
              </a:pPr>
              <a:endParaRPr lang="en-US" sz="3600" b="1">
                <a:solidFill>
                  <a:schemeClr val="bg1"/>
                </a:solidFill>
                <a:latin typeface="Calibri" pitchFamily="34" charset="0"/>
                <a:cs typeface="+mn-cs"/>
              </a:endParaRPr>
            </a:p>
          </p:txBody>
        </p:sp>
      </p:gr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ن علامات الحياء الحفاظ على العو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6" cstate="print"/>
          <a:srcRect/>
          <a:stretch>
            <a:fillRect/>
          </a:stretch>
        </p:blipFill>
        <p:spPr bwMode="auto">
          <a:xfrm>
            <a:off x="4562475" y="3405188"/>
            <a:ext cx="19050" cy="47625"/>
          </a:xfrm>
          <a:prstGeom prst="rect">
            <a:avLst/>
          </a:prstGeom>
          <a:noFill/>
          <a:ln w="9525">
            <a:noFill/>
            <a:miter lim="800000"/>
            <a:headEnd/>
            <a:tailEnd/>
          </a:ln>
        </p:spPr>
      </p:pic>
      <p:grpSp>
        <p:nvGrpSpPr>
          <p:cNvPr id="2" name="Group 10"/>
          <p:cNvGrpSpPr>
            <a:grpSpLocks/>
          </p:cNvGrpSpPr>
          <p:nvPr/>
        </p:nvGrpSpPr>
        <p:grpSpPr bwMode="auto">
          <a:xfrm>
            <a:off x="399163" y="571480"/>
            <a:ext cx="8459117" cy="4951838"/>
            <a:chOff x="3571865" y="2000240"/>
            <a:chExt cx="5929357" cy="4310409"/>
          </a:xfrm>
          <a:scene3d>
            <a:camera prst="orthographicFront">
              <a:rot lat="0" lon="0" rev="0"/>
            </a:camera>
            <a:lightRig rig="balanced" dir="t">
              <a:rot lat="0" lon="0" rev="8700000"/>
            </a:lightRig>
          </a:scene3d>
        </p:grpSpPr>
        <p:grpSp>
          <p:nvGrpSpPr>
            <p:cNvPr id="3" name="Group 4"/>
            <p:cNvGrpSpPr/>
            <p:nvPr/>
          </p:nvGrpSpPr>
          <p:grpSpPr>
            <a:xfrm>
              <a:off x="3571865" y="2000240"/>
              <a:ext cx="5929357" cy="4310409"/>
              <a:chOff x="1000100" y="2000240"/>
              <a:chExt cx="6143673" cy="2020504"/>
            </a:xfrm>
          </p:grpSpPr>
          <p:grpSp>
            <p:nvGrpSpPr>
              <p:cNvPr id="4" name="Group 11"/>
              <p:cNvGrpSpPr/>
              <p:nvPr/>
            </p:nvGrpSpPr>
            <p:grpSpPr>
              <a:xfrm>
                <a:off x="1000100" y="2000240"/>
                <a:ext cx="6143673" cy="2020504"/>
                <a:chOff x="1000100" y="2000240"/>
                <a:chExt cx="6143673" cy="2020504"/>
              </a:xfrm>
            </p:grpSpPr>
            <p:sp>
              <p:nvSpPr>
                <p:cNvPr id="8" name="Rounded Rectangle 7"/>
                <p:cNvSpPr/>
                <p:nvPr/>
              </p:nvSpPr>
              <p:spPr>
                <a:xfrm>
                  <a:off x="1000100" y="2000240"/>
                  <a:ext cx="5715040" cy="1785950"/>
                </a:xfrm>
                <a:prstGeom prst="roundRect">
                  <a:avLst/>
                </a:prstGeom>
                <a:solidFill>
                  <a:srgbClr val="00FFFF"/>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sp>
              <p:nvSpPr>
                <p:cNvPr id="9" name="Rounded Rectangle 8"/>
                <p:cNvSpPr/>
                <p:nvPr/>
              </p:nvSpPr>
              <p:spPr>
                <a:xfrm>
                  <a:off x="1428731" y="2234794"/>
                  <a:ext cx="5715042" cy="1785950"/>
                </a:xfrm>
                <a:prstGeom prst="roundRect">
                  <a:avLst/>
                </a:prstGeom>
                <a:solidFill>
                  <a:srgbClr val="FFFF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sp>
              <p:nvSpPr>
                <p:cNvPr id="10" name="Rounded Rectangle 9"/>
                <p:cNvSpPr/>
                <p:nvPr/>
              </p:nvSpPr>
              <p:spPr>
                <a:xfrm>
                  <a:off x="1128591" y="2143116"/>
                  <a:ext cx="5715041" cy="1785950"/>
                </a:xfrm>
                <a:prstGeom prst="roundRect">
                  <a:avLst/>
                </a:prstGeom>
                <a:solidFill>
                  <a:srgbClr val="0066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grpSp>
          <p:sp>
            <p:nvSpPr>
              <p:cNvPr id="7" name="Rectangle 2"/>
              <p:cNvSpPr/>
              <p:nvPr/>
            </p:nvSpPr>
            <p:spPr>
              <a:xfrm>
                <a:off x="1357290" y="2357430"/>
                <a:ext cx="5286396" cy="198935"/>
              </a:xfrm>
              <a:prstGeom prst="rect">
                <a:avLst/>
              </a:prstGeom>
              <a:ln>
                <a:noFill/>
              </a:ln>
              <a:effectLst>
                <a:outerShdw blurRad="44450" dist="27940" dir="5400000" algn="ctr">
                  <a:srgbClr val="000000">
                    <a:alpha val="32000"/>
                  </a:srgbClr>
                </a:outerShdw>
              </a:effectLst>
              <a:sp3d>
                <a:bevelT w="190500" h="38100"/>
              </a:sp3d>
            </p:spPr>
            <p:txBody>
              <a:bodyPr>
                <a:spAutoFit/>
              </a:bodyPr>
              <a:lstStyle/>
              <a:p>
                <a:pPr algn="r" rtl="1" eaLnBrk="1" fontAlgn="auto" hangingPunct="1">
                  <a:spcBef>
                    <a:spcPts val="0"/>
                  </a:spcBef>
                  <a:spcAft>
                    <a:spcPts val="0"/>
                  </a:spcAft>
                  <a:defRPr/>
                </a:pPr>
                <a:endParaRPr lang="ar-EG" sz="2400" dirty="0">
                  <a:latin typeface="+mn-lt"/>
                  <a:cs typeface="+mn-cs"/>
                </a:endParaRPr>
              </a:p>
            </p:txBody>
          </p:sp>
        </p:grpSp>
        <p:sp>
          <p:nvSpPr>
            <p:cNvPr id="6150" name="TextBox 2"/>
            <p:cNvSpPr txBox="1">
              <a:spLocks noChangeArrowheads="1"/>
            </p:cNvSpPr>
            <p:nvPr/>
          </p:nvSpPr>
          <p:spPr bwMode="auto">
            <a:xfrm>
              <a:off x="3892940" y="2650348"/>
              <a:ext cx="5104005" cy="3080955"/>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r" rtl="1" eaLnBrk="1" hangingPunct="1">
                <a:defRPr/>
              </a:pPr>
              <a:r>
                <a:rPr lang="ar-SA" sz="3200" b="1" dirty="0">
                  <a:solidFill>
                    <a:schemeClr val="bg1"/>
                  </a:solidFill>
                  <a:latin typeface="Calibri" pitchFamily="34" charset="0"/>
                  <a:cs typeface="+mn-cs"/>
                </a:rPr>
                <a:t>عن عطاء بن أبي </a:t>
              </a:r>
              <a:r>
                <a:rPr lang="ar-SA" sz="3200" b="1" dirty="0" err="1">
                  <a:solidFill>
                    <a:schemeClr val="bg1"/>
                  </a:solidFill>
                  <a:latin typeface="Calibri" pitchFamily="34" charset="0"/>
                  <a:cs typeface="+mn-cs"/>
                </a:rPr>
                <a:t>ر</a:t>
              </a:r>
              <a:r>
                <a:rPr lang="ar-EG" sz="3200" b="1" dirty="0">
                  <a:solidFill>
                    <a:schemeClr val="bg1"/>
                  </a:solidFill>
                  <a:latin typeface="Calibri" pitchFamily="34" charset="0"/>
                  <a:cs typeface="+mn-cs"/>
                </a:rPr>
                <a:t>ب</a:t>
              </a:r>
              <a:r>
                <a:rPr lang="ar-SA" sz="3200" b="1" dirty="0" err="1">
                  <a:solidFill>
                    <a:schemeClr val="bg1"/>
                  </a:solidFill>
                  <a:latin typeface="Calibri" pitchFamily="34" charset="0"/>
                  <a:cs typeface="+mn-cs"/>
                </a:rPr>
                <a:t>اح</a:t>
              </a:r>
              <a:r>
                <a:rPr lang="ar-SA" sz="3200" b="1" dirty="0">
                  <a:solidFill>
                    <a:schemeClr val="bg1"/>
                  </a:solidFill>
                  <a:latin typeface="Calibri" pitchFamily="34" charset="0"/>
                  <a:cs typeface="+mn-cs"/>
                </a:rPr>
                <a:t> قال: (قال لي ابن عباس رضي الله عنهما: أَلاَ أُرِيكَ امْرَأَةً مِنْ أَهْلِ الْجَنَّة؟ قُلْتُ: بَلَى، قَالَ: هَذِهِ الْمرْأَةُ السَّوْدَاءُ </a:t>
              </a:r>
              <a:r>
                <a:rPr lang="ar-SA" sz="3200" b="1" dirty="0" err="1">
                  <a:solidFill>
                    <a:schemeClr val="bg1"/>
                  </a:solidFill>
                  <a:latin typeface="Calibri" pitchFamily="34" charset="0"/>
                  <a:cs typeface="+mn-cs"/>
                </a:rPr>
                <a:t>أَ</a:t>
              </a:r>
              <a:r>
                <a:rPr lang="ar-EG" sz="3200" b="1" dirty="0" err="1">
                  <a:solidFill>
                    <a:schemeClr val="bg1"/>
                  </a:solidFill>
                  <a:latin typeface="Calibri" pitchFamily="34" charset="0"/>
                  <a:cs typeface="+mn-cs"/>
                </a:rPr>
                <a:t>تَ</a:t>
              </a:r>
              <a:r>
                <a:rPr lang="ar-SA" sz="3200" b="1" dirty="0" err="1">
                  <a:solidFill>
                    <a:schemeClr val="bg1"/>
                  </a:solidFill>
                  <a:latin typeface="Calibri" pitchFamily="34" charset="0"/>
                  <a:cs typeface="+mn-cs"/>
                </a:rPr>
                <a:t>تْ</a:t>
              </a:r>
              <a:r>
                <a:rPr lang="ar-SA" sz="3200" b="1" dirty="0">
                  <a:solidFill>
                    <a:schemeClr val="bg1"/>
                  </a:solidFill>
                  <a:latin typeface="Calibri" pitchFamily="34" charset="0"/>
                  <a:cs typeface="+mn-cs"/>
                </a:rPr>
                <a:t> النَّبِيَّ صلى الله عليه وسلم فَقَالَتْ: إنِّي أُصْرَعُ،</a:t>
              </a:r>
              <a:r>
                <a:rPr lang="ar-EG" sz="3200" b="1" dirty="0">
                  <a:solidFill>
                    <a:schemeClr val="bg1"/>
                  </a:solidFill>
                  <a:latin typeface="Calibri" pitchFamily="34" charset="0"/>
                  <a:cs typeface="+mn-cs"/>
                </a:rPr>
                <a:t> وَإنِّي أَتكَشَّفُ، فَأدْعُ الله لِي، قَالَ إنْ شِئتِ صَبَرْتِ ولَكِ الَجْنَّةُ، وَإِنْ شِئْتِ دَعُوْتُ الله أَنْ يُعَافِيِّكِ،</a:t>
              </a:r>
              <a:r>
                <a:rPr lang="en-US" sz="3200" b="1" dirty="0">
                  <a:solidFill>
                    <a:schemeClr val="bg1"/>
                  </a:solidFill>
                  <a:latin typeface="Calibri" pitchFamily="34" charset="0"/>
                  <a:cs typeface="+mn-cs"/>
                </a:rPr>
                <a:t> </a:t>
              </a:r>
              <a:r>
                <a:rPr lang="ar-SA" sz="3200" b="1" dirty="0">
                  <a:solidFill>
                    <a:schemeClr val="bg1"/>
                  </a:solidFill>
                  <a:latin typeface="Calibri" pitchFamily="34" charset="0"/>
                  <a:cs typeface="+mn-cs"/>
                </a:rPr>
                <a:t>فَقَالَتْ: أَصْبِرُ، فَقَالَتْ: إِنِّي أَتَكَشَّفُ، فَادْعُ الله لِي أَنْ لاَ أَتَكَشَّفَ، فَدَعَا لَهَا</a:t>
              </a:r>
              <a:r>
                <a:rPr lang="ar-EG" sz="3200" b="1" dirty="0">
                  <a:solidFill>
                    <a:schemeClr val="bg1"/>
                  </a:solidFill>
                  <a:latin typeface="Calibri" pitchFamily="34" charset="0"/>
                  <a:cs typeface="+mn-cs"/>
                </a:rPr>
                <a:t>)</a:t>
              </a:r>
              <a:r>
                <a:rPr lang="ar-SA" sz="3200" b="1" dirty="0">
                  <a:solidFill>
                    <a:schemeClr val="bg1"/>
                  </a:solidFill>
                  <a:latin typeface="Calibri" pitchFamily="34" charset="0"/>
                  <a:cs typeface="+mn-cs"/>
                </a:rPr>
                <a:t>.</a:t>
              </a:r>
              <a:r>
                <a:rPr lang="ar-EG" sz="3200" b="1" baseline="30000" dirty="0">
                  <a:solidFill>
                    <a:schemeClr val="bg1"/>
                  </a:solidFill>
                  <a:latin typeface="Calibri" pitchFamily="34" charset="0"/>
                  <a:cs typeface="+mn-cs"/>
                </a:rPr>
                <a:t>(1)</a:t>
              </a:r>
              <a:endParaRPr lang="en-US" sz="4400" b="1" baseline="30000" dirty="0">
                <a:solidFill>
                  <a:schemeClr val="bg1"/>
                </a:solidFill>
                <a:latin typeface="Calibri" pitchFamily="34" charset="0"/>
                <a:cs typeface="+mn-cs"/>
              </a:endParaRPr>
            </a:p>
          </p:txBody>
        </p:sp>
      </p:grpSp>
      <p:sp>
        <p:nvSpPr>
          <p:cNvPr id="11" name="Flowchart: Decision 5"/>
          <p:cNvSpPr/>
          <p:nvPr/>
        </p:nvSpPr>
        <p:spPr bwMode="auto">
          <a:xfrm>
            <a:off x="7286625" y="142875"/>
            <a:ext cx="1714500" cy="857250"/>
          </a:xfrm>
          <a:prstGeom prst="flowChartDecisi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eaLnBrk="1" fontAlgn="auto" hangingPunct="1">
              <a:spcBef>
                <a:spcPts val="0"/>
              </a:spcBef>
              <a:spcAft>
                <a:spcPts val="0"/>
              </a:spcAft>
              <a:defRPr/>
            </a:pPr>
            <a:r>
              <a:rPr lang="ar-SA" sz="4000" b="1" dirty="0" smtClean="0"/>
              <a:t>6</a:t>
            </a:r>
            <a:endParaRPr lang="ar-EG" sz="4000" b="1" dirty="0"/>
          </a:p>
        </p:txBody>
      </p:sp>
      <p:sp>
        <p:nvSpPr>
          <p:cNvPr id="12" name="مستطيل مستدير الزوايا 11"/>
          <p:cNvSpPr/>
          <p:nvPr/>
        </p:nvSpPr>
        <p:spPr>
          <a:xfrm>
            <a:off x="142875" y="5357813"/>
            <a:ext cx="8858250" cy="1357312"/>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eaLnBrk="1" hangingPunct="1">
              <a:defRPr/>
            </a:pPr>
            <a:r>
              <a:rPr lang="ar-EG" sz="2800" b="1" dirty="0">
                <a:solidFill>
                  <a:srgbClr val="002060"/>
                </a:solidFill>
              </a:rPr>
              <a:t>1- رواه البخاري: كتاب المرضى، باب فضل من يصرع من الريح، برقم: (5652) ومسلم: كتاب البر والصلة، باب ثواب المؤمن فيما يصيبه من مرض أو حزن أو نحو ذلك حتى الشوكة يشاكها، برقم: (2576).</a:t>
            </a:r>
            <a:endParaRPr lang="ar-SA" sz="2800" b="1" dirty="0">
              <a:solidFill>
                <a:srgbClr val="002060"/>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21" presetID="29"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ppt_x</p:attrName>
                                        </p:attrNameLst>
                                      </p:cBhvr>
                                      <p:tavLst>
                                        <p:tav tm="0">
                                          <p:val>
                                            <p:strVal val="#ppt_x-.2"/>
                                          </p:val>
                                        </p:tav>
                                        <p:tav tm="100000">
                                          <p:val>
                                            <p:strVal val="#ppt_x"/>
                                          </p:val>
                                        </p:tav>
                                      </p:tavLst>
                                    </p:anim>
                                    <p:anim calcmode="lin" valueType="num">
                                      <p:cBhvr>
                                        <p:cTn id="24"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عن عطاء.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Left)">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5" name="رواه البخارى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cstate="print"/>
          <a:srcRect/>
          <a:stretch>
            <a:fillRect/>
          </a:stretch>
        </p:blipFill>
        <p:spPr bwMode="auto">
          <a:xfrm>
            <a:off x="4562475" y="3405188"/>
            <a:ext cx="19050" cy="47625"/>
          </a:xfrm>
          <a:prstGeom prst="rect">
            <a:avLst/>
          </a:prstGeom>
          <a:noFill/>
          <a:ln w="9525">
            <a:noFill/>
            <a:miter lim="800000"/>
            <a:headEnd/>
            <a:tailEnd/>
          </a:ln>
        </p:spPr>
      </p:pic>
      <p:grpSp>
        <p:nvGrpSpPr>
          <p:cNvPr id="2" name="Group 10"/>
          <p:cNvGrpSpPr>
            <a:grpSpLocks/>
          </p:cNvGrpSpPr>
          <p:nvPr/>
        </p:nvGrpSpPr>
        <p:grpSpPr bwMode="auto">
          <a:xfrm>
            <a:off x="205533" y="714356"/>
            <a:ext cx="8732935" cy="5214974"/>
            <a:chOff x="3571865" y="2000240"/>
            <a:chExt cx="5929357" cy="4310409"/>
          </a:xfrm>
          <a:scene3d>
            <a:camera prst="orthographicFront">
              <a:rot lat="0" lon="0" rev="0"/>
            </a:camera>
            <a:lightRig rig="balanced" dir="t">
              <a:rot lat="0" lon="0" rev="8700000"/>
            </a:lightRig>
          </a:scene3d>
        </p:grpSpPr>
        <p:grpSp>
          <p:nvGrpSpPr>
            <p:cNvPr id="3" name="Group 4"/>
            <p:cNvGrpSpPr/>
            <p:nvPr/>
          </p:nvGrpSpPr>
          <p:grpSpPr>
            <a:xfrm>
              <a:off x="3571865" y="2000240"/>
              <a:ext cx="5929357" cy="4310409"/>
              <a:chOff x="1000100" y="2000240"/>
              <a:chExt cx="6143673" cy="2020504"/>
            </a:xfrm>
          </p:grpSpPr>
          <p:grpSp>
            <p:nvGrpSpPr>
              <p:cNvPr id="4" name="Group 11"/>
              <p:cNvGrpSpPr/>
              <p:nvPr/>
            </p:nvGrpSpPr>
            <p:grpSpPr>
              <a:xfrm>
                <a:off x="1000100" y="2000240"/>
                <a:ext cx="6143673" cy="2020504"/>
                <a:chOff x="1000100" y="2000240"/>
                <a:chExt cx="6143673" cy="2020504"/>
              </a:xfrm>
            </p:grpSpPr>
            <p:sp>
              <p:nvSpPr>
                <p:cNvPr id="8" name="Rounded Rectangle 7"/>
                <p:cNvSpPr/>
                <p:nvPr/>
              </p:nvSpPr>
              <p:spPr>
                <a:xfrm>
                  <a:off x="1000100" y="2000240"/>
                  <a:ext cx="5715040" cy="1785950"/>
                </a:xfrm>
                <a:prstGeom prst="roundRect">
                  <a:avLst/>
                </a:prstGeom>
                <a:solidFill>
                  <a:srgbClr val="00FFFF"/>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sp>
              <p:nvSpPr>
                <p:cNvPr id="9" name="Rounded Rectangle 8"/>
                <p:cNvSpPr/>
                <p:nvPr/>
              </p:nvSpPr>
              <p:spPr>
                <a:xfrm>
                  <a:off x="1428731" y="2234794"/>
                  <a:ext cx="5715042" cy="1785950"/>
                </a:xfrm>
                <a:prstGeom prst="roundRect">
                  <a:avLst/>
                </a:prstGeom>
                <a:solidFill>
                  <a:srgbClr val="FFFF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sp>
              <p:nvSpPr>
                <p:cNvPr id="10" name="Rounded Rectangle 9"/>
                <p:cNvSpPr/>
                <p:nvPr/>
              </p:nvSpPr>
              <p:spPr>
                <a:xfrm>
                  <a:off x="1128591" y="2143116"/>
                  <a:ext cx="5715041" cy="1785950"/>
                </a:xfrm>
                <a:prstGeom prst="roundRect">
                  <a:avLst/>
                </a:prstGeom>
                <a:solidFill>
                  <a:srgbClr val="0066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sz="1600"/>
                </a:p>
              </p:txBody>
            </p:sp>
          </p:grpSp>
          <p:sp>
            <p:nvSpPr>
              <p:cNvPr id="7" name="Rectangle 2"/>
              <p:cNvSpPr/>
              <p:nvPr/>
            </p:nvSpPr>
            <p:spPr>
              <a:xfrm>
                <a:off x="1357290" y="2357430"/>
                <a:ext cx="5286396" cy="198935"/>
              </a:xfrm>
              <a:prstGeom prst="rect">
                <a:avLst/>
              </a:prstGeom>
              <a:ln>
                <a:noFill/>
              </a:ln>
              <a:effectLst>
                <a:outerShdw blurRad="44450" dist="27940" dir="5400000" algn="ctr">
                  <a:srgbClr val="000000">
                    <a:alpha val="32000"/>
                  </a:srgbClr>
                </a:outerShdw>
              </a:effectLst>
              <a:sp3d>
                <a:bevelT w="190500" h="38100"/>
              </a:sp3d>
            </p:spPr>
            <p:txBody>
              <a:bodyPr>
                <a:spAutoFit/>
              </a:bodyPr>
              <a:lstStyle/>
              <a:p>
                <a:pPr algn="r" rtl="1" eaLnBrk="1" fontAlgn="auto" hangingPunct="1">
                  <a:spcBef>
                    <a:spcPts val="0"/>
                  </a:spcBef>
                  <a:spcAft>
                    <a:spcPts val="0"/>
                  </a:spcAft>
                  <a:defRPr/>
                </a:pPr>
                <a:endParaRPr lang="ar-EG" sz="2400" dirty="0">
                  <a:latin typeface="+mn-lt"/>
                  <a:cs typeface="+mn-cs"/>
                </a:endParaRPr>
              </a:p>
            </p:txBody>
          </p:sp>
        </p:grpSp>
        <p:sp>
          <p:nvSpPr>
            <p:cNvPr id="6150" name="TextBox 2"/>
            <p:cNvSpPr txBox="1">
              <a:spLocks noChangeArrowheads="1"/>
            </p:cNvSpPr>
            <p:nvPr/>
          </p:nvSpPr>
          <p:spPr bwMode="auto">
            <a:xfrm>
              <a:off x="4046699" y="3209351"/>
              <a:ext cx="4786300" cy="17044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r" rtl="1" eaLnBrk="1" hangingPunct="1">
                <a:defRPr/>
              </a:pPr>
              <a:r>
                <a:rPr lang="ar-SA" sz="3200" b="1" dirty="0">
                  <a:solidFill>
                    <a:schemeClr val="bg1"/>
                  </a:solidFill>
                  <a:latin typeface="Calibri" pitchFamily="34" charset="0"/>
                  <a:cs typeface="+mn-cs"/>
                </a:rPr>
                <a:t>عن أبي سعيد </a:t>
              </a:r>
              <a:r>
                <a:rPr lang="ar-SA" sz="3200" b="1" dirty="0" err="1">
                  <a:solidFill>
                    <a:schemeClr val="bg1"/>
                  </a:solidFill>
                  <a:latin typeface="Calibri" pitchFamily="34" charset="0"/>
                  <a:cs typeface="+mn-cs"/>
                </a:rPr>
                <a:t>الخدري</a:t>
              </a:r>
              <a:r>
                <a:rPr lang="ar-SA" sz="3200" b="1" dirty="0">
                  <a:solidFill>
                    <a:schemeClr val="bg1"/>
                  </a:solidFill>
                  <a:latin typeface="Calibri" pitchFamily="34" charset="0"/>
                  <a:cs typeface="+mn-cs"/>
                </a:rPr>
                <a:t> رضي الله عنه أنه قال: (نَهَى رَسُولُ اللهِ صلى الله عليه وسلم عَنْ </a:t>
              </a:r>
            </a:p>
            <a:p>
              <a:pPr algn="r" rtl="1" eaLnBrk="1" hangingPunct="1">
                <a:defRPr/>
              </a:pPr>
              <a:r>
                <a:rPr lang="ar-SA" sz="3200" b="1" dirty="0">
                  <a:solidFill>
                    <a:schemeClr val="bg1"/>
                  </a:solidFill>
                  <a:latin typeface="Calibri" pitchFamily="34" charset="0"/>
                  <a:cs typeface="+mn-cs"/>
                </a:rPr>
                <a:t>اشْتِمَالِ الصَّمَّاءِ، وِأَنْ </a:t>
              </a:r>
              <a:r>
                <a:rPr lang="ar-SA" sz="3200" b="1" dirty="0" err="1">
                  <a:solidFill>
                    <a:schemeClr val="bg1"/>
                  </a:solidFill>
                  <a:latin typeface="Calibri" pitchFamily="34" charset="0"/>
                  <a:cs typeface="+mn-cs"/>
                </a:rPr>
                <a:t>يَحْتَبِ</a:t>
              </a:r>
              <a:r>
                <a:rPr lang="ar-EG" sz="3200" b="1" dirty="0">
                  <a:solidFill>
                    <a:schemeClr val="bg1"/>
                  </a:solidFill>
                  <a:latin typeface="Calibri" pitchFamily="34" charset="0"/>
                  <a:cs typeface="+mn-cs"/>
                </a:rPr>
                <a:t>ي </a:t>
              </a:r>
              <a:r>
                <a:rPr lang="ar-SA" sz="3200" b="1" dirty="0">
                  <a:solidFill>
                    <a:schemeClr val="bg1"/>
                  </a:solidFill>
                  <a:latin typeface="Calibri" pitchFamily="34" charset="0"/>
                  <a:cs typeface="+mn-cs"/>
                </a:rPr>
                <a:t> الرَّجُلُ ف</a:t>
              </a:r>
              <a:r>
                <a:rPr lang="ar-EG" sz="3200" b="1" dirty="0">
                  <a:solidFill>
                    <a:schemeClr val="bg1"/>
                  </a:solidFill>
                  <a:latin typeface="Calibri" pitchFamily="34" charset="0"/>
                  <a:cs typeface="+mn-cs"/>
                </a:rPr>
                <a:t>ي</a:t>
              </a:r>
              <a:r>
                <a:rPr lang="ar-SA" sz="3200" b="1" dirty="0">
                  <a:solidFill>
                    <a:schemeClr val="bg1"/>
                  </a:solidFill>
                  <a:latin typeface="Calibri" pitchFamily="34" charset="0"/>
                  <a:cs typeface="+mn-cs"/>
                </a:rPr>
                <a:t> ثَوْبٍ وَاحِدٍ لَيْسَ عَلَى فَرْجِهِ منْهُ شَ</a:t>
              </a:r>
              <a:r>
                <a:rPr lang="ar-EG" sz="3200" b="1" dirty="0" err="1">
                  <a:solidFill>
                    <a:schemeClr val="bg1"/>
                  </a:solidFill>
                  <a:latin typeface="Calibri" pitchFamily="34" charset="0"/>
                  <a:cs typeface="+mn-cs"/>
                </a:rPr>
                <a:t>ئٌ</a:t>
              </a:r>
              <a:r>
                <a:rPr lang="ar-SA" sz="3200" b="1" dirty="0">
                  <a:solidFill>
                    <a:schemeClr val="bg1"/>
                  </a:solidFill>
                  <a:latin typeface="Calibri" pitchFamily="34" charset="0"/>
                  <a:cs typeface="+mn-cs"/>
                </a:rPr>
                <a:t>).</a:t>
              </a:r>
              <a:r>
                <a:rPr lang="ar-EG" sz="3200" b="1" baseline="30000" dirty="0">
                  <a:solidFill>
                    <a:schemeClr val="bg1"/>
                  </a:solidFill>
                  <a:latin typeface="Calibri" pitchFamily="34" charset="0"/>
                  <a:cs typeface="+mn-cs"/>
                </a:rPr>
                <a:t>(2)</a:t>
              </a:r>
              <a:endParaRPr lang="en-US" sz="4400" b="1" baseline="30000" dirty="0">
                <a:solidFill>
                  <a:schemeClr val="bg1"/>
                </a:solidFill>
                <a:latin typeface="Calibri" pitchFamily="34" charset="0"/>
                <a:cs typeface="+mn-cs"/>
              </a:endParaRPr>
            </a:p>
          </p:txBody>
        </p:sp>
      </p:grpSp>
      <p:sp>
        <p:nvSpPr>
          <p:cNvPr id="12" name="مستطيل مستدير الزوايا 11"/>
          <p:cNvSpPr/>
          <p:nvPr/>
        </p:nvSpPr>
        <p:spPr>
          <a:xfrm>
            <a:off x="1000125" y="5572125"/>
            <a:ext cx="7072313" cy="1000125"/>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eaLnBrk="1" hangingPunct="1">
              <a:defRPr/>
            </a:pPr>
            <a:r>
              <a:rPr lang="ar-EG" sz="2800" b="1" dirty="0">
                <a:solidFill>
                  <a:srgbClr val="002060"/>
                </a:solidFill>
              </a:rPr>
              <a:t>2- رواه البخاري: كتاب الصلاة، باب ما يستر من العورة، برقم: (367).</a:t>
            </a:r>
            <a:endParaRPr lang="ar-SA" sz="2800" b="1" dirty="0">
              <a:solidFill>
                <a:srgbClr val="002060"/>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عن ابى سعيد.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trips(down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4" name="رواه البخارى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50825" y="1490663"/>
            <a:ext cx="8785225" cy="2946401"/>
            <a:chOff x="113" y="984"/>
            <a:chExt cx="5534" cy="1856"/>
          </a:xfrm>
          <a:solidFill>
            <a:srgbClr val="FFFF00"/>
          </a:solidFill>
          <a:scene3d>
            <a:camera prst="orthographicFront">
              <a:rot lat="0" lon="0" rev="0"/>
            </a:camera>
            <a:lightRig rig="balanced" dir="t">
              <a:rot lat="0" lon="0" rev="8700000"/>
            </a:lightRig>
          </a:scene3d>
        </p:grpSpPr>
        <p:sp>
          <p:nvSpPr>
            <p:cNvPr id="18450" name="AutoShape 18"/>
            <p:cNvSpPr>
              <a:spLocks noChangeArrowheads="1"/>
            </p:cNvSpPr>
            <p:nvPr/>
          </p:nvSpPr>
          <p:spPr bwMode="auto">
            <a:xfrm>
              <a:off x="113" y="1071"/>
              <a:ext cx="5534" cy="1769"/>
            </a:xfrm>
            <a:prstGeom prst="chevron">
              <a:avLst>
                <a:gd name="adj" fmla="val 78208"/>
              </a:avLst>
            </a:prstGeom>
            <a:grpFill/>
            <a:ln w="9525">
              <a:noFill/>
              <a:miter lim="800000"/>
              <a:headEnd/>
              <a:tailEnd/>
            </a:ln>
            <a:effectLst>
              <a:outerShdw blurRad="44450" dist="27940" dir="5400000" algn="ctr">
                <a:srgbClr val="000000">
                  <a:alpha val="32000"/>
                </a:srgbClr>
              </a:outerShdw>
            </a:effectLst>
            <a:sp3d>
              <a:bevelT w="190500" h="38100"/>
            </a:sp3d>
          </p:spPr>
          <p:txBody>
            <a:bodyPr wrap="none" anchor="ctr"/>
            <a:lstStyle/>
            <a:p>
              <a:pPr eaLnBrk="1" hangingPunct="1">
                <a:defRPr/>
              </a:pPr>
              <a:endParaRPr lang="ar-EG"/>
            </a:p>
          </p:txBody>
        </p:sp>
        <p:sp>
          <p:nvSpPr>
            <p:cNvPr id="18452" name="TextBox 2"/>
            <p:cNvSpPr txBox="1">
              <a:spLocks noChangeArrowheads="1"/>
            </p:cNvSpPr>
            <p:nvPr/>
          </p:nvSpPr>
          <p:spPr bwMode="auto">
            <a:xfrm>
              <a:off x="1530" y="984"/>
              <a:ext cx="3780" cy="1105"/>
            </a:xfrm>
            <a:prstGeom prst="rect">
              <a:avLst/>
            </a:prstGeom>
            <a:ln>
              <a:noFill/>
              <a:headEnd/>
              <a:tailEnd/>
            </a:ln>
            <a:effectLst>
              <a:outerShdw blurRad="44450" dist="27940" dir="5400000" algn="ctr">
                <a:srgbClr val="000000">
                  <a:alpha val="32000"/>
                </a:srgbClr>
              </a:outerShdw>
            </a:effectLst>
            <a:sp3d>
              <a:bevelT w="190500" h="38100"/>
            </a:sp3d>
          </p:spPr>
          <p:style>
            <a:lnRef idx="1">
              <a:schemeClr val="accent5"/>
            </a:lnRef>
            <a:fillRef idx="2">
              <a:schemeClr val="accent5"/>
            </a:fillRef>
            <a:effectRef idx="1">
              <a:schemeClr val="accent5"/>
            </a:effectRef>
            <a:fontRef idx="minor">
              <a:schemeClr val="dk1"/>
            </a:fontRef>
          </p:style>
          <p:txBody>
            <a:bodyPr>
              <a:spAutoFit/>
            </a:bodyPr>
            <a:lstStyle/>
            <a:p>
              <a:pPr algn="ctr" rtl="1" eaLnBrk="1" hangingPunct="1">
                <a:defRPr/>
              </a:pPr>
              <a:r>
                <a:rPr lang="ar-SA" sz="3600" b="1" dirty="0">
                  <a:solidFill>
                    <a:srgbClr val="000000"/>
                  </a:solidFill>
                </a:rPr>
                <a:t>أوجد الفكرة الرئيسة المشتركة بين الحديثين واكتبها في أعلى الصفحة</a:t>
              </a:r>
            </a:p>
            <a:p>
              <a:pPr algn="ctr" rtl="1" eaLnBrk="1" hangingPunct="1">
                <a:defRPr/>
              </a:pPr>
              <a:r>
                <a:rPr lang="ar-SA" sz="3600" b="1" dirty="0">
                  <a:solidFill>
                    <a:srgbClr val="000000"/>
                  </a:solidFill>
                </a:rPr>
                <a:t> لتكون عنواناً للدرس.</a:t>
              </a:r>
            </a:p>
          </p:txBody>
        </p:sp>
      </p:grpSp>
      <p:sp>
        <p:nvSpPr>
          <p:cNvPr id="18454" name="TextBox 2"/>
          <p:cNvSpPr txBox="1">
            <a:spLocks noChangeArrowheads="1"/>
          </p:cNvSpPr>
          <p:nvPr/>
        </p:nvSpPr>
        <p:spPr bwMode="auto">
          <a:xfrm>
            <a:off x="1547813" y="3519488"/>
            <a:ext cx="6000750"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rtl="1" eaLnBrk="1" hangingPunct="1">
              <a:defRPr/>
            </a:pPr>
            <a:r>
              <a:rPr lang="ar-SA" sz="4000" b="1" dirty="0">
                <a:solidFill>
                  <a:srgbClr val="FF0000"/>
                </a:solidFill>
              </a:rPr>
              <a:t>وجوب ستر العورة.</a:t>
            </a:r>
            <a:endParaRPr lang="ar-SA" sz="4000" b="1" dirty="0">
              <a:solidFill>
                <a:srgbClr val="FF0000"/>
              </a:solidFill>
              <a:cs typeface="Traditional Arabic" pitchFamily="18" charset="-78"/>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وجد الفكره.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454"/>
                                        </p:tgtEl>
                                        <p:attrNameLst>
                                          <p:attrName>style.visibility</p:attrName>
                                        </p:attrNameLst>
                                      </p:cBhvr>
                                      <p:to>
                                        <p:strVal val="visible"/>
                                      </p:to>
                                    </p:set>
                                    <p:animEffect transition="in" filter="wipe(down)">
                                      <p:cBhvr>
                                        <p:cTn id="12" dur="290">
                                          <p:stCondLst>
                                            <p:cond delay="0"/>
                                          </p:stCondLst>
                                        </p:cTn>
                                        <p:tgtEl>
                                          <p:spTgt spid="18454"/>
                                        </p:tgtEl>
                                      </p:cBhvr>
                                    </p:animEffect>
                                    <p:anim calcmode="lin" valueType="num">
                                      <p:cBhvr>
                                        <p:cTn id="13" dur="911" tmFilter="0,0; 0.14,0.36; 0.43,0.73; 0.71,0.91; 1.0,1.0">
                                          <p:stCondLst>
                                            <p:cond delay="0"/>
                                          </p:stCondLst>
                                        </p:cTn>
                                        <p:tgtEl>
                                          <p:spTgt spid="18454"/>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8454"/>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8454"/>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8454"/>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8454"/>
                                        </p:tgtEl>
                                        <p:attrNameLst>
                                          <p:attrName>ppt_y</p:attrName>
                                        </p:attrNameLst>
                                      </p:cBhvr>
                                      <p:tavLst>
                                        <p:tav tm="0" fmla="#ppt_y-sin(pi*$)/81">
                                          <p:val>
                                            <p:fltVal val="0"/>
                                          </p:val>
                                        </p:tav>
                                        <p:tav tm="100000">
                                          <p:val>
                                            <p:fltVal val="1"/>
                                          </p:val>
                                        </p:tav>
                                      </p:tavLst>
                                    </p:anim>
                                    <p:animScale>
                                      <p:cBhvr>
                                        <p:cTn id="18" dur="13">
                                          <p:stCondLst>
                                            <p:cond delay="325"/>
                                          </p:stCondLst>
                                        </p:cTn>
                                        <p:tgtEl>
                                          <p:spTgt spid="18454"/>
                                        </p:tgtEl>
                                      </p:cBhvr>
                                      <p:to x="100000" y="60000"/>
                                    </p:animScale>
                                    <p:animScale>
                                      <p:cBhvr>
                                        <p:cTn id="19" dur="83" decel="50000">
                                          <p:stCondLst>
                                            <p:cond delay="338"/>
                                          </p:stCondLst>
                                        </p:cTn>
                                        <p:tgtEl>
                                          <p:spTgt spid="18454"/>
                                        </p:tgtEl>
                                      </p:cBhvr>
                                      <p:to x="100000" y="100000"/>
                                    </p:animScale>
                                    <p:animScale>
                                      <p:cBhvr>
                                        <p:cTn id="20" dur="13">
                                          <p:stCondLst>
                                            <p:cond delay="656"/>
                                          </p:stCondLst>
                                        </p:cTn>
                                        <p:tgtEl>
                                          <p:spTgt spid="18454"/>
                                        </p:tgtEl>
                                      </p:cBhvr>
                                      <p:to x="100000" y="80000"/>
                                    </p:animScale>
                                    <p:animScale>
                                      <p:cBhvr>
                                        <p:cTn id="21" dur="83" decel="50000">
                                          <p:stCondLst>
                                            <p:cond delay="669"/>
                                          </p:stCondLst>
                                        </p:cTn>
                                        <p:tgtEl>
                                          <p:spTgt spid="18454"/>
                                        </p:tgtEl>
                                      </p:cBhvr>
                                      <p:to x="100000" y="100000"/>
                                    </p:animScale>
                                    <p:animScale>
                                      <p:cBhvr>
                                        <p:cTn id="22" dur="13">
                                          <p:stCondLst>
                                            <p:cond delay="821"/>
                                          </p:stCondLst>
                                        </p:cTn>
                                        <p:tgtEl>
                                          <p:spTgt spid="18454"/>
                                        </p:tgtEl>
                                      </p:cBhvr>
                                      <p:to x="100000" y="90000"/>
                                    </p:animScale>
                                    <p:animScale>
                                      <p:cBhvr>
                                        <p:cTn id="23" dur="83" decel="50000">
                                          <p:stCondLst>
                                            <p:cond delay="834"/>
                                          </p:stCondLst>
                                        </p:cTn>
                                        <p:tgtEl>
                                          <p:spTgt spid="18454"/>
                                        </p:tgtEl>
                                      </p:cBhvr>
                                      <p:to x="100000" y="100000"/>
                                    </p:animScale>
                                    <p:animScale>
                                      <p:cBhvr>
                                        <p:cTn id="24" dur="13">
                                          <p:stCondLst>
                                            <p:cond delay="904"/>
                                          </p:stCondLst>
                                        </p:cTn>
                                        <p:tgtEl>
                                          <p:spTgt spid="18454"/>
                                        </p:tgtEl>
                                      </p:cBhvr>
                                      <p:to x="100000" y="95000"/>
                                    </p:animScale>
                                    <p:animScale>
                                      <p:cBhvr>
                                        <p:cTn id="25" dur="83" decel="50000">
                                          <p:stCondLst>
                                            <p:cond delay="917"/>
                                          </p:stCondLst>
                                        </p:cTn>
                                        <p:tgtEl>
                                          <p:spTgt spid="18454"/>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4" name="وجوب ست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1"/>
          <p:cNvSpPr/>
          <p:nvPr/>
        </p:nvSpPr>
        <p:spPr>
          <a:xfrm>
            <a:off x="71438" y="142852"/>
            <a:ext cx="9001156" cy="51435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eaLnBrk="1" hangingPunct="1">
              <a:defRPr/>
            </a:pPr>
            <a:r>
              <a:rPr lang="ar-EG" sz="4000" b="1" dirty="0">
                <a:solidFill>
                  <a:srgbClr val="C00000"/>
                </a:solidFill>
              </a:rPr>
              <a:t>عبد الله بن عباس رضي الله عنهما</a:t>
            </a:r>
          </a:p>
          <a:p>
            <a:pPr algn="r" eaLnBrk="1" hangingPunct="1">
              <a:defRPr/>
            </a:pPr>
            <a:r>
              <a:rPr lang="ar-EG" sz="2800" b="1" dirty="0" smtClean="0">
                <a:solidFill>
                  <a:srgbClr val="006600"/>
                </a:solidFill>
              </a:rPr>
              <a:t>هو الصحابي الجليل حبر الأمة عبد </a:t>
            </a:r>
            <a:r>
              <a:rPr lang="ar-EG" sz="2800" b="1" dirty="0">
                <a:solidFill>
                  <a:srgbClr val="006600"/>
                </a:solidFill>
              </a:rPr>
              <a:t>الله بن العباس بن عبد المطلب القرشي الهاشمي، ابن عم رسول الله صلى الله عليه وسلم، ولد قبل الهجرة بسنتين، أمه هي أم الفضل أخت أم المؤمنين ميمونة، عن أبي بكرة قال: قدم علينا ابن عباس البصرة وما في العرب مثله جسماً وعلماً وثياباً وجمالاً وكمالاً، دعا له النبي صلى الله عليه وسلم بالحكمة مرتين </a:t>
            </a:r>
            <a:r>
              <a:rPr lang="ar-EG" sz="2800" b="1" baseline="30000" dirty="0">
                <a:solidFill>
                  <a:srgbClr val="006600"/>
                </a:solidFill>
              </a:rPr>
              <a:t>(1</a:t>
            </a:r>
            <a:r>
              <a:rPr lang="ar-EG" sz="2800" b="1" baseline="30000" dirty="0" smtClean="0">
                <a:solidFill>
                  <a:srgbClr val="006600"/>
                </a:solidFill>
              </a:rPr>
              <a:t>)</a:t>
            </a:r>
          </a:p>
          <a:p>
            <a:pPr algn="r" eaLnBrk="1" hangingPunct="1">
              <a:defRPr/>
            </a:pPr>
            <a:r>
              <a:rPr lang="ar-EG" sz="2800" b="1" baseline="30000" dirty="0" smtClean="0">
                <a:solidFill>
                  <a:srgbClr val="006600"/>
                </a:solidFill>
              </a:rPr>
              <a:t> </a:t>
            </a:r>
            <a:r>
              <a:rPr lang="ar-EG" sz="2800" b="1" dirty="0">
                <a:solidFill>
                  <a:srgbClr val="006600"/>
                </a:solidFill>
              </a:rPr>
              <a:t>قال صلى الله عليه وسلم: (اللهم علمه التأويل وفقهه في الدين) </a:t>
            </a:r>
            <a:r>
              <a:rPr lang="ar-EG" sz="2800" b="1" baseline="30000" dirty="0">
                <a:solidFill>
                  <a:srgbClr val="006600"/>
                </a:solidFill>
              </a:rPr>
              <a:t>(2)</a:t>
            </a:r>
            <a:r>
              <a:rPr lang="ar-EG" sz="2800" b="1" dirty="0">
                <a:solidFill>
                  <a:srgbClr val="006600"/>
                </a:solidFill>
              </a:rPr>
              <a:t>، كان كثير البكاء من خشية الله، يصوم الاثنين والخميس، من أشد الناس تعظيماً لحرمات الله، كان عمر رضي الله عنه إذا ذكره قال: ذاك فتى الكهول له لسان سؤول وقلب عقول. وبلغ عدد أحاديثه التي رواها عن النبي صلى الله عليه وسلم (1660) حديثاً. مات بالطائف سنة </a:t>
            </a:r>
            <a:r>
              <a:rPr lang="ar-EG" sz="3200" b="1" dirty="0">
                <a:solidFill>
                  <a:srgbClr val="006600"/>
                </a:solidFill>
              </a:rPr>
              <a:t>(68هـ).</a:t>
            </a:r>
            <a:endParaRPr lang="ar-EG" sz="3200" b="1" baseline="30000" dirty="0">
              <a:solidFill>
                <a:srgbClr val="006600"/>
              </a:solidFill>
            </a:endParaRPr>
          </a:p>
        </p:txBody>
      </p:sp>
      <p:sp>
        <p:nvSpPr>
          <p:cNvPr id="6" name="Rectangle 5"/>
          <p:cNvSpPr>
            <a:spLocks noChangeArrowheads="1"/>
          </p:cNvSpPr>
          <p:nvPr/>
        </p:nvSpPr>
        <p:spPr bwMode="auto">
          <a:xfrm>
            <a:off x="106363" y="5586413"/>
            <a:ext cx="8931275" cy="120015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lgn="r" eaLnBrk="1" hangingPunct="1">
              <a:defRPr/>
            </a:pPr>
            <a:r>
              <a:rPr lang="ar-EG" altLang="zh-CN" sz="2400" b="1" dirty="0">
                <a:solidFill>
                  <a:srgbClr val="FF00FF"/>
                </a:solidFill>
                <a:latin typeface="Times New Roman" pitchFamily="18" charset="0"/>
                <a:cs typeface="Times New Roman" pitchFamily="18" charset="0"/>
              </a:rPr>
              <a:t>1- أخرجه البخاري: </a:t>
            </a:r>
            <a:r>
              <a:rPr lang="ar-EG" altLang="zh-CN" sz="2400" b="1" dirty="0" err="1">
                <a:solidFill>
                  <a:srgbClr val="FF00FF"/>
                </a:solidFill>
                <a:latin typeface="Times New Roman" pitchFamily="18" charset="0"/>
                <a:cs typeface="Times New Roman" pitchFamily="18" charset="0"/>
              </a:rPr>
              <a:t>برقم </a:t>
            </a:r>
            <a:r>
              <a:rPr lang="ar-EG" altLang="zh-CN" sz="2400" b="1" dirty="0">
                <a:solidFill>
                  <a:srgbClr val="FF00FF"/>
                </a:solidFill>
                <a:latin typeface="Times New Roman" pitchFamily="18" charset="0"/>
                <a:cs typeface="Times New Roman" pitchFamily="18" charset="0"/>
              </a:rPr>
              <a:t>(75)، والترمذي كتاب المناقب، باب مناقب عبد الله بن العباس، </a:t>
            </a:r>
            <a:r>
              <a:rPr lang="ar-EG" altLang="zh-CN" sz="2400" b="1" dirty="0" err="1">
                <a:solidFill>
                  <a:srgbClr val="FF00FF"/>
                </a:solidFill>
                <a:latin typeface="Times New Roman" pitchFamily="18" charset="0"/>
                <a:cs typeface="Times New Roman" pitchFamily="18" charset="0"/>
              </a:rPr>
              <a:t>برقم </a:t>
            </a:r>
            <a:r>
              <a:rPr lang="ar-EG" altLang="zh-CN" sz="2400" b="1" dirty="0">
                <a:solidFill>
                  <a:srgbClr val="FF00FF"/>
                </a:solidFill>
                <a:latin typeface="Times New Roman" pitchFamily="18" charset="0"/>
                <a:cs typeface="Times New Roman" pitchFamily="18" charset="0"/>
              </a:rPr>
              <a:t>(3824</a:t>
            </a:r>
            <a:r>
              <a:rPr lang="ar-EG" altLang="zh-CN" sz="2400" b="1" dirty="0" err="1">
                <a:solidFill>
                  <a:srgbClr val="FF00FF"/>
                </a:solidFill>
                <a:latin typeface="Times New Roman" pitchFamily="18" charset="0"/>
                <a:cs typeface="Times New Roman" pitchFamily="18" charset="0"/>
              </a:rPr>
              <a:t>).</a:t>
            </a:r>
            <a:endParaRPr lang="ar-EG" altLang="zh-CN" sz="2400" b="1" dirty="0">
              <a:solidFill>
                <a:srgbClr val="FF00FF"/>
              </a:solidFill>
              <a:latin typeface="Times New Roman" pitchFamily="18" charset="0"/>
              <a:cs typeface="Times New Roman" pitchFamily="18" charset="0"/>
            </a:endParaRPr>
          </a:p>
          <a:p>
            <a:pPr algn="r" eaLnBrk="1" hangingPunct="1">
              <a:defRPr/>
            </a:pPr>
            <a:r>
              <a:rPr lang="ar-EG" altLang="zh-CN" sz="2400" b="1" dirty="0">
                <a:solidFill>
                  <a:srgbClr val="FF00FF"/>
                </a:solidFill>
                <a:latin typeface="Times New Roman" pitchFamily="18" charset="0"/>
                <a:cs typeface="Times New Roman" pitchFamily="18" charset="0"/>
              </a:rPr>
              <a:t>2- أخرجه البخاري: </a:t>
            </a:r>
            <a:r>
              <a:rPr lang="ar-EG" altLang="zh-CN" sz="2400" b="1" dirty="0" err="1">
                <a:solidFill>
                  <a:srgbClr val="FF00FF"/>
                </a:solidFill>
                <a:latin typeface="Times New Roman" pitchFamily="18" charset="0"/>
                <a:cs typeface="Times New Roman" pitchFamily="18" charset="0"/>
              </a:rPr>
              <a:t>برقم </a:t>
            </a:r>
            <a:r>
              <a:rPr lang="ar-EG" altLang="zh-CN" sz="2400" b="1" dirty="0">
                <a:solidFill>
                  <a:srgbClr val="FF00FF"/>
                </a:solidFill>
                <a:latin typeface="Times New Roman" pitchFamily="18" charset="0"/>
                <a:cs typeface="Times New Roman" pitchFamily="18" charset="0"/>
              </a:rPr>
              <a:t>(143)، ومسلم: </a:t>
            </a:r>
            <a:r>
              <a:rPr lang="ar-EG" altLang="zh-CN" sz="2400" b="1" dirty="0" err="1">
                <a:solidFill>
                  <a:srgbClr val="FF00FF"/>
                </a:solidFill>
                <a:latin typeface="Times New Roman" pitchFamily="18" charset="0"/>
                <a:cs typeface="Times New Roman" pitchFamily="18" charset="0"/>
              </a:rPr>
              <a:t>برقم </a:t>
            </a:r>
            <a:r>
              <a:rPr lang="ar-EG" altLang="zh-CN" sz="2400" b="1" dirty="0">
                <a:solidFill>
                  <a:srgbClr val="FF00FF"/>
                </a:solidFill>
                <a:latin typeface="Times New Roman" pitchFamily="18" charset="0"/>
                <a:cs typeface="Times New Roman" pitchFamily="18" charset="0"/>
              </a:rPr>
              <a:t>(2477</a:t>
            </a:r>
            <a:r>
              <a:rPr lang="ar-EG" altLang="zh-CN" sz="2400" b="1" dirty="0" err="1">
                <a:solidFill>
                  <a:srgbClr val="FF00FF"/>
                </a:solidFill>
                <a:latin typeface="Times New Roman" pitchFamily="18" charset="0"/>
                <a:cs typeface="Times New Roman" pitchFamily="18" charset="0"/>
              </a:rPr>
              <a:t>).</a:t>
            </a:r>
            <a:endParaRPr lang="ar-EG" altLang="zh-CN" sz="2400" b="1" dirty="0">
              <a:solidFill>
                <a:srgbClr val="FF00FF"/>
              </a:solidFill>
              <a:latin typeface="Times New Roman" pitchFamily="18" charset="0"/>
              <a:cs typeface="Times New Roman" pitchFamily="18" charset="0"/>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عبد الله بن عباس رضي الله عنهما.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قال صلى الله عليه وسلم (اللهم علمه التأويل وفقهه.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strips(downLeft)">
                                      <p:cBhvr>
                                        <p:cTn id="17" dur="500"/>
                                        <p:tgtEl>
                                          <p:spTgt spid="6">
                                            <p:bg/>
                                          </p:spTgt>
                                        </p:tgtEl>
                                      </p:cBhvr>
                                    </p:animEffect>
                                  </p:childTnLst>
                                </p:cTn>
                              </p:par>
                              <p:par>
                                <p:cTn id="18" presetID="25"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25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1" dur="25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2" dur="250" accel="50000" fill="hold">
                                          <p:stCondLst>
                                            <p:cond delay="25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3" dur="5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24" dur="25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25" dur="25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26" dur="250" accel="50000" fill="hold">
                                          <p:stCondLst>
                                            <p:cond delay="25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27" dur="500" decel="50000">
                                          <p:stCondLst>
                                            <p:cond delay="0"/>
                                          </p:stCondLst>
                                        </p:cTn>
                                        <p:tgtEl>
                                          <p:spTgt spid="6">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اخرجه البخارى برقم 75.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p:cTn id="32" dur="25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33" dur="25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34" dur="250" accel="50000" fill="hold">
                                          <p:stCondLst>
                                            <p:cond delay="25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35" dur="5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36" dur="25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37" dur="25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38" dur="250" accel="50000" fill="hold">
                                          <p:stCondLst>
                                            <p:cond delay="25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39" dur="500" decel="50000">
                                          <p:stCondLst>
                                            <p:cond delay="0"/>
                                          </p:stCondLst>
                                        </p:cTn>
                                        <p:tgtEl>
                                          <p:spTgt spid="6">
                                            <p:txEl>
                                              <p:pRg st="1" end="1"/>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6" name="اخرجه البخارى برقم 14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p:cNvSpPr>
          <p:nvPr>
            <p:ph type="body" idx="4294967295"/>
          </p:nvPr>
        </p:nvSpPr>
        <p:spPr>
          <a:xfrm>
            <a:off x="0" y="1600200"/>
            <a:ext cx="8229600" cy="4530725"/>
          </a:xfrm>
        </p:spPr>
        <p:txBody>
          <a:bodyPr/>
          <a:lstStyle/>
          <a:p>
            <a:pPr algn="just" eaLnBrk="1" hangingPunct="1">
              <a:spcBef>
                <a:spcPct val="0"/>
              </a:spcBef>
              <a:buFontTx/>
              <a:buNone/>
            </a:pPr>
            <a:endParaRPr lang="en-US" b="1" smtClean="0">
              <a:cs typeface="Arial" pitchFamily="34" charset="0"/>
            </a:endParaRPr>
          </a:p>
          <a:p>
            <a:pPr eaLnBrk="1" hangingPunct="1"/>
            <a:endParaRPr lang="en-US" smtClean="0">
              <a:cs typeface="Arial" pitchFamily="34" charset="0"/>
            </a:endParaRPr>
          </a:p>
        </p:txBody>
      </p:sp>
      <p:grpSp>
        <p:nvGrpSpPr>
          <p:cNvPr id="2" name="Group 14"/>
          <p:cNvGrpSpPr>
            <a:grpSpLocks/>
          </p:cNvGrpSpPr>
          <p:nvPr/>
        </p:nvGrpSpPr>
        <p:grpSpPr bwMode="auto">
          <a:xfrm>
            <a:off x="428625" y="1285875"/>
            <a:ext cx="8501063" cy="5143500"/>
            <a:chOff x="1383" y="799"/>
            <a:chExt cx="4320" cy="2994"/>
          </a:xfrm>
          <a:scene3d>
            <a:camera prst="orthographicFront">
              <a:rot lat="0" lon="0" rev="0"/>
            </a:camera>
            <a:lightRig rig="balanced" dir="t">
              <a:rot lat="0" lon="0" rev="8700000"/>
            </a:lightRig>
          </a:scene3d>
        </p:grpSpPr>
        <p:grpSp>
          <p:nvGrpSpPr>
            <p:cNvPr id="3" name="Group 3"/>
            <p:cNvGrpSpPr>
              <a:grpSpLocks/>
            </p:cNvGrpSpPr>
            <p:nvPr/>
          </p:nvGrpSpPr>
          <p:grpSpPr bwMode="auto">
            <a:xfrm>
              <a:off x="1383" y="799"/>
              <a:ext cx="4320" cy="2994"/>
              <a:chOff x="4071934" y="35696"/>
              <a:chExt cx="3929090" cy="3693344"/>
            </a:xfrm>
          </p:grpSpPr>
          <p:sp>
            <p:nvSpPr>
              <p:cNvPr id="5" name="Flowchart: Punched Tape 4"/>
              <p:cNvSpPr/>
              <p:nvPr/>
            </p:nvSpPr>
            <p:spPr>
              <a:xfrm>
                <a:off x="4071934" y="35696"/>
                <a:ext cx="3683292" cy="3693344"/>
              </a:xfrm>
              <a:prstGeom prst="flowChartPunchedTape">
                <a:avLst/>
              </a:prstGeom>
              <a:solidFill>
                <a:srgbClr val="990099"/>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6" name="Round Single Corner Rectangle 5"/>
              <p:cNvSpPr/>
              <p:nvPr/>
            </p:nvSpPr>
            <p:spPr>
              <a:xfrm>
                <a:off x="4071934" y="785764"/>
                <a:ext cx="3929090" cy="2500987"/>
              </a:xfrm>
              <a:prstGeom prst="round1Rect">
                <a:avLst>
                  <a:gd name="adj" fmla="val 50000"/>
                </a:avLst>
              </a:prstGeom>
              <a:solidFill>
                <a:srgbClr val="FFFF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9237" name="TextBox 2"/>
            <p:cNvSpPr txBox="1">
              <a:spLocks noChangeArrowheads="1"/>
            </p:cNvSpPr>
            <p:nvPr/>
          </p:nvSpPr>
          <p:spPr bwMode="auto">
            <a:xfrm>
              <a:off x="1443" y="1587"/>
              <a:ext cx="3780" cy="359"/>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just" rtl="1" eaLnBrk="1" hangingPunct="1">
                <a:defRPr/>
              </a:pPr>
              <a:endParaRPr lang="en-US" sz="2800" b="1">
                <a:latin typeface="Calibri" pitchFamily="34" charset="0"/>
                <a:cs typeface="Traditional Arabic" pitchFamily="18" charset="-78"/>
              </a:endParaRPr>
            </a:p>
          </p:txBody>
        </p:sp>
      </p:grpSp>
      <p:sp>
        <p:nvSpPr>
          <p:cNvPr id="11268" name="Text Box 16"/>
          <p:cNvSpPr txBox="1">
            <a:spLocks noChangeArrowheads="1"/>
          </p:cNvSpPr>
          <p:nvPr/>
        </p:nvSpPr>
        <p:spPr bwMode="auto">
          <a:xfrm>
            <a:off x="1619250" y="692150"/>
            <a:ext cx="2520950" cy="366713"/>
          </a:xfrm>
          <a:prstGeom prst="rect">
            <a:avLst/>
          </a:prstGeom>
          <a:noFill/>
          <a:ln w="9525">
            <a:noFill/>
            <a:miter lim="800000"/>
            <a:headEnd/>
            <a:tailEnd/>
          </a:ln>
        </p:spPr>
        <p:txBody>
          <a:bodyPr>
            <a:spAutoFit/>
          </a:bodyPr>
          <a:lstStyle/>
          <a:p>
            <a:pPr eaLnBrk="1" hangingPunct="1">
              <a:spcBef>
                <a:spcPct val="50000"/>
              </a:spcBef>
            </a:pPr>
            <a:endParaRPr lang="en-US"/>
          </a:p>
        </p:txBody>
      </p:sp>
      <p:sp>
        <p:nvSpPr>
          <p:cNvPr id="12" name="Snip Diagonal Corner Rectangle 1"/>
          <p:cNvSpPr/>
          <p:nvPr/>
        </p:nvSpPr>
        <p:spPr>
          <a:xfrm>
            <a:off x="4857752" y="285728"/>
            <a:ext cx="3429024" cy="857256"/>
          </a:xfrm>
          <a:prstGeom prst="snip2DiagRect">
            <a:avLst>
              <a:gd name="adj1" fmla="val 0"/>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rtl="1" eaLnBrk="1" fontAlgn="auto" hangingPunct="1">
              <a:spcBef>
                <a:spcPts val="0"/>
              </a:spcBef>
              <a:spcAft>
                <a:spcPts val="0"/>
              </a:spcAft>
              <a:defRPr/>
            </a:pPr>
            <a:r>
              <a:rPr lang="ar-SA" sz="4400" b="1" dirty="0">
                <a:solidFill>
                  <a:srgbClr val="C00000"/>
                </a:solidFill>
              </a:rPr>
              <a:t>معاني الكلمات</a:t>
            </a:r>
            <a:endParaRPr lang="ar-EG" sz="4400" b="1" dirty="0">
              <a:solidFill>
                <a:srgbClr val="C00000"/>
              </a:solidFill>
            </a:endParaRPr>
          </a:p>
        </p:txBody>
      </p:sp>
      <p:graphicFrame>
        <p:nvGraphicFramePr>
          <p:cNvPr id="11" name="Group 27"/>
          <p:cNvGraphicFramePr>
            <a:graphicFrameLocks noGrp="1"/>
          </p:cNvGraphicFramePr>
          <p:nvPr/>
        </p:nvGraphicFramePr>
        <p:xfrm>
          <a:off x="1114425" y="2643188"/>
          <a:ext cx="7029450" cy="2916237"/>
        </p:xfrm>
        <a:graphic>
          <a:graphicData uri="http://schemas.openxmlformats.org/drawingml/2006/table">
            <a:tbl>
              <a:tblPr rtl="1"/>
              <a:tblGrid>
                <a:gridCol w="2115499"/>
                <a:gridCol w="4913951"/>
              </a:tblGrid>
              <a:tr h="786026">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r>
              <a:tr h="1022628">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ar-EG"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1107583">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3" name="مربع نص 12"/>
          <p:cNvSpPr txBox="1">
            <a:spLocks noChangeArrowheads="1"/>
          </p:cNvSpPr>
          <p:nvPr/>
        </p:nvSpPr>
        <p:spPr bwMode="auto">
          <a:xfrm>
            <a:off x="6143625" y="3630613"/>
            <a:ext cx="1857375" cy="584200"/>
          </a:xfrm>
          <a:prstGeom prst="rect">
            <a:avLst/>
          </a:prstGeom>
          <a:noFill/>
          <a:ln w="9525">
            <a:noFill/>
            <a:miter lim="800000"/>
            <a:headEnd/>
            <a:tailEnd/>
          </a:ln>
        </p:spPr>
        <p:txBody>
          <a:bodyPr>
            <a:spAutoFit/>
          </a:bodyPr>
          <a:lstStyle/>
          <a:p>
            <a:pPr algn="ctr" rtl="1" eaLnBrk="1" hangingPunct="1">
              <a:buClr>
                <a:schemeClr val="hlink"/>
              </a:buClr>
              <a:buSzPct val="80000"/>
            </a:pPr>
            <a:r>
              <a:rPr lang="ar-EG" sz="3200" b="1">
                <a:solidFill>
                  <a:srgbClr val="C00000"/>
                </a:solidFill>
                <a:latin typeface="Times New Roman" pitchFamily="18" charset="0"/>
                <a:cs typeface="Times New Roman" pitchFamily="18" charset="0"/>
              </a:rPr>
              <a:t>الصرع</a:t>
            </a:r>
            <a:endParaRPr lang="en-US" sz="3200" b="1">
              <a:solidFill>
                <a:srgbClr val="C00000"/>
              </a:solidFill>
              <a:latin typeface="Times New Roman" pitchFamily="18" charset="0"/>
              <a:cs typeface="Times New Roman" pitchFamily="18" charset="0"/>
            </a:endParaRPr>
          </a:p>
        </p:txBody>
      </p:sp>
      <p:sp>
        <p:nvSpPr>
          <p:cNvPr id="14" name="مربع نص 13"/>
          <p:cNvSpPr txBox="1">
            <a:spLocks noChangeArrowheads="1"/>
          </p:cNvSpPr>
          <p:nvPr/>
        </p:nvSpPr>
        <p:spPr bwMode="auto">
          <a:xfrm>
            <a:off x="6257925" y="2643188"/>
            <a:ext cx="1857375" cy="830262"/>
          </a:xfrm>
          <a:prstGeom prst="rect">
            <a:avLst/>
          </a:prstGeom>
          <a:noFill/>
          <a:ln w="9525">
            <a:noFill/>
            <a:miter lim="800000"/>
            <a:headEnd/>
            <a:tailEnd/>
          </a:ln>
        </p:spPr>
        <p:txBody>
          <a:bodyPr>
            <a:spAutoFit/>
          </a:bodyPr>
          <a:lstStyle/>
          <a:p>
            <a:pPr algn="ctr" eaLnBrk="1" hangingPunct="1"/>
            <a:r>
              <a:rPr lang="ar-EG" sz="4800" b="1">
                <a:solidFill>
                  <a:schemeClr val="bg1"/>
                </a:solidFill>
              </a:rPr>
              <a:t>الكلمة</a:t>
            </a:r>
            <a:endParaRPr lang="en-US" sz="4800" b="1">
              <a:solidFill>
                <a:schemeClr val="bg1"/>
              </a:solidFill>
            </a:endParaRPr>
          </a:p>
        </p:txBody>
      </p:sp>
      <p:sp>
        <p:nvSpPr>
          <p:cNvPr id="15" name="مربع نص 14"/>
          <p:cNvSpPr txBox="1">
            <a:spLocks noChangeArrowheads="1"/>
          </p:cNvSpPr>
          <p:nvPr/>
        </p:nvSpPr>
        <p:spPr bwMode="auto">
          <a:xfrm>
            <a:off x="2900363" y="2643188"/>
            <a:ext cx="1857375" cy="830262"/>
          </a:xfrm>
          <a:prstGeom prst="rect">
            <a:avLst/>
          </a:prstGeom>
          <a:noFill/>
          <a:ln w="9525">
            <a:noFill/>
            <a:miter lim="800000"/>
            <a:headEnd/>
            <a:tailEnd/>
          </a:ln>
        </p:spPr>
        <p:txBody>
          <a:bodyPr>
            <a:spAutoFit/>
          </a:bodyPr>
          <a:lstStyle/>
          <a:p>
            <a:pPr algn="ctr" eaLnBrk="1" hangingPunct="1"/>
            <a:r>
              <a:rPr lang="ar-EG" sz="4800" b="1">
                <a:solidFill>
                  <a:schemeClr val="bg1"/>
                </a:solidFill>
              </a:rPr>
              <a:t>معناها</a:t>
            </a:r>
            <a:endParaRPr lang="en-US" sz="4800" b="1">
              <a:solidFill>
                <a:schemeClr val="bg1"/>
              </a:solidFill>
            </a:endParaRPr>
          </a:p>
        </p:txBody>
      </p:sp>
      <p:sp>
        <p:nvSpPr>
          <p:cNvPr id="16" name="مربع نص 15"/>
          <p:cNvSpPr txBox="1">
            <a:spLocks noChangeArrowheads="1"/>
          </p:cNvSpPr>
          <p:nvPr/>
        </p:nvSpPr>
        <p:spPr bwMode="auto">
          <a:xfrm>
            <a:off x="1143000" y="3690938"/>
            <a:ext cx="4786313" cy="523875"/>
          </a:xfrm>
          <a:prstGeom prst="rect">
            <a:avLst/>
          </a:prstGeom>
          <a:noFill/>
          <a:ln w="9525">
            <a:noFill/>
            <a:miter lim="800000"/>
            <a:headEnd/>
            <a:tailEnd/>
          </a:ln>
        </p:spPr>
        <p:txBody>
          <a:bodyPr>
            <a:spAutoFit/>
          </a:bodyPr>
          <a:lstStyle/>
          <a:p>
            <a:pPr algn="ctr" rtl="1" eaLnBrk="1" hangingPunct="1"/>
            <a:r>
              <a:rPr lang="ar-EG" sz="2800" b="1">
                <a:solidFill>
                  <a:srgbClr val="006600"/>
                </a:solidFill>
                <a:latin typeface="Times New Roman" pitchFamily="18" charset="0"/>
                <a:cs typeface="Times New Roman" pitchFamily="18" charset="0"/>
              </a:rPr>
              <a:t>مرض تختل به حركة الجسم المعتادة.</a:t>
            </a:r>
            <a:endParaRPr lang="ar-SA" sz="2800" b="1">
              <a:solidFill>
                <a:srgbClr val="006600"/>
              </a:solidFill>
            </a:endParaRPr>
          </a:p>
        </p:txBody>
      </p:sp>
      <p:sp>
        <p:nvSpPr>
          <p:cNvPr id="17" name="مربع نص 16"/>
          <p:cNvSpPr txBox="1">
            <a:spLocks noChangeArrowheads="1"/>
          </p:cNvSpPr>
          <p:nvPr/>
        </p:nvSpPr>
        <p:spPr bwMode="auto">
          <a:xfrm>
            <a:off x="6143625" y="4702175"/>
            <a:ext cx="1857375" cy="584200"/>
          </a:xfrm>
          <a:prstGeom prst="rect">
            <a:avLst/>
          </a:prstGeom>
          <a:noFill/>
          <a:ln w="9525">
            <a:noFill/>
            <a:miter lim="800000"/>
            <a:headEnd/>
            <a:tailEnd/>
          </a:ln>
        </p:spPr>
        <p:txBody>
          <a:bodyPr>
            <a:spAutoFit/>
          </a:bodyPr>
          <a:lstStyle/>
          <a:p>
            <a:pPr algn="ctr" rtl="1" eaLnBrk="1" hangingPunct="1">
              <a:buClr>
                <a:schemeClr val="hlink"/>
              </a:buClr>
              <a:buSzPct val="80000"/>
            </a:pPr>
            <a:r>
              <a:rPr lang="ar-EG" sz="3200" b="1">
                <a:solidFill>
                  <a:srgbClr val="C00000"/>
                </a:solidFill>
                <a:latin typeface="Times New Roman" pitchFamily="18" charset="0"/>
                <a:cs typeface="Times New Roman" pitchFamily="18" charset="0"/>
              </a:rPr>
              <a:t>أتكشف</a:t>
            </a:r>
            <a:endParaRPr lang="en-US" sz="3200" b="1">
              <a:solidFill>
                <a:srgbClr val="C00000"/>
              </a:solidFill>
              <a:latin typeface="Times New Roman" pitchFamily="18" charset="0"/>
              <a:cs typeface="Times New Roman" pitchFamily="18" charset="0"/>
            </a:endParaRPr>
          </a:p>
        </p:txBody>
      </p:sp>
      <p:sp>
        <p:nvSpPr>
          <p:cNvPr id="18" name="مربع نص 17"/>
          <p:cNvSpPr txBox="1">
            <a:spLocks noChangeArrowheads="1"/>
          </p:cNvSpPr>
          <p:nvPr/>
        </p:nvSpPr>
        <p:spPr bwMode="auto">
          <a:xfrm>
            <a:off x="857250" y="4714875"/>
            <a:ext cx="5429250" cy="523875"/>
          </a:xfrm>
          <a:prstGeom prst="rect">
            <a:avLst/>
          </a:prstGeom>
          <a:noFill/>
          <a:ln w="9525">
            <a:noFill/>
            <a:miter lim="800000"/>
            <a:headEnd/>
            <a:tailEnd/>
          </a:ln>
        </p:spPr>
        <p:txBody>
          <a:bodyPr>
            <a:spAutoFit/>
          </a:bodyPr>
          <a:lstStyle/>
          <a:p>
            <a:pPr algn="ctr" eaLnBrk="1" hangingPunct="1"/>
            <a:r>
              <a:rPr lang="ar-EG" sz="2800" b="1">
                <a:solidFill>
                  <a:srgbClr val="006600"/>
                </a:solidFill>
                <a:latin typeface="Times New Roman" pitchFamily="18" charset="0"/>
                <a:cs typeface="Times New Roman" pitchFamily="18" charset="0"/>
              </a:rPr>
              <a:t>تتبين العورة بسبب الصرع.</a:t>
            </a:r>
            <a:endParaRPr lang="ar-EG" sz="2800" b="1">
              <a:solidFill>
                <a:srgbClr val="006600"/>
              </a:solidFill>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معانى الكلمكات.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Bottom)">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uction.wav"/>
                                        </p:tgtEl>
                                      </p:cMediaNode>
                                    </p:audio>
                                  </p:subTnLst>
                                </p:cTn>
                              </p:par>
                              <p:par>
                                <p:cTn id="13" presetID="47"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camera.wav"/>
                                        </p:tgtEl>
                                      </p:cMediaNode>
                                    </p:audio>
                                  </p:subTnLst>
                                </p:cTn>
                              </p:par>
                              <p:par>
                                <p:cTn id="18" presetID="47"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الكلمه.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الصرع.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strVal val="#ppt_x"/>
                                          </p:val>
                                        </p:tav>
                                        <p:tav tm="100000">
                                          <p:val>
                                            <p:strVal val="#ppt_x"/>
                                          </p:val>
                                        </p:tav>
                                      </p:tavLst>
                                    </p:anim>
                                    <p:anim calcmode="lin" valueType="num">
                                      <p:cBhvr>
                                        <p:cTn id="3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8" name="معناها.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9" name="مرض تختل به.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anim calcmode="lin" valueType="num">
                                      <p:cBhvr>
                                        <p:cTn id="49" dur="500" fill="hold"/>
                                        <p:tgtEl>
                                          <p:spTgt spid="17"/>
                                        </p:tgtEl>
                                        <p:attrNameLst>
                                          <p:attrName>ppt_x</p:attrName>
                                        </p:attrNameLst>
                                      </p:cBhvr>
                                      <p:tavLst>
                                        <p:tav tm="0">
                                          <p:val>
                                            <p:strVal val="#ppt_x"/>
                                          </p:val>
                                        </p:tav>
                                        <p:tav tm="100000">
                                          <p:val>
                                            <p:strVal val="#ppt_x"/>
                                          </p:val>
                                        </p:tav>
                                      </p:tavLst>
                                    </p:anim>
                                    <p:anim calcmode="lin" valueType="num">
                                      <p:cBhvr>
                                        <p:cTn id="50"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10" name="اتكشف.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anim calcmode="lin" valueType="num">
                                      <p:cBhvr>
                                        <p:cTn id="56" dur="500" fill="hold"/>
                                        <p:tgtEl>
                                          <p:spTgt spid="18"/>
                                        </p:tgtEl>
                                        <p:attrNameLst>
                                          <p:attrName>ppt_x</p:attrName>
                                        </p:attrNameLst>
                                      </p:cBhvr>
                                      <p:tavLst>
                                        <p:tav tm="0">
                                          <p:val>
                                            <p:strVal val="#ppt_x"/>
                                          </p:val>
                                        </p:tav>
                                        <p:tav tm="100000">
                                          <p:val>
                                            <p:strVal val="#ppt_x"/>
                                          </p:val>
                                        </p:tav>
                                      </p:tavLst>
                                    </p:anim>
                                    <p:anim calcmode="lin" valueType="num">
                                      <p:cBhvr>
                                        <p:cTn id="57"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تتبين العور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body" idx="4294967295"/>
          </p:nvPr>
        </p:nvSpPr>
        <p:spPr>
          <a:xfrm>
            <a:off x="0" y="1600200"/>
            <a:ext cx="8229600" cy="4530725"/>
          </a:xfrm>
        </p:spPr>
        <p:txBody>
          <a:bodyPr/>
          <a:lstStyle/>
          <a:p>
            <a:pPr algn="just" eaLnBrk="1" hangingPunct="1">
              <a:spcBef>
                <a:spcPct val="0"/>
              </a:spcBef>
              <a:buFontTx/>
              <a:buNone/>
            </a:pPr>
            <a:endParaRPr lang="en-US" b="1" smtClean="0">
              <a:cs typeface="Arial" pitchFamily="34" charset="0"/>
            </a:endParaRPr>
          </a:p>
          <a:p>
            <a:pPr eaLnBrk="1" hangingPunct="1"/>
            <a:endParaRPr lang="en-US" smtClean="0">
              <a:cs typeface="Arial" pitchFamily="34" charset="0"/>
            </a:endParaRPr>
          </a:p>
        </p:txBody>
      </p:sp>
      <p:grpSp>
        <p:nvGrpSpPr>
          <p:cNvPr id="2" name="Group 14"/>
          <p:cNvGrpSpPr>
            <a:grpSpLocks/>
          </p:cNvGrpSpPr>
          <p:nvPr/>
        </p:nvGrpSpPr>
        <p:grpSpPr bwMode="auto">
          <a:xfrm>
            <a:off x="428625" y="1285875"/>
            <a:ext cx="8501063" cy="5143500"/>
            <a:chOff x="1383" y="799"/>
            <a:chExt cx="4320" cy="2994"/>
          </a:xfrm>
          <a:scene3d>
            <a:camera prst="orthographicFront">
              <a:rot lat="0" lon="0" rev="0"/>
            </a:camera>
            <a:lightRig rig="balanced" dir="t">
              <a:rot lat="0" lon="0" rev="8700000"/>
            </a:lightRig>
          </a:scene3d>
        </p:grpSpPr>
        <p:grpSp>
          <p:nvGrpSpPr>
            <p:cNvPr id="3" name="Group 3"/>
            <p:cNvGrpSpPr>
              <a:grpSpLocks/>
            </p:cNvGrpSpPr>
            <p:nvPr/>
          </p:nvGrpSpPr>
          <p:grpSpPr bwMode="auto">
            <a:xfrm>
              <a:off x="1383" y="799"/>
              <a:ext cx="4320" cy="2994"/>
              <a:chOff x="4071934" y="35696"/>
              <a:chExt cx="3929090" cy="3693344"/>
            </a:xfrm>
          </p:grpSpPr>
          <p:sp>
            <p:nvSpPr>
              <p:cNvPr id="5" name="Flowchart: Punched Tape 4"/>
              <p:cNvSpPr/>
              <p:nvPr/>
            </p:nvSpPr>
            <p:spPr>
              <a:xfrm>
                <a:off x="4071934" y="35696"/>
                <a:ext cx="3683292" cy="3693344"/>
              </a:xfrm>
              <a:prstGeom prst="flowChartPunchedTape">
                <a:avLst/>
              </a:prstGeom>
              <a:solidFill>
                <a:srgbClr val="990099"/>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sp>
            <p:nvSpPr>
              <p:cNvPr id="6" name="Round Single Corner Rectangle 5"/>
              <p:cNvSpPr/>
              <p:nvPr/>
            </p:nvSpPr>
            <p:spPr>
              <a:xfrm>
                <a:off x="4071934" y="785764"/>
                <a:ext cx="3929090" cy="2500987"/>
              </a:xfrm>
              <a:prstGeom prst="round1Rect">
                <a:avLst>
                  <a:gd name="adj" fmla="val 50000"/>
                </a:avLst>
              </a:prstGeom>
              <a:solidFill>
                <a:srgbClr val="FFFF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EG"/>
              </a:p>
            </p:txBody>
          </p:sp>
        </p:grpSp>
        <p:sp>
          <p:nvSpPr>
            <p:cNvPr id="9237" name="TextBox 2"/>
            <p:cNvSpPr txBox="1">
              <a:spLocks noChangeArrowheads="1"/>
            </p:cNvSpPr>
            <p:nvPr/>
          </p:nvSpPr>
          <p:spPr bwMode="auto">
            <a:xfrm>
              <a:off x="1443" y="1587"/>
              <a:ext cx="3780" cy="359"/>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just" rtl="1" eaLnBrk="1" hangingPunct="1">
                <a:defRPr/>
              </a:pPr>
              <a:endParaRPr lang="en-US" sz="2800" b="1">
                <a:latin typeface="Calibri" pitchFamily="34" charset="0"/>
                <a:cs typeface="Traditional Arabic" pitchFamily="18" charset="-78"/>
              </a:endParaRPr>
            </a:p>
          </p:txBody>
        </p:sp>
      </p:grpSp>
      <p:sp>
        <p:nvSpPr>
          <p:cNvPr id="12292" name="Text Box 16"/>
          <p:cNvSpPr txBox="1">
            <a:spLocks noChangeArrowheads="1"/>
          </p:cNvSpPr>
          <p:nvPr/>
        </p:nvSpPr>
        <p:spPr bwMode="auto">
          <a:xfrm>
            <a:off x="1619250" y="692150"/>
            <a:ext cx="2520950" cy="366713"/>
          </a:xfrm>
          <a:prstGeom prst="rect">
            <a:avLst/>
          </a:prstGeom>
          <a:noFill/>
          <a:ln w="9525">
            <a:noFill/>
            <a:miter lim="800000"/>
            <a:headEnd/>
            <a:tailEnd/>
          </a:ln>
        </p:spPr>
        <p:txBody>
          <a:bodyPr>
            <a:spAutoFit/>
          </a:bodyPr>
          <a:lstStyle/>
          <a:p>
            <a:pPr eaLnBrk="1" hangingPunct="1">
              <a:spcBef>
                <a:spcPct val="50000"/>
              </a:spcBef>
            </a:pPr>
            <a:endParaRPr lang="en-US"/>
          </a:p>
        </p:txBody>
      </p:sp>
      <p:sp>
        <p:nvSpPr>
          <p:cNvPr id="12" name="Snip Diagonal Corner Rectangle 1"/>
          <p:cNvSpPr/>
          <p:nvPr/>
        </p:nvSpPr>
        <p:spPr>
          <a:xfrm>
            <a:off x="4857752" y="285728"/>
            <a:ext cx="3429024" cy="857256"/>
          </a:xfrm>
          <a:prstGeom prst="snip2DiagRect">
            <a:avLst>
              <a:gd name="adj1" fmla="val 0"/>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rtl="1" eaLnBrk="1" fontAlgn="auto" hangingPunct="1">
              <a:spcBef>
                <a:spcPts val="0"/>
              </a:spcBef>
              <a:spcAft>
                <a:spcPts val="0"/>
              </a:spcAft>
              <a:defRPr/>
            </a:pPr>
            <a:r>
              <a:rPr lang="ar-SA" sz="4400" b="1" dirty="0">
                <a:solidFill>
                  <a:srgbClr val="C00000"/>
                </a:solidFill>
              </a:rPr>
              <a:t>معاني الكلمات</a:t>
            </a:r>
            <a:endParaRPr lang="ar-EG" sz="4400" b="1" dirty="0">
              <a:solidFill>
                <a:srgbClr val="C00000"/>
              </a:solidFill>
            </a:endParaRPr>
          </a:p>
        </p:txBody>
      </p:sp>
      <p:graphicFrame>
        <p:nvGraphicFramePr>
          <p:cNvPr id="11" name="Group 27"/>
          <p:cNvGraphicFramePr>
            <a:graphicFrameLocks noGrp="1"/>
          </p:cNvGraphicFramePr>
          <p:nvPr/>
        </p:nvGraphicFramePr>
        <p:xfrm>
          <a:off x="785813" y="2643188"/>
          <a:ext cx="7358062" cy="2916237"/>
        </p:xfrm>
        <a:graphic>
          <a:graphicData uri="http://schemas.openxmlformats.org/drawingml/2006/table">
            <a:tbl>
              <a:tblPr rtl="1"/>
              <a:tblGrid>
                <a:gridCol w="2138159"/>
                <a:gridCol w="5219903"/>
              </a:tblGrid>
              <a:tr h="786026">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rgbClr val="FFFF00"/>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0000FF"/>
                    </a:solidFill>
                  </a:tcPr>
                </a:tc>
              </a:tr>
              <a:tr h="1022628">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ar-EG"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r h="1107583">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Tx/>
                        <a:buFontTx/>
                        <a:buNone/>
                        <a:tabLst/>
                      </a:pP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3" name="مربع نص 12"/>
          <p:cNvSpPr txBox="1">
            <a:spLocks noChangeArrowheads="1"/>
          </p:cNvSpPr>
          <p:nvPr/>
        </p:nvSpPr>
        <p:spPr bwMode="auto">
          <a:xfrm>
            <a:off x="5929313" y="3711575"/>
            <a:ext cx="2357437" cy="584200"/>
          </a:xfrm>
          <a:prstGeom prst="rect">
            <a:avLst/>
          </a:prstGeom>
          <a:noFill/>
          <a:ln w="9525">
            <a:noFill/>
            <a:miter lim="800000"/>
            <a:headEnd/>
            <a:tailEnd/>
          </a:ln>
        </p:spPr>
        <p:txBody>
          <a:bodyPr>
            <a:spAutoFit/>
          </a:bodyPr>
          <a:lstStyle/>
          <a:p>
            <a:pPr algn="ctr" rtl="1" eaLnBrk="1" hangingPunct="1">
              <a:buClr>
                <a:schemeClr val="hlink"/>
              </a:buClr>
              <a:buSzPct val="80000"/>
            </a:pPr>
            <a:r>
              <a:rPr lang="ar-EG" sz="3200" b="1">
                <a:solidFill>
                  <a:srgbClr val="C00000"/>
                </a:solidFill>
                <a:latin typeface="Times New Roman" pitchFamily="18" charset="0"/>
                <a:cs typeface="Times New Roman" pitchFamily="18" charset="0"/>
              </a:rPr>
              <a:t>اشتمال الصماء</a:t>
            </a:r>
            <a:endParaRPr lang="en-US" sz="3200" b="1">
              <a:solidFill>
                <a:srgbClr val="C00000"/>
              </a:solidFill>
              <a:latin typeface="Times New Roman" pitchFamily="18" charset="0"/>
              <a:cs typeface="Times New Roman" pitchFamily="18" charset="0"/>
            </a:endParaRPr>
          </a:p>
        </p:txBody>
      </p:sp>
      <p:sp>
        <p:nvSpPr>
          <p:cNvPr id="12311" name="مربع نص 13"/>
          <p:cNvSpPr txBox="1">
            <a:spLocks noChangeArrowheads="1"/>
          </p:cNvSpPr>
          <p:nvPr/>
        </p:nvSpPr>
        <p:spPr bwMode="auto">
          <a:xfrm>
            <a:off x="6257925" y="2643188"/>
            <a:ext cx="1857375" cy="830262"/>
          </a:xfrm>
          <a:prstGeom prst="rect">
            <a:avLst/>
          </a:prstGeom>
          <a:noFill/>
          <a:ln w="9525">
            <a:noFill/>
            <a:miter lim="800000"/>
            <a:headEnd/>
            <a:tailEnd/>
          </a:ln>
        </p:spPr>
        <p:txBody>
          <a:bodyPr>
            <a:spAutoFit/>
          </a:bodyPr>
          <a:lstStyle/>
          <a:p>
            <a:pPr algn="ctr" eaLnBrk="1" hangingPunct="1"/>
            <a:r>
              <a:rPr lang="ar-EG" sz="4800" b="1">
                <a:solidFill>
                  <a:schemeClr val="bg1"/>
                </a:solidFill>
              </a:rPr>
              <a:t>الكلمة</a:t>
            </a:r>
            <a:endParaRPr lang="en-US" sz="4800" b="1">
              <a:solidFill>
                <a:schemeClr val="bg1"/>
              </a:solidFill>
            </a:endParaRPr>
          </a:p>
        </p:txBody>
      </p:sp>
      <p:sp>
        <p:nvSpPr>
          <p:cNvPr id="12312" name="مربع نص 14"/>
          <p:cNvSpPr txBox="1">
            <a:spLocks noChangeArrowheads="1"/>
          </p:cNvSpPr>
          <p:nvPr/>
        </p:nvSpPr>
        <p:spPr bwMode="auto">
          <a:xfrm>
            <a:off x="2900363" y="2643188"/>
            <a:ext cx="1857375" cy="830262"/>
          </a:xfrm>
          <a:prstGeom prst="rect">
            <a:avLst/>
          </a:prstGeom>
          <a:noFill/>
          <a:ln w="9525">
            <a:noFill/>
            <a:miter lim="800000"/>
            <a:headEnd/>
            <a:tailEnd/>
          </a:ln>
        </p:spPr>
        <p:txBody>
          <a:bodyPr>
            <a:spAutoFit/>
          </a:bodyPr>
          <a:lstStyle/>
          <a:p>
            <a:pPr algn="ctr" eaLnBrk="1" hangingPunct="1"/>
            <a:r>
              <a:rPr lang="ar-EG" sz="4800" b="1">
                <a:solidFill>
                  <a:schemeClr val="bg1"/>
                </a:solidFill>
              </a:rPr>
              <a:t>معناها</a:t>
            </a:r>
            <a:endParaRPr lang="en-US" sz="4800" b="1">
              <a:solidFill>
                <a:schemeClr val="bg1"/>
              </a:solidFill>
            </a:endParaRPr>
          </a:p>
        </p:txBody>
      </p:sp>
      <p:sp>
        <p:nvSpPr>
          <p:cNvPr id="16" name="مربع نص 15"/>
          <p:cNvSpPr txBox="1">
            <a:spLocks noChangeArrowheads="1"/>
          </p:cNvSpPr>
          <p:nvPr/>
        </p:nvSpPr>
        <p:spPr bwMode="auto">
          <a:xfrm>
            <a:off x="928688" y="3475038"/>
            <a:ext cx="4786312" cy="954087"/>
          </a:xfrm>
          <a:prstGeom prst="rect">
            <a:avLst/>
          </a:prstGeom>
          <a:noFill/>
          <a:ln w="9525">
            <a:noFill/>
            <a:miter lim="800000"/>
            <a:headEnd/>
            <a:tailEnd/>
          </a:ln>
        </p:spPr>
        <p:txBody>
          <a:bodyPr>
            <a:spAutoFit/>
          </a:bodyPr>
          <a:lstStyle/>
          <a:p>
            <a:pPr algn="ctr" rtl="1" eaLnBrk="1" hangingPunct="1"/>
            <a:r>
              <a:rPr lang="ar-EG" sz="2800" b="1">
                <a:solidFill>
                  <a:srgbClr val="006600"/>
                </a:solidFill>
                <a:latin typeface="Times New Roman" pitchFamily="18" charset="0"/>
                <a:cs typeface="Times New Roman" pitchFamily="18" charset="0"/>
              </a:rPr>
              <a:t>جعل الرداء على أحد الكتفين دون إزار فتنكشف العورة لذلك.</a:t>
            </a:r>
            <a:endParaRPr lang="ar-SA" sz="2800" b="1">
              <a:solidFill>
                <a:srgbClr val="006600"/>
              </a:solidFill>
            </a:endParaRPr>
          </a:p>
        </p:txBody>
      </p:sp>
      <p:sp>
        <p:nvSpPr>
          <p:cNvPr id="17" name="مربع نص 16"/>
          <p:cNvSpPr txBox="1">
            <a:spLocks noChangeArrowheads="1"/>
          </p:cNvSpPr>
          <p:nvPr/>
        </p:nvSpPr>
        <p:spPr bwMode="auto">
          <a:xfrm>
            <a:off x="6143625" y="4598988"/>
            <a:ext cx="1857375" cy="584200"/>
          </a:xfrm>
          <a:prstGeom prst="rect">
            <a:avLst/>
          </a:prstGeom>
          <a:noFill/>
          <a:ln w="9525">
            <a:noFill/>
            <a:miter lim="800000"/>
            <a:headEnd/>
            <a:tailEnd/>
          </a:ln>
        </p:spPr>
        <p:txBody>
          <a:bodyPr>
            <a:spAutoFit/>
          </a:bodyPr>
          <a:lstStyle/>
          <a:p>
            <a:pPr algn="ctr" rtl="1" eaLnBrk="1" hangingPunct="1">
              <a:buClr>
                <a:schemeClr val="hlink"/>
              </a:buClr>
              <a:buSzPct val="80000"/>
            </a:pPr>
            <a:r>
              <a:rPr lang="ar-EG" sz="3200" b="1">
                <a:solidFill>
                  <a:srgbClr val="C00000"/>
                </a:solidFill>
                <a:latin typeface="Times New Roman" pitchFamily="18" charset="0"/>
                <a:cs typeface="Times New Roman" pitchFamily="18" charset="0"/>
              </a:rPr>
              <a:t>يحتبي</a:t>
            </a:r>
            <a:endParaRPr lang="en-US" sz="3200" b="1">
              <a:solidFill>
                <a:srgbClr val="C00000"/>
              </a:solidFill>
              <a:latin typeface="Times New Roman" pitchFamily="18" charset="0"/>
              <a:cs typeface="Times New Roman" pitchFamily="18" charset="0"/>
            </a:endParaRPr>
          </a:p>
        </p:txBody>
      </p:sp>
      <p:sp>
        <p:nvSpPr>
          <p:cNvPr id="18" name="مربع نص 17"/>
          <p:cNvSpPr txBox="1">
            <a:spLocks noChangeArrowheads="1"/>
          </p:cNvSpPr>
          <p:nvPr/>
        </p:nvSpPr>
        <p:spPr bwMode="auto">
          <a:xfrm>
            <a:off x="785813" y="4546600"/>
            <a:ext cx="5214937" cy="954088"/>
          </a:xfrm>
          <a:prstGeom prst="rect">
            <a:avLst/>
          </a:prstGeom>
          <a:noFill/>
          <a:ln w="9525">
            <a:noFill/>
            <a:miter lim="800000"/>
            <a:headEnd/>
            <a:tailEnd/>
          </a:ln>
        </p:spPr>
        <p:txBody>
          <a:bodyPr>
            <a:spAutoFit/>
          </a:bodyPr>
          <a:lstStyle/>
          <a:p>
            <a:pPr algn="ctr" rtl="1" eaLnBrk="1" hangingPunct="1">
              <a:buClr>
                <a:schemeClr val="hlink"/>
              </a:buClr>
              <a:buSzPct val="80000"/>
            </a:pPr>
            <a:r>
              <a:rPr lang="ar-EG" sz="2800" b="1">
                <a:solidFill>
                  <a:srgbClr val="006600"/>
                </a:solidFill>
                <a:latin typeface="Times New Roman" pitchFamily="18" charset="0"/>
                <a:cs typeface="Times New Roman" pitchFamily="18" charset="0"/>
              </a:rPr>
              <a:t>يجلس على مؤخرته وينصب ساقيه ويضمهما إلى صدره بثوب أو نحوه أو بيديه.</a:t>
            </a:r>
            <a:endParaRPr lang="en-US" sz="2800" b="1">
              <a:solidFill>
                <a:srgbClr val="006600"/>
              </a:solidFill>
              <a:latin typeface="Times New Roman" pitchFamily="18" charset="0"/>
              <a:cs typeface="Times New Roman" pitchFamily="18" charset="0"/>
            </a:endParaRPr>
          </a:p>
        </p:txBody>
      </p:sp>
    </p:spTree>
  </p:cSld>
  <p:clrMapOvr>
    <a:masterClrMapping/>
  </p:clrMapOvr>
  <p:transition>
    <p:cover dir="rd"/>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شتمال الصماء.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iterate type="lt">
                                    <p:tmPct val="0"/>
                                  </p:iterate>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25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15" dur="25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16" dur="250" accel="50000" fill="hold">
                                          <p:stCondLst>
                                            <p:cond delay="25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17" dur="5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18" dur="25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19" dur="25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0" dur="250" accel="50000" fill="hold">
                                          <p:stCondLst>
                                            <p:cond delay="25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1" dur="500" decel="50000">
                                          <p:stCondLst>
                                            <p:cond delay="0"/>
                                          </p:stCondLst>
                                        </p:cTn>
                                        <p:tgtEl>
                                          <p:spTgt spid="16">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جعل الرداء.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يحتبى.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5" presetClass="entr" presetSubtype="0" fill="hold" nodeType="clickEffect">
                                  <p:stCondLst>
                                    <p:cond delay="0"/>
                                  </p:stCondLst>
                                  <p:iterate type="lt">
                                    <p:tmPct val="0"/>
                                  </p:iterate>
                                  <p:childTnLst>
                                    <p:set>
                                      <p:cBhvr>
                                        <p:cTn id="32" dur="1" fill="hold">
                                          <p:stCondLst>
                                            <p:cond delay="0"/>
                                          </p:stCondLst>
                                        </p:cTn>
                                        <p:tgtEl>
                                          <p:spTgt spid="18">
                                            <p:txEl>
                                              <p:pRg st="0" end="0"/>
                                            </p:txEl>
                                          </p:spTgt>
                                        </p:tgtEl>
                                        <p:attrNameLst>
                                          <p:attrName>style.visibility</p:attrName>
                                        </p:attrNameLst>
                                      </p:cBhvr>
                                      <p:to>
                                        <p:strVal val="visible"/>
                                      </p:to>
                                    </p:set>
                                    <p:anim calcmode="lin" valueType="num">
                                      <p:cBhvr>
                                        <p:cTn id="33" dur="250" decel="50000" fill="hold">
                                          <p:stCondLst>
                                            <p:cond delay="0"/>
                                          </p:stCondLst>
                                        </p:cTn>
                                        <p:tgtEl>
                                          <p:spTgt spid="18">
                                            <p:txEl>
                                              <p:pRg st="0" end="0"/>
                                            </p:txEl>
                                          </p:spTgt>
                                        </p:tgtEl>
                                        <p:attrNameLst>
                                          <p:attrName>style.rotation</p:attrName>
                                        </p:attrNameLst>
                                      </p:cBhvr>
                                      <p:tavLst>
                                        <p:tav tm="0">
                                          <p:val>
                                            <p:fltVal val="-90"/>
                                          </p:val>
                                        </p:tav>
                                        <p:tav tm="100000">
                                          <p:val>
                                            <p:fltVal val="0"/>
                                          </p:val>
                                        </p:tav>
                                      </p:tavLst>
                                    </p:anim>
                                    <p:anim calcmode="lin" valueType="num">
                                      <p:cBhvr>
                                        <p:cTn id="34" dur="250" decel="50000" fill="hold">
                                          <p:stCondLst>
                                            <p:cond delay="0"/>
                                          </p:stCondLst>
                                        </p:cTn>
                                        <p:tgtEl>
                                          <p:spTgt spid="18">
                                            <p:txEl>
                                              <p:pRg st="0" end="0"/>
                                            </p:txEl>
                                          </p:spTgt>
                                        </p:tgtEl>
                                        <p:attrNameLst>
                                          <p:attrName>ppt_w</p:attrName>
                                        </p:attrNameLst>
                                      </p:cBhvr>
                                      <p:tavLst>
                                        <p:tav tm="0">
                                          <p:val>
                                            <p:strVal val="#ppt_w"/>
                                          </p:val>
                                        </p:tav>
                                        <p:tav tm="100000">
                                          <p:val>
                                            <p:strVal val="#ppt_w*.05"/>
                                          </p:val>
                                        </p:tav>
                                      </p:tavLst>
                                    </p:anim>
                                    <p:anim calcmode="lin" valueType="num">
                                      <p:cBhvr>
                                        <p:cTn id="35" dur="250" accel="50000" fill="hold">
                                          <p:stCondLst>
                                            <p:cond delay="250"/>
                                          </p:stCondLst>
                                        </p:cTn>
                                        <p:tgtEl>
                                          <p:spTgt spid="18">
                                            <p:txEl>
                                              <p:pRg st="0" end="0"/>
                                            </p:txEl>
                                          </p:spTgt>
                                        </p:tgtEl>
                                        <p:attrNameLst>
                                          <p:attrName>ppt_w</p:attrName>
                                        </p:attrNameLst>
                                      </p:cBhvr>
                                      <p:tavLst>
                                        <p:tav tm="0">
                                          <p:val>
                                            <p:strVal val="#ppt_w*.05"/>
                                          </p:val>
                                        </p:tav>
                                        <p:tav tm="100000">
                                          <p:val>
                                            <p:strVal val="#ppt_w"/>
                                          </p:val>
                                        </p:tav>
                                      </p:tavLst>
                                    </p:anim>
                                    <p:anim calcmode="lin" valueType="num">
                                      <p:cBhvr>
                                        <p:cTn id="36" dur="500" fill="hold"/>
                                        <p:tgtEl>
                                          <p:spTgt spid="18">
                                            <p:txEl>
                                              <p:pRg st="0" end="0"/>
                                            </p:txEl>
                                          </p:spTgt>
                                        </p:tgtEl>
                                        <p:attrNameLst>
                                          <p:attrName>ppt_h</p:attrName>
                                        </p:attrNameLst>
                                      </p:cBhvr>
                                      <p:tavLst>
                                        <p:tav tm="0">
                                          <p:val>
                                            <p:strVal val="#ppt_h"/>
                                          </p:val>
                                        </p:tav>
                                        <p:tav tm="100000">
                                          <p:val>
                                            <p:strVal val="#ppt_h"/>
                                          </p:val>
                                        </p:tav>
                                      </p:tavLst>
                                    </p:anim>
                                    <p:anim calcmode="lin" valueType="num">
                                      <p:cBhvr>
                                        <p:cTn id="37" dur="250" decel="50000" fill="hold">
                                          <p:stCondLst>
                                            <p:cond delay="0"/>
                                          </p:stCondLst>
                                        </p:cTn>
                                        <p:tgtEl>
                                          <p:spTgt spid="18">
                                            <p:txEl>
                                              <p:pRg st="0" end="0"/>
                                            </p:txEl>
                                          </p:spTgt>
                                        </p:tgtEl>
                                        <p:attrNameLst>
                                          <p:attrName>ppt_x</p:attrName>
                                        </p:attrNameLst>
                                      </p:cBhvr>
                                      <p:tavLst>
                                        <p:tav tm="0">
                                          <p:val>
                                            <p:strVal val="#ppt_x+.4"/>
                                          </p:val>
                                        </p:tav>
                                        <p:tav tm="100000">
                                          <p:val>
                                            <p:strVal val="#ppt_x"/>
                                          </p:val>
                                        </p:tav>
                                      </p:tavLst>
                                    </p:anim>
                                    <p:anim calcmode="lin" valueType="num">
                                      <p:cBhvr>
                                        <p:cTn id="38" dur="250" decel="50000" fill="hold">
                                          <p:stCondLst>
                                            <p:cond delay="0"/>
                                          </p:stCondLst>
                                        </p:cTn>
                                        <p:tgtEl>
                                          <p:spTgt spid="18">
                                            <p:txEl>
                                              <p:pRg st="0" end="0"/>
                                            </p:txEl>
                                          </p:spTgt>
                                        </p:tgtEl>
                                        <p:attrNameLst>
                                          <p:attrName>ppt_y</p:attrName>
                                        </p:attrNameLst>
                                      </p:cBhvr>
                                      <p:tavLst>
                                        <p:tav tm="0">
                                          <p:val>
                                            <p:strVal val="#ppt_y-.2"/>
                                          </p:val>
                                        </p:tav>
                                        <p:tav tm="100000">
                                          <p:val>
                                            <p:strVal val="#ppt_y+.1"/>
                                          </p:val>
                                        </p:tav>
                                      </p:tavLst>
                                    </p:anim>
                                    <p:anim calcmode="lin" valueType="num">
                                      <p:cBhvr>
                                        <p:cTn id="39" dur="250" accel="50000" fill="hold">
                                          <p:stCondLst>
                                            <p:cond delay="250"/>
                                          </p:stCondLst>
                                        </p:cTn>
                                        <p:tgtEl>
                                          <p:spTgt spid="18">
                                            <p:txEl>
                                              <p:pRg st="0" end="0"/>
                                            </p:txEl>
                                          </p:spTgt>
                                        </p:tgtEl>
                                        <p:attrNameLst>
                                          <p:attrName>ppt_y</p:attrName>
                                        </p:attrNameLst>
                                      </p:cBhvr>
                                      <p:tavLst>
                                        <p:tav tm="0">
                                          <p:val>
                                            <p:strVal val="#ppt_y+.1"/>
                                          </p:val>
                                        </p:tav>
                                        <p:tav tm="100000">
                                          <p:val>
                                            <p:strVal val="#ppt_y"/>
                                          </p:val>
                                        </p:tav>
                                      </p:tavLst>
                                    </p:anim>
                                    <p:animEffect transition="in" filter="fade">
                                      <p:cBhvr>
                                        <p:cTn id="40" dur="500" decel="50000">
                                          <p:stCondLst>
                                            <p:cond delay="0"/>
                                          </p:stCondLst>
                                        </p:cTn>
                                        <p:tgtEl>
                                          <p:spTgt spid="18">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6" name="يجلس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3719</TotalTime>
  <Words>1104</Words>
  <Application>Microsoft Office PowerPoint</Application>
  <PresentationFormat>عرض على الشاشة (3:4)‏</PresentationFormat>
  <Paragraphs>90</Paragraphs>
  <Slides>24</Slides>
  <Notes>0</Notes>
  <HiddenSlides>0</HiddenSlides>
  <MMClips>0</MMClips>
  <ScaleCrop>false</ScaleCrop>
  <HeadingPairs>
    <vt:vector size="4" baseType="variant">
      <vt:variant>
        <vt:lpstr>سمة</vt:lpstr>
      </vt:variant>
      <vt:variant>
        <vt:i4>1</vt:i4>
      </vt:variant>
      <vt:variant>
        <vt:lpstr>عناوين الشرائح</vt:lpstr>
      </vt:variant>
      <vt:variant>
        <vt:i4>24</vt:i4>
      </vt:variant>
    </vt:vector>
  </HeadingPairs>
  <TitlesOfParts>
    <vt:vector size="25" baseType="lpstr">
      <vt:lpstr>1_Office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vector>
  </TitlesOfParts>
  <Company>( AQSA Comp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حديث 1متوسط الوحدة الثانية</dc:title>
  <dc:subject>8- حديث 25 + 26</dc:subject>
  <dc:creator>أ/ بندر الحازمى</dc:creator>
  <cp:keywords>حقيبة انجاز المعلم والمعلمة</cp:keywords>
  <cp:lastModifiedBy>user</cp:lastModifiedBy>
  <cp:revision>611</cp:revision>
  <dcterms:created xsi:type="dcterms:W3CDTF">2010-08-16T00:47:32Z</dcterms:created>
  <dcterms:modified xsi:type="dcterms:W3CDTF">2021-01-18T14:38:25Z</dcterms:modified>
</cp:coreProperties>
</file>