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72" r:id="rId3"/>
    <p:sldId id="273" r:id="rId4"/>
    <p:sldId id="274" r:id="rId5"/>
    <p:sldId id="307" r:id="rId6"/>
    <p:sldId id="318" r:id="rId7"/>
    <p:sldId id="265" r:id="rId8"/>
    <p:sldId id="275" r:id="rId9"/>
    <p:sldId id="332" r:id="rId10"/>
    <p:sldId id="319" r:id="rId11"/>
    <p:sldId id="333" r:id="rId12"/>
    <p:sldId id="334" r:id="rId13"/>
    <p:sldId id="335" r:id="rId14"/>
    <p:sldId id="336" r:id="rId15"/>
    <p:sldId id="337" r:id="rId16"/>
    <p:sldId id="276" r:id="rId17"/>
    <p:sldId id="27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31" autoAdjust="0"/>
    <p:restoredTop sz="94660"/>
  </p:normalViewPr>
  <p:slideViewPr>
    <p:cSldViewPr snapToGrid="0">
      <p:cViewPr varScale="1">
        <p:scale>
          <a:sx n="50" d="100"/>
          <a:sy n="50" d="100"/>
        </p:scale>
        <p:origin x="36"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4197324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04411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39418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52480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17879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17728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629842" y="2505075"/>
            <a:ext cx="3868340"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4629151" y="2505075"/>
            <a:ext cx="3887391"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0622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4040323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5098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353048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2533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10/16/2021</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28799047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4253023" y="1945759"/>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6600" b="1" dirty="0"/>
              <a:t>الوحدة الأولى</a:t>
            </a:r>
            <a:endParaRPr lang="en-US" sz="6600" b="1" dirty="0"/>
          </a:p>
        </p:txBody>
      </p:sp>
      <p:sp>
        <p:nvSpPr>
          <p:cNvPr id="5" name="مستطيل 4">
            <a:extLst>
              <a:ext uri="{FF2B5EF4-FFF2-40B4-BE49-F238E27FC236}">
                <a16:creationId xmlns:a16="http://schemas.microsoft.com/office/drawing/2014/main" id="{382D5810-7FB5-4494-A057-C3ECDD7D5B84}"/>
              </a:ext>
            </a:extLst>
          </p:cNvPr>
          <p:cNvSpPr/>
          <p:nvPr/>
        </p:nvSpPr>
        <p:spPr>
          <a:xfrm>
            <a:off x="4136065" y="3625701"/>
            <a:ext cx="4572000" cy="199537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a:r>
              <a:rPr lang="ar-EG" sz="5400" b="1" dirty="0">
                <a:solidFill>
                  <a:schemeClr val="tx1"/>
                </a:solidFill>
              </a:rPr>
              <a:t>عالمي المتصل</a:t>
            </a:r>
            <a:endParaRPr lang="en-US" sz="5400" b="1" dirty="0">
              <a:solidFill>
                <a:schemeClr val="tx1"/>
              </a:solidFill>
            </a:endParaRP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102891" y="1926651"/>
            <a:ext cx="6938217" cy="300469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marR="0" lvl="0" algn="ctr" defTabSz="457200" rtl="1" eaLnBrk="1" fontAlgn="auto" latinLnBrk="0" hangingPunct="1">
              <a:lnSpc>
                <a:spcPct val="100000"/>
              </a:lnSpc>
              <a:spcBef>
                <a:spcPts val="0"/>
              </a:spcBef>
              <a:spcAft>
                <a:spcPts val="0"/>
              </a:spcAft>
              <a:buClrTx/>
              <a:buSzTx/>
              <a:tabLst/>
              <a:defRPr/>
            </a:pPr>
            <a:r>
              <a:rPr kumimoji="0" lang="ar-EG" sz="3600" b="1" i="0" u="none" strike="noStrike" kern="1200" cap="none" spc="0" normalizeH="0" baseline="0" noProof="0" dirty="0">
                <a:ln>
                  <a:noFill/>
                </a:ln>
                <a:solidFill>
                  <a:srgbClr val="FF0000"/>
                </a:solidFill>
                <a:effectLst/>
                <a:uLnTx/>
                <a:uFillTx/>
                <a:latin typeface="Calibri" panose="020F0502020204030204"/>
                <a:ea typeface="+mn-ea"/>
                <a:cs typeface="+mn-cs"/>
              </a:rPr>
              <a:t>نسخ</a:t>
            </a:r>
            <a:r>
              <a:rPr kumimoji="0" lang="ar-EG" sz="3600" b="1" i="0" u="none" strike="noStrike" kern="1200" cap="none" spc="0" normalizeH="0" noProof="0" dirty="0">
                <a:ln>
                  <a:noFill/>
                </a:ln>
                <a:solidFill>
                  <a:srgbClr val="FF0000"/>
                </a:solidFill>
                <a:effectLst/>
                <a:uLnTx/>
                <a:uFillTx/>
                <a:latin typeface="Calibri" panose="020F0502020204030204"/>
                <a:ea typeface="+mn-ea"/>
                <a:cs typeface="+mn-cs"/>
              </a:rPr>
              <a:t> المعلومات:-</a:t>
            </a:r>
          </a:p>
          <a:p>
            <a:pPr marR="0" lvl="0" algn="ctr" defTabSz="457200" rtl="1" eaLnBrk="1" fontAlgn="auto" latinLnBrk="0" hangingPunct="1">
              <a:lnSpc>
                <a:spcPct val="100000"/>
              </a:lnSpc>
              <a:spcBef>
                <a:spcPts val="0"/>
              </a:spcBef>
              <a:spcAft>
                <a:spcPts val="0"/>
              </a:spcAft>
              <a:buClrTx/>
              <a:buSzTx/>
              <a:tabLst/>
              <a:defRPr/>
            </a:pPr>
            <a:r>
              <a:rPr lang="ar-EG" sz="3600" b="1" baseline="0" dirty="0">
                <a:solidFill>
                  <a:prstClr val="black"/>
                </a:solidFill>
                <a:latin typeface="Calibri" panose="020F0502020204030204"/>
              </a:rPr>
              <a:t>يمكنك</a:t>
            </a:r>
            <a:r>
              <a:rPr lang="ar-EG" sz="3600" b="1" dirty="0">
                <a:solidFill>
                  <a:prstClr val="black"/>
                </a:solidFill>
                <a:latin typeface="Calibri" panose="020F0502020204030204"/>
              </a:rPr>
              <a:t> نسخ النص من موقع الإنترنت.</a:t>
            </a:r>
            <a:endPar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371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FD99EE9-3B74-46F6-B3ED-189F5596F3ED}"/>
              </a:ext>
            </a:extLst>
          </p:cNvPr>
          <p:cNvPicPr>
            <a:picLocks noChangeAspect="1"/>
          </p:cNvPicPr>
          <p:nvPr/>
        </p:nvPicPr>
        <p:blipFill>
          <a:blip r:embed="rId2"/>
          <a:stretch>
            <a:fillRect/>
          </a:stretch>
        </p:blipFill>
        <p:spPr>
          <a:xfrm>
            <a:off x="846079" y="1770969"/>
            <a:ext cx="7451842" cy="292417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029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CFD99EE9-3B74-46F6-B3ED-189F5596F3E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71099" y="1301625"/>
            <a:ext cx="7401801" cy="42547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48197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095501" y="606268"/>
            <a:ext cx="5270462" cy="7272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rPr>
              <a:t>احترم</a:t>
            </a:r>
            <a:r>
              <a:rPr kumimoji="0" lang="ar-EG" sz="4000" b="1" i="0" u="none" strike="noStrike" kern="1200" cap="none" spc="0" normalizeH="0" noProof="0" dirty="0">
                <a:ln>
                  <a:noFill/>
                </a:ln>
                <a:solidFill>
                  <a:prstClr val="white"/>
                </a:solidFill>
                <a:effectLst/>
                <a:uLnTx/>
                <a:uFillTx/>
                <a:latin typeface="Calibri" panose="020F0502020204030204"/>
                <a:ea typeface="+mn-ea"/>
                <a:cs typeface="Arial" panose="020B0604020202020204" pitchFamily="34" charset="0"/>
              </a:rPr>
              <a:t> عمل الآخرين</a:t>
            </a:r>
            <a:endParaRPr kumimoji="0" lang="en-US" sz="4000" b="1" i="0" u="none" strike="noStrike" kern="1200" cap="none" spc="0" normalizeH="0" baseline="0" noProof="0" dirty="0">
              <a:ln>
                <a:noFill/>
              </a:ln>
              <a:solidFill>
                <a:prstClr val="white"/>
              </a:solidFill>
              <a:effectLst/>
              <a:uLnTx/>
              <a:uFillTx/>
              <a:latin typeface="Calibri" panose="020F0502020204030204"/>
              <a:ea typeface="+mn-ea"/>
            </a:endParaRPr>
          </a:p>
        </p:txBody>
      </p:sp>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838200" y="2038683"/>
            <a:ext cx="7467600" cy="398111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defRPr/>
            </a:pPr>
            <a:r>
              <a:rPr lang="ar-EG" sz="3200" b="1" dirty="0">
                <a:solidFill>
                  <a:prstClr val="black"/>
                </a:solidFill>
              </a:rPr>
              <a:t>ليس من الصواب نسخ واستخدام نص أو صور من الإنترنت دون إذن الأشخاص الذين قاموا بأنشائها. إذا حملت مشروعًا على الإنترنت واستخدمه أحدهم ونسبه لنفسه، هل ترغب في ذلك؟ بالطبع لا؛ لأن ذلك يعتبر سرقة للملكية الفكرية وتعد على ملك الآخرين. إذا كنت ترغب في استعارة شيء ما فارجع دائما إلى الشخص الذي قام بعمله أو اذكر المصدر الذي أخذته منه وانسبه لصاحبه.</a:t>
            </a:r>
          </a:p>
        </p:txBody>
      </p:sp>
    </p:spTree>
    <p:extLst>
      <p:ext uri="{BB962C8B-B14F-4D97-AF65-F5344CB8AC3E}">
        <p14:creationId xmlns:p14="http://schemas.microsoft.com/office/powerpoint/2010/main" val="318048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A8686A74-7B5F-4725-A14E-F25230882FB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762347" y="650081"/>
            <a:ext cx="7619306" cy="5557838"/>
          </a:xfrm>
          <a:prstGeom prst="rect">
            <a:avLst/>
          </a:prstGeom>
        </p:spPr>
      </p:pic>
    </p:spTree>
    <p:extLst>
      <p:ext uri="{BB962C8B-B14F-4D97-AF65-F5344CB8AC3E}">
        <p14:creationId xmlns:p14="http://schemas.microsoft.com/office/powerpoint/2010/main" val="386577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20E9A112-26C1-4180-B447-FFDD6530012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1627" y="672124"/>
            <a:ext cx="8080744" cy="5076122"/>
          </a:xfrm>
          <a:prstGeom prst="rect">
            <a:avLst/>
          </a:prstGeom>
        </p:spPr>
      </p:pic>
      <p:sp>
        <p:nvSpPr>
          <p:cNvPr id="6" name="مستطيل: زوايا مستديرة 5">
            <a:extLst>
              <a:ext uri="{FF2B5EF4-FFF2-40B4-BE49-F238E27FC236}">
                <a16:creationId xmlns:a16="http://schemas.microsoft.com/office/drawing/2014/main" id="{13763514-3EB3-46B7-8021-B6244B09EB16}"/>
              </a:ext>
            </a:extLst>
          </p:cNvPr>
          <p:cNvSpPr/>
          <p:nvPr/>
        </p:nvSpPr>
        <p:spPr>
          <a:xfrm>
            <a:off x="2293961" y="2099083"/>
            <a:ext cx="4556077" cy="2659834"/>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9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لنطبق معًا</a:t>
            </a:r>
            <a:endParaRPr kumimoji="0" lang="en-US" sz="9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734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1</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233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DECA2D8D-E114-4A7E-87D7-15D7A4DD3691}"/>
              </a:ext>
            </a:extLst>
          </p:cNvPr>
          <p:cNvSpPr/>
          <p:nvPr/>
        </p:nvSpPr>
        <p:spPr>
          <a:xfrm>
            <a:off x="1424443" y="654840"/>
            <a:ext cx="6295113" cy="796273"/>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المعلومات الموثوقة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سحابة 3">
            <a:extLst>
              <a:ext uri="{FF2B5EF4-FFF2-40B4-BE49-F238E27FC236}">
                <a16:creationId xmlns:a16="http://schemas.microsoft.com/office/drawing/2014/main" id="{F0543B4A-B406-4679-8456-381FF45ACE29}"/>
              </a:ext>
            </a:extLst>
          </p:cNvPr>
          <p:cNvSpPr/>
          <p:nvPr/>
        </p:nvSpPr>
        <p:spPr>
          <a:xfrm>
            <a:off x="2910344" y="1880209"/>
            <a:ext cx="5738356" cy="3377133"/>
          </a:xfrm>
          <a:prstGeom prst="cloud">
            <a:avLst/>
          </a:prstGeom>
          <a:solidFill>
            <a:schemeClr val="bg1">
              <a:lumMod val="85000"/>
            </a:schemeClr>
          </a:solidFill>
          <a:ln w="57150">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rgbClr val="002060"/>
                </a:solidFill>
                <a:effectLst/>
                <a:uLnTx/>
                <a:uFillTx/>
                <a:latin typeface="Calibri" panose="020F0502020204030204"/>
                <a:ea typeface="+mn-ea"/>
                <a:cs typeface="+mn-cs"/>
              </a:rPr>
              <a:t>ضع علامة</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mn-cs"/>
              </a:rPr>
              <a:t> </a:t>
            </a:r>
            <a:r>
              <a:rPr kumimoji="0" lang="ar-EG" sz="3600" b="1" i="0" u="none" strike="noStrike" kern="1200" cap="none" spc="0" normalizeH="0" noProof="0" dirty="0">
                <a:ln>
                  <a:noFill/>
                </a:ln>
                <a:solidFill>
                  <a:srgbClr val="FF0000"/>
                </a:solidFill>
                <a:effectLst/>
                <a:uLnTx/>
                <a:uFillTx/>
                <a:latin typeface="Calibri" panose="020F0502020204030204"/>
                <a:ea typeface="+mn-ea"/>
                <a:cs typeface="+mn-cs"/>
                <a:sym typeface="Wingdings 2" panose="05020102010507070707" pitchFamily="18" charset="2"/>
              </a:rPr>
              <a:t></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mn-cs"/>
                <a:sym typeface="Wingdings 2" panose="05020102010507070707" pitchFamily="18" charset="2"/>
              </a:rPr>
              <a:t> أمام الجملة الصحيحة، وعلامة </a:t>
            </a:r>
            <a:r>
              <a:rPr kumimoji="0" lang="ar-EG" sz="3600" b="1" i="0" u="none" strike="noStrike" kern="1200" cap="none" spc="0" normalizeH="0" noProof="0" dirty="0">
                <a:ln>
                  <a:noFill/>
                </a:ln>
                <a:solidFill>
                  <a:srgbClr val="FF0000"/>
                </a:solidFill>
                <a:effectLst/>
                <a:uLnTx/>
                <a:uFillTx/>
                <a:latin typeface="Calibri" panose="020F0502020204030204"/>
                <a:ea typeface="+mn-ea"/>
                <a:cs typeface="+mn-cs"/>
                <a:sym typeface="Wingdings 2" panose="05020102010507070707" pitchFamily="18" charset="2"/>
              </a:rPr>
              <a:t></a:t>
            </a:r>
            <a:r>
              <a:rPr kumimoji="0" lang="ar-EG" sz="3600" b="1" i="0" u="none" strike="noStrike" kern="1200" cap="none" spc="0" normalizeH="0" noProof="0" dirty="0">
                <a:ln>
                  <a:noFill/>
                </a:ln>
                <a:solidFill>
                  <a:srgbClr val="002060"/>
                </a:solidFill>
                <a:effectLst/>
                <a:uLnTx/>
                <a:uFillTx/>
                <a:latin typeface="Calibri" panose="020F0502020204030204"/>
                <a:ea typeface="+mn-ea"/>
                <a:cs typeface="+mn-cs"/>
                <a:sym typeface="Wingdings 2" panose="05020102010507070707" pitchFamily="18" charset="2"/>
              </a:rPr>
              <a:t> أمام الجملة الخاطئة.</a:t>
            </a: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6" name="صورة 5">
            <a:extLst>
              <a:ext uri="{FF2B5EF4-FFF2-40B4-BE49-F238E27FC236}">
                <a16:creationId xmlns:a16="http://schemas.microsoft.com/office/drawing/2014/main" id="{62A64526-B8A2-4D8B-A74F-D9B2CE40FE7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495300" y="3270859"/>
            <a:ext cx="3214687" cy="3288082"/>
          </a:xfrm>
          <a:prstGeom prst="rect">
            <a:avLst/>
          </a:prstGeom>
        </p:spPr>
      </p:pic>
    </p:spTree>
    <p:extLst>
      <p:ext uri="{BB962C8B-B14F-4D97-AF65-F5344CB8AC3E}">
        <p14:creationId xmlns:p14="http://schemas.microsoft.com/office/powerpoint/2010/main" val="7649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371475" y="1101915"/>
            <a:ext cx="8401050" cy="4654170"/>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marL="514350" marR="0" lvl="0" indent="-514350" algn="r" defTabSz="457200" rtl="1" eaLnBrk="1" fontAlgn="auto" latinLnBrk="0" hangingPunct="1">
              <a:lnSpc>
                <a:spcPct val="100000"/>
              </a:lnSpc>
              <a:spcBef>
                <a:spcPts val="0"/>
              </a:spcBef>
              <a:spcAft>
                <a:spcPts val="0"/>
              </a:spcAft>
              <a:buClrTx/>
              <a:buSzTx/>
              <a:buFontTx/>
              <a:buAutoNum type="arabicPeriod"/>
              <a:tabLst/>
              <a:defRPr/>
            </a:pPr>
            <a:r>
              <a:rPr kumimoji="0" lang="ar-EG"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جميع المعلومات الموجودة على الإنترنت معلومات صحيحة.          (        )</a:t>
            </a:r>
          </a:p>
          <a:p>
            <a:pPr marL="514350" marR="0" lvl="0" indent="-514350" algn="r" defTabSz="457200" rtl="1" eaLnBrk="1" fontAlgn="auto" latinLnBrk="0" hangingPunct="1">
              <a:lnSpc>
                <a:spcPct val="100000"/>
              </a:lnSpc>
              <a:spcBef>
                <a:spcPts val="0"/>
              </a:spcBef>
              <a:spcAft>
                <a:spcPts val="0"/>
              </a:spcAft>
              <a:buClrTx/>
              <a:buSzTx/>
              <a:buFontTx/>
              <a:buAutoNum type="arabicPeriod"/>
              <a:tabLst/>
              <a:defRPr/>
            </a:pPr>
            <a:r>
              <a:rPr lang="ar-EG" sz="3200" b="1" dirty="0">
                <a:solidFill>
                  <a:srgbClr val="FF0000"/>
                </a:solidFill>
                <a:latin typeface="Calibri" panose="020F0502020204030204"/>
                <a:cs typeface="Arial" panose="020B0604020202020204" pitchFamily="34" charset="0"/>
              </a:rPr>
              <a:t> ليس من الضروري الحصول على موافقة الآخرين لنسخ واستخدام أعمالهم.   (       )</a:t>
            </a:r>
          </a:p>
          <a:p>
            <a:pPr marL="514350" marR="0" lvl="0" indent="-514350" algn="r" defTabSz="457200" rtl="1" eaLnBrk="1" fontAlgn="auto" latinLnBrk="0" hangingPunct="1">
              <a:lnSpc>
                <a:spcPct val="100000"/>
              </a:lnSpc>
              <a:spcBef>
                <a:spcPts val="0"/>
              </a:spcBef>
              <a:spcAft>
                <a:spcPts val="0"/>
              </a:spcAft>
              <a:buClrTx/>
              <a:buSzTx/>
              <a:buFontTx/>
              <a:buAutoNum type="arabicPeriod"/>
              <a:tabLst/>
              <a:defRPr/>
            </a:pPr>
            <a:r>
              <a:rPr kumimoji="0" lang="ar-EG"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المعلومات</a:t>
            </a:r>
            <a:r>
              <a:rPr kumimoji="0" lang="ar-EG" sz="3200" b="1" i="0" u="none" strike="noStrike" kern="1200" cap="none" spc="0" normalizeH="0" noProof="0" dirty="0">
                <a:ln>
                  <a:noFill/>
                </a:ln>
                <a:solidFill>
                  <a:srgbClr val="FF0000"/>
                </a:solidFill>
                <a:effectLst/>
                <a:uLnTx/>
                <a:uFillTx/>
                <a:latin typeface="Calibri" panose="020F0502020204030204"/>
                <a:ea typeface="+mn-ea"/>
                <a:cs typeface="Arial" panose="020B0604020202020204" pitchFamily="34" charset="0"/>
              </a:rPr>
              <a:t> الأحدث تكون عادة أكثر موثوقية.  (    )</a:t>
            </a:r>
          </a:p>
          <a:p>
            <a:pPr marL="514350" marR="0" lvl="0" indent="-514350" algn="r" defTabSz="457200" rtl="1" eaLnBrk="1" fontAlgn="auto" latinLnBrk="0" hangingPunct="1">
              <a:lnSpc>
                <a:spcPct val="100000"/>
              </a:lnSpc>
              <a:spcBef>
                <a:spcPts val="0"/>
              </a:spcBef>
              <a:spcAft>
                <a:spcPts val="0"/>
              </a:spcAft>
              <a:buClrTx/>
              <a:buSzTx/>
              <a:buFontTx/>
              <a:buAutoNum type="arabicPeriod"/>
              <a:tabLst/>
              <a:defRPr/>
            </a:pPr>
            <a:r>
              <a:rPr lang="ar-EG" sz="3200" b="1" baseline="0" dirty="0">
                <a:solidFill>
                  <a:srgbClr val="FF0000"/>
                </a:solidFill>
                <a:latin typeface="Calibri" panose="020F0502020204030204"/>
                <a:cs typeface="Arial" panose="020B0604020202020204" pitchFamily="34" charset="0"/>
              </a:rPr>
              <a:t> المدارس فقط هي من تقوم بالنشر عبر الإنترنت (    )</a:t>
            </a:r>
          </a:p>
          <a:p>
            <a:pPr marL="514350" marR="0" lvl="0" indent="-514350" algn="r" defTabSz="457200" rtl="1" eaLnBrk="1" fontAlgn="auto" latinLnBrk="0" hangingPunct="1">
              <a:lnSpc>
                <a:spcPct val="100000"/>
              </a:lnSpc>
              <a:spcBef>
                <a:spcPts val="0"/>
              </a:spcBef>
              <a:spcAft>
                <a:spcPts val="0"/>
              </a:spcAft>
              <a:buClrTx/>
              <a:buSzTx/>
              <a:buFontTx/>
              <a:buAutoNum type="arabicPeriod"/>
              <a:tabLst/>
              <a:defRPr/>
            </a:pPr>
            <a:r>
              <a:rPr lang="ar-EG" sz="3200" b="1" dirty="0">
                <a:solidFill>
                  <a:srgbClr val="FF0000"/>
                </a:solidFill>
                <a:latin typeface="Calibri" panose="020F0502020204030204"/>
                <a:cs typeface="Arial" panose="020B0604020202020204" pitchFamily="34" charset="0"/>
              </a:rPr>
              <a:t>المعلومات الموثوقة موجودة في المواقع الرسمية والمتعمدة (     )</a:t>
            </a:r>
            <a:r>
              <a:rPr kumimoji="0" lang="ar-EG"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a:t>
            </a:r>
          </a:p>
        </p:txBody>
      </p:sp>
      <p:sp>
        <p:nvSpPr>
          <p:cNvPr id="3" name="مستطيل 2">
            <a:extLst>
              <a:ext uri="{FF2B5EF4-FFF2-40B4-BE49-F238E27FC236}">
                <a16:creationId xmlns:a16="http://schemas.microsoft.com/office/drawing/2014/main" id="{40867204-B2D5-403A-9AEB-D9BD4572EBFE}"/>
              </a:ext>
            </a:extLst>
          </p:cNvPr>
          <p:cNvSpPr/>
          <p:nvPr/>
        </p:nvSpPr>
        <p:spPr>
          <a:xfrm>
            <a:off x="3448050" y="2933700"/>
            <a:ext cx="857250" cy="6667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kumimoji="0" lang="ar-EG" sz="4000" b="1" i="0" u="none" strike="noStrike" kern="1200" cap="none" spc="0" normalizeH="0" noProof="0" dirty="0">
                <a:ln>
                  <a:noFill/>
                </a:ln>
                <a:solidFill>
                  <a:schemeClr val="tx1"/>
                </a:solidFill>
                <a:effectLst/>
                <a:uLnTx/>
                <a:uFillTx/>
                <a:latin typeface="Calibri" panose="020F0502020204030204"/>
                <a:ea typeface="+mn-ea"/>
                <a:cs typeface="+mn-cs"/>
                <a:sym typeface="Wingdings 2" panose="05020102010507070707" pitchFamily="18" charset="2"/>
              </a:rPr>
              <a:t></a:t>
            </a:r>
            <a:endParaRPr lang="ar-SA" sz="4000" dirty="0">
              <a:solidFill>
                <a:schemeClr val="tx1"/>
              </a:solidFill>
            </a:endParaRPr>
          </a:p>
        </p:txBody>
      </p:sp>
      <p:sp>
        <p:nvSpPr>
          <p:cNvPr id="4" name="مستطيل 3">
            <a:extLst>
              <a:ext uri="{FF2B5EF4-FFF2-40B4-BE49-F238E27FC236}">
                <a16:creationId xmlns:a16="http://schemas.microsoft.com/office/drawing/2014/main" id="{F2FE0C4D-F2FE-43D0-8056-66A084F3B712}"/>
              </a:ext>
            </a:extLst>
          </p:cNvPr>
          <p:cNvSpPr/>
          <p:nvPr/>
        </p:nvSpPr>
        <p:spPr>
          <a:xfrm>
            <a:off x="4572000" y="1873440"/>
            <a:ext cx="857250" cy="6667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kumimoji="0" lang="ar-EG" sz="4000" b="1" i="0" u="none" strike="noStrike" kern="1200" cap="none" spc="0" normalizeH="0" noProof="0" dirty="0">
                <a:ln>
                  <a:noFill/>
                </a:ln>
                <a:solidFill>
                  <a:schemeClr val="tx1"/>
                </a:solidFill>
                <a:effectLst/>
                <a:uLnTx/>
                <a:uFillTx/>
                <a:latin typeface="Calibri" panose="020F0502020204030204"/>
                <a:ea typeface="+mn-ea"/>
                <a:cs typeface="+mn-cs"/>
                <a:sym typeface="Wingdings 2" panose="05020102010507070707" pitchFamily="18" charset="2"/>
              </a:rPr>
              <a:t></a:t>
            </a:r>
            <a:endParaRPr lang="ar-SA" sz="4000" dirty="0">
              <a:solidFill>
                <a:schemeClr val="tx1"/>
              </a:solidFill>
            </a:endParaRPr>
          </a:p>
        </p:txBody>
      </p:sp>
      <p:sp>
        <p:nvSpPr>
          <p:cNvPr id="5" name="مستطيل 4">
            <a:extLst>
              <a:ext uri="{FF2B5EF4-FFF2-40B4-BE49-F238E27FC236}">
                <a16:creationId xmlns:a16="http://schemas.microsoft.com/office/drawing/2014/main" id="{8C1F487E-16FE-4FD2-845B-9AA4DD297B5C}"/>
              </a:ext>
            </a:extLst>
          </p:cNvPr>
          <p:cNvSpPr/>
          <p:nvPr/>
        </p:nvSpPr>
        <p:spPr>
          <a:xfrm>
            <a:off x="1200150" y="3267075"/>
            <a:ext cx="857250" cy="6667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kumimoji="0" lang="ar-EG" sz="4000" b="1" i="0" u="none" strike="noStrike" kern="1200" cap="none" spc="0" normalizeH="0" noProof="0" dirty="0">
                <a:ln>
                  <a:noFill/>
                </a:ln>
                <a:solidFill>
                  <a:schemeClr val="tx1"/>
                </a:solidFill>
                <a:effectLst/>
                <a:uLnTx/>
                <a:uFillTx/>
                <a:latin typeface="Calibri" panose="020F0502020204030204"/>
                <a:ea typeface="+mn-ea"/>
                <a:cs typeface="+mn-cs"/>
                <a:sym typeface="Wingdings 2" panose="05020102010507070707" pitchFamily="18" charset="2"/>
              </a:rPr>
              <a:t></a:t>
            </a:r>
            <a:endParaRPr lang="ar-SA" sz="4000" dirty="0">
              <a:solidFill>
                <a:schemeClr val="tx1"/>
              </a:solidFill>
            </a:endParaRPr>
          </a:p>
        </p:txBody>
      </p:sp>
      <p:sp>
        <p:nvSpPr>
          <p:cNvPr id="6" name="مستطيل 5">
            <a:extLst>
              <a:ext uri="{FF2B5EF4-FFF2-40B4-BE49-F238E27FC236}">
                <a16:creationId xmlns:a16="http://schemas.microsoft.com/office/drawing/2014/main" id="{9CA46771-72C3-4ABA-85F2-A5AB89E1B899}"/>
              </a:ext>
            </a:extLst>
          </p:cNvPr>
          <p:cNvSpPr/>
          <p:nvPr/>
        </p:nvSpPr>
        <p:spPr>
          <a:xfrm>
            <a:off x="771525" y="3844830"/>
            <a:ext cx="857250" cy="6667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kumimoji="0" lang="ar-EG" sz="4000" b="1" i="0" u="none" strike="noStrike" kern="1200" cap="none" spc="0" normalizeH="0" noProof="0" dirty="0">
                <a:ln>
                  <a:noFill/>
                </a:ln>
                <a:solidFill>
                  <a:schemeClr val="tx1"/>
                </a:solidFill>
                <a:effectLst/>
                <a:uLnTx/>
                <a:uFillTx/>
                <a:latin typeface="Calibri" panose="020F0502020204030204"/>
                <a:ea typeface="+mn-ea"/>
                <a:cs typeface="+mn-cs"/>
                <a:sym typeface="Wingdings 2" panose="05020102010507070707" pitchFamily="18" charset="2"/>
              </a:rPr>
              <a:t></a:t>
            </a:r>
            <a:endParaRPr lang="ar-SA" sz="4000" dirty="0">
              <a:solidFill>
                <a:schemeClr val="tx1"/>
              </a:solidFill>
            </a:endParaRPr>
          </a:p>
        </p:txBody>
      </p:sp>
      <p:sp>
        <p:nvSpPr>
          <p:cNvPr id="7" name="مستطيل 6">
            <a:extLst>
              <a:ext uri="{FF2B5EF4-FFF2-40B4-BE49-F238E27FC236}">
                <a16:creationId xmlns:a16="http://schemas.microsoft.com/office/drawing/2014/main" id="{73AA0268-B7D1-4255-B663-EEE5E2E9033C}"/>
              </a:ext>
            </a:extLst>
          </p:cNvPr>
          <p:cNvSpPr/>
          <p:nvPr/>
        </p:nvSpPr>
        <p:spPr>
          <a:xfrm>
            <a:off x="5810250" y="4848225"/>
            <a:ext cx="857250" cy="6667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kumimoji="0" lang="ar-EG" sz="4000" b="1" i="0" u="none" strike="noStrike" kern="1200" cap="none" spc="0" normalizeH="0" noProof="0" dirty="0">
                <a:ln>
                  <a:noFill/>
                </a:ln>
                <a:solidFill>
                  <a:schemeClr val="tx1"/>
                </a:solidFill>
                <a:effectLst/>
                <a:uLnTx/>
                <a:uFillTx/>
                <a:latin typeface="Calibri" panose="020F0502020204030204"/>
                <a:ea typeface="+mn-ea"/>
                <a:cs typeface="+mn-cs"/>
                <a:sym typeface="Wingdings 2" panose="05020102010507070707" pitchFamily="18" charset="2"/>
              </a:rPr>
              <a:t></a:t>
            </a:r>
            <a:endParaRPr lang="ar-SA" sz="4000" dirty="0">
              <a:solidFill>
                <a:schemeClr val="tx1"/>
              </a:solidFill>
            </a:endParaRPr>
          </a:p>
        </p:txBody>
      </p:sp>
    </p:spTree>
    <p:extLst>
      <p:ext uri="{BB962C8B-B14F-4D97-AF65-F5344CB8AC3E}">
        <p14:creationId xmlns:p14="http://schemas.microsoft.com/office/powerpoint/2010/main" val="593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2</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632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E1B6C28-AAA3-4CE8-9D7C-E215DA2EEDAC}"/>
              </a:ext>
            </a:extLst>
          </p:cNvPr>
          <p:cNvPicPr>
            <a:picLocks noChangeAspect="1"/>
          </p:cNvPicPr>
          <p:nvPr/>
        </p:nvPicPr>
        <p:blipFill>
          <a:blip r:embed="rId2">
            <a:clrChange>
              <a:clrFrom>
                <a:srgbClr val="F5F5F5"/>
              </a:clrFrom>
              <a:clrTo>
                <a:srgbClr val="F5F5F5">
                  <a:alpha val="0"/>
                </a:srgbClr>
              </a:clrTo>
            </a:clrChange>
            <a:extLst>
              <a:ext uri="{28A0092B-C50C-407E-A947-70E740481C1C}">
                <a14:useLocalDpi xmlns:a14="http://schemas.microsoft.com/office/drawing/2010/main" val="0"/>
              </a:ext>
            </a:extLst>
          </a:blip>
          <a:stretch>
            <a:fillRect/>
          </a:stretch>
        </p:blipFill>
        <p:spPr>
          <a:xfrm>
            <a:off x="182880" y="-378823"/>
            <a:ext cx="8778240" cy="7068393"/>
          </a:xfrm>
          <a:prstGeom prst="rect">
            <a:avLst/>
          </a:prstGeom>
        </p:spPr>
      </p:pic>
      <p:sp>
        <p:nvSpPr>
          <p:cNvPr id="6" name="مستطيل 5">
            <a:extLst>
              <a:ext uri="{FF2B5EF4-FFF2-40B4-BE49-F238E27FC236}">
                <a16:creationId xmlns:a16="http://schemas.microsoft.com/office/drawing/2014/main" id="{BDD16125-2BD2-4A27-AD84-F92A432708A0}"/>
              </a:ext>
            </a:extLst>
          </p:cNvPr>
          <p:cNvSpPr/>
          <p:nvPr/>
        </p:nvSpPr>
        <p:spPr>
          <a:xfrm>
            <a:off x="2702341" y="1025889"/>
            <a:ext cx="3739318" cy="881287"/>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6000" b="1" i="0" u="none" strike="noStrike" kern="1200" cap="none" spc="0" normalizeH="0" baseline="0" noProof="0" dirty="0">
                <a:ln>
                  <a:noFill/>
                </a:ln>
                <a:solidFill>
                  <a:schemeClr val="bg1"/>
                </a:solidFill>
                <a:effectLst/>
                <a:uLnTx/>
                <a:uFillTx/>
                <a:latin typeface="Calibri" panose="020F0502020204030204"/>
                <a:ea typeface="+mn-ea"/>
                <a:cs typeface="Arial" panose="020B0604020202020204" pitchFamily="34" charset="0"/>
              </a:rPr>
              <a:t>الدرس الثالث</a:t>
            </a:r>
            <a:endParaRPr kumimoji="0" lang="en-US" sz="6000" b="1" i="0" u="none" strike="noStrike" kern="1200" cap="none" spc="0" normalizeH="0" baseline="0" noProof="0" dirty="0">
              <a:ln>
                <a:noFill/>
              </a:ln>
              <a:solidFill>
                <a:schemeClr val="bg1"/>
              </a:solidFill>
              <a:effectLst/>
              <a:uLnTx/>
              <a:uFillTx/>
              <a:latin typeface="Calibri" panose="020F0502020204030204"/>
              <a:ea typeface="+mn-ea"/>
            </a:endParaRPr>
          </a:p>
        </p:txBody>
      </p:sp>
      <p:sp>
        <p:nvSpPr>
          <p:cNvPr id="7" name="سحابة 6">
            <a:extLst>
              <a:ext uri="{FF2B5EF4-FFF2-40B4-BE49-F238E27FC236}">
                <a16:creationId xmlns:a16="http://schemas.microsoft.com/office/drawing/2014/main" id="{E276F957-83D1-45EF-98E5-86DD17898276}"/>
              </a:ext>
            </a:extLst>
          </p:cNvPr>
          <p:cNvSpPr/>
          <p:nvPr/>
        </p:nvSpPr>
        <p:spPr>
          <a:xfrm>
            <a:off x="1769890" y="1466532"/>
            <a:ext cx="6135860" cy="2503968"/>
          </a:xfrm>
          <a:prstGeom prst="cloud">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r>
              <a:rPr kumimoji="0" lang="ar-EG" sz="4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مصادر المعلومات</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endParaRPr>
          </a:p>
        </p:txBody>
      </p:sp>
    </p:spTree>
    <p:extLst>
      <p:ext uri="{BB962C8B-B14F-4D97-AF65-F5344CB8AC3E}">
        <p14:creationId xmlns:p14="http://schemas.microsoft.com/office/powerpoint/2010/main" val="331666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565786" y="2251470"/>
            <a:ext cx="6012428" cy="235506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في الإنترنت</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endParaRPr>
          </a:p>
        </p:txBody>
      </p:sp>
    </p:spTree>
    <p:extLst>
      <p:ext uri="{BB962C8B-B14F-4D97-AF65-F5344CB8AC3E}">
        <p14:creationId xmlns:p14="http://schemas.microsoft.com/office/powerpoint/2010/main" val="34333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BED0568-0830-499C-AB16-62ED3AF96581}"/>
              </a:ext>
            </a:extLst>
          </p:cNvPr>
          <p:cNvSpPr/>
          <p:nvPr/>
        </p:nvSpPr>
        <p:spPr>
          <a:xfrm>
            <a:off x="609600" y="304800"/>
            <a:ext cx="7772400" cy="37338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t>افتح متصفح الويب واستخدم محرك البحث للعثور على معلومات حول الصلاة.</a:t>
            </a:r>
          </a:p>
          <a:p>
            <a:pPr algn="ctr"/>
            <a:r>
              <a:rPr lang="ar-EG" sz="3600" b="1" dirty="0"/>
              <a:t>اذكر أهمية الصلاة من خلال المعلومات التي حصلت عليها في البحث </a:t>
            </a:r>
          </a:p>
        </p:txBody>
      </p:sp>
      <p:sp>
        <p:nvSpPr>
          <p:cNvPr id="4" name="مستطيل 3">
            <a:extLst>
              <a:ext uri="{FF2B5EF4-FFF2-40B4-BE49-F238E27FC236}">
                <a16:creationId xmlns:a16="http://schemas.microsoft.com/office/drawing/2014/main" id="{7F1389BD-07A9-4DCF-B69D-97C2C155E7FB}"/>
              </a:ext>
            </a:extLst>
          </p:cNvPr>
          <p:cNvSpPr/>
          <p:nvPr/>
        </p:nvSpPr>
        <p:spPr>
          <a:xfrm>
            <a:off x="914400" y="3771900"/>
            <a:ext cx="7620000" cy="1619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SA" sz="4000" b="1" i="0" dirty="0">
                <a:solidFill>
                  <a:srgbClr val="FF0000"/>
                </a:solidFill>
                <a:effectLst/>
                <a:latin typeface="Arial" panose="020B0604020202020204" pitchFamily="34" charset="0"/>
              </a:rPr>
              <a:t>الصلاة عمود الدين ولا يقبل أي عذر لتاركها طالما كان قادرا على أدائها.</a:t>
            </a:r>
            <a:endParaRPr lang="ar-SA" sz="4000" b="1" dirty="0">
              <a:solidFill>
                <a:srgbClr val="FF0000"/>
              </a:solidFill>
            </a:endParaRPr>
          </a:p>
        </p:txBody>
      </p:sp>
    </p:spTree>
    <p:extLst>
      <p:ext uri="{BB962C8B-B14F-4D97-AF65-F5344CB8AC3E}">
        <p14:creationId xmlns:p14="http://schemas.microsoft.com/office/powerpoint/2010/main" val="387913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9BED0568-0830-499C-AB16-62ED3AF96581}"/>
              </a:ext>
            </a:extLst>
          </p:cNvPr>
          <p:cNvSpPr/>
          <p:nvPr/>
        </p:nvSpPr>
        <p:spPr>
          <a:xfrm>
            <a:off x="609600" y="304800"/>
            <a:ext cx="7772400" cy="373380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3600" b="1" dirty="0"/>
              <a:t>اكتب عنوان  </a:t>
            </a:r>
            <a:r>
              <a:rPr lang="en-US" sz="3600" b="1" dirty="0"/>
              <a:t> URL</a:t>
            </a:r>
            <a:r>
              <a:rPr lang="ar-EG" sz="3600" b="1" dirty="0"/>
              <a:t>   لموقع الويب الذي وجدت فيه معلومات عن الصلاة.</a:t>
            </a:r>
          </a:p>
        </p:txBody>
      </p:sp>
      <p:sp>
        <p:nvSpPr>
          <p:cNvPr id="4" name="مستطيل 3">
            <a:extLst>
              <a:ext uri="{FF2B5EF4-FFF2-40B4-BE49-F238E27FC236}">
                <a16:creationId xmlns:a16="http://schemas.microsoft.com/office/drawing/2014/main" id="{7F1389BD-07A9-4DCF-B69D-97C2C155E7FB}"/>
              </a:ext>
            </a:extLst>
          </p:cNvPr>
          <p:cNvSpPr/>
          <p:nvPr/>
        </p:nvSpPr>
        <p:spPr>
          <a:xfrm>
            <a:off x="914400" y="3771900"/>
            <a:ext cx="7620000" cy="1619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en-US" sz="4000" b="1" i="0" dirty="0">
                <a:solidFill>
                  <a:srgbClr val="FF0000"/>
                </a:solidFill>
                <a:effectLst/>
                <a:latin typeface="Arial" panose="020B0604020202020204" pitchFamily="34" charset="0"/>
              </a:rPr>
              <a:t>…………………………………..</a:t>
            </a:r>
            <a:endParaRPr lang="ar-SA" sz="4000" b="1" dirty="0">
              <a:solidFill>
                <a:srgbClr val="FF0000"/>
              </a:solidFill>
            </a:endParaRPr>
          </a:p>
        </p:txBody>
      </p:sp>
    </p:spTree>
    <p:extLst>
      <p:ext uri="{BB962C8B-B14F-4D97-AF65-F5344CB8AC3E}">
        <p14:creationId xmlns:p14="http://schemas.microsoft.com/office/powerpoint/2010/main" val="3159205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1C04645-560D-4FA4-B6CE-892A4C3714C4}"/>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788807" y="1504950"/>
            <a:ext cx="7897993" cy="4476750"/>
          </a:xfrm>
          <a:prstGeom prst="rect">
            <a:avLst/>
          </a:prstGeom>
        </p:spPr>
      </p:pic>
    </p:spTree>
    <p:extLst>
      <p:ext uri="{BB962C8B-B14F-4D97-AF65-F5344CB8AC3E}">
        <p14:creationId xmlns:p14="http://schemas.microsoft.com/office/powerpoint/2010/main" val="279687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3</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02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565786" y="898920"/>
            <a:ext cx="6012428" cy="235506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في الإنترنت</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مستطيل 3">
            <a:extLst>
              <a:ext uri="{FF2B5EF4-FFF2-40B4-BE49-F238E27FC236}">
                <a16:creationId xmlns:a16="http://schemas.microsoft.com/office/drawing/2014/main" id="{B02D028C-D00C-486E-9C00-65CBB33FB95F}"/>
              </a:ext>
            </a:extLst>
          </p:cNvPr>
          <p:cNvSpPr/>
          <p:nvPr/>
        </p:nvSpPr>
        <p:spPr>
          <a:xfrm>
            <a:off x="914400" y="3771900"/>
            <a:ext cx="7620000" cy="1619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a:r>
              <a:rPr lang="ar-EG" sz="4000" b="1" i="0" dirty="0">
                <a:solidFill>
                  <a:srgbClr val="FF0000"/>
                </a:solidFill>
                <a:effectLst/>
                <a:latin typeface="Arial" panose="020B0604020202020204" pitchFamily="34" charset="0"/>
              </a:rPr>
              <a:t>استخدم الإنترنت للعثور على معلومات حول الأمن الرقمي.</a:t>
            </a:r>
            <a:endParaRPr lang="ar-SA" sz="4000" b="1" dirty="0">
              <a:solidFill>
                <a:srgbClr val="FF0000"/>
              </a:solidFill>
            </a:endParaRPr>
          </a:p>
        </p:txBody>
      </p:sp>
    </p:spTree>
    <p:extLst>
      <p:ext uri="{BB962C8B-B14F-4D97-AF65-F5344CB8AC3E}">
        <p14:creationId xmlns:p14="http://schemas.microsoft.com/office/powerpoint/2010/main" val="107385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02D028C-D00C-486E-9C00-65CBB33FB95F}"/>
              </a:ext>
            </a:extLst>
          </p:cNvPr>
          <p:cNvSpPr/>
          <p:nvPr/>
        </p:nvSpPr>
        <p:spPr>
          <a:xfrm>
            <a:off x="1847849" y="1081087"/>
            <a:ext cx="6410325" cy="404812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algn="ctr" rtl="1"/>
            <a:r>
              <a:rPr lang="ar-EG" sz="3200" b="1" dirty="0">
                <a:solidFill>
                  <a:srgbClr val="FF0000"/>
                </a:solidFill>
                <a:latin typeface="Arial" panose="020B0604020202020204" pitchFamily="34" charset="0"/>
              </a:rPr>
              <a:t>افتح مستعرض الويب الخاص بك ثم استخدم</a:t>
            </a:r>
          </a:p>
          <a:p>
            <a:pPr algn="ctr" rtl="1"/>
            <a:r>
              <a:rPr lang="ar-EG" sz="3200" b="1" dirty="0">
                <a:solidFill>
                  <a:srgbClr val="FF0000"/>
                </a:solidFill>
                <a:latin typeface="Arial" panose="020B0604020202020204" pitchFamily="34" charset="0"/>
              </a:rPr>
              <a:t>محرك بحث بينج </a:t>
            </a:r>
            <a:r>
              <a:rPr lang="en-US" sz="3200" b="1" dirty="0">
                <a:solidFill>
                  <a:srgbClr val="FF0000"/>
                </a:solidFill>
                <a:latin typeface="Arial" panose="020B0604020202020204" pitchFamily="34" charset="0"/>
              </a:rPr>
              <a:t>Bing </a:t>
            </a:r>
            <a:r>
              <a:rPr lang="ar-EG" sz="3200" b="1" dirty="0">
                <a:solidFill>
                  <a:srgbClr val="FF0000"/>
                </a:solidFill>
                <a:latin typeface="Arial" panose="020B0604020202020204" pitchFamily="34" charset="0"/>
              </a:rPr>
              <a:t>.</a:t>
            </a:r>
          </a:p>
          <a:p>
            <a:pPr algn="ctr" rtl="1"/>
            <a:r>
              <a:rPr lang="ar-EG" sz="3200" b="1" dirty="0">
                <a:solidFill>
                  <a:srgbClr val="FF0000"/>
                </a:solidFill>
                <a:latin typeface="Arial" panose="020B0604020202020204" pitchFamily="34" charset="0"/>
              </a:rPr>
              <a:t> ابحث عن معلومات حول الأمن الرقمي من خلال</a:t>
            </a:r>
          </a:p>
          <a:p>
            <a:pPr algn="ctr" rtl="1"/>
            <a:r>
              <a:rPr lang="ar-EG" sz="3200" b="1" dirty="0">
                <a:solidFill>
                  <a:srgbClr val="FF0000"/>
                </a:solidFill>
                <a:latin typeface="Arial" panose="020B0604020202020204" pitchFamily="34" charset="0"/>
              </a:rPr>
              <a:t>استخدام الكلمات المفتاحية المناسبة.</a:t>
            </a:r>
          </a:p>
          <a:p>
            <a:pPr algn="ctr" rtl="1"/>
            <a:r>
              <a:rPr lang="ar-EG" sz="3200" b="1" dirty="0">
                <a:solidFill>
                  <a:srgbClr val="FF0000"/>
                </a:solidFill>
                <a:latin typeface="Arial" panose="020B0604020202020204" pitchFamily="34" charset="0"/>
              </a:rPr>
              <a:t>  انسخ النص الذي يشرح ماهية الأمن الرقمي</a:t>
            </a:r>
          </a:p>
          <a:p>
            <a:pPr algn="ctr" rtl="1"/>
            <a:r>
              <a:rPr lang="ar-EG" sz="3200" b="1" dirty="0">
                <a:solidFill>
                  <a:srgbClr val="FF0000"/>
                </a:solidFill>
                <a:latin typeface="Arial" panose="020B0604020202020204" pitchFamily="34" charset="0"/>
              </a:rPr>
              <a:t>وألصقه في محرر نصوص. </a:t>
            </a:r>
          </a:p>
          <a:p>
            <a:pPr algn="ctr" rtl="1"/>
            <a:r>
              <a:rPr lang="ar-EG" sz="3200" b="1" dirty="0">
                <a:solidFill>
                  <a:srgbClr val="FF0000"/>
                </a:solidFill>
                <a:latin typeface="Arial" panose="020B0604020202020204" pitchFamily="34" charset="0"/>
              </a:rPr>
              <a:t> احفظ هذا الملف بانتقاء اسم من إنشائك.</a:t>
            </a:r>
          </a:p>
        </p:txBody>
      </p:sp>
      <p:pic>
        <p:nvPicPr>
          <p:cNvPr id="5" name="صورة 4">
            <a:extLst>
              <a:ext uri="{FF2B5EF4-FFF2-40B4-BE49-F238E27FC236}">
                <a16:creationId xmlns:a16="http://schemas.microsoft.com/office/drawing/2014/main" id="{14022A21-F332-4E83-87F8-7E734FD81FC1}"/>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57226" y="4502833"/>
            <a:ext cx="1885950" cy="1900457"/>
          </a:xfrm>
          <a:prstGeom prst="rect">
            <a:avLst/>
          </a:prstGeom>
        </p:spPr>
      </p:pic>
    </p:spTree>
    <p:extLst>
      <p:ext uri="{BB962C8B-B14F-4D97-AF65-F5344CB8AC3E}">
        <p14:creationId xmlns:p14="http://schemas.microsoft.com/office/powerpoint/2010/main" val="286926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3C05FAB-2F8C-4AB3-B1DF-719D1DAB583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829509" y="692943"/>
            <a:ext cx="7484982" cy="5472113"/>
          </a:xfrm>
          <a:prstGeom prst="rect">
            <a:avLst/>
          </a:prstGeom>
        </p:spPr>
      </p:pic>
    </p:spTree>
    <p:extLst>
      <p:ext uri="{BB962C8B-B14F-4D97-AF65-F5344CB8AC3E}">
        <p14:creationId xmlns:p14="http://schemas.microsoft.com/office/powerpoint/2010/main" val="38554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a:off x="1594780" y="2225710"/>
            <a:ext cx="5954439" cy="2406579"/>
          </a:xfrm>
          <a:prstGeom prst="cloud">
            <a:avLst/>
          </a:prstGeom>
          <a:solidFill>
            <a:schemeClr val="accent4">
              <a:lumMod val="60000"/>
              <a:lumOff val="40000"/>
            </a:schemeClr>
          </a:solidFill>
          <a:ln w="76200">
            <a:noFill/>
            <a:prstDash val="dash"/>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72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تدريب 4</a:t>
            </a:r>
            <a:endPar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958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DECA2D8D-E114-4A7E-87D7-15D7A4DD3691}"/>
              </a:ext>
            </a:extLst>
          </p:cNvPr>
          <p:cNvSpPr/>
          <p:nvPr/>
        </p:nvSpPr>
        <p:spPr>
          <a:xfrm>
            <a:off x="1565786" y="898920"/>
            <a:ext cx="6012428" cy="2355060"/>
          </a:xfrm>
          <a:prstGeom prst="downArrow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5400" b="1" i="0" u="none" strike="noStrike" kern="1200" cap="none" spc="0" normalizeH="0" baseline="0" noProof="0" dirty="0">
                <a:ln>
                  <a:noFill/>
                </a:ln>
                <a:solidFill>
                  <a:srgbClr val="002060"/>
                </a:solidFill>
                <a:effectLst/>
                <a:uLnTx/>
                <a:uFillTx/>
                <a:latin typeface="Calibri" panose="020F0502020204030204"/>
                <a:ea typeface="+mn-ea"/>
                <a:cs typeface="Arial" panose="020B0604020202020204" pitchFamily="34" charset="0"/>
              </a:rPr>
              <a:t>البحث عن موضوع</a:t>
            </a:r>
            <a:endParaRPr kumimoji="0" lang="en-US" sz="5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4" name="مستطيل 3">
            <a:extLst>
              <a:ext uri="{FF2B5EF4-FFF2-40B4-BE49-F238E27FC236}">
                <a16:creationId xmlns:a16="http://schemas.microsoft.com/office/drawing/2014/main" id="{B02D028C-D00C-486E-9C00-65CBB33FB95F}"/>
              </a:ext>
            </a:extLst>
          </p:cNvPr>
          <p:cNvSpPr/>
          <p:nvPr/>
        </p:nvSpPr>
        <p:spPr>
          <a:xfrm>
            <a:off x="914400" y="3771900"/>
            <a:ext cx="7620000" cy="161925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EG"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استخدم الإنترنت للعثور على معلومات حول الخصوصية.</a:t>
            </a:r>
            <a:endParaRPr kumimoji="0" lang="ar-SA" sz="40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357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115324" y="1651380"/>
            <a:ext cx="6913351" cy="355524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200" b="1" dirty="0">
                <a:solidFill>
                  <a:srgbClr val="FF0000"/>
                </a:solidFill>
              </a:rPr>
              <a:t>المعلومات الموثوقة:-</a:t>
            </a:r>
          </a:p>
          <a:p>
            <a:pPr lvl="0" algn="ctr" rtl="1">
              <a:defRPr/>
            </a:pPr>
            <a:r>
              <a:rPr kumimoji="0" lang="ar-EG" sz="3200" b="1"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rPr>
              <a:t>هي المعلومات التي نجدها في مواقع رسمية ومعتمدة؛</a:t>
            </a:r>
            <a:r>
              <a:rPr kumimoji="0" lang="ar-EG" sz="3200" b="1" i="0" u="none" strike="noStrike" kern="1200" cap="none" spc="0" normalizeH="0" noProof="0" dirty="0">
                <a:ln>
                  <a:noFill/>
                </a:ln>
                <a:solidFill>
                  <a:schemeClr val="tx1"/>
                </a:solidFill>
                <a:effectLst/>
                <a:uLnTx/>
                <a:uFillTx/>
                <a:latin typeface="Calibri" panose="020F0502020204030204"/>
                <a:cs typeface="Arial" panose="020B0604020202020204" pitchFamily="34" charset="0"/>
              </a:rPr>
              <a:t> فالمدارس والشركات والوزارات الحكومية والمكتبات تقوم بإنشاء مواقع ويب؛ حتى يتمكن الناس من معرفة طبيعة عملهم، وأخبارهم، والتواصل معهم.</a:t>
            </a:r>
            <a:endParaRPr kumimoji="0" lang="ar-EG" sz="3200" b="1" i="0" u="none" strike="noStrike" kern="1200" cap="none" spc="0" normalizeH="0" baseline="0" noProof="0" dirty="0">
              <a:ln>
                <a:noFill/>
              </a:ln>
              <a:solidFill>
                <a:schemeClr val="tx1"/>
              </a:solidFill>
              <a:effectLst/>
              <a:uLnTx/>
              <a:uFillTx/>
              <a:latin typeface="Calibri" panose="020F0502020204030204"/>
              <a:cs typeface="Arial" panose="020B0604020202020204" pitchFamily="34" charset="0"/>
            </a:endParaRPr>
          </a:p>
        </p:txBody>
      </p:sp>
    </p:spTree>
    <p:extLst>
      <p:ext uri="{BB962C8B-B14F-4D97-AF65-F5344CB8AC3E}">
        <p14:creationId xmlns:p14="http://schemas.microsoft.com/office/powerpoint/2010/main" val="216931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B02D028C-D00C-486E-9C00-65CBB33FB95F}"/>
              </a:ext>
            </a:extLst>
          </p:cNvPr>
          <p:cNvSpPr/>
          <p:nvPr/>
        </p:nvSpPr>
        <p:spPr>
          <a:xfrm>
            <a:off x="1847849" y="1081087"/>
            <a:ext cx="6410325" cy="404812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افتح مستعرض الويب الخاص بك ثم استخدم</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محرك بحث بينج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Bing </a:t>
            </a: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ابحث عن معلومات حول الخصوصية من خلال</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استخدام الكلمات المفتاحية المناسبة.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انسخ النص الذي يشرح ماهية الخصوصية</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وألصقه في محرر نصوص. </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احفظ هذا الملف بانتقاء اسم من إنشائك.</a:t>
            </a:r>
          </a:p>
        </p:txBody>
      </p:sp>
      <p:pic>
        <p:nvPicPr>
          <p:cNvPr id="5" name="صورة 4">
            <a:extLst>
              <a:ext uri="{FF2B5EF4-FFF2-40B4-BE49-F238E27FC236}">
                <a16:creationId xmlns:a16="http://schemas.microsoft.com/office/drawing/2014/main" id="{14022A21-F332-4E83-87F8-7E734FD81FC1}"/>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657226" y="4502833"/>
            <a:ext cx="1885950" cy="1900457"/>
          </a:xfrm>
          <a:prstGeom prst="rect">
            <a:avLst/>
          </a:prstGeom>
        </p:spPr>
      </p:pic>
    </p:spTree>
    <p:extLst>
      <p:ext uri="{BB962C8B-B14F-4D97-AF65-F5344CB8AC3E}">
        <p14:creationId xmlns:p14="http://schemas.microsoft.com/office/powerpoint/2010/main" val="15341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0622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3C05FAB-2F8C-4AB3-B1DF-719D1DAB5833}"/>
              </a:ext>
            </a:extLst>
          </p:cNvPr>
          <p:cNvPicPr>
            <a:picLocks noChangeAspect="1"/>
          </p:cNvPicPr>
          <p:nvPr/>
        </p:nvPicPr>
        <p:blipFill>
          <a:blip r:embed="rId2">
            <a:clrChange>
              <a:clrFrom>
                <a:srgbClr val="F0E9DF"/>
              </a:clrFrom>
              <a:clrTo>
                <a:srgbClr val="F0E9DF">
                  <a:alpha val="0"/>
                </a:srgbClr>
              </a:clrTo>
            </a:clrChange>
          </a:blip>
          <a:stretch>
            <a:fillRect/>
          </a:stretch>
        </p:blipFill>
        <p:spPr>
          <a:xfrm>
            <a:off x="829509" y="692943"/>
            <a:ext cx="7484982" cy="5472113"/>
          </a:xfrm>
          <a:prstGeom prst="rect">
            <a:avLst/>
          </a:prstGeom>
        </p:spPr>
      </p:pic>
    </p:spTree>
    <p:extLst>
      <p:ext uri="{BB962C8B-B14F-4D97-AF65-F5344CB8AC3E}">
        <p14:creationId xmlns:p14="http://schemas.microsoft.com/office/powerpoint/2010/main" val="193004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2454581" y="815494"/>
            <a:ext cx="6067060" cy="5227012"/>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rtl="1">
              <a:defRPr/>
            </a:pPr>
            <a:r>
              <a:rPr lang="ar-SA" sz="3200" b="1" dirty="0">
                <a:solidFill>
                  <a:schemeClr val="tx1"/>
                </a:solidFill>
              </a:rPr>
              <a:t>ليس كل ما يعرض على الإنترنت صحيح</a:t>
            </a:r>
            <a:r>
              <a:rPr lang="ar-EG" sz="3200" b="1" dirty="0">
                <a:solidFill>
                  <a:schemeClr val="tx1"/>
                </a:solidFill>
              </a:rPr>
              <a:t>ً</a:t>
            </a:r>
            <a:r>
              <a:rPr lang="ar-SA" sz="3200" b="1" dirty="0">
                <a:solidFill>
                  <a:schemeClr val="tx1"/>
                </a:solidFill>
              </a:rPr>
              <a:t>ا، فهناك مواقع موثوقة من جهات رسمية مثل: وزارة التعليم، ووزارة الصحة، وغيرها من المواقع المعتمدة التي تقدم معلومات وأخبار صحيحة، كما أن هناك معلومات وأخبار يكتبها أشخاص في مواقع عامة وقد تكون خاطئة. لذا علينا أن نفكر دائما في صحة المعلومات والأخبار على الإنترنت، إضافة إلى سؤال من نثق بهم</a:t>
            </a:r>
          </a:p>
        </p:txBody>
      </p:sp>
      <p:pic>
        <p:nvPicPr>
          <p:cNvPr id="4" name="صورة 3">
            <a:extLst>
              <a:ext uri="{FF2B5EF4-FFF2-40B4-BE49-F238E27FC236}">
                <a16:creationId xmlns:a16="http://schemas.microsoft.com/office/drawing/2014/main" id="{617343BC-A9BA-4248-8A18-C265D2F697E8}"/>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0" y="1114425"/>
            <a:ext cx="2681287" cy="4255462"/>
          </a:xfrm>
          <a:prstGeom prst="rect">
            <a:avLst/>
          </a:prstGeom>
        </p:spPr>
      </p:pic>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866049" y="713352"/>
            <a:ext cx="7411901" cy="1305948"/>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lang="ar-EG" sz="3600" b="1" dirty="0">
                <a:solidFill>
                  <a:schemeClr val="tx1"/>
                </a:solidFill>
              </a:rPr>
              <a:t>يجب عليك الأخذ بعين الاعتبار عند البحث عبر الإنترنت بالاهتمام بالأمور التالية:</a:t>
            </a:r>
            <a:endParaRPr kumimoji="0" lang="en-US" sz="3600" b="1" i="0" u="none" strike="noStrike" kern="1200" cap="none" spc="0" normalizeH="0" baseline="0" noProof="0" dirty="0">
              <a:ln>
                <a:noFill/>
              </a:ln>
              <a:solidFill>
                <a:schemeClr val="tx1"/>
              </a:solidFill>
              <a:effectLst/>
              <a:uLnTx/>
              <a:uFillTx/>
              <a:latin typeface="Calibri" panose="020F0502020204030204"/>
              <a:ea typeface="+mn-ea"/>
            </a:endParaRPr>
          </a:p>
        </p:txBody>
      </p:sp>
      <p:sp>
        <p:nvSpPr>
          <p:cNvPr id="3" name="مستطيل: زوايا مستديرة 2">
            <a:extLst>
              <a:ext uri="{FF2B5EF4-FFF2-40B4-BE49-F238E27FC236}">
                <a16:creationId xmlns:a16="http://schemas.microsoft.com/office/drawing/2014/main" id="{3CC88560-FA15-47D2-A51D-588533973BEC}"/>
              </a:ext>
            </a:extLst>
          </p:cNvPr>
          <p:cNvSpPr/>
          <p:nvPr/>
        </p:nvSpPr>
        <p:spPr>
          <a:xfrm>
            <a:off x="866048" y="2623626"/>
            <a:ext cx="7411901" cy="130594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defRPr/>
            </a:pPr>
            <a:r>
              <a:rPr lang="ar-EG" sz="3600" b="1" dirty="0">
                <a:solidFill>
                  <a:schemeClr val="tx1"/>
                </a:solidFill>
              </a:rPr>
              <a:t>1- ابحث في المواقع التي لها عنوان </a:t>
            </a:r>
            <a:r>
              <a:rPr lang="en-US" sz="3600" b="1" dirty="0">
                <a:solidFill>
                  <a:schemeClr val="tx1"/>
                </a:solidFill>
              </a:rPr>
              <a:t>URL </a:t>
            </a:r>
            <a:r>
              <a:rPr lang="ar-EG" sz="3600" b="1" dirty="0">
                <a:solidFill>
                  <a:schemeClr val="tx1"/>
                </a:solidFill>
              </a:rPr>
              <a:t>ينتهي بـ </a:t>
            </a:r>
            <a:r>
              <a:rPr lang="en-US" sz="3600" b="1" dirty="0">
                <a:solidFill>
                  <a:schemeClr val="tx1"/>
                </a:solidFill>
              </a:rPr>
              <a:t>org</a:t>
            </a:r>
            <a:r>
              <a:rPr lang="ar-EG" sz="3600" b="1" dirty="0">
                <a:solidFill>
                  <a:schemeClr val="tx1"/>
                </a:solidFill>
              </a:rPr>
              <a:t>، </a:t>
            </a:r>
            <a:r>
              <a:rPr lang="en-US" sz="3600" b="1" dirty="0">
                <a:solidFill>
                  <a:schemeClr val="tx1"/>
                </a:solidFill>
              </a:rPr>
              <a:t>Edu</a:t>
            </a:r>
            <a:r>
              <a:rPr lang="ar-EG" sz="3600" b="1" dirty="0">
                <a:solidFill>
                  <a:schemeClr val="tx1"/>
                </a:solidFill>
              </a:rPr>
              <a:t>، </a:t>
            </a:r>
            <a:r>
              <a:rPr lang="en-US" sz="3600" b="1" dirty="0">
                <a:solidFill>
                  <a:schemeClr val="tx1"/>
                </a:solidFill>
              </a:rPr>
              <a:t>gov</a:t>
            </a:r>
            <a:r>
              <a:rPr lang="ar-EG" sz="3600" b="1" dirty="0">
                <a:solidFill>
                  <a:schemeClr val="tx1"/>
                </a:solidFill>
              </a:rPr>
              <a:t>، </a:t>
            </a:r>
            <a:r>
              <a:rPr lang="en-US" sz="3600" b="1" dirty="0">
                <a:solidFill>
                  <a:schemeClr val="tx1"/>
                </a:solidFill>
              </a:rPr>
              <a:t>com</a:t>
            </a:r>
            <a:r>
              <a:rPr lang="ar-EG" sz="3600" b="1" dirty="0">
                <a:solidFill>
                  <a:schemeClr val="tx1"/>
                </a:solidFill>
              </a:rPr>
              <a:t>.</a:t>
            </a:r>
            <a:endParaRPr kumimoji="0" lang="en-US" sz="3600" b="1" i="0" u="none" strike="noStrike" kern="1200" cap="none" spc="0" normalizeH="0" baseline="0" noProof="0" dirty="0">
              <a:ln>
                <a:noFill/>
              </a:ln>
              <a:solidFill>
                <a:schemeClr val="tx1"/>
              </a:solidFill>
              <a:effectLst/>
              <a:uLnTx/>
              <a:uFillTx/>
              <a:latin typeface="Calibri" panose="020F0502020204030204"/>
              <a:ea typeface="+mn-ea"/>
            </a:endParaRPr>
          </a:p>
        </p:txBody>
      </p:sp>
      <p:sp>
        <p:nvSpPr>
          <p:cNvPr id="4" name="مستطيل: زوايا مستديرة 3">
            <a:extLst>
              <a:ext uri="{FF2B5EF4-FFF2-40B4-BE49-F238E27FC236}">
                <a16:creationId xmlns:a16="http://schemas.microsoft.com/office/drawing/2014/main" id="{212E34EC-9C56-4D47-B131-4BB0EBAF4E1A}"/>
              </a:ext>
            </a:extLst>
          </p:cNvPr>
          <p:cNvSpPr/>
          <p:nvPr/>
        </p:nvSpPr>
        <p:spPr>
          <a:xfrm>
            <a:off x="1056548" y="4185727"/>
            <a:ext cx="7411901" cy="1305948"/>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lvl="0" algn="ctr" rtl="1">
              <a:defRPr/>
            </a:pPr>
            <a:r>
              <a:rPr lang="ar-EG" sz="3600" b="1" dirty="0">
                <a:solidFill>
                  <a:schemeClr val="tx1"/>
                </a:solidFill>
                <a:latin typeface="Calibri" panose="020F0502020204030204"/>
              </a:rPr>
              <a:t>2- تحقق من تاريخ تحديث ال.3معلومات على الموقع؛ حيث نحتاج إلى المعلومات الحديثة.</a:t>
            </a:r>
            <a:endParaRPr kumimoji="0" lang="en-US" sz="3600" b="1" i="0" u="none" strike="noStrike" kern="1200" cap="none" spc="0" normalizeH="0" baseline="0" noProof="0" dirty="0">
              <a:ln>
                <a:noFill/>
              </a:ln>
              <a:solidFill>
                <a:schemeClr val="tx1"/>
              </a:solidFill>
              <a:effectLst/>
              <a:uLnTx/>
              <a:uFillTx/>
              <a:latin typeface="Calibri" panose="020F0502020204030204"/>
              <a:ea typeface="+mn-ea"/>
            </a:endParaRPr>
          </a:p>
        </p:txBody>
      </p:sp>
    </p:spTree>
    <p:extLst>
      <p:ext uri="{BB962C8B-B14F-4D97-AF65-F5344CB8AC3E}">
        <p14:creationId xmlns:p14="http://schemas.microsoft.com/office/powerpoint/2010/main" val="203123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1333445" y="696449"/>
            <a:ext cx="6885818" cy="865651"/>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lvl="0" algn="ctr" rtl="1">
              <a:defRPr/>
            </a:pPr>
            <a:r>
              <a:rPr kumimoji="0" lang="ar-EG" sz="3600" b="1" i="0" u="none" strike="noStrike" kern="1200" cap="none" spc="0" normalizeH="0" baseline="0" noProof="0" dirty="0">
                <a:ln>
                  <a:noFill/>
                </a:ln>
                <a:solidFill>
                  <a:schemeClr val="tx1"/>
                </a:solidFill>
                <a:effectLst/>
                <a:uLnTx/>
                <a:uFillTx/>
                <a:latin typeface="Calibri" panose="020F0502020204030204"/>
                <a:ea typeface="+mn-ea"/>
              </a:rPr>
              <a:t>أمثلة</a:t>
            </a:r>
            <a:r>
              <a:rPr kumimoji="0" lang="ar-EG" sz="3600" b="1" i="0" u="none" strike="noStrike" kern="1200" cap="none" spc="0" normalizeH="0" noProof="0" dirty="0">
                <a:ln>
                  <a:noFill/>
                </a:ln>
                <a:solidFill>
                  <a:schemeClr val="tx1"/>
                </a:solidFill>
                <a:effectLst/>
                <a:uLnTx/>
                <a:uFillTx/>
                <a:latin typeface="Calibri" panose="020F0502020204030204"/>
                <a:ea typeface="+mn-ea"/>
              </a:rPr>
              <a:t> لبعض المواقع الإلكترونية الموثوقة</a:t>
            </a:r>
            <a:endParaRPr kumimoji="0" lang="en-US" sz="3600" b="1" i="0" u="none" strike="noStrike" kern="1200" cap="none" spc="0" normalizeH="0" baseline="0" noProof="0" dirty="0">
              <a:ln>
                <a:noFill/>
              </a:ln>
              <a:solidFill>
                <a:schemeClr val="tx1"/>
              </a:solidFill>
              <a:effectLst/>
              <a:uLnTx/>
              <a:uFillTx/>
              <a:latin typeface="Calibri" panose="020F0502020204030204"/>
              <a:ea typeface="+mn-ea"/>
            </a:endParaRPr>
          </a:p>
        </p:txBody>
      </p:sp>
      <p:pic>
        <p:nvPicPr>
          <p:cNvPr id="4" name="صورة 3">
            <a:extLst>
              <a:ext uri="{FF2B5EF4-FFF2-40B4-BE49-F238E27FC236}">
                <a16:creationId xmlns:a16="http://schemas.microsoft.com/office/drawing/2014/main" id="{20C24227-8AB3-4437-8DDC-B4577DCEDEA9}"/>
              </a:ext>
            </a:extLst>
          </p:cNvPr>
          <p:cNvPicPr>
            <a:picLocks noChangeAspect="1"/>
          </p:cNvPicPr>
          <p:nvPr/>
        </p:nvPicPr>
        <p:blipFill>
          <a:blip r:embed="rId2"/>
          <a:stretch>
            <a:fillRect/>
          </a:stretch>
        </p:blipFill>
        <p:spPr>
          <a:xfrm>
            <a:off x="1035887" y="1914524"/>
            <a:ext cx="7072226" cy="4010025"/>
          </a:xfrm>
          <a:prstGeom prst="rect">
            <a:avLst/>
          </a:prstGeom>
        </p:spPr>
      </p:pic>
    </p:spTree>
    <p:extLst>
      <p:ext uri="{BB962C8B-B14F-4D97-AF65-F5344CB8AC3E}">
        <p14:creationId xmlns:p14="http://schemas.microsoft.com/office/powerpoint/2010/main" val="3686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89A47E3-0DCD-4A07-950F-BF975098BAB9}"/>
              </a:ext>
            </a:extLst>
          </p:cNvPr>
          <p:cNvPicPr>
            <a:picLocks noChangeAspect="1"/>
          </p:cNvPicPr>
          <p:nvPr/>
        </p:nvPicPr>
        <p:blipFill>
          <a:blip r:embed="rId2"/>
          <a:stretch>
            <a:fillRect/>
          </a:stretch>
        </p:blipFill>
        <p:spPr>
          <a:xfrm>
            <a:off x="1276351" y="604837"/>
            <a:ext cx="7110412" cy="5273866"/>
          </a:xfrm>
          <a:prstGeom prst="rect">
            <a:avLst/>
          </a:prstGeom>
        </p:spPr>
      </p:pic>
    </p:spTree>
    <p:extLst>
      <p:ext uri="{BB962C8B-B14F-4D97-AF65-F5344CB8AC3E}">
        <p14:creationId xmlns:p14="http://schemas.microsoft.com/office/powerpoint/2010/main" val="251330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095501" y="606268"/>
            <a:ext cx="5270462" cy="727232"/>
          </a:xfrm>
          <a:prstGeom prst="roundRect">
            <a:avLst/>
          </a:prstGeom>
          <a:ln/>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EG" sz="3600" b="1" i="0" u="none" strike="noStrike" kern="1200" cap="none" spc="0" normalizeH="0" baseline="0" noProof="0" dirty="0">
                <a:ln>
                  <a:noFill/>
                </a:ln>
                <a:solidFill>
                  <a:schemeClr val="bg1"/>
                </a:solidFill>
                <a:effectLst/>
                <a:uLnTx/>
                <a:uFillTx/>
                <a:latin typeface="Calibri" panose="020F0502020204030204"/>
                <a:cs typeface="Arial" panose="020B0604020202020204" pitchFamily="34" charset="0"/>
              </a:rPr>
              <a:t>تحقق من حداثة المعلومات</a:t>
            </a:r>
            <a:endParaRPr kumimoji="0" lang="en-US" sz="3600" b="1" i="0" u="none" strike="noStrike" kern="1200" cap="none" spc="0" normalizeH="0" baseline="0" noProof="0" dirty="0">
              <a:ln>
                <a:noFill/>
              </a:ln>
              <a:solidFill>
                <a:schemeClr val="bg1"/>
              </a:solidFill>
              <a:effectLst/>
              <a:uLnTx/>
              <a:uFillTx/>
              <a:latin typeface="Calibri" panose="020F0502020204030204"/>
            </a:endParaRPr>
          </a:p>
        </p:txBody>
      </p:sp>
      <p:sp>
        <p:nvSpPr>
          <p:cNvPr id="3" name="سحابة 2">
            <a:extLst>
              <a:ext uri="{FF2B5EF4-FFF2-40B4-BE49-F238E27FC236}">
                <a16:creationId xmlns:a16="http://schemas.microsoft.com/office/drawing/2014/main" id="{DECA2D8D-E114-4A7E-87D7-15D7A4DD3691}"/>
              </a:ext>
            </a:extLst>
          </p:cNvPr>
          <p:cNvSpPr/>
          <p:nvPr/>
        </p:nvSpPr>
        <p:spPr>
          <a:xfrm>
            <a:off x="1275007" y="1962483"/>
            <a:ext cx="6593985" cy="3739036"/>
          </a:xfrm>
          <a:prstGeom prst="cloud">
            <a:avLst/>
          </a:prstGeom>
          <a:ln w="76200"/>
        </p:spPr>
        <p:style>
          <a:lnRef idx="2">
            <a:schemeClr val="dk1"/>
          </a:lnRef>
          <a:fillRef idx="1">
            <a:schemeClr val="lt1"/>
          </a:fillRef>
          <a:effectRef idx="0">
            <a:schemeClr val="dk1"/>
          </a:effectRef>
          <a:fontRef idx="minor">
            <a:schemeClr val="dk1"/>
          </a:fontRef>
        </p:style>
        <p:txBody>
          <a:bodyPr rtlCol="0" anchor="ctr"/>
          <a:lstStyle/>
          <a:p>
            <a:pPr lvl="0" algn="ctr" rtl="1">
              <a:defRPr/>
            </a:pPr>
            <a:r>
              <a:rPr lang="ar-EG" sz="3200" b="1" dirty="0">
                <a:solidFill>
                  <a:schemeClr val="tx1"/>
                </a:solidFill>
              </a:rPr>
              <a:t>إن أفضل للتحقق من حداثة المعلومات في الصفحة هي بالنظر إلى تاريخ آخر تعديل في الموقع الإلكتروني أو صفحة الويب.</a:t>
            </a:r>
            <a:endParaRPr kumimoji="0" lang="en-US" sz="3200" b="1" i="0" u="none" strike="noStrike" kern="1200" cap="none" spc="0" normalizeH="0" baseline="0" noProof="0" dirty="0">
              <a:ln>
                <a:noFill/>
              </a:ln>
              <a:solidFill>
                <a:schemeClr val="tx1"/>
              </a:solidFill>
              <a:effectLst/>
              <a:uLnTx/>
              <a:uFillTx/>
              <a:latin typeface="Calibri" panose="020F0502020204030204"/>
            </a:endParaRPr>
          </a:p>
        </p:txBody>
      </p:sp>
    </p:spTree>
    <p:extLst>
      <p:ext uri="{BB962C8B-B14F-4D97-AF65-F5344CB8AC3E}">
        <p14:creationId xmlns:p14="http://schemas.microsoft.com/office/powerpoint/2010/main" val="21275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1B84D8B9-14EB-42D5-A79A-CFC6A1F744E7}"/>
              </a:ext>
            </a:extLst>
          </p:cNvPr>
          <p:cNvPicPr>
            <a:picLocks noChangeAspect="1"/>
          </p:cNvPicPr>
          <p:nvPr/>
        </p:nvPicPr>
        <p:blipFill>
          <a:blip r:embed="rId2"/>
          <a:stretch>
            <a:fillRect/>
          </a:stretch>
        </p:blipFill>
        <p:spPr>
          <a:xfrm>
            <a:off x="1000125" y="885824"/>
            <a:ext cx="7486650" cy="4600576"/>
          </a:xfrm>
          <a:prstGeom prst="rect">
            <a:avLst/>
          </a:prstGeom>
        </p:spPr>
      </p:pic>
    </p:spTree>
    <p:extLst>
      <p:ext uri="{BB962C8B-B14F-4D97-AF65-F5344CB8AC3E}">
        <p14:creationId xmlns:p14="http://schemas.microsoft.com/office/powerpoint/2010/main" val="205660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666</TotalTime>
  <Words>522</Words>
  <Application>Microsoft Office PowerPoint</Application>
  <PresentationFormat>عرض على الشاشة (4:3)</PresentationFormat>
  <Paragraphs>58</Paragraphs>
  <Slides>32</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32</vt:i4>
      </vt:variant>
    </vt:vector>
  </HeadingPairs>
  <TitlesOfParts>
    <vt:vector size="36" baseType="lpstr">
      <vt:lpstr>Arial</vt:lpstr>
      <vt:lpstr>Calibri</vt:lpstr>
      <vt:lpstr>Calibri Light</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hp</dc:creator>
  <cp:lastModifiedBy>Noura Nasr</cp:lastModifiedBy>
  <cp:revision>144</cp:revision>
  <dcterms:created xsi:type="dcterms:W3CDTF">2021-08-01T13:33:06Z</dcterms:created>
  <dcterms:modified xsi:type="dcterms:W3CDTF">2021-10-16T18:53:14Z</dcterms:modified>
</cp:coreProperties>
</file>