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90" r:id="rId2"/>
    <p:sldId id="268" r:id="rId3"/>
    <p:sldId id="257" r:id="rId4"/>
    <p:sldId id="267" r:id="rId5"/>
    <p:sldId id="258" r:id="rId6"/>
    <p:sldId id="281" r:id="rId7"/>
    <p:sldId id="259" r:id="rId8"/>
    <p:sldId id="262" r:id="rId9"/>
    <p:sldId id="282" r:id="rId10"/>
    <p:sldId id="269" r:id="rId11"/>
    <p:sldId id="283" r:id="rId12"/>
    <p:sldId id="270" r:id="rId13"/>
    <p:sldId id="284" r:id="rId14"/>
    <p:sldId id="263" r:id="rId15"/>
    <p:sldId id="273" r:id="rId16"/>
    <p:sldId id="272" r:id="rId17"/>
    <p:sldId id="285" r:id="rId18"/>
    <p:sldId id="274" r:id="rId19"/>
    <p:sldId id="261" r:id="rId20"/>
    <p:sldId id="287" r:id="rId21"/>
    <p:sldId id="275" r:id="rId22"/>
    <p:sldId id="265" r:id="rId23"/>
    <p:sldId id="276" r:id="rId24"/>
    <p:sldId id="277" r:id="rId25"/>
    <p:sldId id="288" r:id="rId26"/>
    <p:sldId id="266" r:id="rId27"/>
    <p:sldId id="278" r:id="rId28"/>
    <p:sldId id="289" r:id="rId29"/>
    <p:sldId id="279" r:id="rId30"/>
    <p:sldId id="280" r:id="rId31"/>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53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EG"/>
          </a:p>
        </p:txBody>
      </p:sp>
      <p:sp>
        <p:nvSpPr>
          <p:cNvPr id="4" name="Date Placeholder 3"/>
          <p:cNvSpPr>
            <a:spLocks noGrp="1"/>
          </p:cNvSpPr>
          <p:nvPr>
            <p:ph type="dt" sz="half" idx="10"/>
          </p:nvPr>
        </p:nvSpPr>
        <p:spPr/>
        <p:txBody>
          <a:bodyPr/>
          <a:lstStyle/>
          <a:p>
            <a:fld id="{9626EC6D-1FF8-461C-82DA-9347B4CF1547}" type="datetimeFigureOut">
              <a:rPr lang="ar-EG" smtClean="0"/>
              <a:t>13/04/1442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58C159A7-520E-47D0-80D6-02FF0737A179}" type="slidenum">
              <a:rPr lang="ar-EG" smtClean="0"/>
              <a:t>‹#›</a:t>
            </a:fld>
            <a:endParaRPr lang="ar-EG"/>
          </a:p>
        </p:txBody>
      </p:sp>
    </p:spTree>
    <p:extLst>
      <p:ext uri="{BB962C8B-B14F-4D97-AF65-F5344CB8AC3E}">
        <p14:creationId xmlns:p14="http://schemas.microsoft.com/office/powerpoint/2010/main" val="320066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9626EC6D-1FF8-461C-82DA-9347B4CF1547}" type="datetimeFigureOut">
              <a:rPr lang="ar-EG" smtClean="0"/>
              <a:t>13/04/1442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58C159A7-520E-47D0-80D6-02FF0737A179}" type="slidenum">
              <a:rPr lang="ar-EG" smtClean="0"/>
              <a:t>‹#›</a:t>
            </a:fld>
            <a:endParaRPr lang="ar-EG"/>
          </a:p>
        </p:txBody>
      </p:sp>
    </p:spTree>
    <p:extLst>
      <p:ext uri="{BB962C8B-B14F-4D97-AF65-F5344CB8AC3E}">
        <p14:creationId xmlns:p14="http://schemas.microsoft.com/office/powerpoint/2010/main" val="2290631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26EC6D-1FF8-461C-82DA-9347B4CF1547}" type="datetimeFigureOut">
              <a:rPr lang="ar-EG" smtClean="0"/>
              <a:t>13/04/1442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58C159A7-520E-47D0-80D6-02FF0737A179}" type="slidenum">
              <a:rPr lang="ar-EG" smtClean="0"/>
              <a:t>‹#›</a:t>
            </a:fld>
            <a:endParaRPr lang="ar-EG"/>
          </a:p>
        </p:txBody>
      </p:sp>
    </p:spTree>
    <p:extLst>
      <p:ext uri="{BB962C8B-B14F-4D97-AF65-F5344CB8AC3E}">
        <p14:creationId xmlns:p14="http://schemas.microsoft.com/office/powerpoint/2010/main" val="2524584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Date Placeholder 4"/>
          <p:cNvSpPr>
            <a:spLocks noGrp="1"/>
          </p:cNvSpPr>
          <p:nvPr>
            <p:ph type="dt" sz="half" idx="10"/>
          </p:nvPr>
        </p:nvSpPr>
        <p:spPr/>
        <p:txBody>
          <a:bodyPr/>
          <a:lstStyle/>
          <a:p>
            <a:fld id="{9626EC6D-1FF8-461C-82DA-9347B4CF1547}" type="datetimeFigureOut">
              <a:rPr lang="ar-EG" smtClean="0"/>
              <a:t>13/04/1442</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58C159A7-520E-47D0-80D6-02FF0737A179}" type="slidenum">
              <a:rPr lang="ar-EG" smtClean="0"/>
              <a:t>‹#›</a:t>
            </a:fld>
            <a:endParaRPr lang="ar-EG"/>
          </a:p>
        </p:txBody>
      </p:sp>
    </p:spTree>
    <p:extLst>
      <p:ext uri="{BB962C8B-B14F-4D97-AF65-F5344CB8AC3E}">
        <p14:creationId xmlns:p14="http://schemas.microsoft.com/office/powerpoint/2010/main" val="1277981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7" name="Date Placeholder 6"/>
          <p:cNvSpPr>
            <a:spLocks noGrp="1"/>
          </p:cNvSpPr>
          <p:nvPr>
            <p:ph type="dt" sz="half" idx="10"/>
          </p:nvPr>
        </p:nvSpPr>
        <p:spPr/>
        <p:txBody>
          <a:bodyPr/>
          <a:lstStyle/>
          <a:p>
            <a:fld id="{9626EC6D-1FF8-461C-82DA-9347B4CF1547}" type="datetimeFigureOut">
              <a:rPr lang="ar-EG" smtClean="0"/>
              <a:t>13/04/1442</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58C159A7-520E-47D0-80D6-02FF0737A179}" type="slidenum">
              <a:rPr lang="ar-EG" smtClean="0"/>
              <a:t>‹#›</a:t>
            </a:fld>
            <a:endParaRPr lang="ar-EG"/>
          </a:p>
        </p:txBody>
      </p:sp>
    </p:spTree>
    <p:extLst>
      <p:ext uri="{BB962C8B-B14F-4D97-AF65-F5344CB8AC3E}">
        <p14:creationId xmlns:p14="http://schemas.microsoft.com/office/powerpoint/2010/main" val="3326986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Date Placeholder 2"/>
          <p:cNvSpPr>
            <a:spLocks noGrp="1"/>
          </p:cNvSpPr>
          <p:nvPr>
            <p:ph type="dt" sz="half" idx="10"/>
          </p:nvPr>
        </p:nvSpPr>
        <p:spPr/>
        <p:txBody>
          <a:bodyPr/>
          <a:lstStyle/>
          <a:p>
            <a:fld id="{9626EC6D-1FF8-461C-82DA-9347B4CF1547}" type="datetimeFigureOut">
              <a:rPr lang="ar-EG" smtClean="0"/>
              <a:t>13/04/1442</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58C159A7-520E-47D0-80D6-02FF0737A179}" type="slidenum">
              <a:rPr lang="ar-EG" smtClean="0"/>
              <a:t>‹#›</a:t>
            </a:fld>
            <a:endParaRPr lang="ar-EG"/>
          </a:p>
        </p:txBody>
      </p:sp>
    </p:spTree>
    <p:extLst>
      <p:ext uri="{BB962C8B-B14F-4D97-AF65-F5344CB8AC3E}">
        <p14:creationId xmlns:p14="http://schemas.microsoft.com/office/powerpoint/2010/main" val="4182886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26EC6D-1FF8-461C-82DA-9347B4CF1547}" type="datetimeFigureOut">
              <a:rPr lang="ar-EG" smtClean="0"/>
              <a:t>13/04/1442</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58C159A7-520E-47D0-80D6-02FF0737A179}" type="slidenum">
              <a:rPr lang="ar-EG" smtClean="0"/>
              <a:t>‹#›</a:t>
            </a:fld>
            <a:endParaRPr lang="ar-EG"/>
          </a:p>
        </p:txBody>
      </p:sp>
    </p:spTree>
    <p:extLst>
      <p:ext uri="{BB962C8B-B14F-4D97-AF65-F5344CB8AC3E}">
        <p14:creationId xmlns:p14="http://schemas.microsoft.com/office/powerpoint/2010/main" val="1651492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26EC6D-1FF8-461C-82DA-9347B4CF1547}" type="datetimeFigureOut">
              <a:rPr lang="ar-EG" smtClean="0"/>
              <a:t>13/04/1442</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58C159A7-520E-47D0-80D6-02FF0737A179}" type="slidenum">
              <a:rPr lang="ar-EG" smtClean="0"/>
              <a:t>‹#›</a:t>
            </a:fld>
            <a:endParaRPr lang="ar-EG"/>
          </a:p>
        </p:txBody>
      </p:sp>
    </p:spTree>
    <p:extLst>
      <p:ext uri="{BB962C8B-B14F-4D97-AF65-F5344CB8AC3E}">
        <p14:creationId xmlns:p14="http://schemas.microsoft.com/office/powerpoint/2010/main" val="819070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26EC6D-1FF8-461C-82DA-9347B4CF1547}" type="datetimeFigureOut">
              <a:rPr lang="ar-EG" smtClean="0"/>
              <a:t>13/04/1442</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58C159A7-520E-47D0-80D6-02FF0737A179}" type="slidenum">
              <a:rPr lang="ar-EG" smtClean="0"/>
              <a:t>‹#›</a:t>
            </a:fld>
            <a:endParaRPr lang="ar-EG"/>
          </a:p>
        </p:txBody>
      </p:sp>
    </p:spTree>
    <p:extLst>
      <p:ext uri="{BB962C8B-B14F-4D97-AF65-F5344CB8AC3E}">
        <p14:creationId xmlns:p14="http://schemas.microsoft.com/office/powerpoint/2010/main" val="1244954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9626EC6D-1FF8-461C-82DA-9347B4CF1547}" type="datetimeFigureOut">
              <a:rPr lang="ar-EG" smtClean="0"/>
              <a:t>13/04/1442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58C159A7-520E-47D0-80D6-02FF0737A179}" type="slidenum">
              <a:rPr lang="ar-EG" smtClean="0"/>
              <a:t>‹#›</a:t>
            </a:fld>
            <a:endParaRPr lang="ar-EG"/>
          </a:p>
        </p:txBody>
      </p:sp>
    </p:spTree>
    <p:extLst>
      <p:ext uri="{BB962C8B-B14F-4D97-AF65-F5344CB8AC3E}">
        <p14:creationId xmlns:p14="http://schemas.microsoft.com/office/powerpoint/2010/main" val="3314193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9626EC6D-1FF8-461C-82DA-9347B4CF1547}" type="datetimeFigureOut">
              <a:rPr lang="ar-EG" smtClean="0"/>
              <a:t>13/04/1442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58C159A7-520E-47D0-80D6-02FF0737A179}" type="slidenum">
              <a:rPr lang="ar-EG" smtClean="0"/>
              <a:t>‹#›</a:t>
            </a:fld>
            <a:endParaRPr lang="ar-EG"/>
          </a:p>
        </p:txBody>
      </p:sp>
    </p:spTree>
    <p:extLst>
      <p:ext uri="{BB962C8B-B14F-4D97-AF65-F5344CB8AC3E}">
        <p14:creationId xmlns:p14="http://schemas.microsoft.com/office/powerpoint/2010/main" val="959615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E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626EC6D-1FF8-461C-82DA-9347B4CF1547}" type="datetimeFigureOut">
              <a:rPr lang="ar-EG" smtClean="0"/>
              <a:t>13/04/1442</a:t>
            </a:fld>
            <a:endParaRPr lang="ar-E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8C159A7-520E-47D0-80D6-02FF0737A179}" type="slidenum">
              <a:rPr lang="ar-EG" smtClean="0"/>
              <a:t>‹#›</a:t>
            </a:fld>
            <a:endParaRPr lang="ar-EG"/>
          </a:p>
        </p:txBody>
      </p:sp>
    </p:spTree>
    <p:extLst>
      <p:ext uri="{BB962C8B-B14F-4D97-AF65-F5344CB8AC3E}">
        <p14:creationId xmlns:p14="http://schemas.microsoft.com/office/powerpoint/2010/main" val="1868706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1520661" y="4046362"/>
            <a:ext cx="4536504" cy="1107996"/>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ar-EG" sz="6600" b="1" dirty="0">
                <a:solidFill>
                  <a:srgbClr val="7030A0"/>
                </a:solidFill>
                <a:effectLst>
                  <a:outerShdw blurRad="38100" dist="38100" dir="2700000" algn="tl">
                    <a:srgbClr val="000000">
                      <a:alpha val="43137"/>
                    </a:srgbClr>
                  </a:outerShdw>
                </a:effectLst>
              </a:rPr>
              <a:t>آداب وواجبات </a:t>
            </a:r>
            <a:endParaRPr lang="en-US" sz="6600" b="1" dirty="0">
              <a:solidFill>
                <a:srgbClr val="7030A0"/>
              </a:solidFill>
              <a:effectLst>
                <a:outerShdw blurRad="38100" dist="38100" dir="2700000" algn="tl">
                  <a:srgbClr val="000000">
                    <a:alpha val="43137"/>
                  </a:srgbClr>
                </a:outerShdw>
              </a:effectLst>
            </a:endParaRPr>
          </a:p>
        </p:txBody>
      </p:sp>
      <p:sp>
        <p:nvSpPr>
          <p:cNvPr id="5" name="شكل بيضاوي 4"/>
          <p:cNvSpPr/>
          <p:nvPr/>
        </p:nvSpPr>
        <p:spPr>
          <a:xfrm>
            <a:off x="4490991" y="1703642"/>
            <a:ext cx="3132348" cy="1582686"/>
          </a:xfrm>
          <a:prstGeom prst="ellipse">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defPPr>
              <a:defRPr lang="ar-EG"/>
            </a:defPPr>
            <a:lvl1pPr marL="0" algn="r" defTabSz="914400" rtl="1" eaLnBrk="1" latinLnBrk="0" hangingPunct="1">
              <a:defRPr sz="1800" kern="1200">
                <a:solidFill>
                  <a:schemeClr val="dk1"/>
                </a:solidFill>
                <a:latin typeface="+mn-lt"/>
                <a:ea typeface="+mn-ea"/>
                <a:cs typeface="+mn-cs"/>
              </a:defRPr>
            </a:lvl1pPr>
            <a:lvl2pPr marL="457200" algn="r" defTabSz="914400" rtl="1" eaLnBrk="1" latinLnBrk="0" hangingPunct="1">
              <a:defRPr sz="1800" kern="1200">
                <a:solidFill>
                  <a:schemeClr val="dk1"/>
                </a:solidFill>
                <a:latin typeface="+mn-lt"/>
                <a:ea typeface="+mn-ea"/>
                <a:cs typeface="+mn-cs"/>
              </a:defRPr>
            </a:lvl2pPr>
            <a:lvl3pPr marL="914400" algn="r" defTabSz="914400" rtl="1" eaLnBrk="1" latinLnBrk="0" hangingPunct="1">
              <a:defRPr sz="1800" kern="1200">
                <a:solidFill>
                  <a:schemeClr val="dk1"/>
                </a:solidFill>
                <a:latin typeface="+mn-lt"/>
                <a:ea typeface="+mn-ea"/>
                <a:cs typeface="+mn-cs"/>
              </a:defRPr>
            </a:lvl3pPr>
            <a:lvl4pPr marL="1371600" algn="r" defTabSz="914400" rtl="1" eaLnBrk="1" latinLnBrk="0" hangingPunct="1">
              <a:defRPr sz="1800" kern="1200">
                <a:solidFill>
                  <a:schemeClr val="dk1"/>
                </a:solidFill>
                <a:latin typeface="+mn-lt"/>
                <a:ea typeface="+mn-ea"/>
                <a:cs typeface="+mn-cs"/>
              </a:defRPr>
            </a:lvl4pPr>
            <a:lvl5pPr marL="1828800" algn="r" defTabSz="914400" rtl="1" eaLnBrk="1" latinLnBrk="0" hangingPunct="1">
              <a:defRPr sz="1800" kern="1200">
                <a:solidFill>
                  <a:schemeClr val="dk1"/>
                </a:solidFill>
                <a:latin typeface="+mn-lt"/>
                <a:ea typeface="+mn-ea"/>
                <a:cs typeface="+mn-cs"/>
              </a:defRPr>
            </a:lvl5pPr>
            <a:lvl6pPr marL="2286000" algn="r" defTabSz="914400" rtl="1" eaLnBrk="1" latinLnBrk="0" hangingPunct="1">
              <a:defRPr sz="1800" kern="1200">
                <a:solidFill>
                  <a:schemeClr val="dk1"/>
                </a:solidFill>
                <a:latin typeface="+mn-lt"/>
                <a:ea typeface="+mn-ea"/>
                <a:cs typeface="+mn-cs"/>
              </a:defRPr>
            </a:lvl6pPr>
            <a:lvl7pPr marL="2743200" algn="r" defTabSz="914400" rtl="1" eaLnBrk="1" latinLnBrk="0" hangingPunct="1">
              <a:defRPr sz="1800" kern="1200">
                <a:solidFill>
                  <a:schemeClr val="dk1"/>
                </a:solidFill>
                <a:latin typeface="+mn-lt"/>
                <a:ea typeface="+mn-ea"/>
                <a:cs typeface="+mn-cs"/>
              </a:defRPr>
            </a:lvl7pPr>
            <a:lvl8pPr marL="3200400" algn="r" defTabSz="914400" rtl="1" eaLnBrk="1" latinLnBrk="0" hangingPunct="1">
              <a:defRPr sz="1800" kern="1200">
                <a:solidFill>
                  <a:schemeClr val="dk1"/>
                </a:solidFill>
                <a:latin typeface="+mn-lt"/>
                <a:ea typeface="+mn-ea"/>
                <a:cs typeface="+mn-cs"/>
              </a:defRPr>
            </a:lvl8pPr>
            <a:lvl9pPr marL="3657600" algn="r" defTabSz="914400" rtl="1" eaLnBrk="1" latinLnBrk="0" hangingPunct="1">
              <a:defRPr sz="1800" kern="1200">
                <a:solidFill>
                  <a:schemeClr val="dk1"/>
                </a:solidFill>
                <a:latin typeface="+mn-lt"/>
                <a:ea typeface="+mn-ea"/>
                <a:cs typeface="+mn-cs"/>
              </a:defRPr>
            </a:lvl9pPr>
          </a:lstStyle>
          <a:p>
            <a:pPr algn="ctr"/>
            <a:r>
              <a:rPr lang="ar-EG" sz="3600" b="1" dirty="0">
                <a:solidFill>
                  <a:srgbClr val="C00000"/>
                </a:solidFill>
              </a:rPr>
              <a:t>الوحدة الثالثة </a:t>
            </a:r>
          </a:p>
        </p:txBody>
      </p:sp>
    </p:spTree>
    <p:extLst>
      <p:ext uri="{BB962C8B-B14F-4D97-AF65-F5344CB8AC3E}">
        <p14:creationId xmlns:p14="http://schemas.microsoft.com/office/powerpoint/2010/main" val="281778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A056775D-FE4D-4E3F-9DF3-9F42996347D4}"/>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842" b="34581" l="53071" r="94786"/>
                    </a14:imgEffect>
                  </a14:imgLayer>
                </a14:imgProps>
              </a:ext>
              <a:ext uri="{28A0092B-C50C-407E-A947-70E740481C1C}">
                <a14:useLocalDpi xmlns:a14="http://schemas.microsoft.com/office/drawing/2010/main" val="0"/>
              </a:ext>
            </a:extLst>
          </a:blip>
          <a:srcRect l="47857" b="61577"/>
          <a:stretch/>
        </p:blipFill>
        <p:spPr>
          <a:xfrm>
            <a:off x="46645" y="188640"/>
            <a:ext cx="9097355" cy="5589240"/>
          </a:xfrm>
          <a:prstGeom prst="rect">
            <a:avLst/>
          </a:prstGeom>
        </p:spPr>
      </p:pic>
      <p:sp>
        <p:nvSpPr>
          <p:cNvPr id="5" name="TextBox 3"/>
          <p:cNvSpPr txBox="1"/>
          <p:nvPr/>
        </p:nvSpPr>
        <p:spPr>
          <a:xfrm rot="21396516">
            <a:off x="1433920" y="2956657"/>
            <a:ext cx="5976664" cy="1200329"/>
          </a:xfrm>
          <a:prstGeom prst="rect">
            <a:avLst/>
          </a:prstGeom>
          <a:noFill/>
        </p:spPr>
        <p:txBody>
          <a:bodyPr wrap="square" rtlCol="1">
            <a:spAutoFit/>
          </a:bodyPr>
          <a:lstStyle/>
          <a:p>
            <a:pPr algn="ctr"/>
            <a:r>
              <a:rPr lang="ar-EG" sz="7200" b="1" dirty="0">
                <a:ln w="18415" cmpd="sng">
                  <a:solidFill>
                    <a:srgbClr val="FFFFFF"/>
                  </a:solidFill>
                  <a:prstDash val="solid"/>
                </a:ln>
                <a:solidFill>
                  <a:schemeClr val="accent6">
                    <a:lumMod val="50000"/>
                  </a:schemeClr>
                </a:solidFill>
                <a:effectLst>
                  <a:outerShdw blurRad="38100" dist="38100" dir="2700000" algn="tl">
                    <a:srgbClr val="000000">
                      <a:alpha val="43137"/>
                    </a:srgbClr>
                  </a:outerShdw>
                </a:effectLst>
              </a:rPr>
              <a:t>الوظيفة النحوية</a:t>
            </a:r>
          </a:p>
        </p:txBody>
      </p:sp>
    </p:spTree>
    <p:extLst>
      <p:ext uri="{BB962C8B-B14F-4D97-AF65-F5344CB8AC3E}">
        <p14:creationId xmlns:p14="http://schemas.microsoft.com/office/powerpoint/2010/main" val="16094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loud Callout 5"/>
          <p:cNvSpPr/>
          <p:nvPr/>
        </p:nvSpPr>
        <p:spPr>
          <a:xfrm>
            <a:off x="4406765" y="436989"/>
            <a:ext cx="4161858" cy="3160994"/>
          </a:xfrm>
          <a:prstGeom prst="cloudCallout">
            <a:avLst>
              <a:gd name="adj1" fmla="val -63047"/>
              <a:gd name="adj2" fmla="val 37756"/>
            </a:avLst>
          </a:prstGeom>
        </p:spPr>
        <p:style>
          <a:lnRef idx="2">
            <a:schemeClr val="accent5"/>
          </a:lnRef>
          <a:fillRef idx="1">
            <a:schemeClr val="lt1"/>
          </a:fillRef>
          <a:effectRef idx="0">
            <a:schemeClr val="accent5"/>
          </a:effectRef>
          <a:fontRef idx="minor">
            <a:schemeClr val="dk1"/>
          </a:fontRef>
        </p:style>
        <p:txBody>
          <a:bodyPr rtlCol="1" anchor="ctr"/>
          <a:lstStyle/>
          <a:p>
            <a:pPr algn="ctr"/>
            <a:endParaRPr lang="ar-EG"/>
          </a:p>
        </p:txBody>
      </p:sp>
      <p:sp>
        <p:nvSpPr>
          <p:cNvPr id="5" name="TextBox 4"/>
          <p:cNvSpPr txBox="1"/>
          <p:nvPr/>
        </p:nvSpPr>
        <p:spPr>
          <a:xfrm>
            <a:off x="4304192" y="1124744"/>
            <a:ext cx="4248472" cy="1569660"/>
          </a:xfrm>
          <a:prstGeom prst="rect">
            <a:avLst/>
          </a:prstGeom>
          <a:noFill/>
          <a:scene3d>
            <a:camera prst="perspectiveLeft"/>
            <a:lightRig rig="threePt" dir="t"/>
          </a:scene3d>
        </p:spPr>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EG"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الدرس الثاني </a:t>
            </a:r>
          </a:p>
          <a:p>
            <a:pPr algn="ctr"/>
            <a:r>
              <a:rPr lang="ar-EG"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أنواع الجموع</a:t>
            </a:r>
          </a:p>
        </p:txBody>
      </p:sp>
      <p:pic>
        <p:nvPicPr>
          <p:cNvPr id="1026" name="Picture 2" descr="C:\Users\elmohandes\Desktop\بوربوينت\cute-boy-writing-his-homework-night_7496-1071.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0341" y="2326319"/>
            <a:ext cx="3816424"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31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elmohandes\Desktop\بوربوينت\اشكال تلقائية وايقونات\31036.jpg"/>
          <p:cNvPicPr>
            <a:picLocks noChangeAspect="1" noChangeArrowheads="1"/>
          </p:cNvPicPr>
          <p:nvPr/>
        </p:nvPicPr>
        <p:blipFill>
          <a:blip r:embed="rId2">
            <a:clrChange>
              <a:clrFrom>
                <a:srgbClr val="FFFFFF"/>
              </a:clrFrom>
              <a:clrTo>
                <a:srgbClr val="FFFFFF">
                  <a:alpha val="0"/>
                </a:srgbClr>
              </a:clrTo>
            </a:clrChange>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09511" y="332656"/>
            <a:ext cx="9653511" cy="63861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910550" y="2272516"/>
            <a:ext cx="3384376" cy="707886"/>
          </a:xfrm>
          <a:prstGeom prst="rect">
            <a:avLst/>
          </a:prstGeom>
          <a:noFill/>
        </p:spPr>
        <p:txBody>
          <a:bodyPr wrap="square" rtlCol="1">
            <a:spAutoFit/>
          </a:bodyPr>
          <a:lstStyle/>
          <a:p>
            <a:pPr algn="ctr"/>
            <a:r>
              <a:rPr lang="ar-EG" sz="4000" dirty="0">
                <a:ln>
                  <a:solidFill>
                    <a:srgbClr val="7030A0"/>
                  </a:solidFill>
                </a:ln>
                <a:solidFill>
                  <a:srgbClr val="C00000"/>
                </a:solidFill>
              </a:rPr>
              <a:t>الهدف:</a:t>
            </a:r>
          </a:p>
        </p:txBody>
      </p:sp>
      <p:sp>
        <p:nvSpPr>
          <p:cNvPr id="2" name="TextBox 1"/>
          <p:cNvSpPr txBox="1"/>
          <p:nvPr/>
        </p:nvSpPr>
        <p:spPr>
          <a:xfrm>
            <a:off x="2267744" y="3149679"/>
            <a:ext cx="4464496" cy="1200329"/>
          </a:xfrm>
          <a:prstGeom prst="rect">
            <a:avLst/>
          </a:prstGeom>
          <a:noFill/>
        </p:spPr>
        <p:txBody>
          <a:bodyPr wrap="square" rtlCol="1">
            <a:spAutoFit/>
          </a:bodyPr>
          <a:lstStyle/>
          <a:p>
            <a:pPr algn="ctr"/>
            <a:r>
              <a:rPr lang="ar-EG"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تعرُّف أنواع الجموع وتمييزها واستخدامها.</a:t>
            </a:r>
          </a:p>
        </p:txBody>
      </p:sp>
    </p:spTree>
    <p:extLst>
      <p:ext uri="{BB962C8B-B14F-4D97-AF65-F5344CB8AC3E}">
        <p14:creationId xmlns:p14="http://schemas.microsoft.com/office/powerpoint/2010/main" val="349358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6"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80">
                                          <p:stCondLst>
                                            <p:cond delay="0"/>
                                          </p:stCondLst>
                                        </p:cTn>
                                        <p:tgtEl>
                                          <p:spTgt spid="2"/>
                                        </p:tgtEl>
                                      </p:cBhvr>
                                    </p:animEffect>
                                    <p:anim calcmode="lin" valueType="num">
                                      <p:cBhvr>
                                        <p:cTn id="2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5" dur="26">
                                          <p:stCondLst>
                                            <p:cond delay="650"/>
                                          </p:stCondLst>
                                        </p:cTn>
                                        <p:tgtEl>
                                          <p:spTgt spid="2"/>
                                        </p:tgtEl>
                                      </p:cBhvr>
                                      <p:to x="100000" y="60000"/>
                                    </p:animScale>
                                    <p:animScale>
                                      <p:cBhvr>
                                        <p:cTn id="26" dur="166" decel="50000">
                                          <p:stCondLst>
                                            <p:cond delay="676"/>
                                          </p:stCondLst>
                                        </p:cTn>
                                        <p:tgtEl>
                                          <p:spTgt spid="2"/>
                                        </p:tgtEl>
                                      </p:cBhvr>
                                      <p:to x="100000" y="100000"/>
                                    </p:animScale>
                                    <p:animScale>
                                      <p:cBhvr>
                                        <p:cTn id="27" dur="26">
                                          <p:stCondLst>
                                            <p:cond delay="1312"/>
                                          </p:stCondLst>
                                        </p:cTn>
                                        <p:tgtEl>
                                          <p:spTgt spid="2"/>
                                        </p:tgtEl>
                                      </p:cBhvr>
                                      <p:to x="100000" y="80000"/>
                                    </p:animScale>
                                    <p:animScale>
                                      <p:cBhvr>
                                        <p:cTn id="28" dur="166" decel="50000">
                                          <p:stCondLst>
                                            <p:cond delay="1338"/>
                                          </p:stCondLst>
                                        </p:cTn>
                                        <p:tgtEl>
                                          <p:spTgt spid="2"/>
                                        </p:tgtEl>
                                      </p:cBhvr>
                                      <p:to x="100000" y="100000"/>
                                    </p:animScale>
                                    <p:animScale>
                                      <p:cBhvr>
                                        <p:cTn id="29" dur="26">
                                          <p:stCondLst>
                                            <p:cond delay="1642"/>
                                          </p:stCondLst>
                                        </p:cTn>
                                        <p:tgtEl>
                                          <p:spTgt spid="2"/>
                                        </p:tgtEl>
                                      </p:cBhvr>
                                      <p:to x="100000" y="90000"/>
                                    </p:animScale>
                                    <p:animScale>
                                      <p:cBhvr>
                                        <p:cTn id="30" dur="166" decel="50000">
                                          <p:stCondLst>
                                            <p:cond delay="1668"/>
                                          </p:stCondLst>
                                        </p:cTn>
                                        <p:tgtEl>
                                          <p:spTgt spid="2"/>
                                        </p:tgtEl>
                                      </p:cBhvr>
                                      <p:to x="100000" y="100000"/>
                                    </p:animScale>
                                    <p:animScale>
                                      <p:cBhvr>
                                        <p:cTn id="31" dur="26">
                                          <p:stCondLst>
                                            <p:cond delay="1808"/>
                                          </p:stCondLst>
                                        </p:cTn>
                                        <p:tgtEl>
                                          <p:spTgt spid="2"/>
                                        </p:tgtEl>
                                      </p:cBhvr>
                                      <p:to x="100000" y="95000"/>
                                    </p:animScale>
                                    <p:animScale>
                                      <p:cBhvr>
                                        <p:cTn id="3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ouble Wave 3"/>
          <p:cNvSpPr/>
          <p:nvPr/>
        </p:nvSpPr>
        <p:spPr>
          <a:xfrm>
            <a:off x="2051720" y="980728"/>
            <a:ext cx="4762616" cy="1061950"/>
          </a:xfrm>
          <a:prstGeom prst="doubleWave">
            <a:avLst/>
          </a:prstGeom>
        </p:spPr>
        <p:style>
          <a:lnRef idx="2">
            <a:schemeClr val="dk1"/>
          </a:lnRef>
          <a:fillRef idx="1">
            <a:schemeClr val="lt1"/>
          </a:fillRef>
          <a:effectRef idx="0">
            <a:schemeClr val="dk1"/>
          </a:effectRef>
          <a:fontRef idx="minor">
            <a:schemeClr val="dk1"/>
          </a:fontRef>
        </p:style>
        <p:txBody>
          <a:bodyPr rtlCol="1" anchor="ctr"/>
          <a:lstStyle/>
          <a:p>
            <a:pPr algn="ctr"/>
            <a:r>
              <a:rPr lang="ar-EG" sz="4000" b="1" dirty="0">
                <a:effectLst>
                  <a:outerShdw blurRad="50800" dist="38100" dir="16200000" rotWithShape="0">
                    <a:prstClr val="black">
                      <a:alpha val="40000"/>
                    </a:prstClr>
                  </a:outerShdw>
                </a:effectLst>
              </a:rPr>
              <a:t>أثبِّت تعلُّمي السابق</a:t>
            </a:r>
          </a:p>
        </p:txBody>
      </p:sp>
      <p:sp>
        <p:nvSpPr>
          <p:cNvPr id="5" name="TextBox 4"/>
          <p:cNvSpPr txBox="1"/>
          <p:nvPr/>
        </p:nvSpPr>
        <p:spPr>
          <a:xfrm>
            <a:off x="899592" y="3068960"/>
            <a:ext cx="7488832" cy="830997"/>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EG" sz="4800" b="1" spc="50" dirty="0">
                <a:ln w="11430"/>
                <a:gradFill>
                  <a:gsLst>
                    <a:gs pos="25000">
                      <a:schemeClr val="accent2">
                        <a:satMod val="155000"/>
                      </a:schemeClr>
                    </a:gs>
                    <a:gs pos="100000">
                      <a:schemeClr val="accent2">
                        <a:shade val="45000"/>
                        <a:satMod val="165000"/>
                      </a:schemeClr>
                    </a:gs>
                  </a:gsLst>
                  <a:lin ang="5400000"/>
                </a:gradFill>
              </a:rPr>
              <a:t>1- أكمل الخريطة المعرفية الآتية:</a:t>
            </a:r>
          </a:p>
        </p:txBody>
      </p:sp>
    </p:spTree>
    <p:extLst>
      <p:ext uri="{BB962C8B-B14F-4D97-AF65-F5344CB8AC3E}">
        <p14:creationId xmlns:p14="http://schemas.microsoft.com/office/powerpoint/2010/main" val="1635003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owchart: Preparation 6"/>
          <p:cNvSpPr/>
          <p:nvPr/>
        </p:nvSpPr>
        <p:spPr>
          <a:xfrm>
            <a:off x="3059832" y="836712"/>
            <a:ext cx="1736455" cy="1224136"/>
          </a:xfrm>
          <a:prstGeom prst="flowChartPreparation">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1" anchor="ctr"/>
          <a:lstStyle/>
          <a:p>
            <a:pPr algn="ctr"/>
            <a:r>
              <a:rPr lang="ar-EG" sz="3200" dirty="0">
                <a:ln>
                  <a:solidFill>
                    <a:schemeClr val="tx1"/>
                  </a:solidFill>
                </a:ln>
                <a:solidFill>
                  <a:schemeClr val="tx1"/>
                </a:solidFill>
              </a:rPr>
              <a:t>الكلمة</a:t>
            </a:r>
          </a:p>
        </p:txBody>
      </p:sp>
      <p:cxnSp>
        <p:nvCxnSpPr>
          <p:cNvPr id="8" name="Straight Connector 7"/>
          <p:cNvCxnSpPr/>
          <p:nvPr/>
        </p:nvCxnSpPr>
        <p:spPr>
          <a:xfrm flipH="1">
            <a:off x="2564039" y="1620538"/>
            <a:ext cx="592590" cy="44031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4688275" y="1620538"/>
            <a:ext cx="504056" cy="440310"/>
          </a:xfrm>
          <a:prstGeom prst="line">
            <a:avLst/>
          </a:prstGeom>
        </p:spPr>
        <p:style>
          <a:lnRef idx="1">
            <a:schemeClr val="dk1"/>
          </a:lnRef>
          <a:fillRef idx="0">
            <a:schemeClr val="dk1"/>
          </a:fillRef>
          <a:effectRef idx="0">
            <a:schemeClr val="dk1"/>
          </a:effectRef>
          <a:fontRef idx="minor">
            <a:schemeClr val="tx1"/>
          </a:fontRef>
        </p:style>
      </p:cxnSp>
      <p:sp>
        <p:nvSpPr>
          <p:cNvPr id="10" name="Flowchart: Preparation 9"/>
          <p:cNvSpPr/>
          <p:nvPr/>
        </p:nvSpPr>
        <p:spPr>
          <a:xfrm>
            <a:off x="834305" y="1448780"/>
            <a:ext cx="1736455" cy="1224136"/>
          </a:xfrm>
          <a:prstGeom prst="flowChartPreparation">
            <a:avLst/>
          </a:prstGeom>
          <a:solidFill>
            <a:schemeClr val="bg1"/>
          </a:solidFill>
        </p:spPr>
        <p:style>
          <a:lnRef idx="2">
            <a:schemeClr val="dk1"/>
          </a:lnRef>
          <a:fillRef idx="1">
            <a:schemeClr val="lt1"/>
          </a:fillRef>
          <a:effectRef idx="0">
            <a:schemeClr val="dk1"/>
          </a:effectRef>
          <a:fontRef idx="minor">
            <a:schemeClr val="dk1"/>
          </a:fontRef>
        </p:style>
        <p:txBody>
          <a:bodyPr rtlCol="1" anchor="ctr"/>
          <a:lstStyle/>
          <a:p>
            <a:pPr algn="ctr"/>
            <a:r>
              <a:rPr lang="ar-EG" sz="3200" dirty="0">
                <a:ln>
                  <a:solidFill>
                    <a:schemeClr val="tx1"/>
                  </a:solidFill>
                </a:ln>
                <a:solidFill>
                  <a:schemeClr val="tx1"/>
                </a:solidFill>
              </a:rPr>
              <a:t>.......</a:t>
            </a:r>
          </a:p>
        </p:txBody>
      </p:sp>
      <p:sp>
        <p:nvSpPr>
          <p:cNvPr id="11" name="Flowchart: Preparation 10"/>
          <p:cNvSpPr/>
          <p:nvPr/>
        </p:nvSpPr>
        <p:spPr>
          <a:xfrm>
            <a:off x="5192331" y="1471431"/>
            <a:ext cx="1736455" cy="1224136"/>
          </a:xfrm>
          <a:prstGeom prst="flowChartPreparation">
            <a:avLst/>
          </a:prstGeom>
          <a:solidFill>
            <a:schemeClr val="bg1"/>
          </a:solidFill>
        </p:spPr>
        <p:style>
          <a:lnRef idx="2">
            <a:schemeClr val="dk1"/>
          </a:lnRef>
          <a:fillRef idx="1">
            <a:schemeClr val="lt1"/>
          </a:fillRef>
          <a:effectRef idx="0">
            <a:schemeClr val="dk1"/>
          </a:effectRef>
          <a:fontRef idx="minor">
            <a:schemeClr val="dk1"/>
          </a:fontRef>
        </p:style>
        <p:txBody>
          <a:bodyPr rtlCol="1" anchor="ctr"/>
          <a:lstStyle/>
          <a:p>
            <a:pPr algn="ctr"/>
            <a:r>
              <a:rPr lang="ar-EG" sz="2400" b="1" dirty="0">
                <a:ln>
                  <a:solidFill>
                    <a:schemeClr val="tx1"/>
                  </a:solidFill>
                </a:ln>
                <a:solidFill>
                  <a:schemeClr val="tx1"/>
                </a:solidFill>
              </a:rPr>
              <a:t>اسم من حيث العدد</a:t>
            </a:r>
          </a:p>
        </p:txBody>
      </p:sp>
      <p:cxnSp>
        <p:nvCxnSpPr>
          <p:cNvPr id="12" name="Straight Connector 11"/>
          <p:cNvCxnSpPr/>
          <p:nvPr/>
        </p:nvCxnSpPr>
        <p:spPr>
          <a:xfrm flipH="1">
            <a:off x="6060558" y="2695567"/>
            <a:ext cx="37258" cy="1760027"/>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3928059" y="2060848"/>
            <a:ext cx="0" cy="351994"/>
          </a:xfrm>
          <a:prstGeom prst="line">
            <a:avLst/>
          </a:prstGeom>
        </p:spPr>
        <p:style>
          <a:lnRef idx="1">
            <a:schemeClr val="dk1"/>
          </a:lnRef>
          <a:fillRef idx="0">
            <a:schemeClr val="dk1"/>
          </a:fillRef>
          <a:effectRef idx="0">
            <a:schemeClr val="dk1"/>
          </a:effectRef>
          <a:fontRef idx="minor">
            <a:schemeClr val="tx1"/>
          </a:fontRef>
        </p:style>
      </p:cxnSp>
      <p:sp>
        <p:nvSpPr>
          <p:cNvPr id="14" name="Flowchart: Preparation 13"/>
          <p:cNvSpPr/>
          <p:nvPr/>
        </p:nvSpPr>
        <p:spPr>
          <a:xfrm>
            <a:off x="2951820" y="2407141"/>
            <a:ext cx="1736455" cy="1224136"/>
          </a:xfrm>
          <a:prstGeom prst="flowChartPreparation">
            <a:avLst/>
          </a:prstGeom>
          <a:solidFill>
            <a:schemeClr val="bg1"/>
          </a:solidFill>
        </p:spPr>
        <p:style>
          <a:lnRef idx="2">
            <a:schemeClr val="dk1"/>
          </a:lnRef>
          <a:fillRef idx="1">
            <a:schemeClr val="lt1"/>
          </a:fillRef>
          <a:effectRef idx="0">
            <a:schemeClr val="dk1"/>
          </a:effectRef>
          <a:fontRef idx="minor">
            <a:schemeClr val="dk1"/>
          </a:fontRef>
        </p:style>
        <p:txBody>
          <a:bodyPr rtlCol="1" anchor="ctr"/>
          <a:lstStyle/>
          <a:p>
            <a:pPr algn="ctr"/>
            <a:r>
              <a:rPr lang="ar-EG" sz="3200" dirty="0">
                <a:ln>
                  <a:solidFill>
                    <a:schemeClr val="tx1"/>
                  </a:solidFill>
                </a:ln>
                <a:solidFill>
                  <a:schemeClr val="tx1"/>
                </a:solidFill>
              </a:rPr>
              <a:t>.......</a:t>
            </a:r>
          </a:p>
        </p:txBody>
      </p:sp>
      <p:sp>
        <p:nvSpPr>
          <p:cNvPr id="15" name="Flowchart: Preparation 14"/>
          <p:cNvSpPr/>
          <p:nvPr/>
        </p:nvSpPr>
        <p:spPr>
          <a:xfrm>
            <a:off x="4072075" y="3849587"/>
            <a:ext cx="1736455" cy="1224136"/>
          </a:xfrm>
          <a:prstGeom prst="flowChartPreparation">
            <a:avLst/>
          </a:prstGeom>
          <a:solidFill>
            <a:schemeClr val="bg1"/>
          </a:solidFill>
        </p:spPr>
        <p:style>
          <a:lnRef idx="2">
            <a:schemeClr val="dk1"/>
          </a:lnRef>
          <a:fillRef idx="1">
            <a:schemeClr val="lt1"/>
          </a:fillRef>
          <a:effectRef idx="0">
            <a:schemeClr val="dk1"/>
          </a:effectRef>
          <a:fontRef idx="minor">
            <a:schemeClr val="dk1"/>
          </a:fontRef>
        </p:style>
        <p:txBody>
          <a:bodyPr rtlCol="1" anchor="ctr"/>
          <a:lstStyle/>
          <a:p>
            <a:pPr algn="ctr"/>
            <a:r>
              <a:rPr lang="ar-EG" sz="3200" dirty="0">
                <a:ln>
                  <a:solidFill>
                    <a:schemeClr val="tx1"/>
                  </a:solidFill>
                </a:ln>
                <a:solidFill>
                  <a:schemeClr val="tx1"/>
                </a:solidFill>
              </a:rPr>
              <a:t>....... </a:t>
            </a:r>
            <a:r>
              <a:rPr lang="ar-EG" sz="2400" dirty="0">
                <a:ln>
                  <a:solidFill>
                    <a:schemeClr val="tx1"/>
                  </a:solidFill>
                </a:ln>
                <a:solidFill>
                  <a:schemeClr val="tx1"/>
                </a:solidFill>
              </a:rPr>
              <a:t>قلمان</a:t>
            </a:r>
            <a:endParaRPr lang="ar-EG" sz="3200" dirty="0">
              <a:ln>
                <a:solidFill>
                  <a:schemeClr val="tx1"/>
                </a:solidFill>
              </a:ln>
              <a:solidFill>
                <a:schemeClr val="tx1"/>
              </a:solidFill>
            </a:endParaRPr>
          </a:p>
        </p:txBody>
      </p:sp>
      <p:sp>
        <p:nvSpPr>
          <p:cNvPr id="16" name="Flowchart: Preparation 15"/>
          <p:cNvSpPr/>
          <p:nvPr/>
        </p:nvSpPr>
        <p:spPr>
          <a:xfrm>
            <a:off x="1570787" y="3838174"/>
            <a:ext cx="1736455" cy="1224136"/>
          </a:xfrm>
          <a:prstGeom prst="flowChartPreparation">
            <a:avLst/>
          </a:prstGeom>
          <a:solidFill>
            <a:schemeClr val="bg1"/>
          </a:solidFill>
        </p:spPr>
        <p:style>
          <a:lnRef idx="2">
            <a:schemeClr val="dk1"/>
          </a:lnRef>
          <a:fillRef idx="1">
            <a:schemeClr val="lt1"/>
          </a:fillRef>
          <a:effectRef idx="0">
            <a:schemeClr val="dk1"/>
          </a:effectRef>
          <a:fontRef idx="minor">
            <a:schemeClr val="dk1"/>
          </a:fontRef>
        </p:style>
        <p:txBody>
          <a:bodyPr rtlCol="1" anchor="ctr"/>
          <a:lstStyle/>
          <a:p>
            <a:pPr algn="ctr"/>
            <a:r>
              <a:rPr lang="ar-EG" sz="3200" dirty="0">
                <a:ln>
                  <a:solidFill>
                    <a:schemeClr val="tx1"/>
                  </a:solidFill>
                </a:ln>
                <a:solidFill>
                  <a:schemeClr val="tx1"/>
                </a:solidFill>
              </a:rPr>
              <a:t>.......</a:t>
            </a:r>
          </a:p>
          <a:p>
            <a:pPr algn="ctr"/>
            <a:r>
              <a:rPr lang="ar-EG" sz="2400" dirty="0">
                <a:ln>
                  <a:solidFill>
                    <a:schemeClr val="tx1"/>
                  </a:solidFill>
                </a:ln>
                <a:solidFill>
                  <a:schemeClr val="tx1"/>
                </a:solidFill>
              </a:rPr>
              <a:t>أقلام</a:t>
            </a:r>
            <a:endParaRPr lang="ar-EG" sz="3200" dirty="0">
              <a:ln>
                <a:solidFill>
                  <a:schemeClr val="tx1"/>
                </a:solidFill>
              </a:ln>
              <a:solidFill>
                <a:schemeClr val="tx1"/>
              </a:solidFill>
            </a:endParaRPr>
          </a:p>
        </p:txBody>
      </p:sp>
      <p:sp>
        <p:nvSpPr>
          <p:cNvPr id="17" name="Flowchart: Preparation 16"/>
          <p:cNvSpPr/>
          <p:nvPr/>
        </p:nvSpPr>
        <p:spPr>
          <a:xfrm>
            <a:off x="6625260" y="3843526"/>
            <a:ext cx="1736455" cy="1224136"/>
          </a:xfrm>
          <a:prstGeom prst="flowChartPreparation">
            <a:avLst/>
          </a:prstGeom>
          <a:solidFill>
            <a:schemeClr val="bg1"/>
          </a:solidFill>
        </p:spPr>
        <p:style>
          <a:lnRef idx="2">
            <a:schemeClr val="dk1"/>
          </a:lnRef>
          <a:fillRef idx="1">
            <a:schemeClr val="lt1"/>
          </a:fillRef>
          <a:effectRef idx="0">
            <a:schemeClr val="dk1"/>
          </a:effectRef>
          <a:fontRef idx="minor">
            <a:schemeClr val="dk1"/>
          </a:fontRef>
        </p:style>
        <p:txBody>
          <a:bodyPr rtlCol="1" anchor="ctr"/>
          <a:lstStyle/>
          <a:p>
            <a:pPr algn="ctr"/>
            <a:r>
              <a:rPr lang="ar-EG" sz="3200" dirty="0">
                <a:ln>
                  <a:solidFill>
                    <a:schemeClr val="tx1"/>
                  </a:solidFill>
                </a:ln>
                <a:solidFill>
                  <a:schemeClr val="tx1"/>
                </a:solidFill>
              </a:rPr>
              <a:t>مفرد قلم</a:t>
            </a:r>
          </a:p>
        </p:txBody>
      </p:sp>
      <p:cxnSp>
        <p:nvCxnSpPr>
          <p:cNvPr id="23" name="Straight Connector 22"/>
          <p:cNvCxnSpPr>
            <a:stCxn id="17" idx="1"/>
          </p:cNvCxnSpPr>
          <p:nvPr/>
        </p:nvCxnSpPr>
        <p:spPr>
          <a:xfrm flipH="1">
            <a:off x="5860427" y="4455594"/>
            <a:ext cx="764833" cy="0"/>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flipH="1">
            <a:off x="3307242" y="4450242"/>
            <a:ext cx="764833" cy="0"/>
          </a:xfrm>
          <a:prstGeom prst="line">
            <a:avLst/>
          </a:prstGeom>
        </p:spPr>
        <p:style>
          <a:lnRef idx="1">
            <a:schemeClr val="dk1"/>
          </a:lnRef>
          <a:fillRef idx="0">
            <a:schemeClr val="dk1"/>
          </a:fillRef>
          <a:effectRef idx="0">
            <a:schemeClr val="dk1"/>
          </a:effectRef>
          <a:fontRef idx="minor">
            <a:schemeClr val="tx1"/>
          </a:fontRef>
        </p:style>
      </p:cxnSp>
      <p:sp>
        <p:nvSpPr>
          <p:cNvPr id="25" name="TextBox 24"/>
          <p:cNvSpPr txBox="1"/>
          <p:nvPr/>
        </p:nvSpPr>
        <p:spPr>
          <a:xfrm>
            <a:off x="3469630" y="2671192"/>
            <a:ext cx="700834" cy="646331"/>
          </a:xfrm>
          <a:prstGeom prst="rect">
            <a:avLst/>
          </a:prstGeom>
          <a:noFill/>
        </p:spPr>
        <p:txBody>
          <a:bodyPr wrap="non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EG"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فعل</a:t>
            </a:r>
          </a:p>
        </p:txBody>
      </p:sp>
      <p:sp>
        <p:nvSpPr>
          <p:cNvPr id="28" name="TextBox 27"/>
          <p:cNvSpPr txBox="1"/>
          <p:nvPr/>
        </p:nvSpPr>
        <p:spPr>
          <a:xfrm>
            <a:off x="1076399" y="1737682"/>
            <a:ext cx="976550" cy="646331"/>
          </a:xfrm>
          <a:prstGeom prst="rect">
            <a:avLst/>
          </a:prstGeom>
          <a:noFill/>
        </p:spPr>
        <p:txBody>
          <a:bodyPr wrap="non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EG"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حرف</a:t>
            </a:r>
          </a:p>
        </p:txBody>
      </p:sp>
      <p:sp>
        <p:nvSpPr>
          <p:cNvPr id="29" name="TextBox 28"/>
          <p:cNvSpPr txBox="1"/>
          <p:nvPr/>
        </p:nvSpPr>
        <p:spPr>
          <a:xfrm>
            <a:off x="4493705" y="3924384"/>
            <a:ext cx="893193" cy="646331"/>
          </a:xfrm>
          <a:prstGeom prst="rect">
            <a:avLst/>
          </a:prstGeom>
          <a:noFill/>
        </p:spPr>
        <p:txBody>
          <a:bodyPr wrap="non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EG"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مثني</a:t>
            </a:r>
          </a:p>
        </p:txBody>
      </p:sp>
      <p:sp>
        <p:nvSpPr>
          <p:cNvPr id="30" name="TextBox 29"/>
          <p:cNvSpPr txBox="1"/>
          <p:nvPr/>
        </p:nvSpPr>
        <p:spPr>
          <a:xfrm>
            <a:off x="1953946" y="3924384"/>
            <a:ext cx="835485" cy="646331"/>
          </a:xfrm>
          <a:prstGeom prst="rect">
            <a:avLst/>
          </a:prstGeom>
          <a:noFill/>
        </p:spPr>
        <p:txBody>
          <a:bodyPr wrap="non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EG"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جمع</a:t>
            </a:r>
          </a:p>
        </p:txBody>
      </p:sp>
    </p:spTree>
    <p:extLst>
      <p:ext uri="{BB962C8B-B14F-4D97-AF65-F5344CB8AC3E}">
        <p14:creationId xmlns:p14="http://schemas.microsoft.com/office/powerpoint/2010/main" val="146456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1000"/>
                                        <p:tgtEl>
                                          <p:spTgt spid="17"/>
                                        </p:tgtEl>
                                      </p:cBhvr>
                                    </p:animEffect>
                                    <p:anim calcmode="lin" valueType="num">
                                      <p:cBhvr>
                                        <p:cTn id="56" dur="1000" fill="hold"/>
                                        <p:tgtEl>
                                          <p:spTgt spid="17"/>
                                        </p:tgtEl>
                                        <p:attrNameLst>
                                          <p:attrName>ppt_x</p:attrName>
                                        </p:attrNameLst>
                                      </p:cBhvr>
                                      <p:tavLst>
                                        <p:tav tm="0">
                                          <p:val>
                                            <p:strVal val="#ppt_x"/>
                                          </p:val>
                                        </p:tav>
                                        <p:tav tm="100000">
                                          <p:val>
                                            <p:strVal val="#ppt_x"/>
                                          </p:val>
                                        </p:tav>
                                      </p:tavLst>
                                    </p:anim>
                                    <p:anim calcmode="lin" valueType="num">
                                      <p:cBhvr>
                                        <p:cTn id="57" dur="1000" fill="hold"/>
                                        <p:tgtEl>
                                          <p:spTgt spid="17"/>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1000"/>
                                        <p:tgtEl>
                                          <p:spTgt spid="23"/>
                                        </p:tgtEl>
                                      </p:cBhvr>
                                    </p:animEffect>
                                    <p:anim calcmode="lin" valueType="num">
                                      <p:cBhvr>
                                        <p:cTn id="61" dur="1000" fill="hold"/>
                                        <p:tgtEl>
                                          <p:spTgt spid="23"/>
                                        </p:tgtEl>
                                        <p:attrNameLst>
                                          <p:attrName>ppt_x</p:attrName>
                                        </p:attrNameLst>
                                      </p:cBhvr>
                                      <p:tavLst>
                                        <p:tav tm="0">
                                          <p:val>
                                            <p:strVal val="#ppt_x"/>
                                          </p:val>
                                        </p:tav>
                                        <p:tav tm="100000">
                                          <p:val>
                                            <p:strVal val="#ppt_x"/>
                                          </p:val>
                                        </p:tav>
                                      </p:tavLst>
                                    </p:anim>
                                    <p:anim calcmode="lin" valueType="num">
                                      <p:cBhvr>
                                        <p:cTn id="62" dur="1000" fill="hold"/>
                                        <p:tgtEl>
                                          <p:spTgt spid="23"/>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1000"/>
                                        <p:tgtEl>
                                          <p:spTgt spid="15"/>
                                        </p:tgtEl>
                                      </p:cBhvr>
                                    </p:animEffect>
                                    <p:anim calcmode="lin" valueType="num">
                                      <p:cBhvr>
                                        <p:cTn id="66" dur="1000" fill="hold"/>
                                        <p:tgtEl>
                                          <p:spTgt spid="15"/>
                                        </p:tgtEl>
                                        <p:attrNameLst>
                                          <p:attrName>ppt_x</p:attrName>
                                        </p:attrNameLst>
                                      </p:cBhvr>
                                      <p:tavLst>
                                        <p:tav tm="0">
                                          <p:val>
                                            <p:strVal val="#ppt_x"/>
                                          </p:val>
                                        </p:tav>
                                        <p:tav tm="100000">
                                          <p:val>
                                            <p:strVal val="#ppt_x"/>
                                          </p:val>
                                        </p:tav>
                                      </p:tavLst>
                                    </p:anim>
                                    <p:anim calcmode="lin" valueType="num">
                                      <p:cBhvr>
                                        <p:cTn id="67" dur="1000" fill="hold"/>
                                        <p:tgtEl>
                                          <p:spTgt spid="15"/>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1000"/>
                                        <p:tgtEl>
                                          <p:spTgt spid="26"/>
                                        </p:tgtEl>
                                      </p:cBhvr>
                                    </p:animEffect>
                                    <p:anim calcmode="lin" valueType="num">
                                      <p:cBhvr>
                                        <p:cTn id="71" dur="1000" fill="hold"/>
                                        <p:tgtEl>
                                          <p:spTgt spid="26"/>
                                        </p:tgtEl>
                                        <p:attrNameLst>
                                          <p:attrName>ppt_x</p:attrName>
                                        </p:attrNameLst>
                                      </p:cBhvr>
                                      <p:tavLst>
                                        <p:tav tm="0">
                                          <p:val>
                                            <p:strVal val="#ppt_x"/>
                                          </p:val>
                                        </p:tav>
                                        <p:tav tm="100000">
                                          <p:val>
                                            <p:strVal val="#ppt_x"/>
                                          </p:val>
                                        </p:tav>
                                      </p:tavLst>
                                    </p:anim>
                                    <p:anim calcmode="lin" valueType="num">
                                      <p:cBhvr>
                                        <p:cTn id="72" dur="1000" fill="hold"/>
                                        <p:tgtEl>
                                          <p:spTgt spid="26"/>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1000"/>
                                        <p:tgtEl>
                                          <p:spTgt spid="16"/>
                                        </p:tgtEl>
                                      </p:cBhvr>
                                    </p:animEffect>
                                    <p:anim calcmode="lin" valueType="num">
                                      <p:cBhvr>
                                        <p:cTn id="76" dur="1000" fill="hold"/>
                                        <p:tgtEl>
                                          <p:spTgt spid="16"/>
                                        </p:tgtEl>
                                        <p:attrNameLst>
                                          <p:attrName>ppt_x</p:attrName>
                                        </p:attrNameLst>
                                      </p:cBhvr>
                                      <p:tavLst>
                                        <p:tav tm="0">
                                          <p:val>
                                            <p:strVal val="#ppt_x"/>
                                          </p:val>
                                        </p:tav>
                                        <p:tav tm="100000">
                                          <p:val>
                                            <p:strVal val="#ppt_x"/>
                                          </p:val>
                                        </p:tav>
                                      </p:tavLst>
                                    </p:anim>
                                    <p:anim calcmode="lin" valueType="num">
                                      <p:cBhvr>
                                        <p:cTn id="7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nodeType="clickEffect">
                                  <p:stCondLst>
                                    <p:cond delay="0"/>
                                  </p:stCondLst>
                                  <p:childTnLst>
                                    <p:set>
                                      <p:cBhvr>
                                        <p:cTn id="81" dur="1" fill="hold">
                                          <p:stCondLst>
                                            <p:cond delay="0"/>
                                          </p:stCondLst>
                                        </p:cTn>
                                        <p:tgtEl>
                                          <p:spTgt spid="25">
                                            <p:txEl>
                                              <p:pRg st="0" end="0"/>
                                            </p:txEl>
                                          </p:spTgt>
                                        </p:tgtEl>
                                        <p:attrNameLst>
                                          <p:attrName>style.visibility</p:attrName>
                                        </p:attrNameLst>
                                      </p:cBhvr>
                                      <p:to>
                                        <p:strVal val="visible"/>
                                      </p:to>
                                    </p:set>
                                    <p:anim calcmode="lin" valueType="num">
                                      <p:cBhvr>
                                        <p:cTn id="82"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84" dur="500"/>
                                        <p:tgtEl>
                                          <p:spTgt spid="25">
                                            <p:txEl>
                                              <p:pRg st="0" end="0"/>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nodeType="clickEffect">
                                  <p:stCondLst>
                                    <p:cond delay="0"/>
                                  </p:stCondLst>
                                  <p:childTnLst>
                                    <p:set>
                                      <p:cBhvr>
                                        <p:cTn id="88" dur="1" fill="hold">
                                          <p:stCondLst>
                                            <p:cond delay="0"/>
                                          </p:stCondLst>
                                        </p:cTn>
                                        <p:tgtEl>
                                          <p:spTgt spid="28">
                                            <p:txEl>
                                              <p:pRg st="0" end="0"/>
                                            </p:txEl>
                                          </p:spTgt>
                                        </p:tgtEl>
                                        <p:attrNameLst>
                                          <p:attrName>style.visibility</p:attrName>
                                        </p:attrNameLst>
                                      </p:cBhvr>
                                      <p:to>
                                        <p:strVal val="visible"/>
                                      </p:to>
                                    </p:set>
                                    <p:anim calcmode="lin" valueType="num">
                                      <p:cBhvr>
                                        <p:cTn id="89"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90"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91" dur="500"/>
                                        <p:tgtEl>
                                          <p:spTgt spid="28">
                                            <p:txEl>
                                              <p:pRg st="0" end="0"/>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nodeType="clickEffect">
                                  <p:stCondLst>
                                    <p:cond delay="0"/>
                                  </p:stCondLst>
                                  <p:childTnLst>
                                    <p:set>
                                      <p:cBhvr>
                                        <p:cTn id="95" dur="1" fill="hold">
                                          <p:stCondLst>
                                            <p:cond delay="0"/>
                                          </p:stCondLst>
                                        </p:cTn>
                                        <p:tgtEl>
                                          <p:spTgt spid="29">
                                            <p:txEl>
                                              <p:pRg st="0" end="0"/>
                                            </p:txEl>
                                          </p:spTgt>
                                        </p:tgtEl>
                                        <p:attrNameLst>
                                          <p:attrName>style.visibility</p:attrName>
                                        </p:attrNameLst>
                                      </p:cBhvr>
                                      <p:to>
                                        <p:strVal val="visible"/>
                                      </p:to>
                                    </p:set>
                                    <p:anim calcmode="lin" valueType="num">
                                      <p:cBhvr>
                                        <p:cTn id="96"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97"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98" dur="500"/>
                                        <p:tgtEl>
                                          <p:spTgt spid="29">
                                            <p:txEl>
                                              <p:pRg st="0" end="0"/>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nodeType="clickEffect">
                                  <p:stCondLst>
                                    <p:cond delay="0"/>
                                  </p:stCondLst>
                                  <p:childTnLst>
                                    <p:set>
                                      <p:cBhvr>
                                        <p:cTn id="102" dur="1" fill="hold">
                                          <p:stCondLst>
                                            <p:cond delay="0"/>
                                          </p:stCondLst>
                                        </p:cTn>
                                        <p:tgtEl>
                                          <p:spTgt spid="30">
                                            <p:txEl>
                                              <p:pRg st="0" end="0"/>
                                            </p:txEl>
                                          </p:spTgt>
                                        </p:tgtEl>
                                        <p:attrNameLst>
                                          <p:attrName>style.visibility</p:attrName>
                                        </p:attrNameLst>
                                      </p:cBhvr>
                                      <p:to>
                                        <p:strVal val="visible"/>
                                      </p:to>
                                    </p:set>
                                    <p:anim calcmode="lin" valueType="num">
                                      <p:cBhvr>
                                        <p:cTn id="103"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104" dur="500" fill="hold"/>
                                        <p:tgtEl>
                                          <p:spTgt spid="30">
                                            <p:txEl>
                                              <p:pRg st="0" end="0"/>
                                            </p:txEl>
                                          </p:spTgt>
                                        </p:tgtEl>
                                        <p:attrNameLst>
                                          <p:attrName>ppt_h</p:attrName>
                                        </p:attrNameLst>
                                      </p:cBhvr>
                                      <p:tavLst>
                                        <p:tav tm="0">
                                          <p:val>
                                            <p:fltVal val="0"/>
                                          </p:val>
                                        </p:tav>
                                        <p:tav tm="100000">
                                          <p:val>
                                            <p:strVal val="#ppt_h"/>
                                          </p:val>
                                        </p:tav>
                                      </p:tavLst>
                                    </p:anim>
                                    <p:animEffect transition="in" filter="fade">
                                      <p:cBhvr>
                                        <p:cTn id="105"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4" grpId="0" animBg="1"/>
      <p:bldP spid="15" grpId="0" animBg="1"/>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ound Diagonal Corner Rectangle 34"/>
          <p:cNvSpPr/>
          <p:nvPr/>
        </p:nvSpPr>
        <p:spPr>
          <a:xfrm>
            <a:off x="1438460" y="556524"/>
            <a:ext cx="6411096" cy="720080"/>
          </a:xfrm>
          <a:prstGeom prst="round2DiagRect">
            <a:avLst/>
          </a:prstGeom>
          <a:ln>
            <a:noFill/>
          </a:ln>
          <a:effectLst/>
          <a:scene3d>
            <a:camera prst="orthographicFront">
              <a:rot lat="0" lon="0" rev="0"/>
            </a:camera>
            <a:lightRig rig="chilly" dir="t">
              <a:rot lat="0" lon="0" rev="18480000"/>
            </a:lightRig>
          </a:scene3d>
          <a:sp3d prstMaterial="clear">
            <a:bevelT h="63500"/>
          </a:sp3d>
        </p:spPr>
        <p:style>
          <a:lnRef idx="2">
            <a:schemeClr val="accent2">
              <a:shade val="50000"/>
            </a:schemeClr>
          </a:lnRef>
          <a:fillRef idx="1">
            <a:schemeClr val="accent2"/>
          </a:fillRef>
          <a:effectRef idx="0">
            <a:schemeClr val="accent2"/>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EG"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 أصنف الأسماء الآتية حسب دلالتها العددية:</a:t>
            </a:r>
          </a:p>
        </p:txBody>
      </p:sp>
      <p:sp>
        <p:nvSpPr>
          <p:cNvPr id="2" name="TextBox 1"/>
          <p:cNvSpPr txBox="1"/>
          <p:nvPr/>
        </p:nvSpPr>
        <p:spPr>
          <a:xfrm>
            <a:off x="1452316" y="1564484"/>
            <a:ext cx="6552728" cy="1077218"/>
          </a:xfrm>
          <a:prstGeom prst="rect">
            <a:avLst/>
          </a:prstGeom>
          <a:noFill/>
        </p:spPr>
        <p:txBody>
          <a:bodyPr wrap="square" rtlCol="1">
            <a:spAutoFit/>
          </a:bodyPr>
          <a:lstStyle/>
          <a:p>
            <a:pPr algn="ctr"/>
            <a:r>
              <a:rPr lang="ar-EG" sz="3200" b="1" dirty="0">
                <a:ln w="1905"/>
                <a:effectLst>
                  <a:innerShdw blurRad="69850" dist="43180" dir="5400000">
                    <a:srgbClr val="000000">
                      <a:alpha val="65000"/>
                    </a:srgbClr>
                  </a:innerShdw>
                </a:effectLst>
              </a:rPr>
              <a:t>أخلاق –آداب – فضيلة – نفس –الشيخان –مساجد – ورقة – الوالدان – الأزهران.</a:t>
            </a:r>
          </a:p>
        </p:txBody>
      </p:sp>
      <p:graphicFrame>
        <p:nvGraphicFramePr>
          <p:cNvPr id="4" name="Table 3"/>
          <p:cNvGraphicFramePr>
            <a:graphicFrameLocks noGrp="1"/>
          </p:cNvGraphicFramePr>
          <p:nvPr>
            <p:extLst>
              <p:ext uri="{D42A27DB-BD31-4B8C-83A1-F6EECF244321}">
                <p14:modId xmlns:p14="http://schemas.microsoft.com/office/powerpoint/2010/main" val="2883185687"/>
              </p:ext>
            </p:extLst>
          </p:nvPr>
        </p:nvGraphicFramePr>
        <p:xfrm>
          <a:off x="863588" y="2852936"/>
          <a:ext cx="7560840" cy="2808312"/>
        </p:xfrm>
        <a:graphic>
          <a:graphicData uri="http://schemas.openxmlformats.org/drawingml/2006/table">
            <a:tbl>
              <a:tblPr rtl="1" firstRow="1" bandRow="1">
                <a:tableStyleId>{073A0DAA-6AF3-43AB-8588-CEC1D06C72B9}</a:tableStyleId>
              </a:tblPr>
              <a:tblGrid>
                <a:gridCol w="2520280">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gridCol w="2520280">
                  <a:extLst>
                    <a:ext uri="{9D8B030D-6E8A-4147-A177-3AD203B41FA5}">
                      <a16:colId xmlns:a16="http://schemas.microsoft.com/office/drawing/2014/main" val="20002"/>
                    </a:ext>
                  </a:extLst>
                </a:gridCol>
              </a:tblGrid>
              <a:tr h="702078">
                <a:tc>
                  <a:txBody>
                    <a:bodyPr/>
                    <a:lstStyle/>
                    <a:p>
                      <a:pPr algn="ctr" rtl="1"/>
                      <a:r>
                        <a:rPr lang="ar-EG" sz="3200" dirty="0">
                          <a:solidFill>
                            <a:schemeClr val="tx1"/>
                          </a:solidFill>
                        </a:rPr>
                        <a:t>المفرد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rtl="1"/>
                      <a:r>
                        <a:rPr lang="ar-EG" sz="3200" dirty="0">
                          <a:solidFill>
                            <a:schemeClr val="tx1"/>
                          </a:solidFill>
                        </a:rPr>
                        <a:t>المثنى</a:t>
                      </a:r>
                      <a:endParaRPr lang="ar-EG"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rtl="1"/>
                      <a:r>
                        <a:rPr lang="ar-EG" sz="3200" dirty="0">
                          <a:solidFill>
                            <a:schemeClr val="tx1"/>
                          </a:solidFill>
                        </a:rPr>
                        <a:t>الجمع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702078">
                <a:tc>
                  <a:txBody>
                    <a:bodyPr/>
                    <a:lstStyle/>
                    <a:p>
                      <a:pPr rtl="1"/>
                      <a:endParaRPr lang="ar-E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ar-EG"/>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ar-EG"/>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702078">
                <a:tc>
                  <a:txBody>
                    <a:bodyPr/>
                    <a:lstStyle/>
                    <a:p>
                      <a:pPr rtl="1"/>
                      <a:endParaRPr lang="ar-EG"/>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ar-EG"/>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ar-EG"/>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702078">
                <a:tc>
                  <a:txBody>
                    <a:bodyPr/>
                    <a:lstStyle/>
                    <a:p>
                      <a:pPr rtl="1"/>
                      <a:endParaRPr lang="ar-EG"/>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ar-E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ar-E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TextBox 4"/>
          <p:cNvSpPr txBox="1"/>
          <p:nvPr/>
        </p:nvSpPr>
        <p:spPr>
          <a:xfrm>
            <a:off x="6409396" y="3547336"/>
            <a:ext cx="1440160" cy="584775"/>
          </a:xfrm>
          <a:prstGeom prst="rect">
            <a:avLst/>
          </a:prstGeom>
          <a:noFill/>
        </p:spPr>
        <p:txBody>
          <a:bodyPr wrap="square" rtlCol="1">
            <a:spAutoFit/>
          </a:bodyP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فضيلة </a:t>
            </a:r>
          </a:p>
        </p:txBody>
      </p:sp>
      <p:sp>
        <p:nvSpPr>
          <p:cNvPr id="10" name="TextBox 9"/>
          <p:cNvSpPr txBox="1"/>
          <p:nvPr/>
        </p:nvSpPr>
        <p:spPr>
          <a:xfrm>
            <a:off x="6442559" y="4258261"/>
            <a:ext cx="1440160" cy="584775"/>
          </a:xfrm>
          <a:prstGeom prst="rect">
            <a:avLst/>
          </a:prstGeom>
          <a:noFill/>
        </p:spPr>
        <p:txBody>
          <a:bodyPr wrap="square" rtlCol="1">
            <a:spAutoFit/>
          </a:bodyP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نفس</a:t>
            </a:r>
          </a:p>
        </p:txBody>
      </p:sp>
      <p:sp>
        <p:nvSpPr>
          <p:cNvPr id="12" name="TextBox 11"/>
          <p:cNvSpPr txBox="1"/>
          <p:nvPr/>
        </p:nvSpPr>
        <p:spPr>
          <a:xfrm>
            <a:off x="6466660" y="4996439"/>
            <a:ext cx="1440160" cy="584775"/>
          </a:xfrm>
          <a:prstGeom prst="rect">
            <a:avLst/>
          </a:prstGeom>
          <a:noFill/>
        </p:spPr>
        <p:txBody>
          <a:bodyPr wrap="square" rtlCol="1">
            <a:spAutoFit/>
          </a:bodyP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ورقة</a:t>
            </a:r>
          </a:p>
        </p:txBody>
      </p:sp>
      <p:sp>
        <p:nvSpPr>
          <p:cNvPr id="13" name="TextBox 12"/>
          <p:cNvSpPr txBox="1"/>
          <p:nvPr/>
        </p:nvSpPr>
        <p:spPr>
          <a:xfrm>
            <a:off x="3923928" y="3496075"/>
            <a:ext cx="1440160" cy="584775"/>
          </a:xfrm>
          <a:prstGeom prst="rect">
            <a:avLst/>
          </a:prstGeom>
          <a:noFill/>
        </p:spPr>
        <p:txBody>
          <a:bodyPr wrap="square" rtlCol="1">
            <a:spAutoFit/>
          </a:bodyP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الشيخان</a:t>
            </a:r>
          </a:p>
        </p:txBody>
      </p:sp>
      <p:sp>
        <p:nvSpPr>
          <p:cNvPr id="14" name="TextBox 13"/>
          <p:cNvSpPr txBox="1"/>
          <p:nvPr/>
        </p:nvSpPr>
        <p:spPr>
          <a:xfrm>
            <a:off x="3923928" y="4258260"/>
            <a:ext cx="1440160" cy="584775"/>
          </a:xfrm>
          <a:prstGeom prst="rect">
            <a:avLst/>
          </a:prstGeom>
          <a:noFill/>
        </p:spPr>
        <p:txBody>
          <a:bodyPr wrap="square" rtlCol="1">
            <a:spAutoFit/>
          </a:bodyP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الوالدان</a:t>
            </a:r>
          </a:p>
        </p:txBody>
      </p:sp>
      <p:sp>
        <p:nvSpPr>
          <p:cNvPr id="15" name="TextBox 14"/>
          <p:cNvSpPr txBox="1"/>
          <p:nvPr/>
        </p:nvSpPr>
        <p:spPr>
          <a:xfrm>
            <a:off x="3923928" y="4956583"/>
            <a:ext cx="1440160" cy="584775"/>
          </a:xfrm>
          <a:prstGeom prst="rect">
            <a:avLst/>
          </a:prstGeom>
          <a:noFill/>
        </p:spPr>
        <p:txBody>
          <a:bodyPr wrap="square" rtlCol="1">
            <a:spAutoFit/>
          </a:bodyP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الأزهران</a:t>
            </a:r>
          </a:p>
        </p:txBody>
      </p:sp>
      <p:sp>
        <p:nvSpPr>
          <p:cNvPr id="16" name="TextBox 15"/>
          <p:cNvSpPr txBox="1"/>
          <p:nvPr/>
        </p:nvSpPr>
        <p:spPr>
          <a:xfrm>
            <a:off x="1375994" y="3604899"/>
            <a:ext cx="1440160" cy="584775"/>
          </a:xfrm>
          <a:prstGeom prst="rect">
            <a:avLst/>
          </a:prstGeom>
          <a:noFill/>
        </p:spPr>
        <p:txBody>
          <a:bodyPr wrap="square" rtlCol="1">
            <a:spAutoFit/>
          </a:bodyP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أخلاق</a:t>
            </a:r>
          </a:p>
        </p:txBody>
      </p:sp>
      <p:sp>
        <p:nvSpPr>
          <p:cNvPr id="17" name="TextBox 16"/>
          <p:cNvSpPr txBox="1"/>
          <p:nvPr/>
        </p:nvSpPr>
        <p:spPr>
          <a:xfrm>
            <a:off x="1378314" y="4309522"/>
            <a:ext cx="1440160" cy="584775"/>
          </a:xfrm>
          <a:prstGeom prst="rect">
            <a:avLst/>
          </a:prstGeom>
          <a:noFill/>
        </p:spPr>
        <p:txBody>
          <a:bodyPr wrap="square" rtlCol="1">
            <a:spAutoFit/>
          </a:bodyP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آداب</a:t>
            </a:r>
          </a:p>
        </p:txBody>
      </p:sp>
      <p:sp>
        <p:nvSpPr>
          <p:cNvPr id="18" name="TextBox 17"/>
          <p:cNvSpPr txBox="1"/>
          <p:nvPr/>
        </p:nvSpPr>
        <p:spPr>
          <a:xfrm>
            <a:off x="1375994" y="5013176"/>
            <a:ext cx="1440160" cy="584775"/>
          </a:xfrm>
          <a:prstGeom prst="rect">
            <a:avLst/>
          </a:prstGeom>
          <a:noFill/>
        </p:spPr>
        <p:txBody>
          <a:bodyPr wrap="square" rtlCol="1">
            <a:spAutoFit/>
          </a:bodyP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مساجد</a:t>
            </a:r>
          </a:p>
        </p:txBody>
      </p:sp>
    </p:spTree>
    <p:extLst>
      <p:ext uri="{BB962C8B-B14F-4D97-AF65-F5344CB8AC3E}">
        <p14:creationId xmlns:p14="http://schemas.microsoft.com/office/powerpoint/2010/main" val="358319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80">
                                          <p:stCondLst>
                                            <p:cond delay="0"/>
                                          </p:stCondLst>
                                        </p:cTn>
                                        <p:tgtEl>
                                          <p:spTgt spid="35"/>
                                        </p:tgtEl>
                                      </p:cBhvr>
                                    </p:animEffect>
                                    <p:anim calcmode="lin" valueType="num">
                                      <p:cBhvr>
                                        <p:cTn id="8"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13" dur="26">
                                          <p:stCondLst>
                                            <p:cond delay="650"/>
                                          </p:stCondLst>
                                        </p:cTn>
                                        <p:tgtEl>
                                          <p:spTgt spid="35"/>
                                        </p:tgtEl>
                                      </p:cBhvr>
                                      <p:to x="100000" y="60000"/>
                                    </p:animScale>
                                    <p:animScale>
                                      <p:cBhvr>
                                        <p:cTn id="14" dur="166" decel="50000">
                                          <p:stCondLst>
                                            <p:cond delay="676"/>
                                          </p:stCondLst>
                                        </p:cTn>
                                        <p:tgtEl>
                                          <p:spTgt spid="35"/>
                                        </p:tgtEl>
                                      </p:cBhvr>
                                      <p:to x="100000" y="100000"/>
                                    </p:animScale>
                                    <p:animScale>
                                      <p:cBhvr>
                                        <p:cTn id="15" dur="26">
                                          <p:stCondLst>
                                            <p:cond delay="1312"/>
                                          </p:stCondLst>
                                        </p:cTn>
                                        <p:tgtEl>
                                          <p:spTgt spid="35"/>
                                        </p:tgtEl>
                                      </p:cBhvr>
                                      <p:to x="100000" y="80000"/>
                                    </p:animScale>
                                    <p:animScale>
                                      <p:cBhvr>
                                        <p:cTn id="16" dur="166" decel="50000">
                                          <p:stCondLst>
                                            <p:cond delay="1338"/>
                                          </p:stCondLst>
                                        </p:cTn>
                                        <p:tgtEl>
                                          <p:spTgt spid="35"/>
                                        </p:tgtEl>
                                      </p:cBhvr>
                                      <p:to x="100000" y="100000"/>
                                    </p:animScale>
                                    <p:animScale>
                                      <p:cBhvr>
                                        <p:cTn id="17" dur="26">
                                          <p:stCondLst>
                                            <p:cond delay="1642"/>
                                          </p:stCondLst>
                                        </p:cTn>
                                        <p:tgtEl>
                                          <p:spTgt spid="35"/>
                                        </p:tgtEl>
                                      </p:cBhvr>
                                      <p:to x="100000" y="90000"/>
                                    </p:animScale>
                                    <p:animScale>
                                      <p:cBhvr>
                                        <p:cTn id="18" dur="166" decel="50000">
                                          <p:stCondLst>
                                            <p:cond delay="1668"/>
                                          </p:stCondLst>
                                        </p:cTn>
                                        <p:tgtEl>
                                          <p:spTgt spid="35"/>
                                        </p:tgtEl>
                                      </p:cBhvr>
                                      <p:to x="100000" y="100000"/>
                                    </p:animScale>
                                    <p:animScale>
                                      <p:cBhvr>
                                        <p:cTn id="19" dur="26">
                                          <p:stCondLst>
                                            <p:cond delay="1808"/>
                                          </p:stCondLst>
                                        </p:cTn>
                                        <p:tgtEl>
                                          <p:spTgt spid="35"/>
                                        </p:tgtEl>
                                      </p:cBhvr>
                                      <p:to x="100000" y="95000"/>
                                    </p:animScale>
                                    <p:animScale>
                                      <p:cBhvr>
                                        <p:cTn id="20" dur="166" decel="50000">
                                          <p:stCondLst>
                                            <p:cond delay="1834"/>
                                          </p:stCondLst>
                                        </p:cTn>
                                        <p:tgtEl>
                                          <p:spTgt spid="35"/>
                                        </p:tgtEl>
                                      </p:cBhvr>
                                      <p:to x="100000" y="100000"/>
                                    </p:animScale>
                                  </p:childTnLst>
                                </p:cTn>
                              </p:par>
                            </p:childTnLst>
                          </p:cTn>
                        </p:par>
                        <p:par>
                          <p:cTn id="21" fill="hold">
                            <p:stCondLst>
                              <p:cond delay="2000"/>
                            </p:stCondLst>
                            <p:childTnLst>
                              <p:par>
                                <p:cTn id="22" presetID="31"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1000" fill="hold"/>
                                        <p:tgtEl>
                                          <p:spTgt spid="2"/>
                                        </p:tgtEl>
                                        <p:attrNameLst>
                                          <p:attrName>ppt_w</p:attrName>
                                        </p:attrNameLst>
                                      </p:cBhvr>
                                      <p:tavLst>
                                        <p:tav tm="0">
                                          <p:val>
                                            <p:fltVal val="0"/>
                                          </p:val>
                                        </p:tav>
                                        <p:tav tm="100000">
                                          <p:val>
                                            <p:strVal val="#ppt_w"/>
                                          </p:val>
                                        </p:tav>
                                      </p:tavLst>
                                    </p:anim>
                                    <p:anim calcmode="lin" valueType="num">
                                      <p:cBhvr>
                                        <p:cTn id="25" dur="1000" fill="hold"/>
                                        <p:tgtEl>
                                          <p:spTgt spid="2"/>
                                        </p:tgtEl>
                                        <p:attrNameLst>
                                          <p:attrName>ppt_h</p:attrName>
                                        </p:attrNameLst>
                                      </p:cBhvr>
                                      <p:tavLst>
                                        <p:tav tm="0">
                                          <p:val>
                                            <p:fltVal val="0"/>
                                          </p:val>
                                        </p:tav>
                                        <p:tav tm="100000">
                                          <p:val>
                                            <p:strVal val="#ppt_h"/>
                                          </p:val>
                                        </p:tav>
                                      </p:tavLst>
                                    </p:anim>
                                    <p:anim calcmode="lin" valueType="num">
                                      <p:cBhvr>
                                        <p:cTn id="26" dur="1000" fill="hold"/>
                                        <p:tgtEl>
                                          <p:spTgt spid="2"/>
                                        </p:tgtEl>
                                        <p:attrNameLst>
                                          <p:attrName>style.rotation</p:attrName>
                                        </p:attrNameLst>
                                      </p:cBhvr>
                                      <p:tavLst>
                                        <p:tav tm="0">
                                          <p:val>
                                            <p:fltVal val="90"/>
                                          </p:val>
                                        </p:tav>
                                        <p:tav tm="100000">
                                          <p:val>
                                            <p:fltVal val="0"/>
                                          </p:val>
                                        </p:tav>
                                      </p:tavLst>
                                    </p:anim>
                                    <p:animEffect transition="in" filter="fade">
                                      <p:cBhvr>
                                        <p:cTn id="27" dur="1000"/>
                                        <p:tgtEl>
                                          <p:spTgt spid="2"/>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5">
                                            <p:txEl>
                                              <p:pRg st="0" end="0"/>
                                            </p:txEl>
                                          </p:spTgt>
                                        </p:tgtEl>
                                        <p:attrNameLst>
                                          <p:attrName>style.visibility</p:attrName>
                                        </p:attrNameLst>
                                      </p:cBhvr>
                                      <p:to>
                                        <p:strVal val="visible"/>
                                      </p:to>
                                    </p:set>
                                    <p:anim calcmode="lin" valueType="num">
                                      <p:cBhvr>
                                        <p:cTn id="36"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37"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38" dur="500"/>
                                        <p:tgtEl>
                                          <p:spTgt spid="5">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0">
                                            <p:txEl>
                                              <p:pRg st="0" end="0"/>
                                            </p:txEl>
                                          </p:spTgt>
                                        </p:tgtEl>
                                        <p:attrNameLst>
                                          <p:attrName>style.visibility</p:attrName>
                                        </p:attrNameLst>
                                      </p:cBhvr>
                                      <p:to>
                                        <p:strVal val="visible"/>
                                      </p:to>
                                    </p:set>
                                    <p:anim calcmode="lin" valueType="num">
                                      <p:cBhvr>
                                        <p:cTn id="43"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10">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12">
                                            <p:txEl>
                                              <p:pRg st="0" end="0"/>
                                            </p:txEl>
                                          </p:spTgt>
                                        </p:tgtEl>
                                        <p:attrNameLst>
                                          <p:attrName>style.visibility</p:attrName>
                                        </p:attrNameLst>
                                      </p:cBhvr>
                                      <p:to>
                                        <p:strVal val="visible"/>
                                      </p:to>
                                    </p:set>
                                    <p:anim calcmode="lin" valueType="num">
                                      <p:cBhvr>
                                        <p:cTn id="50"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12">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13">
                                            <p:txEl>
                                              <p:pRg st="0" end="0"/>
                                            </p:txEl>
                                          </p:spTgt>
                                        </p:tgtEl>
                                        <p:attrNameLst>
                                          <p:attrName>style.visibility</p:attrName>
                                        </p:attrNameLst>
                                      </p:cBhvr>
                                      <p:to>
                                        <p:strVal val="visible"/>
                                      </p:to>
                                    </p:set>
                                    <p:anim calcmode="lin" valueType="num">
                                      <p:cBhvr>
                                        <p:cTn id="5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5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59" dur="500"/>
                                        <p:tgtEl>
                                          <p:spTgt spid="13">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14">
                                            <p:txEl>
                                              <p:pRg st="0" end="0"/>
                                            </p:txEl>
                                          </p:spTgt>
                                        </p:tgtEl>
                                        <p:attrNameLst>
                                          <p:attrName>style.visibility</p:attrName>
                                        </p:attrNameLst>
                                      </p:cBhvr>
                                      <p:to>
                                        <p:strVal val="visible"/>
                                      </p:to>
                                    </p:set>
                                    <p:anim calcmode="lin" valueType="num">
                                      <p:cBhvr>
                                        <p:cTn id="64"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14">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15">
                                            <p:txEl>
                                              <p:pRg st="0" end="0"/>
                                            </p:txEl>
                                          </p:spTgt>
                                        </p:tgtEl>
                                        <p:attrNameLst>
                                          <p:attrName>style.visibility</p:attrName>
                                        </p:attrNameLst>
                                      </p:cBhvr>
                                      <p:to>
                                        <p:strVal val="visible"/>
                                      </p:to>
                                    </p:set>
                                    <p:anim calcmode="lin" valueType="num">
                                      <p:cBhvr>
                                        <p:cTn id="71"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72"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73" dur="500"/>
                                        <p:tgtEl>
                                          <p:spTgt spid="15">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16">
                                            <p:txEl>
                                              <p:pRg st="0" end="0"/>
                                            </p:txEl>
                                          </p:spTgt>
                                        </p:tgtEl>
                                        <p:attrNameLst>
                                          <p:attrName>style.visibility</p:attrName>
                                        </p:attrNameLst>
                                      </p:cBhvr>
                                      <p:to>
                                        <p:strVal val="visible"/>
                                      </p:to>
                                    </p:set>
                                    <p:anim calcmode="lin" valueType="num">
                                      <p:cBhvr>
                                        <p:cTn id="78"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79"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80" dur="500"/>
                                        <p:tgtEl>
                                          <p:spTgt spid="16">
                                            <p:txEl>
                                              <p:pRg st="0" end="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nodeType="clickEffect">
                                  <p:stCondLst>
                                    <p:cond delay="0"/>
                                  </p:stCondLst>
                                  <p:childTnLst>
                                    <p:set>
                                      <p:cBhvr>
                                        <p:cTn id="84" dur="1" fill="hold">
                                          <p:stCondLst>
                                            <p:cond delay="0"/>
                                          </p:stCondLst>
                                        </p:cTn>
                                        <p:tgtEl>
                                          <p:spTgt spid="17">
                                            <p:txEl>
                                              <p:pRg st="0" end="0"/>
                                            </p:txEl>
                                          </p:spTgt>
                                        </p:tgtEl>
                                        <p:attrNameLst>
                                          <p:attrName>style.visibility</p:attrName>
                                        </p:attrNameLst>
                                      </p:cBhvr>
                                      <p:to>
                                        <p:strVal val="visible"/>
                                      </p:to>
                                    </p:set>
                                    <p:anim calcmode="lin" valueType="num">
                                      <p:cBhvr>
                                        <p:cTn id="85"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86" dur="5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87" dur="500"/>
                                        <p:tgtEl>
                                          <p:spTgt spid="17">
                                            <p:txEl>
                                              <p:pRg st="0" end="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18">
                                            <p:txEl>
                                              <p:pRg st="0" end="0"/>
                                            </p:txEl>
                                          </p:spTgt>
                                        </p:tgtEl>
                                        <p:attrNameLst>
                                          <p:attrName>style.visibility</p:attrName>
                                        </p:attrNameLst>
                                      </p:cBhvr>
                                      <p:to>
                                        <p:strVal val="visible"/>
                                      </p:to>
                                    </p:set>
                                    <p:anim calcmode="lin" valueType="num">
                                      <p:cBhvr>
                                        <p:cTn id="92"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93"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94"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4">
            <a:extLst>
              <a:ext uri="{FF2B5EF4-FFF2-40B4-BE49-F238E27FC236}">
                <a16:creationId xmlns:a16="http://schemas.microsoft.com/office/drawing/2014/main" id="{F26B7F53-30CD-479D-B9E7-8C9C7C446343}"/>
              </a:ext>
            </a:extLst>
          </p:cNvPr>
          <p:cNvPicPr>
            <a:picLocks noChangeAspect="1"/>
          </p:cNvPicPr>
          <p:nvPr/>
        </p:nvPicPr>
        <p:blipFill>
          <a:blip r:embed="rId2">
            <a:duotone>
              <a:prstClr val="black"/>
              <a:schemeClr val="accent6">
                <a:tint val="45000"/>
                <a:satMod val="400000"/>
              </a:schemeClr>
            </a:duotone>
            <a:extLst>
              <a:ext uri="{BEBA8EAE-BF5A-486C-A8C5-ECC9F3942E4B}">
                <a14:imgProps xmlns:a14="http://schemas.microsoft.com/office/drawing/2010/main">
                  <a14:imgLayer r:embed="rId3">
                    <a14:imgEffect>
                      <a14:backgroundRemoval t="6667" b="94167" l="5000" r="94688"/>
                    </a14:imgEffect>
                  </a14:imgLayer>
                </a14:imgProps>
              </a:ext>
              <a:ext uri="{28A0092B-C50C-407E-A947-70E740481C1C}">
                <a14:useLocalDpi xmlns:a14="http://schemas.microsoft.com/office/drawing/2010/main" val="0"/>
              </a:ext>
            </a:extLst>
          </a:blip>
          <a:stretch>
            <a:fillRect/>
          </a:stretch>
        </p:blipFill>
        <p:spPr>
          <a:xfrm rot="20875711">
            <a:off x="1059601" y="2133317"/>
            <a:ext cx="6398971" cy="1861481"/>
          </a:xfrm>
          <a:prstGeom prst="rect">
            <a:avLst/>
          </a:prstGeom>
        </p:spPr>
      </p:pic>
      <p:sp>
        <p:nvSpPr>
          <p:cNvPr id="6" name="TextBox 5"/>
          <p:cNvSpPr txBox="1"/>
          <p:nvPr/>
        </p:nvSpPr>
        <p:spPr>
          <a:xfrm rot="20837284">
            <a:off x="1822685" y="2648559"/>
            <a:ext cx="4872802" cy="830997"/>
          </a:xfrm>
          <a:prstGeom prst="rect">
            <a:avLst/>
          </a:prstGeom>
          <a:noFill/>
        </p:spPr>
        <p:txBody>
          <a:bodyPr wrap="square" rtlCol="1">
            <a:spAutoFit/>
            <a:scene3d>
              <a:camera prst="orthographicFront"/>
              <a:lightRig rig="soft" dir="t">
                <a:rot lat="0" lon="0" rev="10800000"/>
              </a:lightRig>
            </a:scene3d>
            <a:sp3d>
              <a:bevelT w="27940" h="12700"/>
              <a:contourClr>
                <a:srgbClr val="DDDDDD"/>
              </a:contourClr>
            </a:sp3d>
          </a:bodyPr>
          <a:lstStyle/>
          <a:p>
            <a:pPr algn="ctr"/>
            <a:r>
              <a:rPr lang="ar-EG" sz="4800" b="1" spc="150" dirty="0">
                <a:ln w="11430"/>
                <a:solidFill>
                  <a:schemeClr val="accent6">
                    <a:lumMod val="50000"/>
                  </a:schemeClr>
                </a:solidFill>
                <a:effectLst>
                  <a:outerShdw blurRad="25400" algn="tl" rotWithShape="0">
                    <a:srgbClr val="000000">
                      <a:alpha val="43000"/>
                    </a:srgbClr>
                  </a:outerShdw>
                </a:effectLst>
              </a:rPr>
              <a:t>أبني تعلُّمي الجديد</a:t>
            </a:r>
          </a:p>
        </p:txBody>
      </p:sp>
    </p:spTree>
    <p:extLst>
      <p:ext uri="{BB962C8B-B14F-4D97-AF65-F5344CB8AC3E}">
        <p14:creationId xmlns:p14="http://schemas.microsoft.com/office/powerpoint/2010/main" val="296019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3968" y="687016"/>
            <a:ext cx="3888432" cy="769441"/>
          </a:xfrm>
          <a:prstGeom prst="rect">
            <a:avLst/>
          </a:prstGeom>
          <a:noFill/>
        </p:spPr>
        <p:txBody>
          <a:bodyPr wrap="square" rtlCol="1">
            <a:spAutoFit/>
          </a:bodyPr>
          <a:lstStyle/>
          <a:p>
            <a:r>
              <a:rPr lang="ar-EG" sz="4400" b="1" dirty="0">
                <a:solidFill>
                  <a:srgbClr val="FF0000"/>
                </a:solidFill>
              </a:rPr>
              <a:t>أقرأ النص الآتي:</a:t>
            </a:r>
          </a:p>
        </p:txBody>
      </p:sp>
      <p:sp>
        <p:nvSpPr>
          <p:cNvPr id="3" name="Round Diagonal Corner Rectangle 2"/>
          <p:cNvSpPr/>
          <p:nvPr/>
        </p:nvSpPr>
        <p:spPr>
          <a:xfrm>
            <a:off x="467544" y="1268760"/>
            <a:ext cx="8352928" cy="4896544"/>
          </a:xfrm>
          <a:prstGeom prst="round2DiagRect">
            <a:avLst/>
          </a:prstGeom>
          <a:solidFill>
            <a:schemeClr val="bg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4" name="TextBox 3"/>
          <p:cNvSpPr txBox="1"/>
          <p:nvPr/>
        </p:nvSpPr>
        <p:spPr>
          <a:xfrm>
            <a:off x="906143" y="1853535"/>
            <a:ext cx="7475730" cy="3539430"/>
          </a:xfrm>
          <a:prstGeom prst="rect">
            <a:avLst/>
          </a:prstGeom>
          <a:noFill/>
        </p:spPr>
        <p:txBody>
          <a:bodyPr wrap="square" rtlCol="1">
            <a:spAutoFit/>
          </a:bodyPr>
          <a:lstStyle/>
          <a:p>
            <a:pPr algn="justLow"/>
            <a:r>
              <a:rPr lang="ar-EG" sz="3200" b="1" dirty="0"/>
              <a:t>رفض الإنسان منذ القدم أن يعيش معزولاً عن محيطه، فطوَّر </a:t>
            </a:r>
            <a:r>
              <a:rPr lang="ar-EG" sz="3200" b="1" dirty="0">
                <a:ln>
                  <a:solidFill>
                    <a:srgbClr val="0070C0"/>
                  </a:solidFill>
                </a:ln>
                <a:solidFill>
                  <a:srgbClr val="0070C0"/>
                </a:solidFill>
              </a:rPr>
              <a:t>أساليب</a:t>
            </a:r>
            <a:r>
              <a:rPr lang="ar-EG" sz="3200" b="1" dirty="0"/>
              <a:t> تواصله مع الآخرين، سأل نفسه، وعرف </a:t>
            </a:r>
            <a:r>
              <a:rPr lang="ar-EG" sz="3200" b="1" dirty="0">
                <a:ln>
                  <a:solidFill>
                    <a:srgbClr val="00B050"/>
                  </a:solidFill>
                </a:ln>
                <a:solidFill>
                  <a:srgbClr val="00B050"/>
                </a:solidFill>
              </a:rPr>
              <a:t>احتياجاتها</a:t>
            </a:r>
            <a:r>
              <a:rPr lang="ar-EG" sz="3200" b="1" dirty="0"/>
              <a:t>، وكان ذلك باعثاً حقيقياً للتآلف مع غيره، تراه يربط </a:t>
            </a:r>
            <a:r>
              <a:rPr lang="ar-EG" sz="3200" b="1" dirty="0">
                <a:ln>
                  <a:solidFill>
                    <a:srgbClr val="00B050"/>
                  </a:solidFill>
                </a:ln>
                <a:solidFill>
                  <a:srgbClr val="00B050"/>
                </a:solidFill>
              </a:rPr>
              <a:t>العلاقات</a:t>
            </a:r>
            <a:r>
              <a:rPr lang="ar-EG" sz="3200" b="1" dirty="0"/>
              <a:t> مع الجميع فا</a:t>
            </a:r>
            <a:r>
              <a:rPr lang="ar-EG" sz="3200" b="1" dirty="0">
                <a:ln>
                  <a:solidFill>
                    <a:srgbClr val="C00000"/>
                  </a:solidFill>
                </a:ln>
                <a:solidFill>
                  <a:srgbClr val="C00000"/>
                </a:solidFill>
              </a:rPr>
              <a:t>لحاضرون</a:t>
            </a:r>
            <a:r>
              <a:rPr lang="ar-EG" sz="3200" b="1" dirty="0"/>
              <a:t> و</a:t>
            </a:r>
            <a:r>
              <a:rPr lang="ar-EG" sz="3200" b="1" dirty="0">
                <a:ln>
                  <a:solidFill>
                    <a:srgbClr val="C00000"/>
                  </a:solidFill>
                </a:ln>
                <a:solidFill>
                  <a:srgbClr val="C00000"/>
                </a:solidFill>
              </a:rPr>
              <a:t>الغائبون</a:t>
            </a:r>
            <a:r>
              <a:rPr lang="ar-EG" sz="3200" b="1" dirty="0"/>
              <a:t> سواء، ويوطد </a:t>
            </a:r>
            <a:r>
              <a:rPr lang="ar-EG" sz="3200" b="1" dirty="0">
                <a:ln>
                  <a:solidFill>
                    <a:srgbClr val="00B050"/>
                  </a:solidFill>
                </a:ln>
                <a:solidFill>
                  <a:srgbClr val="00B050"/>
                </a:solidFill>
              </a:rPr>
              <a:t>الصلات</a:t>
            </a:r>
            <a:r>
              <a:rPr lang="ar-EG" sz="3200" b="1" dirty="0"/>
              <a:t> با</a:t>
            </a:r>
            <a:r>
              <a:rPr lang="ar-EG" sz="3200" b="1" dirty="0">
                <a:ln>
                  <a:solidFill>
                    <a:srgbClr val="C00000"/>
                  </a:solidFill>
                </a:ln>
                <a:solidFill>
                  <a:srgbClr val="C00000"/>
                </a:solidFill>
              </a:rPr>
              <a:t>لمسافرين</a:t>
            </a:r>
            <a:r>
              <a:rPr lang="ar-EG" sz="3200" b="1" dirty="0"/>
              <a:t> و</a:t>
            </a:r>
            <a:r>
              <a:rPr lang="ar-EG" sz="3200" b="1" dirty="0">
                <a:ln>
                  <a:solidFill>
                    <a:srgbClr val="C00000"/>
                  </a:solidFill>
                </a:ln>
                <a:solidFill>
                  <a:srgbClr val="C00000"/>
                </a:solidFill>
              </a:rPr>
              <a:t>المقيمين</a:t>
            </a:r>
            <a:r>
              <a:rPr lang="ar-EG" sz="3200" b="1" dirty="0"/>
              <a:t>، وهو منشرح مبتهج، يطوي </a:t>
            </a:r>
            <a:r>
              <a:rPr lang="ar-EG" sz="3200" b="1" dirty="0">
                <a:ln>
                  <a:solidFill>
                    <a:srgbClr val="00B050"/>
                  </a:solidFill>
                </a:ln>
                <a:solidFill>
                  <a:srgbClr val="00B050"/>
                </a:solidFill>
              </a:rPr>
              <a:t>المسافات</a:t>
            </a:r>
            <a:r>
              <a:rPr lang="ar-EG" sz="3200" b="1" dirty="0"/>
              <a:t> في إصرار وثبات ويتنقل بحرية بين </a:t>
            </a:r>
            <a:r>
              <a:rPr lang="ar-EG" sz="3200" b="1" dirty="0">
                <a:ln>
                  <a:solidFill>
                    <a:srgbClr val="0070C0"/>
                  </a:solidFill>
                </a:ln>
                <a:solidFill>
                  <a:srgbClr val="0070C0"/>
                </a:solidFill>
              </a:rPr>
              <a:t>البلدان</a:t>
            </a:r>
            <a:r>
              <a:rPr lang="ar-EG" sz="3200" b="1" dirty="0"/>
              <a:t>، قاطعاً </a:t>
            </a:r>
            <a:r>
              <a:rPr lang="ar-EG" sz="3200" b="1" dirty="0">
                <a:ln>
                  <a:solidFill>
                    <a:srgbClr val="0070C0"/>
                  </a:solidFill>
                </a:ln>
                <a:solidFill>
                  <a:srgbClr val="0070C0"/>
                </a:solidFill>
              </a:rPr>
              <a:t>الصحاري </a:t>
            </a:r>
            <a:r>
              <a:rPr lang="ar-EG" sz="3200" b="1" dirty="0">
                <a:ln>
                  <a:solidFill>
                    <a:schemeClr val="tx1"/>
                  </a:solidFill>
                </a:ln>
              </a:rPr>
              <a:t>و</a:t>
            </a:r>
            <a:r>
              <a:rPr lang="ar-EG" sz="3200" b="1" dirty="0">
                <a:ln>
                  <a:solidFill>
                    <a:srgbClr val="0070C0"/>
                  </a:solidFill>
                </a:ln>
                <a:solidFill>
                  <a:srgbClr val="0070C0"/>
                </a:solidFill>
              </a:rPr>
              <a:t>البحار.</a:t>
            </a:r>
            <a:endParaRPr lang="ar-EG" sz="2400" b="1" dirty="0">
              <a:ln>
                <a:solidFill>
                  <a:srgbClr val="0070C0"/>
                </a:solidFill>
              </a:ln>
              <a:solidFill>
                <a:srgbClr val="0070C0"/>
              </a:solidFill>
            </a:endParaRPr>
          </a:p>
        </p:txBody>
      </p:sp>
    </p:spTree>
    <p:extLst>
      <p:ext uri="{BB962C8B-B14F-4D97-AF65-F5344CB8AC3E}">
        <p14:creationId xmlns:p14="http://schemas.microsoft.com/office/powerpoint/2010/main" val="288816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iterate type="lt">
                                    <p:tmPct val="10000"/>
                                  </p:iterate>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down)">
                                      <p:cBhvr>
                                        <p:cTn id="1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rot="169269">
            <a:off x="5794565" y="755966"/>
            <a:ext cx="2470201" cy="1025588"/>
          </a:xfrm>
          <a:prstGeom prst="cloud">
            <a:avLst/>
          </a:prstGeom>
        </p:spPr>
        <p:style>
          <a:lnRef idx="1">
            <a:schemeClr val="accent2"/>
          </a:lnRef>
          <a:fillRef idx="3">
            <a:schemeClr val="accent2"/>
          </a:fillRef>
          <a:effectRef idx="2">
            <a:schemeClr val="accent2"/>
          </a:effectRef>
          <a:fontRef idx="minor">
            <a:schemeClr val="lt1"/>
          </a:fontRef>
        </p:style>
        <p:txBody>
          <a:bodyPr rtlCol="1" anchor="ctr"/>
          <a:lstStyle/>
          <a:p>
            <a:pPr algn="ctr"/>
            <a:r>
              <a:rPr lang="ar-EG" sz="4800" b="1" dirty="0"/>
              <a:t>أحلل</a:t>
            </a:r>
            <a:endParaRPr lang="ar-EG" sz="2000" b="1" dirty="0"/>
          </a:p>
        </p:txBody>
      </p:sp>
      <p:sp>
        <p:nvSpPr>
          <p:cNvPr id="5" name="TextBox 4"/>
          <p:cNvSpPr txBox="1"/>
          <p:nvPr/>
        </p:nvSpPr>
        <p:spPr>
          <a:xfrm>
            <a:off x="971600" y="2780928"/>
            <a:ext cx="7140461" cy="1323439"/>
          </a:xfrm>
          <a:prstGeom prst="rect">
            <a:avLst/>
          </a:prstGeom>
          <a:noFill/>
        </p:spPr>
        <p:txBody>
          <a:bodyPr wrap="square" rtlCol="1">
            <a:spAutoFit/>
          </a:bodyPr>
          <a:lstStyle/>
          <a:p>
            <a:pPr algn="ctr"/>
            <a:r>
              <a:rPr lang="ar-EG" sz="4000" b="1" dirty="0">
                <a:solidFill>
                  <a:srgbClr val="9900CC"/>
                </a:solidFill>
              </a:rPr>
              <a:t>1- أجمع الكلمات الملونة بلون واحد وأكتبها في المكان المخصص لها.</a:t>
            </a:r>
          </a:p>
        </p:txBody>
      </p:sp>
    </p:spTree>
    <p:extLst>
      <p:ext uri="{BB962C8B-B14F-4D97-AF65-F5344CB8AC3E}">
        <p14:creationId xmlns:p14="http://schemas.microsoft.com/office/powerpoint/2010/main" val="2715136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475935431"/>
              </p:ext>
            </p:extLst>
          </p:nvPr>
        </p:nvGraphicFramePr>
        <p:xfrm>
          <a:off x="648357" y="836712"/>
          <a:ext cx="7832127" cy="4408265"/>
        </p:xfrm>
        <a:graphic>
          <a:graphicData uri="http://schemas.openxmlformats.org/drawingml/2006/table">
            <a:tbl>
              <a:tblPr rtl="1" firstRow="1" bandRow="1">
                <a:tableStyleId>{21E4AEA4-8DFA-4A89-87EB-49C32662AFE0}</a:tableStyleId>
              </a:tblPr>
              <a:tblGrid>
                <a:gridCol w="2384661">
                  <a:extLst>
                    <a:ext uri="{9D8B030D-6E8A-4147-A177-3AD203B41FA5}">
                      <a16:colId xmlns:a16="http://schemas.microsoft.com/office/drawing/2014/main" val="20000"/>
                    </a:ext>
                  </a:extLst>
                </a:gridCol>
                <a:gridCol w="2723733">
                  <a:extLst>
                    <a:ext uri="{9D8B030D-6E8A-4147-A177-3AD203B41FA5}">
                      <a16:colId xmlns:a16="http://schemas.microsoft.com/office/drawing/2014/main" val="20001"/>
                    </a:ext>
                  </a:extLst>
                </a:gridCol>
                <a:gridCol w="2723733">
                  <a:extLst>
                    <a:ext uri="{9D8B030D-6E8A-4147-A177-3AD203B41FA5}">
                      <a16:colId xmlns:a16="http://schemas.microsoft.com/office/drawing/2014/main" val="20002"/>
                    </a:ext>
                  </a:extLst>
                </a:gridCol>
              </a:tblGrid>
              <a:tr h="881653">
                <a:tc>
                  <a:txBody>
                    <a:bodyPr/>
                    <a:lstStyle/>
                    <a:p>
                      <a:pPr algn="ctr" rtl="1"/>
                      <a:r>
                        <a:rPr lang="ar-EG" sz="2400" dirty="0"/>
                        <a:t>الكلمات</a:t>
                      </a:r>
                      <a:r>
                        <a:rPr lang="ar-EG" sz="2400" baseline="0" dirty="0"/>
                        <a:t> الملونة بالأحمر مجموعة (أ)</a:t>
                      </a:r>
                      <a:endParaRPr lang="ar-EG" sz="2400" dirty="0"/>
                    </a:p>
                  </a:txBody>
                  <a:tcPr/>
                </a:tc>
                <a:tc>
                  <a:txBody>
                    <a:bodyPr/>
                    <a:lstStyle/>
                    <a:p>
                      <a:pPr algn="ctr" rtl="1"/>
                      <a:r>
                        <a:rPr lang="ar-EG" sz="2400" dirty="0"/>
                        <a:t>الكلمات الملونة بالأخضر </a:t>
                      </a:r>
                    </a:p>
                    <a:p>
                      <a:pPr algn="ctr" rtl="1"/>
                      <a:r>
                        <a:rPr lang="ar-EG" sz="2400" dirty="0"/>
                        <a:t>مجموعة (ب)</a:t>
                      </a: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sz="2400" dirty="0"/>
                        <a:t>الكلمات</a:t>
                      </a:r>
                      <a:r>
                        <a:rPr lang="ar-EG" sz="2400" baseline="0" dirty="0"/>
                        <a:t> الملونة بالأزرق </a:t>
                      </a:r>
                    </a:p>
                    <a:p>
                      <a:pPr marL="0" marR="0" indent="0" algn="ctr" defTabSz="914400" rtl="1" eaLnBrk="1" fontAlgn="auto" latinLnBrk="0" hangingPunct="1">
                        <a:lnSpc>
                          <a:spcPct val="100000"/>
                        </a:lnSpc>
                        <a:spcBef>
                          <a:spcPts val="0"/>
                        </a:spcBef>
                        <a:spcAft>
                          <a:spcPts val="0"/>
                        </a:spcAft>
                        <a:buClrTx/>
                        <a:buSzTx/>
                        <a:buFontTx/>
                        <a:buNone/>
                        <a:tabLst/>
                        <a:defRPr/>
                      </a:pPr>
                      <a:r>
                        <a:rPr lang="ar-EG" sz="2400" baseline="0" dirty="0"/>
                        <a:t>مجموعة (ج)</a:t>
                      </a:r>
                      <a:endParaRPr lang="ar-EG" sz="2400" dirty="0"/>
                    </a:p>
                  </a:txBody>
                  <a:tcPr/>
                </a:tc>
                <a:extLst>
                  <a:ext uri="{0D108BD9-81ED-4DB2-BD59-A6C34878D82A}">
                    <a16:rowId xmlns:a16="http://schemas.microsoft.com/office/drawing/2014/main" val="10000"/>
                  </a:ext>
                </a:extLst>
              </a:tr>
              <a:tr h="881653">
                <a:tc>
                  <a:txBody>
                    <a:bodyPr/>
                    <a:lstStyle/>
                    <a:p>
                      <a:pPr rtl="1"/>
                      <a:endParaRPr lang="ar-EG"/>
                    </a:p>
                  </a:txBody>
                  <a:tcPr/>
                </a:tc>
                <a:tc>
                  <a:txBody>
                    <a:bodyPr/>
                    <a:lstStyle/>
                    <a:p>
                      <a:pPr rtl="1"/>
                      <a:endParaRPr lang="ar-EG"/>
                    </a:p>
                  </a:txBody>
                  <a:tcPr/>
                </a:tc>
                <a:tc>
                  <a:txBody>
                    <a:bodyPr/>
                    <a:lstStyle/>
                    <a:p>
                      <a:pPr rtl="1"/>
                      <a:endParaRPr lang="ar-EG"/>
                    </a:p>
                  </a:txBody>
                  <a:tcPr/>
                </a:tc>
                <a:extLst>
                  <a:ext uri="{0D108BD9-81ED-4DB2-BD59-A6C34878D82A}">
                    <a16:rowId xmlns:a16="http://schemas.microsoft.com/office/drawing/2014/main" val="10001"/>
                  </a:ext>
                </a:extLst>
              </a:tr>
              <a:tr h="881653">
                <a:tc>
                  <a:txBody>
                    <a:bodyPr/>
                    <a:lstStyle/>
                    <a:p>
                      <a:pPr rtl="1"/>
                      <a:endParaRPr lang="ar-EG"/>
                    </a:p>
                  </a:txBody>
                  <a:tcPr/>
                </a:tc>
                <a:tc>
                  <a:txBody>
                    <a:bodyPr/>
                    <a:lstStyle/>
                    <a:p>
                      <a:pPr rtl="1"/>
                      <a:endParaRPr lang="ar-EG" dirty="0"/>
                    </a:p>
                  </a:txBody>
                  <a:tcPr/>
                </a:tc>
                <a:tc>
                  <a:txBody>
                    <a:bodyPr/>
                    <a:lstStyle/>
                    <a:p>
                      <a:pPr rtl="1"/>
                      <a:endParaRPr lang="ar-EG"/>
                    </a:p>
                  </a:txBody>
                  <a:tcPr/>
                </a:tc>
                <a:extLst>
                  <a:ext uri="{0D108BD9-81ED-4DB2-BD59-A6C34878D82A}">
                    <a16:rowId xmlns:a16="http://schemas.microsoft.com/office/drawing/2014/main" val="10002"/>
                  </a:ext>
                </a:extLst>
              </a:tr>
              <a:tr h="881653">
                <a:tc>
                  <a:txBody>
                    <a:bodyPr/>
                    <a:lstStyle/>
                    <a:p>
                      <a:pPr rtl="1"/>
                      <a:endParaRPr lang="ar-EG"/>
                    </a:p>
                  </a:txBody>
                  <a:tcPr/>
                </a:tc>
                <a:tc>
                  <a:txBody>
                    <a:bodyPr/>
                    <a:lstStyle/>
                    <a:p>
                      <a:pPr rtl="1"/>
                      <a:endParaRPr lang="ar-EG"/>
                    </a:p>
                  </a:txBody>
                  <a:tcPr/>
                </a:tc>
                <a:tc>
                  <a:txBody>
                    <a:bodyPr/>
                    <a:lstStyle/>
                    <a:p>
                      <a:pPr rtl="1"/>
                      <a:endParaRPr lang="ar-EG"/>
                    </a:p>
                  </a:txBody>
                  <a:tcPr/>
                </a:tc>
                <a:extLst>
                  <a:ext uri="{0D108BD9-81ED-4DB2-BD59-A6C34878D82A}">
                    <a16:rowId xmlns:a16="http://schemas.microsoft.com/office/drawing/2014/main" val="10003"/>
                  </a:ext>
                </a:extLst>
              </a:tr>
              <a:tr h="881653">
                <a:tc>
                  <a:txBody>
                    <a:bodyPr/>
                    <a:lstStyle/>
                    <a:p>
                      <a:pPr rtl="1"/>
                      <a:endParaRPr lang="ar-EG"/>
                    </a:p>
                  </a:txBody>
                  <a:tcPr/>
                </a:tc>
                <a:tc>
                  <a:txBody>
                    <a:bodyPr/>
                    <a:lstStyle/>
                    <a:p>
                      <a:pPr rtl="1"/>
                      <a:endParaRPr lang="ar-EG"/>
                    </a:p>
                  </a:txBody>
                  <a:tcPr/>
                </a:tc>
                <a:tc>
                  <a:txBody>
                    <a:bodyPr/>
                    <a:lstStyle/>
                    <a:p>
                      <a:pPr rtl="1"/>
                      <a:endParaRPr lang="ar-EG" dirty="0"/>
                    </a:p>
                  </a:txBody>
                  <a:tcPr/>
                </a:tc>
                <a:extLst>
                  <a:ext uri="{0D108BD9-81ED-4DB2-BD59-A6C34878D82A}">
                    <a16:rowId xmlns:a16="http://schemas.microsoft.com/office/drawing/2014/main" val="10004"/>
                  </a:ext>
                </a:extLst>
              </a:tr>
            </a:tbl>
          </a:graphicData>
        </a:graphic>
      </p:graphicFrame>
      <p:sp>
        <p:nvSpPr>
          <p:cNvPr id="7" name="TextBox 6"/>
          <p:cNvSpPr txBox="1"/>
          <p:nvPr/>
        </p:nvSpPr>
        <p:spPr>
          <a:xfrm>
            <a:off x="6383868" y="1852966"/>
            <a:ext cx="1944216" cy="523220"/>
          </a:xfrm>
          <a:prstGeom prst="rect">
            <a:avLst/>
          </a:prstGeom>
          <a:noFill/>
        </p:spPr>
        <p:txBody>
          <a:bodyPr wrap="square" rtlCol="1">
            <a:spAutoFit/>
          </a:bodyPr>
          <a:lstStyle/>
          <a:p>
            <a:pPr algn="ctr"/>
            <a:r>
              <a:rPr lang="ar-EG" sz="2800" b="1" dirty="0">
                <a:solidFill>
                  <a:srgbClr val="FF0000"/>
                </a:solidFill>
              </a:rPr>
              <a:t>الحاضرون</a:t>
            </a:r>
          </a:p>
        </p:txBody>
      </p:sp>
      <p:sp>
        <p:nvSpPr>
          <p:cNvPr id="8" name="TextBox 7"/>
          <p:cNvSpPr txBox="1"/>
          <p:nvPr/>
        </p:nvSpPr>
        <p:spPr>
          <a:xfrm>
            <a:off x="6405540" y="2780928"/>
            <a:ext cx="1944216" cy="523220"/>
          </a:xfrm>
          <a:prstGeom prst="rect">
            <a:avLst/>
          </a:prstGeom>
          <a:noFill/>
        </p:spPr>
        <p:txBody>
          <a:bodyPr wrap="square" rtlCol="1">
            <a:spAutoFit/>
          </a:bodyPr>
          <a:lstStyle/>
          <a:p>
            <a:pPr algn="ctr"/>
            <a:r>
              <a:rPr lang="ar-EG" sz="2800" b="1" dirty="0">
                <a:solidFill>
                  <a:srgbClr val="FF0000"/>
                </a:solidFill>
              </a:rPr>
              <a:t>الغائبون</a:t>
            </a:r>
          </a:p>
        </p:txBody>
      </p:sp>
      <p:sp>
        <p:nvSpPr>
          <p:cNvPr id="9" name="TextBox 8"/>
          <p:cNvSpPr txBox="1"/>
          <p:nvPr/>
        </p:nvSpPr>
        <p:spPr>
          <a:xfrm>
            <a:off x="6536268" y="3573016"/>
            <a:ext cx="1944216" cy="523220"/>
          </a:xfrm>
          <a:prstGeom prst="rect">
            <a:avLst/>
          </a:prstGeom>
          <a:noFill/>
        </p:spPr>
        <p:txBody>
          <a:bodyPr wrap="square" rtlCol="1">
            <a:spAutoFit/>
          </a:bodyPr>
          <a:lstStyle/>
          <a:p>
            <a:pPr algn="ctr"/>
            <a:r>
              <a:rPr lang="ar-EG" sz="2800" b="1" dirty="0">
                <a:solidFill>
                  <a:srgbClr val="FF0000"/>
                </a:solidFill>
              </a:rPr>
              <a:t>المسافرين</a:t>
            </a:r>
          </a:p>
        </p:txBody>
      </p:sp>
      <p:sp>
        <p:nvSpPr>
          <p:cNvPr id="10" name="TextBox 9"/>
          <p:cNvSpPr txBox="1"/>
          <p:nvPr/>
        </p:nvSpPr>
        <p:spPr>
          <a:xfrm>
            <a:off x="6537364" y="4509120"/>
            <a:ext cx="1944216" cy="523220"/>
          </a:xfrm>
          <a:prstGeom prst="rect">
            <a:avLst/>
          </a:prstGeom>
          <a:noFill/>
        </p:spPr>
        <p:txBody>
          <a:bodyPr wrap="square" rtlCol="1">
            <a:spAutoFit/>
          </a:bodyPr>
          <a:lstStyle/>
          <a:p>
            <a:pPr algn="ctr"/>
            <a:r>
              <a:rPr lang="ar-EG" sz="2800" b="1" dirty="0">
                <a:solidFill>
                  <a:srgbClr val="FF0000"/>
                </a:solidFill>
              </a:rPr>
              <a:t>المقيمين</a:t>
            </a:r>
          </a:p>
        </p:txBody>
      </p:sp>
      <p:sp>
        <p:nvSpPr>
          <p:cNvPr id="11" name="TextBox 10"/>
          <p:cNvSpPr txBox="1"/>
          <p:nvPr/>
        </p:nvSpPr>
        <p:spPr>
          <a:xfrm>
            <a:off x="3785745" y="1882944"/>
            <a:ext cx="1944216" cy="584775"/>
          </a:xfrm>
          <a:prstGeom prst="rect">
            <a:avLst/>
          </a:prstGeom>
          <a:noFill/>
        </p:spPr>
        <p:txBody>
          <a:bodyPr wrap="square" rtlCol="1">
            <a:spAutoFit/>
          </a:bodyPr>
          <a:lstStyle/>
          <a:p>
            <a:pPr algn="ctr"/>
            <a:r>
              <a:rPr lang="ar-EG" sz="3200" b="1" dirty="0">
                <a:solidFill>
                  <a:schemeClr val="accent3">
                    <a:lumMod val="75000"/>
                  </a:schemeClr>
                </a:solidFill>
              </a:rPr>
              <a:t>احتياجاتها</a:t>
            </a:r>
          </a:p>
        </p:txBody>
      </p:sp>
      <p:sp>
        <p:nvSpPr>
          <p:cNvPr id="12" name="TextBox 11"/>
          <p:cNvSpPr txBox="1"/>
          <p:nvPr/>
        </p:nvSpPr>
        <p:spPr>
          <a:xfrm>
            <a:off x="3923927" y="2780928"/>
            <a:ext cx="1944216" cy="584775"/>
          </a:xfrm>
          <a:prstGeom prst="rect">
            <a:avLst/>
          </a:prstGeom>
          <a:noFill/>
        </p:spPr>
        <p:txBody>
          <a:bodyPr wrap="square" rtlCol="1">
            <a:spAutoFit/>
          </a:bodyPr>
          <a:lstStyle/>
          <a:p>
            <a:pPr algn="ctr"/>
            <a:r>
              <a:rPr lang="ar-EG" sz="3200" b="1" dirty="0">
                <a:solidFill>
                  <a:schemeClr val="accent3">
                    <a:lumMod val="75000"/>
                  </a:schemeClr>
                </a:solidFill>
              </a:rPr>
              <a:t>العلاقات</a:t>
            </a:r>
          </a:p>
        </p:txBody>
      </p:sp>
      <p:sp>
        <p:nvSpPr>
          <p:cNvPr id="13" name="TextBox 12"/>
          <p:cNvSpPr txBox="1"/>
          <p:nvPr/>
        </p:nvSpPr>
        <p:spPr>
          <a:xfrm>
            <a:off x="3923927" y="3602994"/>
            <a:ext cx="1944216" cy="584775"/>
          </a:xfrm>
          <a:prstGeom prst="rect">
            <a:avLst/>
          </a:prstGeom>
          <a:noFill/>
        </p:spPr>
        <p:txBody>
          <a:bodyPr wrap="square" rtlCol="1">
            <a:spAutoFit/>
          </a:bodyPr>
          <a:lstStyle/>
          <a:p>
            <a:pPr algn="ctr"/>
            <a:r>
              <a:rPr lang="ar-EG" sz="3200" b="1" dirty="0">
                <a:solidFill>
                  <a:schemeClr val="accent3">
                    <a:lumMod val="75000"/>
                  </a:schemeClr>
                </a:solidFill>
              </a:rPr>
              <a:t>الصلات</a:t>
            </a:r>
          </a:p>
        </p:txBody>
      </p:sp>
      <p:sp>
        <p:nvSpPr>
          <p:cNvPr id="14" name="TextBox 13"/>
          <p:cNvSpPr txBox="1"/>
          <p:nvPr/>
        </p:nvSpPr>
        <p:spPr>
          <a:xfrm>
            <a:off x="3923927" y="4491366"/>
            <a:ext cx="1944216" cy="584775"/>
          </a:xfrm>
          <a:prstGeom prst="rect">
            <a:avLst/>
          </a:prstGeom>
          <a:noFill/>
        </p:spPr>
        <p:txBody>
          <a:bodyPr wrap="square" rtlCol="1">
            <a:spAutoFit/>
          </a:bodyPr>
          <a:lstStyle/>
          <a:p>
            <a:pPr algn="ctr"/>
            <a:r>
              <a:rPr lang="ar-EG" sz="3200" b="1" dirty="0">
                <a:solidFill>
                  <a:schemeClr val="accent3">
                    <a:lumMod val="75000"/>
                  </a:schemeClr>
                </a:solidFill>
              </a:rPr>
              <a:t>المسافات</a:t>
            </a:r>
          </a:p>
        </p:txBody>
      </p:sp>
      <p:sp>
        <p:nvSpPr>
          <p:cNvPr id="15" name="TextBox 14"/>
          <p:cNvSpPr txBox="1"/>
          <p:nvPr/>
        </p:nvSpPr>
        <p:spPr>
          <a:xfrm>
            <a:off x="1043607" y="1852966"/>
            <a:ext cx="1944216" cy="584775"/>
          </a:xfrm>
          <a:prstGeom prst="rect">
            <a:avLst/>
          </a:prstGeom>
          <a:noFill/>
        </p:spPr>
        <p:txBody>
          <a:bodyPr wrap="square" rtlCol="1">
            <a:spAutoFit/>
          </a:bodyPr>
          <a:lstStyle/>
          <a:p>
            <a:pPr algn="ctr"/>
            <a:r>
              <a:rPr lang="ar-EG"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أساليب</a:t>
            </a:r>
            <a:endParaRPr lang="ar-EG" sz="2000" dirty="0"/>
          </a:p>
        </p:txBody>
      </p:sp>
      <p:sp>
        <p:nvSpPr>
          <p:cNvPr id="16" name="TextBox 15"/>
          <p:cNvSpPr txBox="1"/>
          <p:nvPr/>
        </p:nvSpPr>
        <p:spPr>
          <a:xfrm>
            <a:off x="1042431" y="2780928"/>
            <a:ext cx="1944216" cy="584775"/>
          </a:xfrm>
          <a:prstGeom prst="rect">
            <a:avLst/>
          </a:prstGeom>
          <a:noFill/>
        </p:spPr>
        <p:txBody>
          <a:bodyPr wrap="square" rtlCol="1">
            <a:spAutoFit/>
          </a:bodyPr>
          <a:lstStyle/>
          <a:p>
            <a:pPr algn="ctr"/>
            <a:r>
              <a:rPr lang="ar-EG"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البلدان</a:t>
            </a:r>
            <a:endParaRPr lang="ar-EG" sz="2000" dirty="0"/>
          </a:p>
        </p:txBody>
      </p:sp>
      <p:sp>
        <p:nvSpPr>
          <p:cNvPr id="17" name="TextBox 16"/>
          <p:cNvSpPr txBox="1"/>
          <p:nvPr/>
        </p:nvSpPr>
        <p:spPr>
          <a:xfrm>
            <a:off x="1043607" y="3602994"/>
            <a:ext cx="1944216" cy="584775"/>
          </a:xfrm>
          <a:prstGeom prst="rect">
            <a:avLst/>
          </a:prstGeom>
          <a:noFill/>
        </p:spPr>
        <p:txBody>
          <a:bodyPr wrap="square" rtlCol="1">
            <a:spAutoFit/>
          </a:bodyPr>
          <a:lstStyle/>
          <a:p>
            <a:pPr algn="ctr"/>
            <a:r>
              <a:rPr lang="ar-EG"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الصحاري</a:t>
            </a:r>
            <a:endParaRPr lang="ar-EG" sz="2000" dirty="0"/>
          </a:p>
        </p:txBody>
      </p:sp>
      <p:sp>
        <p:nvSpPr>
          <p:cNvPr id="18" name="TextBox 17"/>
          <p:cNvSpPr txBox="1"/>
          <p:nvPr/>
        </p:nvSpPr>
        <p:spPr>
          <a:xfrm>
            <a:off x="1184159" y="4448192"/>
            <a:ext cx="1944216" cy="584775"/>
          </a:xfrm>
          <a:prstGeom prst="rect">
            <a:avLst/>
          </a:prstGeom>
          <a:noFill/>
        </p:spPr>
        <p:txBody>
          <a:bodyPr wrap="square" rtlCol="1">
            <a:spAutoFit/>
          </a:bodyPr>
          <a:lstStyle/>
          <a:p>
            <a:pPr algn="ctr"/>
            <a:r>
              <a:rPr lang="ar-EG"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البحار</a:t>
            </a:r>
            <a:endParaRPr lang="ar-EG" sz="2000" dirty="0"/>
          </a:p>
        </p:txBody>
      </p:sp>
    </p:spTree>
    <p:extLst>
      <p:ext uri="{BB962C8B-B14F-4D97-AF65-F5344CB8AC3E}">
        <p14:creationId xmlns:p14="http://schemas.microsoft.com/office/powerpoint/2010/main" val="1256288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p:cTn id="14"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 calcmode="lin" valueType="num">
                                      <p:cBhvr>
                                        <p:cTn id="21"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8">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 calcmode="lin" valueType="num">
                                      <p:cBhvr>
                                        <p:cTn id="28"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anim calcmode="lin" valueType="num">
                                      <p:cBhvr>
                                        <p:cTn id="35"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10">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1">
                                            <p:txEl>
                                              <p:pRg st="0" end="0"/>
                                            </p:txEl>
                                          </p:spTgt>
                                        </p:tgtEl>
                                        <p:attrNameLst>
                                          <p:attrName>style.visibility</p:attrName>
                                        </p:attrNameLst>
                                      </p:cBhvr>
                                      <p:to>
                                        <p:strVal val="visible"/>
                                      </p:to>
                                    </p:set>
                                    <p:anim calcmode="lin" valueType="num">
                                      <p:cBhvr>
                                        <p:cTn id="42"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1">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2">
                                            <p:txEl>
                                              <p:pRg st="0" end="0"/>
                                            </p:txEl>
                                          </p:spTgt>
                                        </p:tgtEl>
                                        <p:attrNameLst>
                                          <p:attrName>style.visibility</p:attrName>
                                        </p:attrNameLst>
                                      </p:cBhvr>
                                      <p:to>
                                        <p:strVal val="visible"/>
                                      </p:to>
                                    </p:set>
                                    <p:anim calcmode="lin" valueType="num">
                                      <p:cBhvr>
                                        <p:cTn id="49"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51" dur="500"/>
                                        <p:tgtEl>
                                          <p:spTgt spid="12">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13">
                                            <p:txEl>
                                              <p:pRg st="0" end="0"/>
                                            </p:txEl>
                                          </p:spTgt>
                                        </p:tgtEl>
                                        <p:attrNameLst>
                                          <p:attrName>style.visibility</p:attrName>
                                        </p:attrNameLst>
                                      </p:cBhvr>
                                      <p:to>
                                        <p:strVal val="visible"/>
                                      </p:to>
                                    </p:set>
                                    <p:anim calcmode="lin" valueType="num">
                                      <p:cBhvr>
                                        <p:cTn id="56"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57"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58" dur="500"/>
                                        <p:tgtEl>
                                          <p:spTgt spid="13">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14">
                                            <p:txEl>
                                              <p:pRg st="0" end="0"/>
                                            </p:txEl>
                                          </p:spTgt>
                                        </p:tgtEl>
                                        <p:attrNameLst>
                                          <p:attrName>style.visibility</p:attrName>
                                        </p:attrNameLst>
                                      </p:cBhvr>
                                      <p:to>
                                        <p:strVal val="visible"/>
                                      </p:to>
                                    </p:set>
                                    <p:anim calcmode="lin" valueType="num">
                                      <p:cBhvr>
                                        <p:cTn id="63"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64"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65" dur="500"/>
                                        <p:tgtEl>
                                          <p:spTgt spid="14">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15">
                                            <p:txEl>
                                              <p:pRg st="0" end="0"/>
                                            </p:txEl>
                                          </p:spTgt>
                                        </p:tgtEl>
                                        <p:attrNameLst>
                                          <p:attrName>style.visibility</p:attrName>
                                        </p:attrNameLst>
                                      </p:cBhvr>
                                      <p:to>
                                        <p:strVal val="visible"/>
                                      </p:to>
                                    </p:set>
                                    <p:anim calcmode="lin" valueType="num">
                                      <p:cBhvr>
                                        <p:cTn id="70"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71"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72" dur="500"/>
                                        <p:tgtEl>
                                          <p:spTgt spid="15">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16">
                                            <p:txEl>
                                              <p:pRg st="0" end="0"/>
                                            </p:txEl>
                                          </p:spTgt>
                                        </p:tgtEl>
                                        <p:attrNameLst>
                                          <p:attrName>style.visibility</p:attrName>
                                        </p:attrNameLst>
                                      </p:cBhvr>
                                      <p:to>
                                        <p:strVal val="visible"/>
                                      </p:to>
                                    </p:set>
                                    <p:anim calcmode="lin" valueType="num">
                                      <p:cBhvr>
                                        <p:cTn id="77"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78"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79" dur="500"/>
                                        <p:tgtEl>
                                          <p:spTgt spid="16">
                                            <p:txEl>
                                              <p:pRg st="0" end="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17">
                                            <p:txEl>
                                              <p:pRg st="0" end="0"/>
                                            </p:txEl>
                                          </p:spTgt>
                                        </p:tgtEl>
                                        <p:attrNameLst>
                                          <p:attrName>style.visibility</p:attrName>
                                        </p:attrNameLst>
                                      </p:cBhvr>
                                      <p:to>
                                        <p:strVal val="visible"/>
                                      </p:to>
                                    </p:set>
                                    <p:anim calcmode="lin" valueType="num">
                                      <p:cBhvr>
                                        <p:cTn id="84"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85" dur="5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86" dur="500"/>
                                        <p:tgtEl>
                                          <p:spTgt spid="17">
                                            <p:txEl>
                                              <p:pRg st="0" end="0"/>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18">
                                            <p:txEl>
                                              <p:pRg st="0" end="0"/>
                                            </p:txEl>
                                          </p:spTgt>
                                        </p:tgtEl>
                                        <p:attrNameLst>
                                          <p:attrName>style.visibility</p:attrName>
                                        </p:attrNameLst>
                                      </p:cBhvr>
                                      <p:to>
                                        <p:strVal val="visible"/>
                                      </p:to>
                                    </p:set>
                                    <p:anim calcmode="lin" valueType="num">
                                      <p:cBhvr>
                                        <p:cTn id="91"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92"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93"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p:cNvSpPr/>
          <p:nvPr/>
        </p:nvSpPr>
        <p:spPr>
          <a:xfrm>
            <a:off x="1691680" y="565642"/>
            <a:ext cx="6060717" cy="1060152"/>
          </a:xfrm>
          <a:prstGeom prst="flowChartTerminator">
            <a:avLst/>
          </a:prstGeom>
          <a:ln/>
        </p:spPr>
        <p:style>
          <a:lnRef idx="1">
            <a:schemeClr val="accent5"/>
          </a:lnRef>
          <a:fillRef idx="2">
            <a:schemeClr val="accent5"/>
          </a:fillRef>
          <a:effectRef idx="1">
            <a:schemeClr val="accent5"/>
          </a:effectRef>
          <a:fontRef idx="minor">
            <a:schemeClr val="dk1"/>
          </a:fontRef>
        </p:style>
        <p:txBody>
          <a:bodyPr rtlCol="1" anchor="ctr"/>
          <a:lstStyle/>
          <a:p>
            <a:pPr algn="ctr"/>
            <a:r>
              <a:rPr lang="ar-EG" sz="3200" b="1" dirty="0"/>
              <a:t>2- أتأمل الكلمات في المجموعة (أ) وأختار الإجابة الصحيحة فيما يأتي: </a:t>
            </a:r>
          </a:p>
        </p:txBody>
      </p:sp>
      <p:sp>
        <p:nvSpPr>
          <p:cNvPr id="6" name="TextBox 5"/>
          <p:cNvSpPr txBox="1"/>
          <p:nvPr/>
        </p:nvSpPr>
        <p:spPr>
          <a:xfrm>
            <a:off x="400081" y="2449183"/>
            <a:ext cx="8250144" cy="3046988"/>
          </a:xfrm>
          <a:prstGeom prst="rect">
            <a:avLst/>
          </a:prstGeom>
          <a:noFill/>
        </p:spPr>
        <p:txBody>
          <a:bodyPr wrap="square" rtlCol="1">
            <a:spAutoFit/>
          </a:bodyPr>
          <a:lstStyle/>
          <a:p>
            <a:pPr marL="285750" indent="-285750">
              <a:lnSpc>
                <a:spcPct val="150000"/>
              </a:lnSpc>
              <a:buFont typeface="Wingdings" pitchFamily="2" charset="2"/>
              <a:buChar char="q"/>
            </a:pPr>
            <a:r>
              <a:rPr lang="ar-EG" sz="3200" b="1" dirty="0"/>
              <a:t>دلت هذه الأسماء على ثلاثة فأكثر، فهي (جمع – مثنى)</a:t>
            </a:r>
          </a:p>
          <a:p>
            <a:pPr marL="285750" indent="-285750">
              <a:lnSpc>
                <a:spcPct val="150000"/>
              </a:lnSpc>
              <a:buFont typeface="Wingdings" pitchFamily="2" charset="2"/>
              <a:buChar char="q"/>
            </a:pPr>
            <a:r>
              <a:rPr lang="ar-EG" sz="3200" b="1" dirty="0"/>
              <a:t>دلت هذه الأسماء على (مذكر – مؤنث )</a:t>
            </a:r>
          </a:p>
          <a:p>
            <a:pPr marL="285750" indent="-285750">
              <a:lnSpc>
                <a:spcPct val="150000"/>
              </a:lnSpc>
              <a:buFont typeface="Wingdings" pitchFamily="2" charset="2"/>
              <a:buChar char="q"/>
            </a:pPr>
            <a:r>
              <a:rPr lang="ar-EG" sz="3200" b="1" dirty="0"/>
              <a:t>لم تتغير صورة المفرد إلا بزيادة الواو والنون أو الياء والنون في آخره، لذلك فهو (سالم – ليس سالماً) </a:t>
            </a:r>
          </a:p>
        </p:txBody>
      </p:sp>
      <p:sp>
        <p:nvSpPr>
          <p:cNvPr id="7" name="Oval 6"/>
          <p:cNvSpPr/>
          <p:nvPr/>
        </p:nvSpPr>
        <p:spPr>
          <a:xfrm>
            <a:off x="2051720" y="2636912"/>
            <a:ext cx="864096"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endParaRPr lang="ar-EG"/>
          </a:p>
        </p:txBody>
      </p:sp>
      <p:sp>
        <p:nvSpPr>
          <p:cNvPr id="8" name="Oval 7"/>
          <p:cNvSpPr/>
          <p:nvPr/>
        </p:nvSpPr>
        <p:spPr>
          <a:xfrm>
            <a:off x="4427984" y="3356992"/>
            <a:ext cx="864096"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endParaRPr lang="ar-EG"/>
          </a:p>
        </p:txBody>
      </p:sp>
      <p:sp>
        <p:nvSpPr>
          <p:cNvPr id="9" name="Oval 8"/>
          <p:cNvSpPr/>
          <p:nvPr/>
        </p:nvSpPr>
        <p:spPr>
          <a:xfrm>
            <a:off x="3834349" y="4797152"/>
            <a:ext cx="864096"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endParaRPr lang="ar-EG"/>
          </a:p>
        </p:txBody>
      </p:sp>
    </p:spTree>
    <p:extLst>
      <p:ext uri="{BB962C8B-B14F-4D97-AF65-F5344CB8AC3E}">
        <p14:creationId xmlns:p14="http://schemas.microsoft.com/office/powerpoint/2010/main" val="2401885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randombar(horizont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heel(1)">
                                      <p:cBhvr>
                                        <p:cTn id="29" dur="2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heel(1)">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heel(1)">
                                      <p:cBhvr>
                                        <p:cTn id="3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27584" y="1484784"/>
            <a:ext cx="7632848" cy="2062103"/>
          </a:xfrm>
          <a:prstGeom prst="rect">
            <a:avLst/>
          </a:prstGeom>
          <a:noFill/>
        </p:spPr>
        <p:txBody>
          <a:bodyPr wrap="square" rtlCol="1">
            <a:spAutoFit/>
          </a:bodyPr>
          <a:lstStyle/>
          <a:p>
            <a:pPr algn="ctr"/>
            <a:r>
              <a:rPr lang="ar-EG" sz="3200" b="1" dirty="0"/>
              <a:t>أجمع الإجابات الصحيحة التي اخترتها، وأكون منها اسم النوع الأول من أنوع الجموع.</a:t>
            </a:r>
          </a:p>
          <a:p>
            <a:pPr algn="ctr"/>
            <a:endParaRPr lang="ar-EG" sz="3200" b="1" dirty="0"/>
          </a:p>
          <a:p>
            <a:pPr marL="457200" indent="-457200" algn="ctr">
              <a:buFont typeface="Wingdings" panose="05000000000000000000" pitchFamily="2" charset="2"/>
              <a:buChar char="q"/>
            </a:pPr>
            <a:r>
              <a:rPr lang="ar-EG" sz="3200" b="1" dirty="0">
                <a:solidFill>
                  <a:srgbClr val="0070C0"/>
                </a:solidFill>
              </a:rPr>
              <a:t>النوع الأول من أنواع الجموع هو:...................</a:t>
            </a:r>
          </a:p>
        </p:txBody>
      </p:sp>
      <p:sp>
        <p:nvSpPr>
          <p:cNvPr id="11" name="TextBox 10"/>
          <p:cNvSpPr txBox="1"/>
          <p:nvPr/>
        </p:nvSpPr>
        <p:spPr>
          <a:xfrm>
            <a:off x="-252536" y="2708920"/>
            <a:ext cx="4325072" cy="584775"/>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EG"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جمع المذكر السالم</a:t>
            </a:r>
          </a:p>
        </p:txBody>
      </p:sp>
    </p:spTree>
    <p:extLst>
      <p:ext uri="{BB962C8B-B14F-4D97-AF65-F5344CB8AC3E}">
        <p14:creationId xmlns:p14="http://schemas.microsoft.com/office/powerpoint/2010/main" val="74141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 calcmode="lin" valueType="num">
                                      <p:cBhvr>
                                        <p:cTn id="14"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elmohandes\Desktop\بوربوينت\اشكال للكتابة بداخلها\PngMedium-Thumbtack-note-blank-152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548680"/>
            <a:ext cx="7008949" cy="53276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rot="20730955">
            <a:off x="1855770" y="1627471"/>
            <a:ext cx="5558569" cy="3170099"/>
          </a:xfrm>
          <a:prstGeom prst="rect">
            <a:avLst/>
          </a:prstGeom>
          <a:noFill/>
        </p:spPr>
        <p:txBody>
          <a:bodyPr wrap="square" rtlCol="1">
            <a:spAutoFit/>
          </a:bodyPr>
          <a:lstStyle/>
          <a:p>
            <a:r>
              <a:rPr lang="ar-EG" sz="4000" b="1" u="sng" dirty="0">
                <a:solidFill>
                  <a:srgbClr val="FF0000"/>
                </a:solidFill>
              </a:rPr>
              <a:t>أستنتج</a:t>
            </a:r>
          </a:p>
          <a:p>
            <a:pPr algn="ctr"/>
            <a:r>
              <a:rPr lang="ar-EG" sz="4000" b="1" dirty="0"/>
              <a:t> جمع المذكرالسالم هو: اسم يدل على ثلاثة فأكثر بزيادة </a:t>
            </a:r>
          </a:p>
          <a:p>
            <a:pPr algn="ctr"/>
            <a:r>
              <a:rPr lang="ar-EG" sz="4000" b="1" dirty="0"/>
              <a:t>(واو ونون) أو (ياء ونون) في آخره.</a:t>
            </a:r>
          </a:p>
        </p:txBody>
      </p:sp>
    </p:spTree>
    <p:extLst>
      <p:ext uri="{BB962C8B-B14F-4D97-AF65-F5344CB8AC3E}">
        <p14:creationId xmlns:p14="http://schemas.microsoft.com/office/powerpoint/2010/main" val="420544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p:cNvSpPr/>
          <p:nvPr/>
        </p:nvSpPr>
        <p:spPr>
          <a:xfrm>
            <a:off x="2085940" y="465531"/>
            <a:ext cx="5086337" cy="1060152"/>
          </a:xfrm>
          <a:prstGeom prst="roundRect">
            <a:avLst/>
          </a:prstGeom>
          <a:solidFill>
            <a:schemeClr val="bg1"/>
          </a:solidFill>
          <a:ln>
            <a:solidFill>
              <a:srgbClr val="7030A0"/>
            </a:solidFill>
          </a:ln>
        </p:spPr>
        <p:style>
          <a:lnRef idx="2">
            <a:schemeClr val="accent1"/>
          </a:lnRef>
          <a:fillRef idx="1">
            <a:schemeClr val="lt1"/>
          </a:fillRef>
          <a:effectRef idx="0">
            <a:schemeClr val="accent1"/>
          </a:effectRef>
          <a:fontRef idx="minor">
            <a:schemeClr val="dk1"/>
          </a:fontRef>
        </p:style>
        <p:txBody>
          <a:bodyPr rtlCol="1" anchor="ctr"/>
          <a:lstStyle/>
          <a:p>
            <a:pPr algn="ctr"/>
            <a:r>
              <a:rPr lang="ar-EG" sz="2800" b="1" cap="all"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rPr>
              <a:t>3- أتأمل الكلمات في المجموعة (ب) وأختار الإجابة الصحيحة فيما يأتي: </a:t>
            </a:r>
          </a:p>
        </p:txBody>
      </p:sp>
      <p:sp>
        <p:nvSpPr>
          <p:cNvPr id="6" name="TextBox 5"/>
          <p:cNvSpPr txBox="1"/>
          <p:nvPr/>
        </p:nvSpPr>
        <p:spPr>
          <a:xfrm>
            <a:off x="-540568" y="1916832"/>
            <a:ext cx="8964488" cy="3970318"/>
          </a:xfrm>
          <a:prstGeom prst="rect">
            <a:avLst/>
          </a:prstGeom>
          <a:noFill/>
        </p:spPr>
        <p:txBody>
          <a:bodyPr wrap="square" rtlCol="1">
            <a:spAutoFit/>
          </a:bodyPr>
          <a:lstStyle/>
          <a:p>
            <a:pPr marL="285750" indent="-285750">
              <a:lnSpc>
                <a:spcPct val="150000"/>
              </a:lnSpc>
              <a:buFont typeface="Wingdings" pitchFamily="2" charset="2"/>
              <a:buChar char="q"/>
            </a:pPr>
            <a:r>
              <a:rPr lang="ar-EG" sz="2800" b="1" dirty="0">
                <a:solidFill>
                  <a:prstClr val="black"/>
                </a:solidFill>
              </a:rPr>
              <a:t>دلت هذه الأسماء على ثلاثة فأكثر، فهي (جمع – مثنى)</a:t>
            </a:r>
          </a:p>
          <a:p>
            <a:pPr marL="285750" indent="-285750">
              <a:lnSpc>
                <a:spcPct val="150000"/>
              </a:lnSpc>
              <a:buFont typeface="Wingdings" pitchFamily="2" charset="2"/>
              <a:buChar char="q"/>
            </a:pPr>
            <a:r>
              <a:rPr lang="ar-EG" sz="2800" b="1" dirty="0">
                <a:solidFill>
                  <a:prstClr val="black"/>
                </a:solidFill>
              </a:rPr>
              <a:t>دلت هذه الأسماء على (مذكر-مؤنث)</a:t>
            </a:r>
          </a:p>
          <a:p>
            <a:pPr marL="285750" indent="-285750">
              <a:lnSpc>
                <a:spcPct val="150000"/>
              </a:lnSpc>
              <a:buFont typeface="Wingdings" pitchFamily="2" charset="2"/>
              <a:buChar char="q"/>
            </a:pPr>
            <a:r>
              <a:rPr lang="ar-EG" sz="2800" b="1" dirty="0">
                <a:solidFill>
                  <a:prstClr val="black"/>
                </a:solidFill>
              </a:rPr>
              <a:t>لم تتغير صورة المفرد إلا بزيادة الألف والتاء في آخره، لذلك فهو </a:t>
            </a:r>
          </a:p>
          <a:p>
            <a:pPr>
              <a:lnSpc>
                <a:spcPct val="150000"/>
              </a:lnSpc>
            </a:pPr>
            <a:r>
              <a:rPr lang="ar-EG" sz="2800" b="1" dirty="0">
                <a:solidFill>
                  <a:prstClr val="black"/>
                </a:solidFill>
              </a:rPr>
              <a:t>(سالم – ليس سالماً)</a:t>
            </a:r>
          </a:p>
          <a:p>
            <a:pPr marL="457200" indent="-457200">
              <a:lnSpc>
                <a:spcPct val="150000"/>
              </a:lnSpc>
              <a:buFont typeface="Arial" panose="020B0604020202020204" pitchFamily="34" charset="0"/>
              <a:buChar char="•"/>
            </a:pPr>
            <a:r>
              <a:rPr lang="ar-EG" sz="2800" b="1" dirty="0">
                <a:solidFill>
                  <a:srgbClr val="0070C0"/>
                </a:solidFill>
              </a:rPr>
              <a:t>أجمع الإجابات الصحيحة التي اخترتها وأكون منها اسم </a:t>
            </a:r>
          </a:p>
          <a:p>
            <a:pPr>
              <a:lnSpc>
                <a:spcPct val="150000"/>
              </a:lnSpc>
            </a:pPr>
            <a:r>
              <a:rPr lang="ar-EG" sz="2800" b="1" dirty="0">
                <a:solidFill>
                  <a:srgbClr val="0070C0"/>
                </a:solidFill>
              </a:rPr>
              <a:t>النوع الثاني من أنواع الجموع......................</a:t>
            </a:r>
          </a:p>
        </p:txBody>
      </p:sp>
      <p:sp>
        <p:nvSpPr>
          <p:cNvPr id="7" name="Oval 6"/>
          <p:cNvSpPr/>
          <p:nvPr/>
        </p:nvSpPr>
        <p:spPr>
          <a:xfrm>
            <a:off x="2627784" y="2060848"/>
            <a:ext cx="864096"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endParaRPr lang="ar-EG" b="1">
              <a:solidFill>
                <a:prstClr val="white"/>
              </a:solidFill>
            </a:endParaRPr>
          </a:p>
        </p:txBody>
      </p:sp>
      <p:sp>
        <p:nvSpPr>
          <p:cNvPr id="8" name="Oval 6"/>
          <p:cNvSpPr/>
          <p:nvPr/>
        </p:nvSpPr>
        <p:spPr>
          <a:xfrm>
            <a:off x="3851920" y="2636912"/>
            <a:ext cx="864096"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endParaRPr lang="ar-EG" b="1">
              <a:solidFill>
                <a:prstClr val="white"/>
              </a:solidFill>
            </a:endParaRPr>
          </a:p>
        </p:txBody>
      </p:sp>
      <p:sp>
        <p:nvSpPr>
          <p:cNvPr id="9" name="Oval 6"/>
          <p:cNvSpPr/>
          <p:nvPr/>
        </p:nvSpPr>
        <p:spPr>
          <a:xfrm>
            <a:off x="7559824" y="4005064"/>
            <a:ext cx="864096"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endParaRPr lang="ar-EG" b="1">
              <a:solidFill>
                <a:prstClr val="white"/>
              </a:solidFill>
            </a:endParaRPr>
          </a:p>
        </p:txBody>
      </p:sp>
      <p:sp>
        <p:nvSpPr>
          <p:cNvPr id="10" name="TextBox 10"/>
          <p:cNvSpPr txBox="1"/>
          <p:nvPr/>
        </p:nvSpPr>
        <p:spPr>
          <a:xfrm>
            <a:off x="1187624" y="5085184"/>
            <a:ext cx="4325072" cy="584775"/>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EG"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جمع المؤنث السالم</a:t>
            </a:r>
          </a:p>
        </p:txBody>
      </p:sp>
    </p:spTree>
    <p:extLst>
      <p:ext uri="{BB962C8B-B14F-4D97-AF65-F5344CB8AC3E}">
        <p14:creationId xmlns:p14="http://schemas.microsoft.com/office/powerpoint/2010/main" val="145707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randombar(horizont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heel(1)">
                                      <p:cBhvr>
                                        <p:cTn id="29" dur="2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heel(1)">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heel(1)">
                                      <p:cBhvr>
                                        <p:cTn id="39" dur="20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10">
                                            <p:txEl>
                                              <p:pRg st="0" end="0"/>
                                            </p:txEl>
                                          </p:spTgt>
                                        </p:tgtEl>
                                        <p:attrNameLst>
                                          <p:attrName>style.visibility</p:attrName>
                                        </p:attrNameLst>
                                      </p:cBhvr>
                                      <p:to>
                                        <p:strVal val="visible"/>
                                      </p:to>
                                    </p:set>
                                    <p:anim calcmode="lin" valueType="num">
                                      <p:cBhvr>
                                        <p:cTn id="44"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45"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46"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elmohandes\Desktop\بوربوينت\اشكال للكتابة بداخلها\PngMedium-Thumbtack-note-blank-152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7" y="552602"/>
            <a:ext cx="7179229" cy="54571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rot="20797382">
            <a:off x="1530867" y="2003885"/>
            <a:ext cx="6204708" cy="2554545"/>
          </a:xfrm>
          <a:prstGeom prst="rect">
            <a:avLst/>
          </a:prstGeom>
          <a:noFill/>
        </p:spPr>
        <p:txBody>
          <a:bodyPr wrap="square" rtlCol="1">
            <a:spAutoFit/>
          </a:bodyPr>
          <a:lstStyle/>
          <a:p>
            <a:r>
              <a:rPr lang="ar-EG" sz="4000" b="1" u="sng" dirty="0">
                <a:solidFill>
                  <a:srgbClr val="FF0000"/>
                </a:solidFill>
              </a:rPr>
              <a:t>أستنتج</a:t>
            </a:r>
          </a:p>
          <a:p>
            <a:pPr algn="ctr"/>
            <a:r>
              <a:rPr lang="ar-EG" sz="4000" dirty="0">
                <a:solidFill>
                  <a:prstClr val="black"/>
                </a:solidFill>
              </a:rPr>
              <a:t> </a:t>
            </a:r>
            <a:r>
              <a:rPr lang="ar-EG" sz="4000" b="1" dirty="0">
                <a:solidFill>
                  <a:prstClr val="black"/>
                </a:solidFill>
              </a:rPr>
              <a:t>جمع المؤنث السالم هو: اسم يدل على ثلاثة فأكثر بزيادة (ألف وتاء) في آخره.</a:t>
            </a:r>
          </a:p>
        </p:txBody>
      </p:sp>
    </p:spTree>
    <p:extLst>
      <p:ext uri="{BB962C8B-B14F-4D97-AF65-F5344CB8AC3E}">
        <p14:creationId xmlns:p14="http://schemas.microsoft.com/office/powerpoint/2010/main" val="206288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p:cNvSpPr/>
          <p:nvPr/>
        </p:nvSpPr>
        <p:spPr>
          <a:xfrm>
            <a:off x="1713112" y="482243"/>
            <a:ext cx="5534731" cy="1060152"/>
          </a:xfrm>
          <a:prstGeom prst="roundRect">
            <a:avLst/>
          </a:prstGeom>
          <a:solidFill>
            <a:schemeClr val="bg1"/>
          </a:solidFill>
          <a:ln>
            <a:solidFill>
              <a:srgbClr val="7030A0"/>
            </a:solidFill>
          </a:ln>
        </p:spPr>
        <p:style>
          <a:lnRef idx="2">
            <a:schemeClr val="accent1"/>
          </a:lnRef>
          <a:fillRef idx="1">
            <a:schemeClr val="lt1"/>
          </a:fillRef>
          <a:effectRef idx="0">
            <a:schemeClr val="accent1"/>
          </a:effectRef>
          <a:fontRef idx="minor">
            <a:schemeClr val="dk1"/>
          </a:fontRef>
        </p:style>
        <p:txBody>
          <a:bodyPr rtlCol="1" anchor="ctr"/>
          <a:lstStyle/>
          <a:p>
            <a:pPr algn="ctr"/>
            <a:r>
              <a:rPr lang="ar-EG" sz="2800" b="1" cap="all"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rPr>
              <a:t>4- أتأمل الكلمات في المجموعة (ج) وأجيب عن الآتي:</a:t>
            </a:r>
          </a:p>
        </p:txBody>
      </p:sp>
      <p:sp>
        <p:nvSpPr>
          <p:cNvPr id="6" name="TextBox 5"/>
          <p:cNvSpPr txBox="1"/>
          <p:nvPr/>
        </p:nvSpPr>
        <p:spPr>
          <a:xfrm>
            <a:off x="1403648" y="1825047"/>
            <a:ext cx="7020272" cy="2677656"/>
          </a:xfrm>
          <a:prstGeom prst="rect">
            <a:avLst/>
          </a:prstGeom>
          <a:noFill/>
        </p:spPr>
        <p:txBody>
          <a:bodyPr wrap="square" rtlCol="1">
            <a:spAutoFit/>
          </a:bodyPr>
          <a:lstStyle/>
          <a:p>
            <a:pPr marL="285750" indent="-285750">
              <a:buFont typeface="Wingdings" pitchFamily="2" charset="2"/>
              <a:buChar char="q"/>
            </a:pPr>
            <a:r>
              <a:rPr lang="ar-EG" sz="2800" b="1" dirty="0">
                <a:solidFill>
                  <a:prstClr val="black"/>
                </a:solidFill>
              </a:rPr>
              <a:t>دلت هذه الأسماء على ثلاثة فأكثر فهي (جمع – مثنى)</a:t>
            </a:r>
          </a:p>
          <a:p>
            <a:pPr marL="285750" indent="-285750">
              <a:buFont typeface="Wingdings" pitchFamily="2" charset="2"/>
              <a:buChar char="q"/>
            </a:pPr>
            <a:endParaRPr lang="ar-EG" sz="2800" b="1" dirty="0">
              <a:solidFill>
                <a:prstClr val="black"/>
              </a:solidFill>
            </a:endParaRPr>
          </a:p>
          <a:p>
            <a:pPr marL="285750" indent="-285750">
              <a:buFont typeface="Wingdings" pitchFamily="2" charset="2"/>
              <a:buChar char="q"/>
            </a:pPr>
            <a:r>
              <a:rPr lang="ar-EG" sz="2800" b="1" dirty="0">
                <a:solidFill>
                  <a:prstClr val="black"/>
                </a:solidFill>
              </a:rPr>
              <a:t>هل تغيرت صورة المفرد عندما جُمع؟ </a:t>
            </a:r>
          </a:p>
          <a:p>
            <a:pPr marL="285750" indent="-285750">
              <a:buFont typeface="Wingdings" pitchFamily="2" charset="2"/>
              <a:buChar char="q"/>
            </a:pPr>
            <a:endParaRPr lang="ar-EG" sz="2800" b="1" dirty="0">
              <a:solidFill>
                <a:prstClr val="black"/>
              </a:solidFill>
            </a:endParaRPr>
          </a:p>
          <a:p>
            <a:pPr marL="285750" indent="-285750">
              <a:buFont typeface="Wingdings" pitchFamily="2" charset="2"/>
              <a:buChar char="q"/>
            </a:pPr>
            <a:r>
              <a:rPr lang="ar-EG" sz="2800" b="1" dirty="0">
                <a:solidFill>
                  <a:prstClr val="black"/>
                </a:solidFill>
              </a:rPr>
              <a:t>أقارن بين صورة الاسم في الحالين، مفرد وجمع.</a:t>
            </a:r>
          </a:p>
          <a:p>
            <a:r>
              <a:rPr lang="ar-EG" sz="2800" b="1" dirty="0">
                <a:solidFill>
                  <a:prstClr val="black"/>
                </a:solidFill>
              </a:rPr>
              <a:t>هل شكل الكأس قبل الكسر يشبه شكله بعد الكسر؟ </a:t>
            </a:r>
          </a:p>
        </p:txBody>
      </p:sp>
      <p:sp>
        <p:nvSpPr>
          <p:cNvPr id="7" name="Oval 6"/>
          <p:cNvSpPr/>
          <p:nvPr/>
        </p:nvSpPr>
        <p:spPr>
          <a:xfrm>
            <a:off x="2699792" y="1808331"/>
            <a:ext cx="864096"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solidFill>
                <a:prstClr val="white"/>
              </a:solidFill>
            </a:endParaRPr>
          </a:p>
        </p:txBody>
      </p:sp>
      <p:sp>
        <p:nvSpPr>
          <p:cNvPr id="2" name="TextBox 1"/>
          <p:cNvSpPr txBox="1"/>
          <p:nvPr/>
        </p:nvSpPr>
        <p:spPr>
          <a:xfrm>
            <a:off x="2555776" y="2577305"/>
            <a:ext cx="1008112" cy="584775"/>
          </a:xfrm>
          <a:prstGeom prst="rect">
            <a:avLst/>
          </a:prstGeom>
          <a:noFill/>
        </p:spPr>
        <p:txBody>
          <a:bodyPr wrap="square" rtlCol="1">
            <a:spAutoFit/>
          </a:bodyPr>
          <a:lstStyle/>
          <a:p>
            <a:pPr algn="ctr"/>
            <a:r>
              <a:rPr lang="ar-EG"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نعم</a:t>
            </a:r>
          </a:p>
        </p:txBody>
      </p:sp>
      <p:sp>
        <p:nvSpPr>
          <p:cNvPr id="12" name="TextBox 11"/>
          <p:cNvSpPr txBox="1"/>
          <p:nvPr/>
        </p:nvSpPr>
        <p:spPr>
          <a:xfrm>
            <a:off x="1209056" y="3917928"/>
            <a:ext cx="1008112" cy="584775"/>
          </a:xfrm>
          <a:prstGeom prst="rect">
            <a:avLst/>
          </a:prstGeom>
          <a:noFill/>
        </p:spPr>
        <p:txBody>
          <a:bodyPr wrap="square" rtlCol="1">
            <a:spAutoFit/>
          </a:bodyPr>
          <a:lstStyle/>
          <a:p>
            <a:pPr algn="ctr"/>
            <a:r>
              <a:rPr lang="ar-EG"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لا</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4581128"/>
            <a:ext cx="2320602" cy="1819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085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randombar(horizontal)">
                                      <p:cBhvr>
                                        <p:cTn id="24" dur="500"/>
                                        <p:tgtEl>
                                          <p:spTgt spid="6"/>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fade">
                                      <p:cBhvr>
                                        <p:cTn id="28" dur="1000"/>
                                        <p:tgtEl>
                                          <p:spTgt spid="1026"/>
                                        </p:tgtEl>
                                      </p:cBhvr>
                                    </p:animEffect>
                                    <p:anim calcmode="lin" valueType="num">
                                      <p:cBhvr>
                                        <p:cTn id="29" dur="1000" fill="hold"/>
                                        <p:tgtEl>
                                          <p:spTgt spid="1026"/>
                                        </p:tgtEl>
                                        <p:attrNameLst>
                                          <p:attrName>ppt_x</p:attrName>
                                        </p:attrNameLst>
                                      </p:cBhvr>
                                      <p:tavLst>
                                        <p:tav tm="0">
                                          <p:val>
                                            <p:strVal val="#ppt_x"/>
                                          </p:val>
                                        </p:tav>
                                        <p:tav tm="100000">
                                          <p:val>
                                            <p:strVal val="#ppt_x"/>
                                          </p:val>
                                        </p:tav>
                                      </p:tavLst>
                                    </p:anim>
                                    <p:anim calcmode="lin" valueType="num">
                                      <p:cBhvr>
                                        <p:cTn id="30"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heel(1)">
                                      <p:cBhvr>
                                        <p:cTn id="35" dur="2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 calcmode="lin" valueType="num">
                                      <p:cBhvr>
                                        <p:cTn id="40"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1"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2" dur="500"/>
                                        <p:tgtEl>
                                          <p:spTgt spid="2">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2">
                                            <p:txEl>
                                              <p:pRg st="0" end="0"/>
                                            </p:txEl>
                                          </p:spTgt>
                                        </p:tgtEl>
                                        <p:attrNameLst>
                                          <p:attrName>style.visibility</p:attrName>
                                        </p:attrNameLst>
                                      </p:cBhvr>
                                      <p:to>
                                        <p:strVal val="visible"/>
                                      </p:to>
                                    </p:set>
                                    <p:anim calcmode="lin" valueType="num">
                                      <p:cBhvr>
                                        <p:cTn id="47"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elmohandes\Desktop\بوربوينت\اشكال للكتابة بداخلها\PngMedium-Thumbtack-note-blank-152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620688"/>
            <a:ext cx="7395253" cy="56213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rot="20722575">
            <a:off x="1566871" y="2308638"/>
            <a:ext cx="6204708" cy="1938992"/>
          </a:xfrm>
          <a:prstGeom prst="rect">
            <a:avLst/>
          </a:prstGeom>
          <a:noFill/>
        </p:spPr>
        <p:txBody>
          <a:bodyPr wrap="square" rtlCol="1">
            <a:spAutoFit/>
          </a:bodyPr>
          <a:lstStyle/>
          <a:p>
            <a:r>
              <a:rPr lang="ar-EG" sz="4000" b="1" u="sng" dirty="0">
                <a:solidFill>
                  <a:srgbClr val="FF0000"/>
                </a:solidFill>
              </a:rPr>
              <a:t>أستنتج </a:t>
            </a:r>
          </a:p>
          <a:p>
            <a:pPr algn="ctr"/>
            <a:r>
              <a:rPr lang="ar-EG" sz="4000" b="1" dirty="0">
                <a:solidFill>
                  <a:prstClr val="black"/>
                </a:solidFill>
              </a:rPr>
              <a:t>جمع التكسير هو: اسم يدل على أكثر من اثنين بتغيُّر في صورة مفرده.</a:t>
            </a:r>
          </a:p>
        </p:txBody>
      </p:sp>
    </p:spTree>
    <p:extLst>
      <p:ext uri="{BB962C8B-B14F-4D97-AF65-F5344CB8AC3E}">
        <p14:creationId xmlns:p14="http://schemas.microsoft.com/office/powerpoint/2010/main" val="360032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5220072" y="1196752"/>
            <a:ext cx="4087915" cy="707886"/>
          </a:xfrm>
          <a:prstGeom prst="rect">
            <a:avLst/>
          </a:prstGeom>
          <a:noFill/>
        </p:spPr>
        <p:txBody>
          <a:bodyPr wrap="square" rtlCol="1">
            <a:prstTxWarp prst="textArchUp">
              <a:avLst/>
            </a:prstTxWarp>
            <a:spAutoFit/>
          </a:bodyPr>
          <a:lstStyle/>
          <a:p>
            <a:pPr algn="ctr"/>
            <a:r>
              <a:rPr lang="ar-EG" sz="6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أطبق: </a:t>
            </a:r>
          </a:p>
        </p:txBody>
      </p:sp>
      <p:sp>
        <p:nvSpPr>
          <p:cNvPr id="13" name="TextBox 18"/>
          <p:cNvSpPr txBox="1"/>
          <p:nvPr/>
        </p:nvSpPr>
        <p:spPr>
          <a:xfrm>
            <a:off x="1115616" y="1700808"/>
            <a:ext cx="6768752" cy="646331"/>
          </a:xfrm>
          <a:prstGeom prst="rect">
            <a:avLst/>
          </a:prstGeom>
          <a:noFill/>
        </p:spPr>
        <p:txBody>
          <a:bodyPr wrap="square" rtlCol="1">
            <a:spAutoFit/>
          </a:bodyPr>
          <a:lstStyle/>
          <a:p>
            <a:pPr algn="ctr"/>
            <a:r>
              <a:rPr lang="ar-EG" sz="3600" b="1" dirty="0"/>
              <a:t>1-أصنف الأسماء الآتية حسب نوع الجمع: </a:t>
            </a:r>
          </a:p>
        </p:txBody>
      </p:sp>
      <p:sp>
        <p:nvSpPr>
          <p:cNvPr id="14" name="TextBox 1"/>
          <p:cNvSpPr txBox="1"/>
          <p:nvPr/>
        </p:nvSpPr>
        <p:spPr>
          <a:xfrm>
            <a:off x="889375" y="2408694"/>
            <a:ext cx="7221233" cy="1951496"/>
          </a:xfrm>
          <a:prstGeom prst="rect">
            <a:avLst/>
          </a:prstGeom>
          <a:noFill/>
        </p:spPr>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ar-EG" sz="2800" dirty="0"/>
              <a:t>علماء- صائمون – آيات – دروع – أشجار </a:t>
            </a:r>
          </a:p>
          <a:p>
            <a:pPr algn="ctr">
              <a:lnSpc>
                <a:spcPct val="150000"/>
              </a:lnSpc>
            </a:pPr>
            <a:r>
              <a:rPr lang="ar-EG" sz="2800" dirty="0"/>
              <a:t>..............................................................................................................................................</a:t>
            </a:r>
          </a:p>
        </p:txBody>
      </p:sp>
      <p:sp>
        <p:nvSpPr>
          <p:cNvPr id="15" name="TextBox 26"/>
          <p:cNvSpPr txBox="1"/>
          <p:nvPr/>
        </p:nvSpPr>
        <p:spPr>
          <a:xfrm>
            <a:off x="6077528" y="3250739"/>
            <a:ext cx="875148" cy="954107"/>
          </a:xfrm>
          <a:prstGeom prst="rect">
            <a:avLst/>
          </a:prstGeom>
          <a:noFill/>
        </p:spPr>
        <p:txBody>
          <a:bodyPr wrap="square" rtlCol="1">
            <a:spAutoFit/>
          </a:bodyPr>
          <a:lstStyle/>
          <a:p>
            <a:pPr algn="ctr"/>
            <a:r>
              <a:rPr lang="ar-EG"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جمع تكسير </a:t>
            </a:r>
          </a:p>
        </p:txBody>
      </p:sp>
      <p:sp>
        <p:nvSpPr>
          <p:cNvPr id="16" name="TextBox 17"/>
          <p:cNvSpPr txBox="1"/>
          <p:nvPr/>
        </p:nvSpPr>
        <p:spPr>
          <a:xfrm>
            <a:off x="4999277" y="3216452"/>
            <a:ext cx="1145604" cy="1384995"/>
          </a:xfrm>
          <a:prstGeom prst="rect">
            <a:avLst/>
          </a:prstGeom>
          <a:noFill/>
        </p:spPr>
        <p:txBody>
          <a:bodyPr wrap="square" rtlCol="1">
            <a:spAutoFit/>
          </a:bodyPr>
          <a:lstStyle/>
          <a:p>
            <a:pPr algn="ctr"/>
            <a:r>
              <a:rPr lang="ar-EG"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جمع</a:t>
            </a:r>
          </a:p>
          <a:p>
            <a:pPr algn="ctr"/>
            <a:r>
              <a:rPr lang="ar-EG"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مذكر سالم</a:t>
            </a:r>
          </a:p>
        </p:txBody>
      </p:sp>
      <p:sp>
        <p:nvSpPr>
          <p:cNvPr id="17" name="TextBox 25"/>
          <p:cNvSpPr txBox="1"/>
          <p:nvPr/>
        </p:nvSpPr>
        <p:spPr>
          <a:xfrm>
            <a:off x="3927189" y="3250739"/>
            <a:ext cx="1145604" cy="1384995"/>
          </a:xfrm>
          <a:prstGeom prst="rect">
            <a:avLst/>
          </a:prstGeom>
          <a:noFill/>
        </p:spPr>
        <p:txBody>
          <a:bodyPr wrap="square" rtlCol="1">
            <a:spAutoFit/>
          </a:bodyPr>
          <a:lstStyle/>
          <a:p>
            <a:pPr algn="ctr"/>
            <a:r>
              <a:rPr lang="ar-EG"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جمع مؤنث سالم </a:t>
            </a:r>
          </a:p>
        </p:txBody>
      </p:sp>
      <p:sp>
        <p:nvSpPr>
          <p:cNvPr id="20" name="TextBox 3"/>
          <p:cNvSpPr txBox="1"/>
          <p:nvPr/>
        </p:nvSpPr>
        <p:spPr>
          <a:xfrm>
            <a:off x="3033550" y="3276051"/>
            <a:ext cx="1145604" cy="954107"/>
          </a:xfrm>
          <a:prstGeom prst="rect">
            <a:avLst/>
          </a:prstGeom>
          <a:noFill/>
        </p:spPr>
        <p:txBody>
          <a:bodyPr wrap="square" rtlCol="1">
            <a:spAutoFit/>
          </a:bodyPr>
          <a:lstStyle/>
          <a:p>
            <a:pPr algn="ctr"/>
            <a:r>
              <a:rPr lang="ar-EG"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جمع تكسير </a:t>
            </a:r>
          </a:p>
        </p:txBody>
      </p:sp>
      <p:sp>
        <p:nvSpPr>
          <p:cNvPr id="21" name="TextBox 3"/>
          <p:cNvSpPr txBox="1"/>
          <p:nvPr/>
        </p:nvSpPr>
        <p:spPr>
          <a:xfrm>
            <a:off x="1963340" y="3216452"/>
            <a:ext cx="1145604" cy="954107"/>
          </a:xfrm>
          <a:prstGeom prst="rect">
            <a:avLst/>
          </a:prstGeom>
          <a:noFill/>
        </p:spPr>
        <p:txBody>
          <a:bodyPr wrap="square" rtlCol="1">
            <a:spAutoFit/>
          </a:bodyPr>
          <a:lstStyle/>
          <a:p>
            <a:pPr algn="ctr"/>
            <a:r>
              <a:rPr lang="ar-EG"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جمع تكسير </a:t>
            </a:r>
          </a:p>
        </p:txBody>
      </p:sp>
    </p:spTree>
    <p:extLst>
      <p:ext uri="{BB962C8B-B14F-4D97-AF65-F5344CB8AC3E}">
        <p14:creationId xmlns:p14="http://schemas.microsoft.com/office/powerpoint/2010/main" val="419952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4" presetClass="entr" presetSubtype="1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randombar(horizontal)">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Effect transition="in" filter="fade">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p:bldP spid="14" grpId="0"/>
      <p:bldP spid="15" grpId="0"/>
      <p:bldP spid="16" grpId="0"/>
      <p:bldP spid="17"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5220072" y="1196752"/>
            <a:ext cx="4087915" cy="707886"/>
          </a:xfrm>
          <a:prstGeom prst="rect">
            <a:avLst/>
          </a:prstGeom>
          <a:noFill/>
        </p:spPr>
        <p:txBody>
          <a:bodyPr wrap="square" rtlCol="1">
            <a:prstTxWarp prst="textArchUp">
              <a:avLst/>
            </a:prstTxWarp>
            <a:spAutoFit/>
          </a:bodyPr>
          <a:lstStyle/>
          <a:p>
            <a:pPr algn="ctr"/>
            <a:r>
              <a:rPr lang="ar-EG" sz="6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أطبق: </a:t>
            </a:r>
          </a:p>
        </p:txBody>
      </p:sp>
      <p:sp>
        <p:nvSpPr>
          <p:cNvPr id="13" name="TextBox 18"/>
          <p:cNvSpPr txBox="1"/>
          <p:nvPr/>
        </p:nvSpPr>
        <p:spPr>
          <a:xfrm>
            <a:off x="1115616" y="1700808"/>
            <a:ext cx="6768752" cy="646331"/>
          </a:xfrm>
          <a:prstGeom prst="rect">
            <a:avLst/>
          </a:prstGeom>
          <a:noFill/>
        </p:spPr>
        <p:txBody>
          <a:bodyPr wrap="square" rtlCol="1">
            <a:spAutoFit/>
          </a:bodyPr>
          <a:lstStyle/>
          <a:p>
            <a:pPr algn="ctr"/>
            <a:r>
              <a:rPr lang="ar-EG" sz="3600" b="1" dirty="0"/>
              <a:t>1-أصنف الأسماء الآتية حسب نوع الجمع: </a:t>
            </a:r>
          </a:p>
        </p:txBody>
      </p:sp>
      <p:sp>
        <p:nvSpPr>
          <p:cNvPr id="14" name="TextBox 1"/>
          <p:cNvSpPr txBox="1"/>
          <p:nvPr/>
        </p:nvSpPr>
        <p:spPr>
          <a:xfrm>
            <a:off x="889375" y="2408694"/>
            <a:ext cx="7221233" cy="1951496"/>
          </a:xfrm>
          <a:prstGeom prst="rect">
            <a:avLst/>
          </a:prstGeom>
          <a:noFill/>
        </p:spPr>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ar-EG" sz="2800" dirty="0"/>
              <a:t>مخترعون – صادقات – زهرات - مستغفرون </a:t>
            </a:r>
          </a:p>
          <a:p>
            <a:pPr algn="ctr">
              <a:lnSpc>
                <a:spcPct val="150000"/>
              </a:lnSpc>
            </a:pPr>
            <a:r>
              <a:rPr lang="ar-EG" sz="2800" dirty="0"/>
              <a:t>..............................................................................................................................................</a:t>
            </a:r>
          </a:p>
        </p:txBody>
      </p:sp>
      <p:sp>
        <p:nvSpPr>
          <p:cNvPr id="16" name="TextBox 17"/>
          <p:cNvSpPr txBox="1"/>
          <p:nvPr/>
        </p:nvSpPr>
        <p:spPr>
          <a:xfrm>
            <a:off x="4647270" y="2951003"/>
            <a:ext cx="1145604" cy="1384995"/>
          </a:xfrm>
          <a:prstGeom prst="rect">
            <a:avLst/>
          </a:prstGeom>
          <a:noFill/>
        </p:spPr>
        <p:txBody>
          <a:bodyPr wrap="square" rtlCol="1">
            <a:spAutoFit/>
          </a:bodyPr>
          <a:lstStyle/>
          <a:p>
            <a:pPr algn="ctr"/>
            <a:r>
              <a:rPr lang="ar-EG"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جمع</a:t>
            </a:r>
          </a:p>
          <a:p>
            <a:pPr algn="ctr"/>
            <a:r>
              <a:rPr lang="ar-EG"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مؤنث سالم</a:t>
            </a:r>
          </a:p>
        </p:txBody>
      </p:sp>
      <p:sp>
        <p:nvSpPr>
          <p:cNvPr id="10" name="TextBox 17"/>
          <p:cNvSpPr txBox="1"/>
          <p:nvPr/>
        </p:nvSpPr>
        <p:spPr>
          <a:xfrm>
            <a:off x="6059411" y="2951496"/>
            <a:ext cx="1145604" cy="1384995"/>
          </a:xfrm>
          <a:prstGeom prst="rect">
            <a:avLst/>
          </a:prstGeom>
          <a:noFill/>
        </p:spPr>
        <p:txBody>
          <a:bodyPr wrap="square" rtlCol="1">
            <a:spAutoFit/>
          </a:bodyPr>
          <a:lstStyle/>
          <a:p>
            <a:pPr algn="ctr"/>
            <a:r>
              <a:rPr lang="ar-EG"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جمع</a:t>
            </a:r>
          </a:p>
          <a:p>
            <a:pPr algn="ctr"/>
            <a:r>
              <a:rPr lang="ar-EG"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مذكر سالم</a:t>
            </a:r>
          </a:p>
        </p:txBody>
      </p:sp>
      <p:sp>
        <p:nvSpPr>
          <p:cNvPr id="11" name="TextBox 17"/>
          <p:cNvSpPr txBox="1"/>
          <p:nvPr/>
        </p:nvSpPr>
        <p:spPr>
          <a:xfrm>
            <a:off x="3235129" y="2951003"/>
            <a:ext cx="1145604" cy="1384995"/>
          </a:xfrm>
          <a:prstGeom prst="rect">
            <a:avLst/>
          </a:prstGeom>
          <a:noFill/>
        </p:spPr>
        <p:txBody>
          <a:bodyPr wrap="square" rtlCol="1">
            <a:spAutoFit/>
          </a:bodyPr>
          <a:lstStyle/>
          <a:p>
            <a:pPr algn="ctr"/>
            <a:r>
              <a:rPr lang="ar-EG"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جمع</a:t>
            </a:r>
          </a:p>
          <a:p>
            <a:pPr algn="ctr"/>
            <a:r>
              <a:rPr lang="ar-EG"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مؤنث سالم</a:t>
            </a:r>
          </a:p>
        </p:txBody>
      </p:sp>
      <p:sp>
        <p:nvSpPr>
          <p:cNvPr id="12" name="TextBox 17"/>
          <p:cNvSpPr txBox="1"/>
          <p:nvPr/>
        </p:nvSpPr>
        <p:spPr>
          <a:xfrm>
            <a:off x="1822988" y="2951002"/>
            <a:ext cx="1145604" cy="1384995"/>
          </a:xfrm>
          <a:prstGeom prst="rect">
            <a:avLst/>
          </a:prstGeom>
          <a:noFill/>
        </p:spPr>
        <p:txBody>
          <a:bodyPr wrap="square" rtlCol="1">
            <a:spAutoFit/>
          </a:bodyPr>
          <a:lstStyle/>
          <a:p>
            <a:pPr algn="ctr"/>
            <a:r>
              <a:rPr lang="ar-EG"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جمع</a:t>
            </a:r>
          </a:p>
          <a:p>
            <a:pPr algn="ctr"/>
            <a:r>
              <a:rPr lang="ar-EG"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مذكر سالم</a:t>
            </a:r>
          </a:p>
        </p:txBody>
      </p:sp>
    </p:spTree>
    <p:extLst>
      <p:ext uri="{BB962C8B-B14F-4D97-AF65-F5344CB8AC3E}">
        <p14:creationId xmlns:p14="http://schemas.microsoft.com/office/powerpoint/2010/main" val="4008116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4" presetClass="entr" presetSubtype="1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randombar(horizontal)">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p:bldP spid="14" grpId="0"/>
      <p:bldP spid="16" grpId="0"/>
      <p:bldP spid="10"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620688"/>
            <a:ext cx="8568952" cy="646331"/>
          </a:xfrm>
          <a:prstGeom prst="rect">
            <a:avLst/>
          </a:prstGeom>
          <a:noFill/>
        </p:spPr>
        <p:txBody>
          <a:bodyPr wrap="square" rtlCol="1">
            <a:spAutoFit/>
          </a:bodyPr>
          <a:lstStyle/>
          <a:p>
            <a:pPr algn="ctr"/>
            <a:r>
              <a:rPr lang="ar-EG"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آتي بالجمع المناسب لكل اسم مفرد فيما يأتي:</a:t>
            </a:r>
          </a:p>
        </p:txBody>
      </p:sp>
      <p:graphicFrame>
        <p:nvGraphicFramePr>
          <p:cNvPr id="5" name="Table 4"/>
          <p:cNvGraphicFramePr>
            <a:graphicFrameLocks noGrp="1"/>
          </p:cNvGraphicFramePr>
          <p:nvPr>
            <p:extLst>
              <p:ext uri="{D42A27DB-BD31-4B8C-83A1-F6EECF244321}">
                <p14:modId xmlns:p14="http://schemas.microsoft.com/office/powerpoint/2010/main" val="2672978382"/>
              </p:ext>
            </p:extLst>
          </p:nvPr>
        </p:nvGraphicFramePr>
        <p:xfrm>
          <a:off x="611560" y="1844824"/>
          <a:ext cx="7848872" cy="4264248"/>
        </p:xfrm>
        <a:graphic>
          <a:graphicData uri="http://schemas.openxmlformats.org/drawingml/2006/table">
            <a:tbl>
              <a:tblPr rtl="1" firstRow="1" bandRow="1">
                <a:tableStyleId>{F5AB1C69-6EDB-4FF4-983F-18BD219EF322}</a:tableStyleId>
              </a:tblPr>
              <a:tblGrid>
                <a:gridCol w="3924436">
                  <a:extLst>
                    <a:ext uri="{9D8B030D-6E8A-4147-A177-3AD203B41FA5}">
                      <a16:colId xmlns:a16="http://schemas.microsoft.com/office/drawing/2014/main" val="20000"/>
                    </a:ext>
                  </a:extLst>
                </a:gridCol>
                <a:gridCol w="3924436">
                  <a:extLst>
                    <a:ext uri="{9D8B030D-6E8A-4147-A177-3AD203B41FA5}">
                      <a16:colId xmlns:a16="http://schemas.microsoft.com/office/drawing/2014/main" val="20001"/>
                    </a:ext>
                  </a:extLst>
                </a:gridCol>
              </a:tblGrid>
              <a:tr h="1066062">
                <a:tc>
                  <a:txBody>
                    <a:bodyPr/>
                    <a:lstStyle/>
                    <a:p>
                      <a:pPr algn="ctr" rtl="1"/>
                      <a:r>
                        <a:rPr lang="ar-EG" sz="3600" b="1" dirty="0"/>
                        <a:t>المفرد</a:t>
                      </a:r>
                    </a:p>
                  </a:txBody>
                  <a:tcPr anchor="ctr"/>
                </a:tc>
                <a:tc>
                  <a:txBody>
                    <a:bodyPr/>
                    <a:lstStyle/>
                    <a:p>
                      <a:pPr algn="ctr" rtl="1"/>
                      <a:r>
                        <a:rPr lang="ar-EG" sz="3600" b="1" dirty="0"/>
                        <a:t>الجمع</a:t>
                      </a:r>
                      <a:endParaRPr lang="ar-EG" b="1" dirty="0"/>
                    </a:p>
                  </a:txBody>
                  <a:tcPr anchor="ctr"/>
                </a:tc>
                <a:extLst>
                  <a:ext uri="{0D108BD9-81ED-4DB2-BD59-A6C34878D82A}">
                    <a16:rowId xmlns:a16="http://schemas.microsoft.com/office/drawing/2014/main" val="10000"/>
                  </a:ext>
                </a:extLst>
              </a:tr>
              <a:tr h="1066062">
                <a:tc>
                  <a:txBody>
                    <a:bodyPr/>
                    <a:lstStyle/>
                    <a:p>
                      <a:pPr algn="ctr" rtl="1"/>
                      <a:r>
                        <a:rPr lang="ar-EG" sz="4000" b="1" dirty="0"/>
                        <a:t>وردة</a:t>
                      </a:r>
                      <a:r>
                        <a:rPr lang="ar-EG" sz="4000" b="1" baseline="0" dirty="0"/>
                        <a:t> </a:t>
                      </a:r>
                      <a:endParaRPr lang="ar-EG" b="1" dirty="0"/>
                    </a:p>
                  </a:txBody>
                  <a:tcPr anchor="ctr"/>
                </a:tc>
                <a:tc>
                  <a:txBody>
                    <a:bodyPr/>
                    <a:lstStyle/>
                    <a:p>
                      <a:pPr rtl="1"/>
                      <a:endParaRPr lang="ar-EG" b="1"/>
                    </a:p>
                  </a:txBody>
                  <a:tcPr anchor="ctr"/>
                </a:tc>
                <a:extLst>
                  <a:ext uri="{0D108BD9-81ED-4DB2-BD59-A6C34878D82A}">
                    <a16:rowId xmlns:a16="http://schemas.microsoft.com/office/drawing/2014/main" val="10001"/>
                  </a:ext>
                </a:extLst>
              </a:tr>
              <a:tr h="1066062">
                <a:tc>
                  <a:txBody>
                    <a:bodyPr/>
                    <a:lstStyle/>
                    <a:p>
                      <a:pPr algn="ctr" rtl="1"/>
                      <a:r>
                        <a:rPr lang="ar-EG" sz="4000" b="1" dirty="0"/>
                        <a:t>مكتشف</a:t>
                      </a:r>
                    </a:p>
                  </a:txBody>
                  <a:tcPr anchor="ctr"/>
                </a:tc>
                <a:tc>
                  <a:txBody>
                    <a:bodyPr/>
                    <a:lstStyle/>
                    <a:p>
                      <a:pPr rtl="1"/>
                      <a:endParaRPr lang="ar-EG" b="1"/>
                    </a:p>
                  </a:txBody>
                  <a:tcPr anchor="ctr"/>
                </a:tc>
                <a:extLst>
                  <a:ext uri="{0D108BD9-81ED-4DB2-BD59-A6C34878D82A}">
                    <a16:rowId xmlns:a16="http://schemas.microsoft.com/office/drawing/2014/main" val="10002"/>
                  </a:ext>
                </a:extLst>
              </a:tr>
              <a:tr h="1066062">
                <a:tc>
                  <a:txBody>
                    <a:bodyPr/>
                    <a:lstStyle/>
                    <a:p>
                      <a:pPr algn="ctr" rtl="1"/>
                      <a:r>
                        <a:rPr lang="ar-EG" sz="4000" b="1" dirty="0"/>
                        <a:t>جندي</a:t>
                      </a:r>
                    </a:p>
                  </a:txBody>
                  <a:tcPr anchor="ctr"/>
                </a:tc>
                <a:tc>
                  <a:txBody>
                    <a:bodyPr/>
                    <a:lstStyle/>
                    <a:p>
                      <a:pPr rtl="1"/>
                      <a:endParaRPr lang="ar-EG" b="1" dirty="0"/>
                    </a:p>
                  </a:txBody>
                  <a:tcPr anchor="ctr"/>
                </a:tc>
                <a:extLst>
                  <a:ext uri="{0D108BD9-81ED-4DB2-BD59-A6C34878D82A}">
                    <a16:rowId xmlns:a16="http://schemas.microsoft.com/office/drawing/2014/main" val="10003"/>
                  </a:ext>
                </a:extLst>
              </a:tr>
            </a:tbl>
          </a:graphicData>
        </a:graphic>
      </p:graphicFrame>
      <p:sp>
        <p:nvSpPr>
          <p:cNvPr id="6" name="TextBox 5"/>
          <p:cNvSpPr txBox="1"/>
          <p:nvPr/>
        </p:nvSpPr>
        <p:spPr>
          <a:xfrm>
            <a:off x="1665719" y="3168261"/>
            <a:ext cx="1944216" cy="584775"/>
          </a:xfrm>
          <a:prstGeom prst="rect">
            <a:avLst/>
          </a:prstGeom>
          <a:noFill/>
        </p:spPr>
        <p:txBody>
          <a:bodyPr wrap="square" rtlCol="1">
            <a:spAutoFit/>
          </a:bodyPr>
          <a:lstStyle/>
          <a:p>
            <a:pPr algn="ctr"/>
            <a:r>
              <a:rPr lang="ar-EG" sz="3200" b="1" dirty="0">
                <a:solidFill>
                  <a:srgbClr val="FF0000"/>
                </a:solidFill>
              </a:rPr>
              <a:t>ورود</a:t>
            </a:r>
          </a:p>
        </p:txBody>
      </p:sp>
      <p:sp>
        <p:nvSpPr>
          <p:cNvPr id="7" name="TextBox 6"/>
          <p:cNvSpPr txBox="1"/>
          <p:nvPr/>
        </p:nvSpPr>
        <p:spPr>
          <a:xfrm>
            <a:off x="1700064" y="4221088"/>
            <a:ext cx="1944216" cy="584775"/>
          </a:xfrm>
          <a:prstGeom prst="rect">
            <a:avLst/>
          </a:prstGeom>
          <a:noFill/>
        </p:spPr>
        <p:txBody>
          <a:bodyPr wrap="square" rtlCol="1">
            <a:spAutoFit/>
          </a:bodyPr>
          <a:lstStyle/>
          <a:p>
            <a:pPr algn="ctr"/>
            <a:r>
              <a:rPr lang="ar-EG" sz="3200" b="1" dirty="0">
                <a:solidFill>
                  <a:srgbClr val="FF0000"/>
                </a:solidFill>
              </a:rPr>
              <a:t>مكتشفون</a:t>
            </a:r>
          </a:p>
        </p:txBody>
      </p:sp>
      <p:sp>
        <p:nvSpPr>
          <p:cNvPr id="8" name="TextBox 7"/>
          <p:cNvSpPr txBox="1"/>
          <p:nvPr/>
        </p:nvSpPr>
        <p:spPr>
          <a:xfrm>
            <a:off x="1700064" y="5273915"/>
            <a:ext cx="1944216" cy="584775"/>
          </a:xfrm>
          <a:prstGeom prst="rect">
            <a:avLst/>
          </a:prstGeom>
          <a:noFill/>
        </p:spPr>
        <p:txBody>
          <a:bodyPr wrap="square" rtlCol="1">
            <a:spAutoFit/>
          </a:bodyPr>
          <a:lstStyle/>
          <a:p>
            <a:pPr algn="ctr"/>
            <a:r>
              <a:rPr lang="ar-EG" sz="3200" b="1" dirty="0">
                <a:solidFill>
                  <a:srgbClr val="FF0000"/>
                </a:solidFill>
              </a:rPr>
              <a:t>جنود</a:t>
            </a:r>
          </a:p>
        </p:txBody>
      </p:sp>
    </p:spTree>
    <p:extLst>
      <p:ext uri="{BB962C8B-B14F-4D97-AF65-F5344CB8AC3E}">
        <p14:creationId xmlns:p14="http://schemas.microsoft.com/office/powerpoint/2010/main" val="232628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16" presetClass="entr" presetSubtype="2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elmohandes\Desktop\بوربوينت\اشكال للكتابة بداخلها\1284.c31811a899b6134614964ec170cd23fb.jpg"/>
          <p:cNvPicPr>
            <a:picLocks noChangeAspect="1" noChangeArrowheads="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372200" y="415122"/>
            <a:ext cx="2170810" cy="15737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86295" y="2204864"/>
            <a:ext cx="7571410" cy="1569660"/>
          </a:xfrm>
          <a:prstGeom prst="rect">
            <a:avLst/>
          </a:prstGeom>
          <a:noFill/>
        </p:spPr>
        <p:txBody>
          <a:bodyPr wrap="square" rtlCol="1">
            <a:spAutoFit/>
          </a:bodyPr>
          <a:lstStyle/>
          <a:p>
            <a:pPr algn="ctr"/>
            <a:r>
              <a:rPr lang="ar-EG" sz="3200" b="1" dirty="0"/>
              <a:t>3- اختلف فواز ونورة في نوع الجمع في كلمة (أبيات)، فنورة ترى أنه جمع مؤنث سالم وفواز يرى أنه جمع تكسير. من منهما إجابته صحيحة؟ أوضح قولي. </a:t>
            </a:r>
          </a:p>
        </p:txBody>
      </p:sp>
      <p:sp>
        <p:nvSpPr>
          <p:cNvPr id="2" name="TextBox 1"/>
          <p:cNvSpPr txBox="1"/>
          <p:nvPr/>
        </p:nvSpPr>
        <p:spPr>
          <a:xfrm>
            <a:off x="1799740" y="3990548"/>
            <a:ext cx="5688632" cy="1200329"/>
          </a:xfrm>
          <a:prstGeom prst="rect">
            <a:avLst/>
          </a:prstGeom>
          <a:noFill/>
        </p:spPr>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EG" sz="3600" dirty="0">
                <a:solidFill>
                  <a:srgbClr val="FF0000"/>
                </a:solidFill>
              </a:rPr>
              <a:t>جمع مؤنث سالم لأنه اسم يدل على ثلاثة أو أكثر وآخره ألف وتاء </a:t>
            </a:r>
          </a:p>
        </p:txBody>
      </p:sp>
      <p:sp>
        <p:nvSpPr>
          <p:cNvPr id="5" name="TextBox 1"/>
          <p:cNvSpPr txBox="1"/>
          <p:nvPr/>
        </p:nvSpPr>
        <p:spPr>
          <a:xfrm>
            <a:off x="6269473" y="377239"/>
            <a:ext cx="1728192" cy="1323439"/>
          </a:xfrm>
          <a:prstGeom prst="rect">
            <a:avLst/>
          </a:prstGeom>
          <a:noFill/>
        </p:spPr>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EG" sz="4000" b="1" dirty="0">
                <a:ln w="11430"/>
                <a:solidFill>
                  <a:srgbClr val="9900CC"/>
                </a:solidFill>
              </a:rPr>
              <a:t>تفكير ناقد </a:t>
            </a:r>
          </a:p>
        </p:txBody>
      </p:sp>
    </p:spTree>
    <p:extLst>
      <p:ext uri="{BB962C8B-B14F-4D97-AF65-F5344CB8AC3E}">
        <p14:creationId xmlns:p14="http://schemas.microsoft.com/office/powerpoint/2010/main" val="145576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55896" y="1037091"/>
            <a:ext cx="6343632" cy="1200329"/>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EG" sz="3600" b="1" spc="50" dirty="0">
                <a:ln w="11430"/>
                <a:solidFill>
                  <a:srgbClr val="0070C0"/>
                </a:solidFill>
              </a:rPr>
              <a:t>4- أستبعد الكلمات التي لا تعد جمع مذكر سالم بشطبها من القائمة الآتية:</a:t>
            </a:r>
          </a:p>
        </p:txBody>
      </p:sp>
      <p:sp>
        <p:nvSpPr>
          <p:cNvPr id="5" name="TextBox 4"/>
          <p:cNvSpPr txBox="1"/>
          <p:nvPr/>
        </p:nvSpPr>
        <p:spPr>
          <a:xfrm>
            <a:off x="737943" y="2852936"/>
            <a:ext cx="7992888" cy="1446550"/>
          </a:xfrm>
          <a:prstGeom prst="rect">
            <a:avLst/>
          </a:prstGeom>
          <a:noFill/>
        </p:spPr>
        <p:txBody>
          <a:bodyPr wrap="square" rtlCol="1">
            <a:spAutoFit/>
          </a:bodyPr>
          <a:lstStyle/>
          <a:p>
            <a:pPr algn="ctr"/>
            <a:r>
              <a:rPr lang="ar-EG" sz="4400" dirty="0"/>
              <a:t>بساتين – معلمون – مهندسين –ليمون – مساكين – محتاجون –فلسطين – مهذبين</a:t>
            </a:r>
          </a:p>
        </p:txBody>
      </p:sp>
      <p:cxnSp>
        <p:nvCxnSpPr>
          <p:cNvPr id="7" name="Straight Connector 6"/>
          <p:cNvCxnSpPr/>
          <p:nvPr/>
        </p:nvCxnSpPr>
        <p:spPr>
          <a:xfrm flipH="1">
            <a:off x="7295472" y="2944607"/>
            <a:ext cx="504056" cy="707923"/>
          </a:xfrm>
          <a:prstGeom prst="line">
            <a:avLst/>
          </a:prstGeom>
          <a:ln w="76200"/>
        </p:spPr>
        <p:style>
          <a:lnRef idx="3">
            <a:schemeClr val="accent2"/>
          </a:lnRef>
          <a:fillRef idx="0">
            <a:schemeClr val="accent2"/>
          </a:fillRef>
          <a:effectRef idx="2">
            <a:schemeClr val="accent2"/>
          </a:effectRef>
          <a:fontRef idx="minor">
            <a:schemeClr val="tx1"/>
          </a:fontRef>
        </p:style>
      </p:cxnSp>
      <p:cxnSp>
        <p:nvCxnSpPr>
          <p:cNvPr id="9" name="Straight Connector 8"/>
          <p:cNvCxnSpPr/>
          <p:nvPr/>
        </p:nvCxnSpPr>
        <p:spPr>
          <a:xfrm flipH="1">
            <a:off x="2106095" y="2852936"/>
            <a:ext cx="504056" cy="707923"/>
          </a:xfrm>
          <a:prstGeom prst="line">
            <a:avLst/>
          </a:prstGeom>
          <a:ln w="76200"/>
        </p:spPr>
        <p:style>
          <a:lnRef idx="3">
            <a:schemeClr val="accent2"/>
          </a:lnRef>
          <a:fillRef idx="0">
            <a:schemeClr val="accent2"/>
          </a:fillRef>
          <a:effectRef idx="2">
            <a:schemeClr val="accent2"/>
          </a:effectRef>
          <a:fontRef idx="minor">
            <a:schemeClr val="tx1"/>
          </a:fontRef>
        </p:style>
      </p:cxnSp>
      <p:cxnSp>
        <p:nvCxnSpPr>
          <p:cNvPr id="10" name="Straight Connector 9"/>
          <p:cNvCxnSpPr/>
          <p:nvPr/>
        </p:nvCxnSpPr>
        <p:spPr>
          <a:xfrm flipH="1">
            <a:off x="7447872" y="3591563"/>
            <a:ext cx="504056" cy="707923"/>
          </a:xfrm>
          <a:prstGeom prst="line">
            <a:avLst/>
          </a:prstGeom>
          <a:ln w="76200"/>
        </p:spPr>
        <p:style>
          <a:lnRef idx="3">
            <a:schemeClr val="accent2"/>
          </a:lnRef>
          <a:fillRef idx="0">
            <a:schemeClr val="accent2"/>
          </a:fillRef>
          <a:effectRef idx="2">
            <a:schemeClr val="accent2"/>
          </a:effectRef>
          <a:fontRef idx="minor">
            <a:schemeClr val="tx1"/>
          </a:fontRef>
        </p:style>
      </p:cxnSp>
      <p:cxnSp>
        <p:nvCxnSpPr>
          <p:cNvPr id="11" name="Straight Connector 10"/>
          <p:cNvCxnSpPr/>
          <p:nvPr/>
        </p:nvCxnSpPr>
        <p:spPr>
          <a:xfrm flipH="1">
            <a:off x="3546255" y="3594386"/>
            <a:ext cx="504056" cy="707923"/>
          </a:xfrm>
          <a:prstGeom prst="line">
            <a:avLst/>
          </a:prstGeom>
          <a:ln w="76200"/>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741340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75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heel(1)">
                                      <p:cBhvr>
                                        <p:cTn id="23" dur="75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heel(1)">
                                      <p:cBhvr>
                                        <p:cTn id="28" dur="75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heel(1)">
                                      <p:cBhvr>
                                        <p:cTn id="33"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741984" y="630142"/>
            <a:ext cx="5804738" cy="792088"/>
          </a:xfrm>
          <a:prstGeom prst="round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ar-EG" sz="3200" b="1" dirty="0"/>
              <a:t>5- أنفذ المطلوب بين القوسين فيما يأتي:</a:t>
            </a:r>
          </a:p>
        </p:txBody>
      </p:sp>
      <p:sp>
        <p:nvSpPr>
          <p:cNvPr id="5" name="TextBox 4"/>
          <p:cNvSpPr txBox="1"/>
          <p:nvPr/>
        </p:nvSpPr>
        <p:spPr>
          <a:xfrm>
            <a:off x="1619672" y="1988840"/>
            <a:ext cx="6385992" cy="3046988"/>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285750" indent="-285750" algn="ctr">
              <a:lnSpc>
                <a:spcPct val="150000"/>
              </a:lnSpc>
              <a:buFont typeface="Arial" pitchFamily="34" charset="0"/>
              <a:buChar char="•"/>
            </a:pPr>
            <a:r>
              <a:rPr lang="ar-EG" sz="3200" b="1" dirty="0"/>
              <a:t>ساعدت الفتاة أمها (أجعل الفاعل المفرد جمع مؤنث سالمًا وأغير ما يلزم) </a:t>
            </a:r>
          </a:p>
          <a:p>
            <a:pPr algn="ctr">
              <a:lnSpc>
                <a:spcPct val="150000"/>
              </a:lnSpc>
            </a:pPr>
            <a:r>
              <a:rPr lang="ar-EG" sz="3200" b="1" dirty="0"/>
              <a:t>......................................................</a:t>
            </a:r>
          </a:p>
          <a:p>
            <a:pPr algn="ctr">
              <a:lnSpc>
                <a:spcPct val="150000"/>
              </a:lnSpc>
            </a:pPr>
            <a:endParaRPr lang="ar-EG" sz="3200" b="1" dirty="0"/>
          </a:p>
        </p:txBody>
      </p:sp>
      <p:sp>
        <p:nvSpPr>
          <p:cNvPr id="6" name="TextBox 5"/>
          <p:cNvSpPr txBox="1"/>
          <p:nvPr/>
        </p:nvSpPr>
        <p:spPr>
          <a:xfrm>
            <a:off x="2758190" y="3494484"/>
            <a:ext cx="3772326" cy="707886"/>
          </a:xfrm>
          <a:prstGeom prst="rect">
            <a:avLst/>
          </a:prstGeom>
          <a:noFill/>
        </p:spPr>
        <p:txBody>
          <a:bodyPr wrap="square" rtlCol="1">
            <a:spAutoFit/>
          </a:bodyPr>
          <a:lstStyle/>
          <a:p>
            <a:pPr algn="ctr"/>
            <a:r>
              <a:rPr lang="ar-EG" sz="4000" b="1" dirty="0">
                <a:solidFill>
                  <a:srgbClr val="FF0000"/>
                </a:solidFill>
              </a:rPr>
              <a:t>ساعدت الفتياتُ أمهن</a:t>
            </a:r>
          </a:p>
        </p:txBody>
      </p:sp>
    </p:spTree>
    <p:extLst>
      <p:ext uri="{BB962C8B-B14F-4D97-AF65-F5344CB8AC3E}">
        <p14:creationId xmlns:p14="http://schemas.microsoft.com/office/powerpoint/2010/main" val="256252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 calcmode="lin" valueType="num">
                                      <p:cBhvr>
                                        <p:cTn id="16"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374173"/>
            <a:ext cx="6896404" cy="5262979"/>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pPr>
            <a:endParaRPr lang="ar-EG" sz="3200" dirty="0"/>
          </a:p>
          <a:p>
            <a:pPr marL="285750" indent="-285750" algn="ctr">
              <a:lnSpc>
                <a:spcPct val="150000"/>
              </a:lnSpc>
              <a:buFont typeface="Arial" pitchFamily="34" charset="0"/>
              <a:buChar char="•"/>
            </a:pPr>
            <a:r>
              <a:rPr lang="ar-EG" sz="3200" b="1" dirty="0"/>
              <a:t>قرأ التلميذ قصة. (أجعل المفعول به المفرد جمع تكسير مع ضبطه بالشكل) </a:t>
            </a:r>
          </a:p>
          <a:p>
            <a:pPr algn="ctr">
              <a:lnSpc>
                <a:spcPct val="150000"/>
              </a:lnSpc>
            </a:pPr>
            <a:r>
              <a:rPr lang="ar-EG" sz="3200" b="1" dirty="0"/>
              <a:t>.........................................................</a:t>
            </a:r>
          </a:p>
          <a:p>
            <a:pPr marL="285750" indent="-285750" algn="ctr">
              <a:lnSpc>
                <a:spcPct val="150000"/>
              </a:lnSpc>
              <a:buFont typeface="Arial" pitchFamily="34" charset="0"/>
              <a:buChar char="•"/>
            </a:pPr>
            <a:r>
              <a:rPr lang="ar-EG" sz="3200" b="1" dirty="0"/>
              <a:t>اللاعب ماهر. (أجعل المبتدأ والخبر جمع مذكر سالماً بزيادة واو ونون</a:t>
            </a:r>
            <a:r>
              <a:rPr lang="ar-EG" sz="3200" dirty="0"/>
              <a:t>)</a:t>
            </a:r>
          </a:p>
          <a:p>
            <a:pPr algn="ctr">
              <a:lnSpc>
                <a:spcPct val="150000"/>
              </a:lnSpc>
            </a:pPr>
            <a:r>
              <a:rPr lang="ar-EG" sz="3200" dirty="0"/>
              <a:t>.........................................................</a:t>
            </a:r>
          </a:p>
        </p:txBody>
      </p:sp>
      <p:sp>
        <p:nvSpPr>
          <p:cNvPr id="7" name="TextBox 6"/>
          <p:cNvSpPr txBox="1"/>
          <p:nvPr/>
        </p:nvSpPr>
        <p:spPr>
          <a:xfrm>
            <a:off x="3375686" y="2564904"/>
            <a:ext cx="2592288" cy="584775"/>
          </a:xfrm>
          <a:prstGeom prst="rect">
            <a:avLst/>
          </a:prstGeom>
          <a:noFill/>
        </p:spPr>
        <p:txBody>
          <a:bodyPr wrap="square" rtlCol="1">
            <a:spAutoFit/>
          </a:bodyPr>
          <a:lstStyle/>
          <a:p>
            <a:pPr algn="ctr"/>
            <a:r>
              <a:rPr lang="ar-EG" sz="3200" b="1" dirty="0">
                <a:solidFill>
                  <a:srgbClr val="FF0000"/>
                </a:solidFill>
              </a:rPr>
              <a:t>قصصًا</a:t>
            </a:r>
          </a:p>
        </p:txBody>
      </p:sp>
      <p:sp>
        <p:nvSpPr>
          <p:cNvPr id="8" name="TextBox 7"/>
          <p:cNvSpPr txBox="1"/>
          <p:nvPr/>
        </p:nvSpPr>
        <p:spPr>
          <a:xfrm>
            <a:off x="2853628" y="4797152"/>
            <a:ext cx="3636404" cy="584775"/>
          </a:xfrm>
          <a:prstGeom prst="rect">
            <a:avLst/>
          </a:prstGeom>
          <a:noFill/>
        </p:spPr>
        <p:txBody>
          <a:bodyPr wrap="square" rtlCol="1">
            <a:spAutoFit/>
          </a:bodyPr>
          <a:lstStyle/>
          <a:p>
            <a:pPr algn="ctr"/>
            <a:r>
              <a:rPr lang="ar-EG" sz="3200" b="1" dirty="0">
                <a:solidFill>
                  <a:srgbClr val="FF0000"/>
                </a:solidFill>
              </a:rPr>
              <a:t>اللاعبون ماهرون</a:t>
            </a:r>
          </a:p>
        </p:txBody>
      </p:sp>
    </p:spTree>
    <p:extLst>
      <p:ext uri="{BB962C8B-B14F-4D97-AF65-F5344CB8AC3E}">
        <p14:creationId xmlns:p14="http://schemas.microsoft.com/office/powerpoint/2010/main" val="262528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p:cTn id="19"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elmohandes\Desktop\بوربوينت\اشكال تلقائية وايقونات\paper-23652_64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358759">
            <a:off x="5814617" y="632350"/>
            <a:ext cx="2338959" cy="9977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07054" y="1710884"/>
            <a:ext cx="7233498" cy="3785652"/>
          </a:xfrm>
          <a:prstGeom prst="rect">
            <a:avLst/>
          </a:prstGeom>
          <a:noFill/>
        </p:spPr>
        <p:txBody>
          <a:bodyPr wrap="square" rtlCol="1">
            <a:spAutoFit/>
          </a:bodyPr>
          <a:lstStyle/>
          <a:p>
            <a:r>
              <a:rPr lang="ar-EG" sz="2400" b="1" dirty="0"/>
              <a:t>1- تُكتب كلمات بصيغة الجمع في بطاقات، وتوضع في سلة. يخرج ثلاثة طلاب </a:t>
            </a:r>
            <a:r>
              <a:rPr lang="en-US" sz="2400" b="1" dirty="0"/>
              <a:t>/</a:t>
            </a:r>
            <a:r>
              <a:rPr lang="ar-EG" sz="2400" b="1" dirty="0"/>
              <a:t> طالبات الأول يجمع بطاقات جمع المذكر السالم، والثاني بطاقات جمع المؤنث السالم، والثالث يجمع بطاقات جمع التكسير. والفائز هو من يجمع أكبر قدر من البطاقات تحوي نوع الجمع الذي حُدد له. </a:t>
            </a:r>
          </a:p>
          <a:p>
            <a:r>
              <a:rPr lang="ar-EG" sz="2400" b="1" dirty="0"/>
              <a:t>2- لدى نورة خمسة صناديق، في الصندوق الأول خاتم واحد، وفي الثاني خاتمان، وفي الثالث ثلاثة خواتم وهكذا...ووزن الخاتم الواحد عشرة جرامات عدا الصندوق الرابع، فوزن كل خاتم فيه تسعة جرامات. </a:t>
            </a:r>
          </a:p>
          <a:p>
            <a:pPr marL="342900" indent="-342900">
              <a:buFont typeface="Arial" panose="020B0604020202020204" pitchFamily="34" charset="0"/>
              <a:buChar char="•"/>
            </a:pPr>
            <a:r>
              <a:rPr lang="ar-EG" sz="2400" b="1" dirty="0">
                <a:solidFill>
                  <a:srgbClr val="0070C0"/>
                </a:solidFill>
              </a:rPr>
              <a:t>ما مجموع الخواتم في تلك الصناديق؟ </a:t>
            </a:r>
          </a:p>
          <a:p>
            <a:endParaRPr lang="ar-EG" sz="2400" b="1" dirty="0">
              <a:solidFill>
                <a:srgbClr val="0070C0"/>
              </a:solidFill>
            </a:endParaRPr>
          </a:p>
          <a:p>
            <a:pPr marL="342900" indent="-342900">
              <a:buFont typeface="Arial" panose="020B0604020202020204" pitchFamily="34" charset="0"/>
              <a:buChar char="•"/>
            </a:pPr>
            <a:r>
              <a:rPr lang="ar-EG" sz="2400" b="1" dirty="0">
                <a:solidFill>
                  <a:srgbClr val="0070C0"/>
                </a:solidFill>
              </a:rPr>
              <a:t>كم وزن الخواتم جميعًا؟  </a:t>
            </a:r>
          </a:p>
        </p:txBody>
      </p:sp>
      <p:sp>
        <p:nvSpPr>
          <p:cNvPr id="2" name="TextBox 1"/>
          <p:cNvSpPr txBox="1"/>
          <p:nvPr/>
        </p:nvSpPr>
        <p:spPr>
          <a:xfrm>
            <a:off x="5928131" y="936453"/>
            <a:ext cx="2111929" cy="584775"/>
          </a:xfrm>
          <a:prstGeom prst="rect">
            <a:avLst/>
          </a:prstGeom>
          <a:noFill/>
        </p:spPr>
        <p:txBody>
          <a:bodyPr wrap="square" rtlCol="1">
            <a:spAutoFit/>
          </a:bodyPr>
          <a:lstStyle/>
          <a:p>
            <a:pPr algn="ctr"/>
            <a:r>
              <a:rPr lang="ar-EG" sz="3200" b="1" dirty="0">
                <a:solidFill>
                  <a:srgbClr val="FF0000"/>
                </a:solidFill>
              </a:rPr>
              <a:t>أتعلم وأتسلَّى</a:t>
            </a:r>
          </a:p>
        </p:txBody>
      </p:sp>
      <p:pic>
        <p:nvPicPr>
          <p:cNvPr id="2050"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43383" y="4732294"/>
            <a:ext cx="1980431" cy="1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مربع نص 2"/>
          <p:cNvSpPr txBox="1"/>
          <p:nvPr/>
        </p:nvSpPr>
        <p:spPr>
          <a:xfrm>
            <a:off x="2524517" y="4207708"/>
            <a:ext cx="1620946" cy="523220"/>
          </a:xfrm>
          <a:prstGeom prst="rect">
            <a:avLst/>
          </a:prstGeom>
          <a:noFill/>
        </p:spPr>
        <p:txBody>
          <a:bodyPr wrap="square" rtlCol="1">
            <a:spAutoFit/>
          </a:bodyPr>
          <a:lstStyle/>
          <a:p>
            <a:pPr algn="ctr"/>
            <a:r>
              <a:rPr lang="ar-EG" sz="2800" b="1" dirty="0">
                <a:solidFill>
                  <a:srgbClr val="FF0000"/>
                </a:solidFill>
              </a:rPr>
              <a:t> 15 خاتمًا</a:t>
            </a:r>
          </a:p>
        </p:txBody>
      </p:sp>
      <p:sp>
        <p:nvSpPr>
          <p:cNvPr id="7" name="مربع نص 6"/>
          <p:cNvSpPr txBox="1"/>
          <p:nvPr/>
        </p:nvSpPr>
        <p:spPr>
          <a:xfrm>
            <a:off x="3381010" y="4920584"/>
            <a:ext cx="2085586" cy="523220"/>
          </a:xfrm>
          <a:prstGeom prst="rect">
            <a:avLst/>
          </a:prstGeom>
          <a:noFill/>
        </p:spPr>
        <p:txBody>
          <a:bodyPr wrap="square" rtlCol="1">
            <a:spAutoFit/>
          </a:bodyPr>
          <a:lstStyle/>
          <a:p>
            <a:pPr algn="ctr"/>
            <a:r>
              <a:rPr lang="ar-EG" sz="2800" b="1" dirty="0">
                <a:solidFill>
                  <a:srgbClr val="FF0000"/>
                </a:solidFill>
              </a:rPr>
              <a:t>146 جرامًا</a:t>
            </a:r>
          </a:p>
        </p:txBody>
      </p:sp>
    </p:spTree>
    <p:extLst>
      <p:ext uri="{BB962C8B-B14F-4D97-AF65-F5344CB8AC3E}">
        <p14:creationId xmlns:p14="http://schemas.microsoft.com/office/powerpoint/2010/main" val="389179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fade">
                                      <p:cBhvr>
                                        <p:cTn id="17" dur="1000"/>
                                        <p:tgtEl>
                                          <p:spTgt spid="2050"/>
                                        </p:tgtEl>
                                      </p:cBhvr>
                                    </p:animEffect>
                                    <p:anim calcmode="lin" valueType="num">
                                      <p:cBhvr>
                                        <p:cTn id="18" dur="1000" fill="hold"/>
                                        <p:tgtEl>
                                          <p:spTgt spid="2050"/>
                                        </p:tgtEl>
                                        <p:attrNameLst>
                                          <p:attrName>ppt_x</p:attrName>
                                        </p:attrNameLst>
                                      </p:cBhvr>
                                      <p:tavLst>
                                        <p:tav tm="0">
                                          <p:val>
                                            <p:strVal val="#ppt_x"/>
                                          </p:val>
                                        </p:tav>
                                        <p:tav tm="100000">
                                          <p:val>
                                            <p:strVal val="#ppt_x"/>
                                          </p:val>
                                        </p:tav>
                                      </p:tavLst>
                                    </p:anim>
                                    <p:anim calcmode="lin" valueType="num">
                                      <p:cBhvr>
                                        <p:cTn id="19" dur="1000" fill="hold"/>
                                        <p:tgtEl>
                                          <p:spTgt spid="205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146"/>
                                        </p:tgtEl>
                                        <p:attrNameLst>
                                          <p:attrName>style.visibility</p:attrName>
                                        </p:attrNameLst>
                                      </p:cBhvr>
                                      <p:to>
                                        <p:strVal val="visible"/>
                                      </p:to>
                                    </p:set>
                                    <p:animEffect transition="in" filter="fade">
                                      <p:cBhvr>
                                        <p:cTn id="22" dur="1000"/>
                                        <p:tgtEl>
                                          <p:spTgt spid="6146"/>
                                        </p:tgtEl>
                                      </p:cBhvr>
                                    </p:animEffect>
                                    <p:anim calcmode="lin" valueType="num">
                                      <p:cBhvr>
                                        <p:cTn id="23" dur="1000" fill="hold"/>
                                        <p:tgtEl>
                                          <p:spTgt spid="6146"/>
                                        </p:tgtEl>
                                        <p:attrNameLst>
                                          <p:attrName>ppt_x</p:attrName>
                                        </p:attrNameLst>
                                      </p:cBhvr>
                                      <p:tavLst>
                                        <p:tav tm="0">
                                          <p:val>
                                            <p:strVal val="#ppt_x"/>
                                          </p:val>
                                        </p:tav>
                                        <p:tav tm="100000">
                                          <p:val>
                                            <p:strVal val="#ppt_x"/>
                                          </p:val>
                                        </p:tav>
                                      </p:tavLst>
                                    </p:anim>
                                    <p:anim calcmode="lin" valueType="num">
                                      <p:cBhvr>
                                        <p:cTn id="24"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8">
            <a:extLst>
              <a:ext uri="{FF2B5EF4-FFF2-40B4-BE49-F238E27FC236}">
                <a16:creationId xmlns:a16="http://schemas.microsoft.com/office/drawing/2014/main" id="{47BE1F34-D45E-4624-BF40-946194EA167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828" b="96172" l="4040" r="98586">
                        <a14:foregroundMark x1="8283" y1="41388" x2="8283" y2="41388"/>
                        <a14:foregroundMark x1="17374" y1="19378" x2="17374" y2="19378"/>
                        <a14:foregroundMark x1="44040" y1="11005" x2="44040" y2="11005"/>
                        <a14:foregroundMark x1="94141" y1="33971" x2="94141" y2="33971"/>
                        <a14:foregroundMark x1="64040" y1="90909" x2="64040" y2="90909"/>
                        <a14:backgroundMark x1="64040" y1="33732" x2="26869" y2="77990"/>
                        <a14:backgroundMark x1="64040" y1="36603" x2="64040" y2="36603"/>
                        <a14:backgroundMark x1="58586" y1="40670" x2="58586" y2="40670"/>
                        <a14:backgroundMark x1="63838" y1="39234" x2="54949" y2="43301"/>
                        <a14:backgroundMark x1="63434" y1="29426" x2="28283" y2="76555"/>
                        <a14:backgroundMark x1="68889" y1="34689" x2="40202" y2="62679"/>
                      </a14:backgroundRemoval>
                    </a14:imgEffect>
                  </a14:imgLayer>
                </a14:imgProps>
              </a:ext>
            </a:extLst>
          </a:blip>
          <a:stretch>
            <a:fillRect/>
          </a:stretch>
        </p:blipFill>
        <p:spPr>
          <a:xfrm>
            <a:off x="1547664" y="692696"/>
            <a:ext cx="5969083" cy="5040560"/>
          </a:xfrm>
          <a:prstGeom prst="rect">
            <a:avLst/>
          </a:prstGeom>
        </p:spPr>
      </p:pic>
      <p:sp>
        <p:nvSpPr>
          <p:cNvPr id="5" name="TextBox 4"/>
          <p:cNvSpPr txBox="1"/>
          <p:nvPr/>
        </p:nvSpPr>
        <p:spPr>
          <a:xfrm rot="246510">
            <a:off x="2228971" y="2527454"/>
            <a:ext cx="5024674" cy="1107996"/>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EG" sz="6600" b="1" spc="50" dirty="0">
                <a:ln w="11430">
                  <a:solidFill>
                    <a:sysClr val="windowText" lastClr="000000"/>
                  </a:solidFill>
                </a:ln>
                <a:solidFill>
                  <a:srgbClr val="002060"/>
                </a:solidFill>
              </a:rPr>
              <a:t>الواجب المنزلي</a:t>
            </a:r>
          </a:p>
        </p:txBody>
      </p:sp>
    </p:spTree>
    <p:extLst>
      <p:ext uri="{BB962C8B-B14F-4D97-AF65-F5344CB8AC3E}">
        <p14:creationId xmlns:p14="http://schemas.microsoft.com/office/powerpoint/2010/main" val="1931848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568" y="760762"/>
            <a:ext cx="7848872" cy="584775"/>
          </a:xfrm>
          <a:prstGeom prst="rect">
            <a:avLst/>
          </a:prstGeom>
          <a:noFill/>
        </p:spPr>
        <p:txBody>
          <a:bodyPr wrap="square" rtlCol="1">
            <a:spAutoFit/>
          </a:bodyPr>
          <a:lstStyle/>
          <a:p>
            <a:pPr algn="ctr"/>
            <a:r>
              <a:rPr lang="ar-EG" sz="3200" b="1" dirty="0"/>
              <a:t>1- أحدد الكلمة المختلفة عن المجموعة مع بيان السبب:</a:t>
            </a:r>
          </a:p>
        </p:txBody>
      </p:sp>
      <p:sp>
        <p:nvSpPr>
          <p:cNvPr id="5" name="TextBox 4"/>
          <p:cNvSpPr txBox="1"/>
          <p:nvPr/>
        </p:nvSpPr>
        <p:spPr>
          <a:xfrm>
            <a:off x="1386547" y="2021275"/>
            <a:ext cx="6480720" cy="646331"/>
          </a:xfrm>
          <a:prstGeom prst="rect">
            <a:avLst/>
          </a:prstGeom>
          <a:noFill/>
        </p:spPr>
        <p:txBody>
          <a:bodyPr wrap="square" rtlCol="1">
            <a:spAutoFit/>
          </a:bodyPr>
          <a:lstStyle/>
          <a:p>
            <a:pPr algn="ctr"/>
            <a:r>
              <a:rPr lang="ar-EG" sz="3600" b="1" dirty="0">
                <a:solidFill>
                  <a:srgbClr val="C00000"/>
                </a:solidFill>
              </a:rPr>
              <a:t>أطيار – زهور – مجلات – عصافير </a:t>
            </a:r>
          </a:p>
        </p:txBody>
      </p:sp>
      <p:sp>
        <p:nvSpPr>
          <p:cNvPr id="6" name="TextBox 5"/>
          <p:cNvSpPr txBox="1"/>
          <p:nvPr/>
        </p:nvSpPr>
        <p:spPr>
          <a:xfrm>
            <a:off x="0" y="2988832"/>
            <a:ext cx="8136904" cy="523220"/>
          </a:xfrm>
          <a:prstGeom prst="rect">
            <a:avLst/>
          </a:prstGeom>
          <a:noFill/>
        </p:spPr>
        <p:txBody>
          <a:bodyPr wrap="square" rtlCol="1">
            <a:spAutoFit/>
          </a:bodyPr>
          <a:lstStyle/>
          <a:p>
            <a:r>
              <a:rPr lang="ar-EG" sz="2800" b="1" dirty="0"/>
              <a:t>السبب:............................................................</a:t>
            </a:r>
          </a:p>
        </p:txBody>
      </p:sp>
      <p:sp>
        <p:nvSpPr>
          <p:cNvPr id="7" name="TextBox 6"/>
          <p:cNvSpPr txBox="1"/>
          <p:nvPr/>
        </p:nvSpPr>
        <p:spPr>
          <a:xfrm>
            <a:off x="1404180" y="3751168"/>
            <a:ext cx="6480720" cy="646331"/>
          </a:xfrm>
          <a:prstGeom prst="rect">
            <a:avLst/>
          </a:prstGeom>
          <a:noFill/>
        </p:spPr>
        <p:txBody>
          <a:bodyPr wrap="square" rtlCol="1">
            <a:spAutoFit/>
          </a:bodyPr>
          <a:lstStyle/>
          <a:p>
            <a:pPr algn="ctr"/>
            <a:r>
              <a:rPr lang="ar-EG" sz="3600" b="1" dirty="0">
                <a:solidFill>
                  <a:srgbClr val="C00000"/>
                </a:solidFill>
              </a:rPr>
              <a:t>محافظون – عالمون – متحدثين – أعمدة </a:t>
            </a:r>
          </a:p>
        </p:txBody>
      </p:sp>
      <p:sp>
        <p:nvSpPr>
          <p:cNvPr id="8" name="TextBox 7"/>
          <p:cNvSpPr txBox="1"/>
          <p:nvPr/>
        </p:nvSpPr>
        <p:spPr>
          <a:xfrm>
            <a:off x="0" y="4636613"/>
            <a:ext cx="8136904" cy="523220"/>
          </a:xfrm>
          <a:prstGeom prst="rect">
            <a:avLst/>
          </a:prstGeom>
          <a:noFill/>
        </p:spPr>
        <p:txBody>
          <a:bodyPr wrap="square" rtlCol="1">
            <a:spAutoFit/>
          </a:bodyPr>
          <a:lstStyle/>
          <a:p>
            <a:r>
              <a:rPr lang="ar-EG" sz="2800" b="1" dirty="0"/>
              <a:t>السبب:............................................................</a:t>
            </a:r>
          </a:p>
        </p:txBody>
      </p:sp>
      <p:sp>
        <p:nvSpPr>
          <p:cNvPr id="13" name="Oval 12"/>
          <p:cNvSpPr/>
          <p:nvPr/>
        </p:nvSpPr>
        <p:spPr>
          <a:xfrm>
            <a:off x="3533800" y="1916832"/>
            <a:ext cx="1326232" cy="930439"/>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4" name="TextBox 13"/>
          <p:cNvSpPr txBox="1"/>
          <p:nvPr/>
        </p:nvSpPr>
        <p:spPr>
          <a:xfrm>
            <a:off x="1191178" y="2844225"/>
            <a:ext cx="5973110" cy="584775"/>
          </a:xfrm>
          <a:prstGeom prst="rect">
            <a:avLst/>
          </a:prstGeom>
          <a:noFill/>
        </p:spPr>
        <p:txBody>
          <a:bodyPr wrap="none" rtlCol="1">
            <a:spAutoFit/>
          </a:bodyPr>
          <a:lstStyle/>
          <a:p>
            <a:r>
              <a:rPr lang="ar-EG" sz="3200" b="1" dirty="0">
                <a:solidFill>
                  <a:schemeClr val="accent3">
                    <a:lumMod val="50000"/>
                  </a:schemeClr>
                </a:solidFill>
              </a:rPr>
              <a:t>لأنها الكلمة الوحيدة بصيغة جمع مؤنث سالم</a:t>
            </a:r>
          </a:p>
        </p:txBody>
      </p:sp>
      <p:sp>
        <p:nvSpPr>
          <p:cNvPr id="15" name="Oval 14"/>
          <p:cNvSpPr/>
          <p:nvPr/>
        </p:nvSpPr>
        <p:spPr>
          <a:xfrm>
            <a:off x="1439474" y="3609113"/>
            <a:ext cx="1326232" cy="930439"/>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6" name="TextBox 15"/>
          <p:cNvSpPr txBox="1"/>
          <p:nvPr/>
        </p:nvSpPr>
        <p:spPr>
          <a:xfrm>
            <a:off x="1757165" y="4501487"/>
            <a:ext cx="5335115" cy="584775"/>
          </a:xfrm>
          <a:prstGeom prst="rect">
            <a:avLst/>
          </a:prstGeom>
          <a:noFill/>
        </p:spPr>
        <p:txBody>
          <a:bodyPr wrap="none" rtlCol="1">
            <a:spAutoFit/>
          </a:bodyPr>
          <a:lstStyle/>
          <a:p>
            <a:r>
              <a:rPr lang="ar-EG" sz="3200" b="1" dirty="0">
                <a:solidFill>
                  <a:schemeClr val="accent3">
                    <a:lumMod val="50000"/>
                  </a:schemeClr>
                </a:solidFill>
              </a:rPr>
              <a:t>لأنها الكلمة الوحيدة بصيغة جمع تكسير</a:t>
            </a:r>
          </a:p>
        </p:txBody>
      </p:sp>
    </p:spTree>
    <p:extLst>
      <p:ext uri="{BB962C8B-B14F-4D97-AF65-F5344CB8AC3E}">
        <p14:creationId xmlns:p14="http://schemas.microsoft.com/office/powerpoint/2010/main" val="196438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heel(1)">
                                      <p:cBhvr>
                                        <p:cTn id="18" dur="2000"/>
                                        <p:tgtEl>
                                          <p:spTgt spid="13"/>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500"/>
                            </p:stCondLst>
                            <p:childTnLst>
                              <p:par>
                                <p:cTn id="33" presetID="42"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heel(1)">
                                      <p:cBhvr>
                                        <p:cTn id="42" dur="2000"/>
                                        <p:tgtEl>
                                          <p:spTgt spid="15"/>
                                        </p:tgtEl>
                                      </p:cBhvr>
                                    </p:animEffect>
                                  </p:childTnLst>
                                </p:cTn>
                              </p:par>
                            </p:childTnLst>
                          </p:cTn>
                        </p:par>
                        <p:par>
                          <p:cTn id="43" fill="hold">
                            <p:stCondLst>
                              <p:cond delay="2000"/>
                            </p:stCondLst>
                            <p:childTnLst>
                              <p:par>
                                <p:cTn id="44" presetID="42" presetClass="entr" presetSubtype="0"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ppt_x</p:attrName>
                                        </p:attrNameLst>
                                      </p:cBhvr>
                                      <p:tavLst>
                                        <p:tav tm="0">
                                          <p:val>
                                            <p:strVal val="#ppt_x"/>
                                          </p:val>
                                        </p:tav>
                                        <p:tav tm="100000">
                                          <p:val>
                                            <p:strVal val="#ppt_x"/>
                                          </p:val>
                                        </p:tav>
                                      </p:tavLst>
                                    </p:anim>
                                    <p:anim calcmode="lin" valueType="num">
                                      <p:cBhvr>
                                        <p:cTn id="4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3" grpId="0" animBg="1"/>
      <p:bldP spid="14" grpId="0"/>
      <p:bldP spid="15" grpId="0" animBg="1"/>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692696"/>
            <a:ext cx="7848872" cy="584775"/>
          </a:xfrm>
          <a:prstGeom prst="rect">
            <a:avLst/>
          </a:prstGeom>
          <a:noFill/>
        </p:spPr>
        <p:txBody>
          <a:bodyPr wrap="square" rtlCol="1">
            <a:spAutoFit/>
          </a:bodyPr>
          <a:lstStyle/>
          <a:p>
            <a:pPr algn="ctr"/>
            <a:r>
              <a:rPr lang="ar-EG" sz="3200" b="1" dirty="0">
                <a:solidFill>
                  <a:srgbClr val="002060"/>
                </a:solidFill>
              </a:rPr>
              <a:t>1- أحدد الكلمة المختلفة عن المجموعة مع بيان السبب:</a:t>
            </a:r>
          </a:p>
        </p:txBody>
      </p:sp>
      <p:sp>
        <p:nvSpPr>
          <p:cNvPr id="9" name="TextBox 8"/>
          <p:cNvSpPr txBox="1"/>
          <p:nvPr/>
        </p:nvSpPr>
        <p:spPr>
          <a:xfrm>
            <a:off x="1458745" y="1657902"/>
            <a:ext cx="6480720" cy="584775"/>
          </a:xfrm>
          <a:prstGeom prst="rect">
            <a:avLst/>
          </a:prstGeom>
          <a:noFill/>
        </p:spPr>
        <p:txBody>
          <a:bodyPr wrap="square" rtlCol="1">
            <a:spAutoFit/>
          </a:bodyPr>
          <a:lstStyle/>
          <a:p>
            <a:pPr algn="ctr"/>
            <a:r>
              <a:rPr lang="ar-EG" sz="3200" b="1" dirty="0">
                <a:solidFill>
                  <a:srgbClr val="C00000"/>
                </a:solidFill>
              </a:rPr>
              <a:t>باسقات – مختلفون – شامخات– حكيمات </a:t>
            </a:r>
          </a:p>
        </p:txBody>
      </p:sp>
      <p:sp>
        <p:nvSpPr>
          <p:cNvPr id="10" name="TextBox 9"/>
          <p:cNvSpPr txBox="1"/>
          <p:nvPr/>
        </p:nvSpPr>
        <p:spPr>
          <a:xfrm>
            <a:off x="-18585" y="2729677"/>
            <a:ext cx="8136904" cy="523220"/>
          </a:xfrm>
          <a:prstGeom prst="rect">
            <a:avLst/>
          </a:prstGeom>
          <a:noFill/>
        </p:spPr>
        <p:txBody>
          <a:bodyPr wrap="square" rtlCol="1">
            <a:spAutoFit/>
          </a:bodyPr>
          <a:lstStyle/>
          <a:p>
            <a:r>
              <a:rPr lang="ar-EG" sz="2800" b="1" dirty="0"/>
              <a:t>السبب:............................................................</a:t>
            </a:r>
          </a:p>
        </p:txBody>
      </p:sp>
      <p:sp>
        <p:nvSpPr>
          <p:cNvPr id="11" name="TextBox 10"/>
          <p:cNvSpPr txBox="1"/>
          <p:nvPr/>
        </p:nvSpPr>
        <p:spPr>
          <a:xfrm>
            <a:off x="1151112" y="3906228"/>
            <a:ext cx="6480720" cy="646331"/>
          </a:xfrm>
          <a:prstGeom prst="rect">
            <a:avLst/>
          </a:prstGeom>
          <a:noFill/>
        </p:spPr>
        <p:txBody>
          <a:bodyPr wrap="square" rtlCol="1">
            <a:spAutoFit/>
          </a:bodyPr>
          <a:lstStyle/>
          <a:p>
            <a:pPr algn="ctr"/>
            <a:r>
              <a:rPr lang="ar-EG" sz="3600" b="1" dirty="0">
                <a:solidFill>
                  <a:srgbClr val="C00000"/>
                </a:solidFill>
              </a:rPr>
              <a:t>زوارق – قارب – سفينة – مركبة </a:t>
            </a:r>
          </a:p>
        </p:txBody>
      </p:sp>
      <p:sp>
        <p:nvSpPr>
          <p:cNvPr id="12" name="TextBox 11"/>
          <p:cNvSpPr txBox="1"/>
          <p:nvPr/>
        </p:nvSpPr>
        <p:spPr>
          <a:xfrm>
            <a:off x="-197439" y="5033740"/>
            <a:ext cx="8136904" cy="523220"/>
          </a:xfrm>
          <a:prstGeom prst="rect">
            <a:avLst/>
          </a:prstGeom>
          <a:noFill/>
        </p:spPr>
        <p:txBody>
          <a:bodyPr wrap="square" rtlCol="1">
            <a:spAutoFit/>
          </a:bodyPr>
          <a:lstStyle/>
          <a:p>
            <a:r>
              <a:rPr lang="ar-EG" sz="2800" b="1" dirty="0"/>
              <a:t>السبب:............................................................</a:t>
            </a:r>
          </a:p>
        </p:txBody>
      </p:sp>
      <p:sp>
        <p:nvSpPr>
          <p:cNvPr id="17" name="Oval 16"/>
          <p:cNvSpPr/>
          <p:nvPr/>
        </p:nvSpPr>
        <p:spPr>
          <a:xfrm>
            <a:off x="4736090" y="1511515"/>
            <a:ext cx="1326232" cy="930439"/>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8" name="TextBox 17"/>
          <p:cNvSpPr txBox="1"/>
          <p:nvPr/>
        </p:nvSpPr>
        <p:spPr>
          <a:xfrm>
            <a:off x="1061072" y="2570810"/>
            <a:ext cx="5875327" cy="584775"/>
          </a:xfrm>
          <a:prstGeom prst="rect">
            <a:avLst/>
          </a:prstGeom>
          <a:noFill/>
        </p:spPr>
        <p:txBody>
          <a:bodyPr wrap="none" rtlCol="1">
            <a:spAutoFit/>
          </a:bodyPr>
          <a:lstStyle/>
          <a:p>
            <a:r>
              <a:rPr lang="ar-EG" sz="3200" b="1" dirty="0">
                <a:solidFill>
                  <a:schemeClr val="accent3">
                    <a:lumMod val="50000"/>
                  </a:schemeClr>
                </a:solidFill>
              </a:rPr>
              <a:t>لأنها الكلمة الوحيدة بصيغة جمع مذكر سالم</a:t>
            </a:r>
          </a:p>
        </p:txBody>
      </p:sp>
      <p:sp>
        <p:nvSpPr>
          <p:cNvPr id="19" name="Oval 18"/>
          <p:cNvSpPr/>
          <p:nvPr/>
        </p:nvSpPr>
        <p:spPr>
          <a:xfrm>
            <a:off x="5610167" y="3764173"/>
            <a:ext cx="1326232" cy="930439"/>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20" name="TextBox 19"/>
          <p:cNvSpPr txBox="1"/>
          <p:nvPr/>
        </p:nvSpPr>
        <p:spPr>
          <a:xfrm>
            <a:off x="2056394" y="4944278"/>
            <a:ext cx="4607352" cy="584775"/>
          </a:xfrm>
          <a:prstGeom prst="rect">
            <a:avLst/>
          </a:prstGeom>
          <a:noFill/>
        </p:spPr>
        <p:txBody>
          <a:bodyPr wrap="none" rtlCol="1">
            <a:spAutoFit/>
          </a:bodyPr>
          <a:lstStyle/>
          <a:p>
            <a:r>
              <a:rPr lang="ar-EG" sz="3200" b="1" dirty="0">
                <a:solidFill>
                  <a:schemeClr val="accent3">
                    <a:lumMod val="50000"/>
                  </a:schemeClr>
                </a:solidFill>
              </a:rPr>
              <a:t>لأنها الكلمة الوحيدة بصيغة الجمع</a:t>
            </a:r>
          </a:p>
        </p:txBody>
      </p:sp>
    </p:spTree>
    <p:extLst>
      <p:ext uri="{BB962C8B-B14F-4D97-AF65-F5344CB8AC3E}">
        <p14:creationId xmlns:p14="http://schemas.microsoft.com/office/powerpoint/2010/main" val="779293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heel(1)">
                                      <p:cBhvr>
                                        <p:cTn id="18" dur="2000"/>
                                        <p:tgtEl>
                                          <p:spTgt spid="17"/>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childTnLst>
                          </p:cTn>
                        </p:par>
                        <p:par>
                          <p:cTn id="32" fill="hold">
                            <p:stCondLst>
                              <p:cond delay="500"/>
                            </p:stCondLst>
                            <p:childTnLst>
                              <p:par>
                                <p:cTn id="33" presetID="42"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heel(1)">
                                      <p:cBhvr>
                                        <p:cTn id="42" dur="2000"/>
                                        <p:tgtEl>
                                          <p:spTgt spid="19"/>
                                        </p:tgtEl>
                                      </p:cBhvr>
                                    </p:animEffect>
                                  </p:childTnLst>
                                </p:cTn>
                              </p:par>
                            </p:childTnLst>
                          </p:cTn>
                        </p:par>
                        <p:par>
                          <p:cTn id="43" fill="hold">
                            <p:stCondLst>
                              <p:cond delay="2000"/>
                            </p:stCondLst>
                            <p:childTnLst>
                              <p:par>
                                <p:cTn id="44" presetID="42" presetClass="entr" presetSubtype="0"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7" grpId="0" animBg="1"/>
      <p:bldP spid="18" grpId="0"/>
      <p:bldP spid="19" grpId="0" animBg="1"/>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35696" y="548680"/>
            <a:ext cx="5976664" cy="1077218"/>
          </a:xfrm>
          <a:prstGeom prst="rect">
            <a:avLst/>
          </a:prstGeom>
          <a:noFill/>
        </p:spPr>
        <p:txBody>
          <a:bodyPr wrap="square" rtlCol="1">
            <a:spAutoFit/>
          </a:bodyP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أعثر على جمع تكسير واحد فقط في كل عمود مما يأتي وألونه:</a:t>
            </a:r>
          </a:p>
        </p:txBody>
      </p:sp>
      <p:graphicFrame>
        <p:nvGraphicFramePr>
          <p:cNvPr id="5" name="Table 4"/>
          <p:cNvGraphicFramePr>
            <a:graphicFrameLocks noGrp="1"/>
          </p:cNvGraphicFramePr>
          <p:nvPr>
            <p:extLst>
              <p:ext uri="{D42A27DB-BD31-4B8C-83A1-F6EECF244321}">
                <p14:modId xmlns:p14="http://schemas.microsoft.com/office/powerpoint/2010/main" val="3464992234"/>
              </p:ext>
            </p:extLst>
          </p:nvPr>
        </p:nvGraphicFramePr>
        <p:xfrm>
          <a:off x="539552" y="2060848"/>
          <a:ext cx="7992888" cy="3976218"/>
        </p:xfrm>
        <a:graphic>
          <a:graphicData uri="http://schemas.openxmlformats.org/drawingml/2006/table">
            <a:tbl>
              <a:tblPr rtl="1" firstRow="1" bandRow="1">
                <a:tableStyleId>{F5AB1C69-6EDB-4FF4-983F-18BD219EF322}</a:tableStyleId>
              </a:tblPr>
              <a:tblGrid>
                <a:gridCol w="2664296">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2664296">
                  <a:extLst>
                    <a:ext uri="{9D8B030D-6E8A-4147-A177-3AD203B41FA5}">
                      <a16:colId xmlns:a16="http://schemas.microsoft.com/office/drawing/2014/main" val="20002"/>
                    </a:ext>
                  </a:extLst>
                </a:gridCol>
              </a:tblGrid>
              <a:tr h="662703">
                <a:tc>
                  <a:txBody>
                    <a:bodyPr/>
                    <a:lstStyle/>
                    <a:p>
                      <a:pPr algn="ctr" rtl="1"/>
                      <a:r>
                        <a:rPr lang="ar-EG" sz="3200" dirty="0">
                          <a:solidFill>
                            <a:schemeClr val="tx1"/>
                          </a:solidFill>
                        </a:rPr>
                        <a:t>صائمون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rtl="1"/>
                      <a:r>
                        <a:rPr lang="ar-EG" sz="3200" dirty="0">
                          <a:solidFill>
                            <a:schemeClr val="tx1"/>
                          </a:solidFill>
                        </a:rPr>
                        <a:t>خالدون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rtl="1"/>
                      <a:r>
                        <a:rPr lang="ar-EG" sz="3200" dirty="0">
                          <a:solidFill>
                            <a:schemeClr val="tx1"/>
                          </a:solidFill>
                        </a:rPr>
                        <a:t>أمينات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662703">
                <a:tc>
                  <a:txBody>
                    <a:bodyPr/>
                    <a:lstStyle/>
                    <a:p>
                      <a:pPr algn="ctr" rtl="1"/>
                      <a:r>
                        <a:rPr lang="ar-EG" sz="3200" dirty="0">
                          <a:ln>
                            <a:solidFill>
                              <a:schemeClr val="tx1"/>
                            </a:solidFill>
                          </a:ln>
                        </a:rPr>
                        <a:t>طاولات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EG" sz="3200" dirty="0">
                          <a:ln>
                            <a:solidFill>
                              <a:schemeClr val="tx1"/>
                            </a:solidFill>
                          </a:ln>
                        </a:rPr>
                        <a:t>موهوبات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EG" sz="3200" dirty="0">
                          <a:ln>
                            <a:solidFill>
                              <a:schemeClr val="tx1"/>
                            </a:solidFill>
                          </a:ln>
                        </a:rPr>
                        <a:t>مدارس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2703">
                <a:tc>
                  <a:txBody>
                    <a:bodyPr/>
                    <a:lstStyle/>
                    <a:p>
                      <a:pPr algn="ctr" rtl="1"/>
                      <a:r>
                        <a:rPr lang="ar-EG" sz="3200" dirty="0">
                          <a:ln>
                            <a:solidFill>
                              <a:schemeClr val="tx1"/>
                            </a:solidFill>
                          </a:ln>
                        </a:rPr>
                        <a:t>قائمون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EG" sz="3200" dirty="0">
                          <a:ln>
                            <a:solidFill>
                              <a:schemeClr val="tx1"/>
                            </a:solidFill>
                          </a:ln>
                        </a:rPr>
                        <a:t>بساتين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EG" sz="3200" dirty="0">
                          <a:ln>
                            <a:solidFill>
                              <a:schemeClr val="tx1"/>
                            </a:solidFill>
                          </a:ln>
                        </a:rPr>
                        <a:t>عفيفات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2703">
                <a:tc>
                  <a:txBody>
                    <a:bodyPr/>
                    <a:lstStyle/>
                    <a:p>
                      <a:pPr algn="ctr" rtl="1"/>
                      <a:r>
                        <a:rPr lang="ar-EG" sz="3200" dirty="0">
                          <a:ln>
                            <a:solidFill>
                              <a:schemeClr val="tx1"/>
                            </a:solidFill>
                          </a:ln>
                        </a:rPr>
                        <a:t>أزهار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EG" sz="3200" dirty="0">
                          <a:ln>
                            <a:solidFill>
                              <a:schemeClr val="tx1"/>
                            </a:solidFill>
                          </a:ln>
                        </a:rPr>
                        <a:t>مبدعون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EG" sz="3200" dirty="0">
                          <a:ln>
                            <a:solidFill>
                              <a:schemeClr val="tx1"/>
                            </a:solidFill>
                          </a:ln>
                        </a:rPr>
                        <a:t>فائزون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2703">
                <a:tc>
                  <a:txBody>
                    <a:bodyPr/>
                    <a:lstStyle/>
                    <a:p>
                      <a:pPr algn="ctr" rtl="1"/>
                      <a:r>
                        <a:rPr lang="ar-EG" sz="3200" dirty="0">
                          <a:ln>
                            <a:solidFill>
                              <a:schemeClr val="tx1"/>
                            </a:solidFill>
                          </a:ln>
                        </a:rPr>
                        <a:t>نباتات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EG" sz="3200" dirty="0">
                          <a:ln>
                            <a:solidFill>
                              <a:schemeClr val="tx1"/>
                            </a:solidFill>
                          </a:ln>
                        </a:rPr>
                        <a:t>رسامون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EG" sz="3200" dirty="0">
                          <a:ln>
                            <a:solidFill>
                              <a:schemeClr val="tx1"/>
                            </a:solidFill>
                          </a:ln>
                        </a:rPr>
                        <a:t>محسنون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662703">
                <a:tc>
                  <a:txBody>
                    <a:bodyPr/>
                    <a:lstStyle/>
                    <a:p>
                      <a:pPr algn="ctr" rtl="1"/>
                      <a:r>
                        <a:rPr lang="ar-EG" sz="3200" dirty="0">
                          <a:ln>
                            <a:solidFill>
                              <a:schemeClr val="tx1"/>
                            </a:solidFill>
                          </a:ln>
                        </a:rPr>
                        <a:t>عاملون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EG" sz="3200" dirty="0">
                          <a:ln>
                            <a:solidFill>
                              <a:schemeClr val="tx1"/>
                            </a:solidFill>
                          </a:ln>
                        </a:rPr>
                        <a:t>ذاكرات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ar-EG" sz="3200" dirty="0">
                          <a:ln>
                            <a:solidFill>
                              <a:schemeClr val="tx1"/>
                            </a:solidFill>
                          </a:ln>
                        </a:rPr>
                        <a:t>صادقون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Rounded Rectangle 6"/>
          <p:cNvSpPr/>
          <p:nvPr/>
        </p:nvSpPr>
        <p:spPr>
          <a:xfrm>
            <a:off x="6444208" y="4075230"/>
            <a:ext cx="1656184" cy="64991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8" name="Rounded Rectangle 7"/>
          <p:cNvSpPr/>
          <p:nvPr/>
        </p:nvSpPr>
        <p:spPr>
          <a:xfrm>
            <a:off x="3707904" y="3429000"/>
            <a:ext cx="1656184" cy="56996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9" name="Rounded Rectangle 8"/>
          <p:cNvSpPr/>
          <p:nvPr/>
        </p:nvSpPr>
        <p:spPr>
          <a:xfrm>
            <a:off x="1115616" y="2755032"/>
            <a:ext cx="1656184" cy="60196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464959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heel(1)">
                                      <p:cBhvr>
                                        <p:cTn id="23" dur="20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animBg="1"/>
      <p:bldP spid="9"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590</TotalTime>
  <Words>899</Words>
  <Application>Microsoft Office PowerPoint</Application>
  <PresentationFormat>عرض على الشاشة (4:3)</PresentationFormat>
  <Paragraphs>178</Paragraphs>
  <Slides>30</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30</vt:i4>
      </vt:variant>
    </vt:vector>
  </HeadingPairs>
  <TitlesOfParts>
    <vt:vector size="34" baseType="lpstr">
      <vt:lpstr>Arial</vt:lpstr>
      <vt:lpstr>Calibri</vt:lpstr>
      <vt:lpstr>Wingdings</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elmohandes</dc:creator>
  <cp:lastModifiedBy>Eman Adel</cp:lastModifiedBy>
  <cp:revision>88</cp:revision>
  <dcterms:created xsi:type="dcterms:W3CDTF">2019-03-31T18:07:51Z</dcterms:created>
  <dcterms:modified xsi:type="dcterms:W3CDTF">2020-11-28T17:18:12Z</dcterms:modified>
</cp:coreProperties>
</file>