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367" r:id="rId2"/>
    <p:sldId id="364" r:id="rId3"/>
    <p:sldId id="258" r:id="rId4"/>
    <p:sldId id="351" r:id="rId5"/>
    <p:sldId id="352" r:id="rId6"/>
    <p:sldId id="353" r:id="rId7"/>
    <p:sldId id="365" r:id="rId8"/>
    <p:sldId id="354" r:id="rId9"/>
    <p:sldId id="355" r:id="rId10"/>
    <p:sldId id="366" r:id="rId11"/>
    <p:sldId id="356" r:id="rId12"/>
  </p:sldIdLst>
  <p:sldSz cx="9144000" cy="6858000" type="screen4x3"/>
  <p:notesSz cx="6858000" cy="9144000"/>
  <p:custDataLst>
    <p:tags r:id="rId14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0"/>
    <a:srgbClr val="66FFFF"/>
    <a:srgbClr val="CCFF33"/>
    <a:srgbClr val="007635"/>
    <a:srgbClr val="FFFF99"/>
    <a:srgbClr val="FFFF00"/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29" autoAdjust="0"/>
    <p:restoredTop sz="94660"/>
  </p:normalViewPr>
  <p:slideViewPr>
    <p:cSldViewPr>
      <p:cViewPr varScale="1">
        <p:scale>
          <a:sx n="66" d="100"/>
          <a:sy n="66" d="100"/>
        </p:scale>
        <p:origin x="342" y="7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AE3DDA-AAD9-4FC0-AE88-A74F608E58B8}" type="datetimeFigureOut">
              <a:rPr lang="ar-EG"/>
              <a:pPr>
                <a:defRPr/>
              </a:pPr>
              <a:t>13/04/1442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B3F0B3-3AF8-4C41-8521-7BB457EEB96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39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95522D-5900-4E71-A430-4A13285B760E}" type="slidenum">
              <a:rPr lang="ar-EG" smtClean="0">
                <a:latin typeface="Arial" charset="0"/>
                <a:cs typeface="Arial" charset="0"/>
              </a:rPr>
              <a:pPr/>
              <a:t>8</a:t>
            </a:fld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3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8135-B7BB-4934-BAB5-9758F8DB835E}" type="datetimeFigureOut">
              <a:rPr lang="ar-SA"/>
              <a:pPr>
                <a:defRPr/>
              </a:pPr>
              <a:t>13/04/1442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D1EB-84E7-438C-88DA-C9BCCE7A13C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606E-7CDA-4DE6-BBB8-2ADEE6CDC0BE}" type="datetimeFigureOut">
              <a:rPr lang="ar-SA"/>
              <a:pPr>
                <a:defRPr/>
              </a:pPr>
              <a:t>13/04/1442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5631-27D7-4C26-93C2-BB1311E9E38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F5CD-0340-467B-A2AE-F3433CFAF1D7}" type="datetimeFigureOut">
              <a:rPr lang="ar-SA"/>
              <a:pPr>
                <a:defRPr/>
              </a:pPr>
              <a:t>13/04/1442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1E4B-547A-4050-8731-E5BF88C79D7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C1AD-A3A0-49A6-A05C-155D6C10FA6F}" type="datetimeFigureOut">
              <a:rPr lang="ar-SA"/>
              <a:pPr>
                <a:defRPr/>
              </a:pPr>
              <a:t>13/04/1442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B6FE-E79B-429B-BD44-12EE68B7E2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4296-1794-4545-A952-85C32FE2FBA4}" type="datetimeFigureOut">
              <a:rPr lang="ar-SA"/>
              <a:pPr>
                <a:defRPr/>
              </a:pPr>
              <a:t>13/04/1442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BEF7-BC8A-4E7C-9563-AA049AD923F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19D4-DB8F-4A6F-927F-194E836E29F9}" type="datetimeFigureOut">
              <a:rPr lang="ar-SA"/>
              <a:pPr>
                <a:defRPr/>
              </a:pPr>
              <a:t>13/04/1442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22A9-3C34-4223-86BB-881F8B03584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845F-80F3-4B83-B5F7-5CA20902F440}" type="datetimeFigureOut">
              <a:rPr lang="ar-SA"/>
              <a:pPr>
                <a:defRPr/>
              </a:pPr>
              <a:t>13/04/1442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00E1-C3ED-4FBB-880F-97CAAC4030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D682-1EDB-45E6-8D71-7378DCDD4ECB}" type="datetimeFigureOut">
              <a:rPr lang="ar-SA"/>
              <a:pPr>
                <a:defRPr/>
              </a:pPr>
              <a:t>13/04/1442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1D1E-7750-4779-AC3F-68DE7050113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A03E-734A-432E-BB4D-D5A95C4C047E}" type="datetimeFigureOut">
              <a:rPr lang="ar-SA"/>
              <a:pPr>
                <a:defRPr/>
              </a:pPr>
              <a:t>13/04/1442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A577-282B-41B1-A817-EB3559F77B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F00A-3CAC-40D1-ADD3-0D87299633BA}" type="datetimeFigureOut">
              <a:rPr lang="ar-SA"/>
              <a:pPr>
                <a:defRPr/>
              </a:pPr>
              <a:t>13/04/1442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3863-1C85-4B8C-BEFD-E0AC75EC47E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8264-587A-4FF7-B531-7085ACBC6140}" type="datetimeFigureOut">
              <a:rPr lang="ar-SA"/>
              <a:pPr>
                <a:defRPr/>
              </a:pPr>
              <a:t>13/04/1442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A451-F3F8-43BB-AC31-8900E0FA201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B1AFB3-3B5F-4CE8-9FE6-F2E9EF709C4A}" type="datetimeFigureOut">
              <a:rPr lang="ar-SA"/>
              <a:pPr>
                <a:defRPr/>
              </a:pPr>
              <a:t>13/04/1442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A97D6B-CC60-4BB9-9793-79B3E80B40B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3"/>
          <p:cNvSpPr txBox="1"/>
          <p:nvPr/>
        </p:nvSpPr>
        <p:spPr>
          <a:xfrm>
            <a:off x="1649343" y="3991126"/>
            <a:ext cx="45365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ar-EG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آداب وواجبات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4362310" y="1758878"/>
            <a:ext cx="3132348" cy="158268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3600" b="1" dirty="0">
                <a:solidFill>
                  <a:srgbClr val="C00000"/>
                </a:solidFill>
              </a:rPr>
              <a:t>الوحدة 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9361375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071752"/>
              </p:ext>
            </p:extLst>
          </p:nvPr>
        </p:nvGraphicFramePr>
        <p:xfrm>
          <a:off x="611560" y="1052736"/>
          <a:ext cx="8027594" cy="4192242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965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7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707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>
                          <a:solidFill>
                            <a:srgbClr val="0070C0"/>
                          </a:solidFill>
                        </a:rPr>
                        <a:t>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0070C0"/>
                          </a:solidFill>
                        </a:rPr>
                        <a:t>الأدب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0070C0"/>
                          </a:solidFill>
                        </a:rPr>
                        <a:t>العبارة الدالة عليه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707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شكر من أسدى</a:t>
                      </a:r>
                      <a:r>
                        <a:rPr lang="ar-EG" sz="2400" b="1" baseline="0" dirty="0"/>
                        <a:t> إلي معروفاً</a:t>
                      </a:r>
                      <a:endParaRPr lang="ar-EG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707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تقديم العون</a:t>
                      </a:r>
                      <a:r>
                        <a:rPr lang="ar-EG" sz="2400" b="1" baseline="0" dirty="0"/>
                        <a:t> للآخرين </a:t>
                      </a:r>
                      <a:endParaRPr lang="ar-EG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707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الامتثال لتعليمات القائد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707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نصيحة الآخرين وإرشادهم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707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الإيثار</a:t>
                      </a:r>
                      <a:r>
                        <a:rPr lang="ar-EG" sz="2400" b="1" baseline="0" dirty="0"/>
                        <a:t> وحب الخير للآخرين</a:t>
                      </a:r>
                      <a:endParaRPr lang="ar-EG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6107" y="1691107"/>
            <a:ext cx="36724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لاتختلفن في الاتجاه ولا تكن حياة إحداكن أهم عندها من حياة زميلاتها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107" y="2512229"/>
            <a:ext cx="3672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مرينا فنحن طوع إشارتك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124" y="3284984"/>
            <a:ext cx="3672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أبدى الجرذ استعداده لمساعداتهن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6124" y="4005064"/>
            <a:ext cx="3672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ابدأ بزميلاتي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124" y="4725144"/>
            <a:ext cx="3672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شكرن الجرذ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3275856" y="2194920"/>
            <a:ext cx="1680951" cy="276105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24499" y="2743061"/>
            <a:ext cx="832308" cy="77275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3630893" y="2763233"/>
            <a:ext cx="1099951" cy="6657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823596" y="2348880"/>
            <a:ext cx="889836" cy="186600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137911" y="4250158"/>
            <a:ext cx="1444376" cy="48468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6168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/>
          <p:nvPr/>
        </p:nvSpPr>
        <p:spPr>
          <a:xfrm>
            <a:off x="5220072" y="2260475"/>
            <a:ext cx="338524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وضع الصياد الحب في الشبكة، طيران كل حمامة باتجاه معاكس، اقتراح الحمامة المطوقة الطيران باتجاه واحد، قرض الجرد الشبكة</a:t>
            </a:r>
          </a:p>
        </p:txBody>
      </p:sp>
      <p:pic>
        <p:nvPicPr>
          <p:cNvPr id="4098" name="Picture 2" descr="C:\Users\elmohandes\Desktop\خلفيات بوربوينت\a5388cf7c3411dfebf0e1530ea4f64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672967" cy="17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4288" y="853318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</a:rPr>
              <a:t>سادساً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942" y="618287"/>
            <a:ext cx="52565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أكمل الخريطة وفق المطلوب:</a:t>
            </a:r>
          </a:p>
        </p:txBody>
      </p:sp>
      <p:sp>
        <p:nvSpPr>
          <p:cNvPr id="7" name="Cloud 6"/>
          <p:cNvSpPr/>
          <p:nvPr/>
        </p:nvSpPr>
        <p:spPr>
          <a:xfrm>
            <a:off x="3559694" y="2494542"/>
            <a:ext cx="1902144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عناصر القصة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5516974" y="2326478"/>
            <a:ext cx="1561105" cy="838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2217" y="1937670"/>
            <a:ext cx="22443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الأحداث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7450" y="2584369"/>
            <a:ext cx="15121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/>
              <a:t>....................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401730" y="3374260"/>
            <a:ext cx="955907" cy="601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81185" y="3790686"/>
            <a:ext cx="193704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الزمان</a:t>
            </a:r>
          </a:p>
          <a:p>
            <a:r>
              <a:rPr lang="ar-EG" dirty="0">
                <a:solidFill>
                  <a:sysClr val="windowText" lastClr="000000"/>
                </a:solidFill>
              </a:rPr>
              <a:t>................................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101563" y="3740953"/>
            <a:ext cx="882299" cy="83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23238" y="4628324"/>
            <a:ext cx="8341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العقدة</a:t>
            </a:r>
            <a:endParaRPr lang="ar-EG" dirty="0"/>
          </a:p>
        </p:txBody>
      </p:sp>
      <p:sp>
        <p:nvSpPr>
          <p:cNvPr id="22" name="Flowchart: Merge 21"/>
          <p:cNvSpPr/>
          <p:nvPr/>
        </p:nvSpPr>
        <p:spPr>
          <a:xfrm rot="20464093">
            <a:off x="6298376" y="4877150"/>
            <a:ext cx="1741416" cy="1551684"/>
          </a:xfrm>
          <a:prstGeom prst="flowChartMer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281134" y="3925863"/>
            <a:ext cx="260928" cy="839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29006" y="4764881"/>
            <a:ext cx="17866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المكان</a:t>
            </a:r>
            <a:r>
              <a:rPr lang="ar-EG" sz="2400" dirty="0"/>
              <a:t> </a:t>
            </a:r>
          </a:p>
          <a:p>
            <a:r>
              <a:rPr lang="ar-EG" sz="2400" dirty="0"/>
              <a:t>..................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2790002" y="2326478"/>
            <a:ext cx="800988" cy="635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93735" y="2004363"/>
            <a:ext cx="19442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الحل</a:t>
            </a:r>
            <a:r>
              <a:rPr lang="ar-EG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ar-EG" dirty="0"/>
              <a:t>......................................................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843809" y="3406585"/>
            <a:ext cx="777737" cy="63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7584" y="3923757"/>
            <a:ext cx="2016224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الشخصيات</a:t>
            </a:r>
          </a:p>
          <a:p>
            <a:r>
              <a:rPr lang="ar-EG" dirty="0"/>
              <a:t>1-...................</a:t>
            </a:r>
          </a:p>
          <a:p>
            <a:r>
              <a:rPr lang="ar-EG" dirty="0"/>
              <a:t>2-...................</a:t>
            </a:r>
          </a:p>
          <a:p>
            <a:r>
              <a:rPr lang="ar-EG" dirty="0"/>
              <a:t>3-...................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5756717" y="4119688"/>
            <a:ext cx="2150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قديم الزمان</a:t>
            </a:r>
          </a:p>
        </p:txBody>
      </p:sp>
      <p:sp>
        <p:nvSpPr>
          <p:cNvPr id="26" name="TextBox 3"/>
          <p:cNvSpPr txBox="1"/>
          <p:nvPr/>
        </p:nvSpPr>
        <p:spPr>
          <a:xfrm>
            <a:off x="6426276" y="4861682"/>
            <a:ext cx="130360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طريقة التحرر من الشبكة </a:t>
            </a:r>
          </a:p>
        </p:txBody>
      </p:sp>
      <p:sp>
        <p:nvSpPr>
          <p:cNvPr id="28" name="TextBox 3"/>
          <p:cNvSpPr txBox="1"/>
          <p:nvPr/>
        </p:nvSpPr>
        <p:spPr>
          <a:xfrm>
            <a:off x="2695238" y="5143316"/>
            <a:ext cx="2150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واد كثير الصيد </a:t>
            </a:r>
          </a:p>
        </p:txBody>
      </p:sp>
      <p:sp>
        <p:nvSpPr>
          <p:cNvPr id="29" name="TextBox 3"/>
          <p:cNvSpPr txBox="1"/>
          <p:nvPr/>
        </p:nvSpPr>
        <p:spPr>
          <a:xfrm>
            <a:off x="792528" y="4212202"/>
            <a:ext cx="18960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الحمامة المطوقة </a:t>
            </a:r>
          </a:p>
        </p:txBody>
      </p:sp>
      <p:sp>
        <p:nvSpPr>
          <p:cNvPr id="32" name="TextBox 3"/>
          <p:cNvSpPr txBox="1"/>
          <p:nvPr/>
        </p:nvSpPr>
        <p:spPr>
          <a:xfrm>
            <a:off x="489553" y="4538504"/>
            <a:ext cx="2150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الجرذ</a:t>
            </a:r>
          </a:p>
        </p:txBody>
      </p:sp>
      <p:sp>
        <p:nvSpPr>
          <p:cNvPr id="33" name="TextBox 3"/>
          <p:cNvSpPr txBox="1"/>
          <p:nvPr/>
        </p:nvSpPr>
        <p:spPr>
          <a:xfrm>
            <a:off x="523454" y="4839543"/>
            <a:ext cx="2150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الغراب - الصياد</a:t>
            </a:r>
          </a:p>
        </p:txBody>
      </p:sp>
      <p:sp>
        <p:nvSpPr>
          <p:cNvPr id="35" name="TextBox 3"/>
          <p:cNvSpPr txBox="1"/>
          <p:nvPr/>
        </p:nvSpPr>
        <p:spPr>
          <a:xfrm>
            <a:off x="535523" y="2313573"/>
            <a:ext cx="230828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الطيران باتجاه واحد لقلع الشبكة ومن ثم قطع الجرذ للشباك للتخلص منها.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4" grpId="0"/>
      <p:bldP spid="7" grpId="0" animBg="1"/>
      <p:bldP spid="11" grpId="0"/>
      <p:bldP spid="13" grpId="0"/>
      <p:bldP spid="17" grpId="0"/>
      <p:bldP spid="20" grpId="0"/>
      <p:bldP spid="22" grpId="0" animBg="1"/>
      <p:bldP spid="27" grpId="0"/>
      <p:bldP spid="31" grpId="0"/>
      <p:bldP spid="36" grpId="0"/>
      <p:bldP spid="24" grpId="0"/>
      <p:bldP spid="26" grpId="0"/>
      <p:bldP spid="28" grpId="0"/>
      <p:bldP spid="29" grpId="0"/>
      <p:bldP spid="32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97FDF58D-65A7-4533-81AF-BBA655B58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7" b="92641" l="6022" r="100000">
                        <a14:foregroundMark x1="36314" y1="54545" x2="36314" y2="54545"/>
                        <a14:foregroundMark x1="46898" y1="45671" x2="46898" y2="45671"/>
                        <a14:foregroundMark x1="56387" y1="57359" x2="56387" y2="57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8640"/>
            <a:ext cx="9339712" cy="6477719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447764" y="2197313"/>
            <a:ext cx="43924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dirty="0"/>
              <a:t>نص الاستماع  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2987824" y="3645024"/>
            <a:ext cx="363640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0070C0"/>
                </a:solidFill>
              </a:rPr>
              <a:t>الحمامة المطوقة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891022"/>
            <a:ext cx="29998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ysClr val="windowText" lastClr="000000"/>
                </a:solidFill>
              </a:rPr>
              <a:t>أستمع ثم أجيب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710454"/>
            <a:ext cx="7578316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أولاً: أرتب الأحداث الآتية حسب ورودها في النص: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70636" y="2641875"/>
            <a:ext cx="57606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b="1"/>
          </a:p>
        </p:txBody>
      </p:sp>
      <p:sp>
        <p:nvSpPr>
          <p:cNvPr id="16" name="Rounded Rectangle 15"/>
          <p:cNvSpPr/>
          <p:nvPr/>
        </p:nvSpPr>
        <p:spPr>
          <a:xfrm>
            <a:off x="7681551" y="3368230"/>
            <a:ext cx="57606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b="1"/>
          </a:p>
        </p:txBody>
      </p:sp>
      <p:sp>
        <p:nvSpPr>
          <p:cNvPr id="17" name="Rounded Rectangle 16"/>
          <p:cNvSpPr/>
          <p:nvPr/>
        </p:nvSpPr>
        <p:spPr>
          <a:xfrm>
            <a:off x="7681551" y="4164857"/>
            <a:ext cx="57606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b="1"/>
          </a:p>
        </p:txBody>
      </p:sp>
      <p:sp>
        <p:nvSpPr>
          <p:cNvPr id="18" name="Rounded Rectangle 17"/>
          <p:cNvSpPr/>
          <p:nvPr/>
        </p:nvSpPr>
        <p:spPr>
          <a:xfrm>
            <a:off x="7681551" y="4962650"/>
            <a:ext cx="576064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b="1"/>
          </a:p>
        </p:txBody>
      </p:sp>
      <p:sp>
        <p:nvSpPr>
          <p:cNvPr id="5" name="TextBox 4"/>
          <p:cNvSpPr txBox="1"/>
          <p:nvPr/>
        </p:nvSpPr>
        <p:spPr>
          <a:xfrm>
            <a:off x="3002084" y="2554365"/>
            <a:ext cx="4425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/>
              <a:t>قرض الجرد الشبكة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7515" y="3280720"/>
            <a:ext cx="4353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/>
              <a:t>وضع الصياد الحب في الشبكة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0840" y="4122933"/>
            <a:ext cx="5480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/>
              <a:t>اقتراح الحمامة المطوقة الطيران باتجاه واحد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4165" y="4875140"/>
            <a:ext cx="3993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/>
              <a:t>طيران كل حمامة باتجاه معاكس </a:t>
            </a:r>
          </a:p>
        </p:txBody>
      </p:sp>
      <p:pic>
        <p:nvPicPr>
          <p:cNvPr id="21" name="صورة 25" descr="AnimatedBoyRead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95772" y="435563"/>
            <a:ext cx="1066112" cy="11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7166580" y="260089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598628" y="332578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631249" y="412293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7617839" y="493303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6" grpId="0" animBg="1"/>
      <p:bldP spid="17" grpId="0" animBg="1"/>
      <p:bldP spid="18" grpId="0" animBg="1"/>
      <p:bldP spid="5" grpId="0"/>
      <p:bldP spid="6" grpId="0"/>
      <p:bldP spid="7" grpId="0"/>
      <p:bldP spid="19" grpId="0"/>
      <p:bldP spid="8" grpId="0"/>
      <p:bldP spid="14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mohandes\Desktop\بوربوينت\أشكال 2014\صورة فراشة رائعة بأجنحة كبيرة مفرغة الخلفية للتصميمات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0870"/>
            <a:ext cx="1219001" cy="12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658" y="764704"/>
            <a:ext cx="64087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أنسب كل قول إلى قائله كما ورد في النص: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401" y="2060848"/>
            <a:ext cx="777686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ar-EG" sz="2400" b="1" dirty="0">
                <a:solidFill>
                  <a:srgbClr val="C00000"/>
                </a:solidFill>
              </a:rPr>
              <a:t>سوف أراقب هذا الصياد بيقظة وحذر لأرى ماذا يكون          (         ) </a:t>
            </a:r>
          </a:p>
          <a:p>
            <a:pPr marL="285750" indent="-285750">
              <a:buFont typeface="Wingdings" pitchFamily="2" charset="2"/>
              <a:buChar char="q"/>
            </a:pPr>
            <a:endParaRPr lang="ar-EG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ar-EG" sz="2400" b="1" dirty="0">
                <a:solidFill>
                  <a:srgbClr val="C00000"/>
                </a:solidFill>
              </a:rPr>
              <a:t>لا تكن حياة إحداكن أهم عندها من حياة زميلاتها        (                    )</a:t>
            </a:r>
          </a:p>
          <a:p>
            <a:pPr marL="285750" indent="-285750">
              <a:buFont typeface="Wingdings" pitchFamily="2" charset="2"/>
              <a:buChar char="q"/>
            </a:pPr>
            <a:endParaRPr lang="ar-EG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ar-EG" sz="2400" b="1" dirty="0">
                <a:solidFill>
                  <a:srgbClr val="C00000"/>
                </a:solidFill>
              </a:rPr>
              <a:t>اذهبي بنا إلى الجرذ فنحن معك                            (                   )</a:t>
            </a:r>
          </a:p>
          <a:p>
            <a:pPr marL="285750" indent="-285750">
              <a:buFont typeface="Wingdings" pitchFamily="2" charset="2"/>
              <a:buChar char="q"/>
            </a:pPr>
            <a:endParaRPr lang="ar-EG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ar-EG" sz="2400" b="1" dirty="0">
                <a:solidFill>
                  <a:srgbClr val="C00000"/>
                </a:solidFill>
              </a:rPr>
              <a:t>ما الذي أوقعكن في هذه الورطة؟                                (         )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0809" y="803741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8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ثانيًا</a:t>
            </a:r>
            <a:r>
              <a:rPr lang="ar-EG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EG" sz="28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EG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25852" y="20885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rgbClr val="002060"/>
                </a:solidFill>
              </a:rPr>
              <a:t>الغراب </a:t>
            </a:r>
            <a:endParaRPr lang="en-US" sz="2400" dirty="0"/>
          </a:p>
        </p:txBody>
      </p:sp>
      <p:sp>
        <p:nvSpPr>
          <p:cNvPr id="6" name="مستطيل 5"/>
          <p:cNvSpPr/>
          <p:nvPr/>
        </p:nvSpPr>
        <p:spPr>
          <a:xfrm>
            <a:off x="755576" y="2799951"/>
            <a:ext cx="190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rgbClr val="002060"/>
                </a:solidFill>
              </a:rPr>
              <a:t>الحمامة المطوقة </a:t>
            </a:r>
            <a:endParaRPr lang="en-US" sz="2400" dirty="0"/>
          </a:p>
        </p:txBody>
      </p:sp>
      <p:sp>
        <p:nvSpPr>
          <p:cNvPr id="7" name="مستطيل 6"/>
          <p:cNvSpPr/>
          <p:nvPr/>
        </p:nvSpPr>
        <p:spPr>
          <a:xfrm>
            <a:off x="827658" y="3539054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rgbClr val="002060"/>
                </a:solidFill>
              </a:rPr>
              <a:t>زميلات الحمامة </a:t>
            </a:r>
            <a:endParaRPr lang="en-US" sz="2400" dirty="0"/>
          </a:p>
        </p:txBody>
      </p:sp>
      <p:sp>
        <p:nvSpPr>
          <p:cNvPr id="8" name="مستطيل 7"/>
          <p:cNvSpPr/>
          <p:nvPr/>
        </p:nvSpPr>
        <p:spPr>
          <a:xfrm>
            <a:off x="1199084" y="4311057"/>
            <a:ext cx="852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>
                <a:solidFill>
                  <a:srgbClr val="002060"/>
                </a:solidFill>
              </a:rPr>
              <a:t>الجرذ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628800"/>
            <a:ext cx="7972175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endParaRPr lang="ar-EG" sz="2800" b="1" dirty="0"/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إن أجبت عن جميع الفقرات السابقة إجابة صحيحة، فمستوى </a:t>
            </a:r>
            <a:r>
              <a:rPr lang="ar-EG" sz="2800" b="1" dirty="0">
                <a:solidFill>
                  <a:srgbClr val="0070C0"/>
                </a:solidFill>
              </a:rPr>
              <a:t>استماعي جيد</a:t>
            </a:r>
            <a:r>
              <a:rPr lang="ar-EG" sz="2800" b="1" dirty="0"/>
              <a:t>.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إن أجبت عن خمس فقرات فأكثر إجابة صحيحة، فمستوى </a:t>
            </a:r>
            <a:r>
              <a:rPr lang="ar-EG" sz="2800" b="1" dirty="0">
                <a:solidFill>
                  <a:srgbClr val="0070C0"/>
                </a:solidFill>
              </a:rPr>
              <a:t>استماعي متوسط.</a:t>
            </a:r>
            <a:endParaRPr lang="ar-EG" sz="2800" b="1" dirty="0"/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إن أجبت عن أربع فقرات فأقل إجابة صحيحة، فأنا </a:t>
            </a:r>
            <a:r>
              <a:rPr lang="ar-EG" sz="2800" b="1" dirty="0">
                <a:solidFill>
                  <a:srgbClr val="0070C0"/>
                </a:solidFill>
              </a:rPr>
              <a:t>بحاجة إلى زيادة تركيز.</a:t>
            </a:r>
          </a:p>
          <a:p>
            <a:pPr algn="justLow">
              <a:lnSpc>
                <a:spcPct val="150000"/>
              </a:lnSpc>
            </a:pPr>
            <a:endParaRPr lang="ar-EG" sz="2800" b="1" dirty="0"/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endParaRPr lang="ar-EG" sz="2800"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9F054D5-32DD-437F-8164-4EA09FEE8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137" b="97603" l="1599" r="47780"/>
                    </a14:imgEffect>
                  </a14:imgLayer>
                </a14:imgProps>
              </a:ext>
            </a:extLst>
          </a:blip>
          <a:srcRect t="55939" r="50000"/>
          <a:stretch/>
        </p:blipFill>
        <p:spPr>
          <a:xfrm>
            <a:off x="4551288" y="509410"/>
            <a:ext cx="3809609" cy="137758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 rot="832558">
            <a:off x="5192722" y="875038"/>
            <a:ext cx="2250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أقوِّم استماعي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96166"/>
            <a:ext cx="7783099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ثالثًا: أتعرف معاني الكلمات وأوظفها في جمل من إنشائي: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771" y="2313380"/>
            <a:ext cx="871296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b="1" dirty="0">
                <a:solidFill>
                  <a:srgbClr val="7030A0"/>
                </a:solidFill>
              </a:rPr>
              <a:t>يقظة: تنبه                   </a:t>
            </a:r>
          </a:p>
          <a:p>
            <a:pPr algn="ctr">
              <a:lnSpc>
                <a:spcPct val="150000"/>
              </a:lnSpc>
            </a:pPr>
            <a:r>
              <a:rPr lang="ar-EG" sz="3600" b="1" dirty="0">
                <a:solidFill>
                  <a:srgbClr val="7030A0"/>
                </a:solidFill>
              </a:rPr>
              <a:t>...............................</a:t>
            </a:r>
          </a:p>
          <a:p>
            <a:pPr algn="ctr">
              <a:lnSpc>
                <a:spcPct val="150000"/>
              </a:lnSpc>
            </a:pPr>
            <a:r>
              <a:rPr lang="ar-EG" sz="3600" b="1" dirty="0">
                <a:solidFill>
                  <a:srgbClr val="7030A0"/>
                </a:solidFill>
              </a:rPr>
              <a:t>كَمَنَ: اختفى في مكان لا يفطن له أحد   </a:t>
            </a:r>
          </a:p>
          <a:p>
            <a:pPr algn="ctr">
              <a:lnSpc>
                <a:spcPct val="150000"/>
              </a:lnSpc>
            </a:pPr>
            <a:r>
              <a:rPr lang="ar-EG" sz="3600" b="1" dirty="0">
                <a:solidFill>
                  <a:srgbClr val="7030A0"/>
                </a:solidFill>
              </a:rPr>
              <a:t> ..........................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1190" y="3140968"/>
            <a:ext cx="4455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حارس المبنى في يقظةٍ دائمة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7605" y="4797152"/>
            <a:ext cx="4336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كَمَنَ الغزال بعيداً عن الأسود</a:t>
            </a:r>
            <a:endParaRPr lang="ar-EG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272" y="1340768"/>
            <a:ext cx="7992888" cy="51717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200" b="1" dirty="0">
                <a:solidFill>
                  <a:srgbClr val="7030A0"/>
                </a:solidFill>
              </a:rPr>
              <a:t>سرب: مجموعة            </a:t>
            </a:r>
          </a:p>
          <a:p>
            <a:pPr algn="ctr">
              <a:lnSpc>
                <a:spcPct val="150000"/>
              </a:lnSpc>
            </a:pPr>
            <a:r>
              <a:rPr lang="ar-EG" sz="3200" b="1" dirty="0">
                <a:solidFill>
                  <a:srgbClr val="7030A0"/>
                </a:solidFill>
              </a:rPr>
              <a:t>............................</a:t>
            </a:r>
          </a:p>
          <a:p>
            <a:pPr algn="ctr">
              <a:lnSpc>
                <a:spcPct val="150000"/>
              </a:lnSpc>
            </a:pPr>
            <a:r>
              <a:rPr lang="ar-EG" sz="3200" b="1" dirty="0">
                <a:solidFill>
                  <a:srgbClr val="7030A0"/>
                </a:solidFill>
              </a:rPr>
              <a:t>المطوقة: التي يوجد حول رقبتها طوق، أو ريش يخالف سائر لونها </a:t>
            </a:r>
          </a:p>
          <a:p>
            <a:pPr algn="ctr">
              <a:lnSpc>
                <a:spcPct val="150000"/>
              </a:lnSpc>
            </a:pPr>
            <a:r>
              <a:rPr lang="ar-EG" sz="3200" b="1" dirty="0">
                <a:solidFill>
                  <a:srgbClr val="7030A0"/>
                </a:solidFill>
              </a:rPr>
              <a:t>.........................</a:t>
            </a:r>
          </a:p>
          <a:p>
            <a:pPr algn="ctr">
              <a:lnSpc>
                <a:spcPct val="150000"/>
              </a:lnSpc>
            </a:pPr>
            <a:r>
              <a:rPr lang="ar-EG" sz="3200" b="1" dirty="0">
                <a:solidFill>
                  <a:srgbClr val="7030A0"/>
                </a:solidFill>
              </a:rPr>
              <a:t>قَرَضَ: قطع             </a:t>
            </a:r>
          </a:p>
          <a:p>
            <a:pPr algn="ctr">
              <a:lnSpc>
                <a:spcPct val="150000"/>
              </a:lnSpc>
            </a:pPr>
            <a:r>
              <a:rPr lang="ar-EG" sz="3200" b="1" dirty="0">
                <a:solidFill>
                  <a:srgbClr val="7030A0"/>
                </a:solidFill>
              </a:rPr>
              <a:t>...............................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59116" y="2148287"/>
            <a:ext cx="4104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سرب الحمام ينتظم في السماء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743" y="4330396"/>
            <a:ext cx="5646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</a:rPr>
              <a:t>تتميز الحمامة المطوقة عن باقي الطيور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7378" y="5796553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قَرَضَ الفأر حبل الغسيل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83568" y="404664"/>
            <a:ext cx="7855107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ثالثًا: أتعرف معاني الكلمات وأوظفها في جمل من إنشائي:</a:t>
            </a:r>
          </a:p>
        </p:txBody>
      </p:sp>
    </p:spTree>
    <p:extLst>
      <p:ext uri="{BB962C8B-B14F-4D97-AF65-F5344CB8AC3E}">
        <p14:creationId xmlns:p14="http://schemas.microsoft.com/office/powerpoint/2010/main" val="222500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mohandes\Desktop\بوربوينت\68339_imgcach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2" y="519354"/>
            <a:ext cx="1763688" cy="146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8304" y="747312"/>
            <a:ext cx="90601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رابعاً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956168"/>
            <a:ext cx="52565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u="sng" dirty="0">
                <a:solidFill>
                  <a:srgbClr val="0070C0"/>
                </a:solidFill>
              </a:rPr>
              <a:t>أنسج على منوال العبارة الآتية: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372" y="2133267"/>
            <a:ext cx="7992888" cy="255454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EG" sz="3200" b="1" dirty="0">
                <a:solidFill>
                  <a:srgbClr val="C00000"/>
                </a:solidFill>
              </a:rPr>
              <a:t>أبدى الجرذ استعداده لمساعدة الحمام.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ar-EG" sz="3200" b="1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EG" sz="3200" b="1" dirty="0">
                <a:solidFill>
                  <a:srgbClr val="C00000"/>
                </a:solidFill>
              </a:rPr>
              <a:t>أبدى الطالب............................................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ar-EG" sz="3200" b="1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EG" sz="3200" b="1" dirty="0">
                <a:solidFill>
                  <a:srgbClr val="C00000"/>
                </a:solidFill>
              </a:rPr>
              <a:t>أبدى........... استعداده..............................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2977037"/>
            <a:ext cx="3547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/>
              <a:t>استعداده لمذاكرة الدروس</a:t>
            </a:r>
          </a:p>
        </p:txBody>
      </p:sp>
      <p:sp>
        <p:nvSpPr>
          <p:cNvPr id="6" name="Rectangle 5"/>
          <p:cNvSpPr/>
          <p:nvPr/>
        </p:nvSpPr>
        <p:spPr>
          <a:xfrm>
            <a:off x="6103605" y="3987067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/>
              <a:t>الرجلُ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55776" y="3987067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/>
              <a:t>لشراء السيارة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1457a82960035d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1141" y="1427984"/>
            <a:ext cx="1513325" cy="1631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801656">
            <a:off x="6750516" y="2127228"/>
            <a:ext cx="1154175" cy="500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800"/>
          </a:p>
        </p:txBody>
      </p:sp>
      <p:sp>
        <p:nvSpPr>
          <p:cNvPr id="3" name="TextBox 2"/>
          <p:cNvSpPr txBox="1"/>
          <p:nvPr/>
        </p:nvSpPr>
        <p:spPr>
          <a:xfrm rot="825731">
            <a:off x="6593151" y="2109307"/>
            <a:ext cx="14689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7030A0"/>
                </a:solidFill>
              </a:rPr>
              <a:t>خامساً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7952" y="2243620"/>
            <a:ext cx="483277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ورد في النص مجموعة من الآداب في التعامل مع الآخرين، أصل بين الأدب والعبارة الدالة عليه من النص.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18b16fdbbe1c51e728ea15dc563db24f2ef2027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12966</TotalTime>
  <Words>401</Words>
  <Application>Microsoft Office PowerPoint</Application>
  <PresentationFormat>عرض على الشاشة (4:3)</PresentationFormat>
  <Paragraphs>104</Paragraphs>
  <Slides>11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الرابع الابتدائي - الفصل الدراسي الثاني</dc:title>
  <dc:creator>Eman Adel</dc:creator>
  <cp:lastModifiedBy>Eman Adel</cp:lastModifiedBy>
  <cp:revision>386</cp:revision>
  <dcterms:created xsi:type="dcterms:W3CDTF">2010-11-30T14:34:05Z</dcterms:created>
  <dcterms:modified xsi:type="dcterms:W3CDTF">2020-11-28T13:01:28Z</dcterms:modified>
</cp:coreProperties>
</file>