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57" r:id="rId2"/>
    <p:sldId id="323" r:id="rId3"/>
    <p:sldId id="259" r:id="rId4"/>
    <p:sldId id="260" r:id="rId5"/>
    <p:sldId id="278" r:id="rId6"/>
    <p:sldId id="306" r:id="rId7"/>
    <p:sldId id="279" r:id="rId8"/>
    <p:sldId id="307" r:id="rId9"/>
    <p:sldId id="305" r:id="rId10"/>
    <p:sldId id="280" r:id="rId11"/>
    <p:sldId id="308" r:id="rId12"/>
    <p:sldId id="261" r:id="rId13"/>
    <p:sldId id="281" r:id="rId14"/>
    <p:sldId id="282" r:id="rId15"/>
    <p:sldId id="309" r:id="rId16"/>
    <p:sldId id="283" r:id="rId17"/>
    <p:sldId id="284" r:id="rId18"/>
    <p:sldId id="273" r:id="rId19"/>
    <p:sldId id="285" r:id="rId20"/>
    <p:sldId id="286" r:id="rId21"/>
    <p:sldId id="311" r:id="rId22"/>
    <p:sldId id="288" r:id="rId23"/>
    <p:sldId id="289" r:id="rId24"/>
    <p:sldId id="290" r:id="rId25"/>
    <p:sldId id="312" r:id="rId26"/>
    <p:sldId id="291" r:id="rId27"/>
    <p:sldId id="292" r:id="rId28"/>
    <p:sldId id="313" r:id="rId29"/>
    <p:sldId id="293" r:id="rId30"/>
    <p:sldId id="294" r:id="rId31"/>
    <p:sldId id="295" r:id="rId32"/>
    <p:sldId id="296" r:id="rId33"/>
    <p:sldId id="314" r:id="rId34"/>
    <p:sldId id="297" r:id="rId35"/>
    <p:sldId id="315" r:id="rId36"/>
    <p:sldId id="298" r:id="rId37"/>
    <p:sldId id="316" r:id="rId38"/>
    <p:sldId id="299" r:id="rId39"/>
    <p:sldId id="317" r:id="rId40"/>
    <p:sldId id="300" r:id="rId41"/>
    <p:sldId id="318" r:id="rId42"/>
    <p:sldId id="301" r:id="rId43"/>
    <p:sldId id="319" r:id="rId44"/>
    <p:sldId id="302" r:id="rId45"/>
    <p:sldId id="303" r:id="rId46"/>
    <p:sldId id="320" r:id="rId47"/>
    <p:sldId id="321" r:id="rId48"/>
    <p:sldId id="322" r:id="rId49"/>
    <p:sldId id="304" r:id="rId50"/>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437" autoAdjust="0"/>
    <p:restoredTop sz="94660"/>
  </p:normalViewPr>
  <p:slideViewPr>
    <p:cSldViewPr>
      <p:cViewPr varScale="1">
        <p:scale>
          <a:sx n="66" d="100"/>
          <a:sy n="66" d="100"/>
        </p:scale>
        <p:origin x="1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E2E431C-1F9F-4D67-A42C-B778AAD5A6D6}" type="datetimeFigureOut">
              <a:rPr lang="ar-EG" smtClean="0"/>
              <a:t>13/04/1442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581C8A88-E549-4C5C-8833-C9F715E08E8B}" type="slidenum">
              <a:rPr lang="ar-EG" smtClean="0"/>
              <a:t>‹#›</a:t>
            </a:fld>
            <a:endParaRPr lang="ar-EG"/>
          </a:p>
        </p:txBody>
      </p:sp>
    </p:spTree>
    <p:extLst>
      <p:ext uri="{BB962C8B-B14F-4D97-AF65-F5344CB8AC3E}">
        <p14:creationId xmlns:p14="http://schemas.microsoft.com/office/powerpoint/2010/main" val="129766487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581C8A88-E549-4C5C-8833-C9F715E08E8B}" type="slidenum">
              <a:rPr lang="ar-EG" smtClean="0"/>
              <a:t>4</a:t>
            </a:fld>
            <a:endParaRPr lang="ar-EG"/>
          </a:p>
        </p:txBody>
      </p:sp>
    </p:spTree>
    <p:extLst>
      <p:ext uri="{BB962C8B-B14F-4D97-AF65-F5344CB8AC3E}">
        <p14:creationId xmlns:p14="http://schemas.microsoft.com/office/powerpoint/2010/main" val="2370666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EG" dirty="0"/>
          </a:p>
        </p:txBody>
      </p:sp>
      <p:sp>
        <p:nvSpPr>
          <p:cNvPr id="4" name="عنصر نائب لرقم الشريحة 3"/>
          <p:cNvSpPr>
            <a:spLocks noGrp="1"/>
          </p:cNvSpPr>
          <p:nvPr>
            <p:ph type="sldNum" sz="quarter" idx="10"/>
          </p:nvPr>
        </p:nvSpPr>
        <p:spPr/>
        <p:txBody>
          <a:bodyPr/>
          <a:lstStyle/>
          <a:p>
            <a:fld id="{581C8A88-E549-4C5C-8833-C9F715E08E8B}" type="slidenum">
              <a:rPr lang="ar-EG" smtClean="0"/>
              <a:t>19</a:t>
            </a:fld>
            <a:endParaRPr lang="ar-EG"/>
          </a:p>
        </p:txBody>
      </p:sp>
    </p:spTree>
    <p:extLst>
      <p:ext uri="{BB962C8B-B14F-4D97-AF65-F5344CB8AC3E}">
        <p14:creationId xmlns:p14="http://schemas.microsoft.com/office/powerpoint/2010/main" val="577099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EG"/>
          </a:p>
        </p:txBody>
      </p:sp>
      <p:sp>
        <p:nvSpPr>
          <p:cNvPr id="4" name="Date Placeholder 3"/>
          <p:cNvSpPr>
            <a:spLocks noGrp="1"/>
          </p:cNvSpPr>
          <p:nvPr>
            <p:ph type="dt" sz="half" idx="10"/>
          </p:nvPr>
        </p:nvSpPr>
        <p:spPr/>
        <p:txBody>
          <a:bodyPr/>
          <a:lstStyle/>
          <a:p>
            <a:fld id="{DD5C16E1-7DFB-4549-94AD-B225E369AAE7}"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2626488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DD5C16E1-7DFB-4549-94AD-B225E369AAE7}"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16791186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DD5C16E1-7DFB-4549-94AD-B225E369AAE7}"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676635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10"/>
          </p:nvPr>
        </p:nvSpPr>
        <p:spPr/>
        <p:txBody>
          <a:bodyPr/>
          <a:lstStyle/>
          <a:p>
            <a:fld id="{DD5C16E1-7DFB-4549-94AD-B225E369AAE7}"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288955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D5C16E1-7DFB-4549-94AD-B225E369AAE7}" type="datetimeFigureOut">
              <a:rPr lang="ar-EG" smtClean="0"/>
              <a:t>13/04/1442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330754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Date Placeholder 4"/>
          <p:cNvSpPr>
            <a:spLocks noGrp="1"/>
          </p:cNvSpPr>
          <p:nvPr>
            <p:ph type="dt" sz="half" idx="10"/>
          </p:nvPr>
        </p:nvSpPr>
        <p:spPr/>
        <p:txBody>
          <a:bodyPr/>
          <a:lstStyle/>
          <a:p>
            <a:fld id="{DD5C16E1-7DFB-4549-94AD-B225E369AAE7}" type="datetimeFigureOut">
              <a:rPr lang="ar-EG" smtClean="0"/>
              <a:t>13/04/1442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2384871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Date Placeholder 6"/>
          <p:cNvSpPr>
            <a:spLocks noGrp="1"/>
          </p:cNvSpPr>
          <p:nvPr>
            <p:ph type="dt" sz="half" idx="10"/>
          </p:nvPr>
        </p:nvSpPr>
        <p:spPr/>
        <p:txBody>
          <a:bodyPr/>
          <a:lstStyle/>
          <a:p>
            <a:fld id="{DD5C16E1-7DFB-4549-94AD-B225E369AAE7}" type="datetimeFigureOut">
              <a:rPr lang="ar-EG" smtClean="0"/>
              <a:t>13/04/1442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175824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Date Placeholder 2"/>
          <p:cNvSpPr>
            <a:spLocks noGrp="1"/>
          </p:cNvSpPr>
          <p:nvPr>
            <p:ph type="dt" sz="half" idx="10"/>
          </p:nvPr>
        </p:nvSpPr>
        <p:spPr/>
        <p:txBody>
          <a:bodyPr/>
          <a:lstStyle/>
          <a:p>
            <a:fld id="{DD5C16E1-7DFB-4549-94AD-B225E369AAE7}" type="datetimeFigureOut">
              <a:rPr lang="ar-EG" smtClean="0"/>
              <a:t>13/04/1442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3458341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5C16E1-7DFB-4549-94AD-B225E369AAE7}" type="datetimeFigureOut">
              <a:rPr lang="ar-EG" smtClean="0"/>
              <a:t>13/04/1442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2774375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5C16E1-7DFB-4549-94AD-B225E369AAE7}" type="datetimeFigureOut">
              <a:rPr lang="ar-EG" smtClean="0"/>
              <a:t>13/04/1442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234860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5C16E1-7DFB-4549-94AD-B225E369AAE7}" type="datetimeFigureOut">
              <a:rPr lang="ar-EG" smtClean="0"/>
              <a:t>13/04/1442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ABA72786-2012-4EF9-AC63-DAC4F0ECAF9C}" type="slidenum">
              <a:rPr lang="ar-EG" smtClean="0"/>
              <a:t>‹#›</a:t>
            </a:fld>
            <a:endParaRPr lang="ar-EG"/>
          </a:p>
        </p:txBody>
      </p:sp>
    </p:spTree>
    <p:extLst>
      <p:ext uri="{BB962C8B-B14F-4D97-AF65-F5344CB8AC3E}">
        <p14:creationId xmlns:p14="http://schemas.microsoft.com/office/powerpoint/2010/main" val="1351915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D5C16E1-7DFB-4549-94AD-B225E369AAE7}" type="datetimeFigureOut">
              <a:rPr lang="ar-EG" smtClean="0"/>
              <a:t>13/04/1442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BA72786-2012-4EF9-AC63-DAC4F0ECAF9C}" type="slidenum">
              <a:rPr lang="ar-EG" smtClean="0"/>
              <a:t>‹#›</a:t>
            </a:fld>
            <a:endParaRPr lang="ar-EG"/>
          </a:p>
        </p:txBody>
      </p:sp>
    </p:spTree>
    <p:extLst>
      <p:ext uri="{BB962C8B-B14F-4D97-AF65-F5344CB8AC3E}">
        <p14:creationId xmlns:p14="http://schemas.microsoft.com/office/powerpoint/2010/main" val="79493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مربع نص 3"/>
          <p:cNvSpPr txBox="1"/>
          <p:nvPr/>
        </p:nvSpPr>
        <p:spPr>
          <a:xfrm>
            <a:off x="1649343" y="3991126"/>
            <a:ext cx="4536504" cy="1107996"/>
          </a:xfrm>
          <a:prstGeom prst="rect">
            <a:avLst/>
          </a:prstGeom>
          <a:noFill/>
        </p:spPr>
        <p:txBody>
          <a:bodyPr wrap="square" rtlCol="1">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r>
              <a:rPr lang="ar-EG" sz="6600" b="1" dirty="0">
                <a:solidFill>
                  <a:srgbClr val="7030A0"/>
                </a:solidFill>
                <a:effectLst>
                  <a:outerShdw blurRad="38100" dist="38100" dir="2700000" algn="tl">
                    <a:srgbClr val="000000">
                      <a:alpha val="43137"/>
                    </a:srgbClr>
                  </a:outerShdw>
                </a:effectLst>
              </a:rPr>
              <a:t>آداب وواجبات </a:t>
            </a:r>
            <a:endParaRPr lang="en-US" sz="6600" b="1" dirty="0">
              <a:solidFill>
                <a:srgbClr val="7030A0"/>
              </a:solidFill>
              <a:effectLst>
                <a:outerShdw blurRad="38100" dist="38100" dir="2700000" algn="tl">
                  <a:srgbClr val="000000">
                    <a:alpha val="43137"/>
                  </a:srgbClr>
                </a:outerShdw>
              </a:effectLst>
            </a:endParaRPr>
          </a:p>
        </p:txBody>
      </p:sp>
      <p:sp>
        <p:nvSpPr>
          <p:cNvPr id="5" name="شكل بيضاوي 4"/>
          <p:cNvSpPr/>
          <p:nvPr/>
        </p:nvSpPr>
        <p:spPr>
          <a:xfrm>
            <a:off x="4716016" y="1268760"/>
            <a:ext cx="3132348" cy="1582686"/>
          </a:xfrm>
          <a:prstGeom prst="ellipse">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1" fromWordArt="0" anchor="ctr" anchorCtr="0" forceAA="0" compatLnSpc="1">
            <a:prstTxWarp prst="textNoShape">
              <a:avLst/>
            </a:prstTxWarp>
            <a:noAutofit/>
          </a:bodyPr>
          <a:lstStyle>
            <a:defPPr>
              <a:defRPr lang="ar-SA"/>
            </a:defPPr>
            <a:lvl1pPr algn="r" rtl="1" fontAlgn="base">
              <a:spcBef>
                <a:spcPct val="0"/>
              </a:spcBef>
              <a:spcAft>
                <a:spcPct val="0"/>
              </a:spcAft>
              <a:defRPr kern="1200">
                <a:solidFill>
                  <a:schemeClr val="dk1"/>
                </a:solidFill>
                <a:latin typeface="+mn-lt"/>
                <a:ea typeface="+mn-ea"/>
                <a:cs typeface="+mn-cs"/>
              </a:defRPr>
            </a:lvl1pPr>
            <a:lvl2pPr marL="457200" algn="r" rtl="1" fontAlgn="base">
              <a:spcBef>
                <a:spcPct val="0"/>
              </a:spcBef>
              <a:spcAft>
                <a:spcPct val="0"/>
              </a:spcAft>
              <a:defRPr kern="1200">
                <a:solidFill>
                  <a:schemeClr val="dk1"/>
                </a:solidFill>
                <a:latin typeface="+mn-lt"/>
                <a:ea typeface="+mn-ea"/>
                <a:cs typeface="+mn-cs"/>
              </a:defRPr>
            </a:lvl2pPr>
            <a:lvl3pPr marL="914400" algn="r" rtl="1" fontAlgn="base">
              <a:spcBef>
                <a:spcPct val="0"/>
              </a:spcBef>
              <a:spcAft>
                <a:spcPct val="0"/>
              </a:spcAft>
              <a:defRPr kern="1200">
                <a:solidFill>
                  <a:schemeClr val="dk1"/>
                </a:solidFill>
                <a:latin typeface="+mn-lt"/>
                <a:ea typeface="+mn-ea"/>
                <a:cs typeface="+mn-cs"/>
              </a:defRPr>
            </a:lvl3pPr>
            <a:lvl4pPr marL="1371600" algn="r" rtl="1" fontAlgn="base">
              <a:spcBef>
                <a:spcPct val="0"/>
              </a:spcBef>
              <a:spcAft>
                <a:spcPct val="0"/>
              </a:spcAft>
              <a:defRPr kern="1200">
                <a:solidFill>
                  <a:schemeClr val="dk1"/>
                </a:solidFill>
                <a:latin typeface="+mn-lt"/>
                <a:ea typeface="+mn-ea"/>
                <a:cs typeface="+mn-cs"/>
              </a:defRPr>
            </a:lvl4pPr>
            <a:lvl5pPr marL="1828800" algn="r" rtl="1"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ar-EG" sz="3600" b="1" dirty="0">
                <a:solidFill>
                  <a:srgbClr val="C00000"/>
                </a:solidFill>
              </a:rPr>
              <a:t>الوحدة الثالثة </a:t>
            </a:r>
          </a:p>
        </p:txBody>
      </p:sp>
    </p:spTree>
    <p:extLst>
      <p:ext uri="{BB962C8B-B14F-4D97-AF65-F5344CB8AC3E}">
        <p14:creationId xmlns:p14="http://schemas.microsoft.com/office/powerpoint/2010/main" val="34578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836712"/>
            <a:ext cx="8012721" cy="4462760"/>
          </a:xfrm>
          <a:prstGeom prst="rect">
            <a:avLst/>
          </a:prstGeom>
          <a:noFill/>
        </p:spPr>
        <p:txBody>
          <a:bodyPr wrap="square" rtlCol="1">
            <a:spAutoFit/>
          </a:bodyPr>
          <a:lstStyle/>
          <a:p>
            <a:pPr algn="ctr"/>
            <a:r>
              <a:rPr lang="ar-EG" sz="3200" b="1" dirty="0"/>
              <a:t>فلما كبر الكسائي ومرض، طلب منه الخليفة هارون الرشيد أن يختار لولديه معلماً يقوم بالمهمة عنه، </a:t>
            </a:r>
          </a:p>
          <a:p>
            <a:pPr algn="ctr"/>
            <a:r>
              <a:rPr lang="ar-EG" sz="3200" b="1" dirty="0"/>
              <a:t>فقال الكسائي: لا أعرف أحداً من أصحابي مثل علي بن المبارك في العلم والفهم ولست أرضى لكم غيره.</a:t>
            </a:r>
          </a:p>
          <a:p>
            <a:pPr algn="ctr"/>
            <a:r>
              <a:rPr lang="ar-EG" sz="3200" b="1" dirty="0"/>
              <a:t>وهكذا دخل عليّ بن المبارك إلى دار الخلافة عالماً مرموقاً ومؤدباً موثوقاً بعد سنوات طويلة من الصبر والكفاح في تلقي العلم سيراً على الأقدام. </a:t>
            </a:r>
          </a:p>
          <a:p>
            <a:pPr algn="ctr"/>
            <a:endParaRPr lang="ar-EG" sz="3200" b="1" dirty="0"/>
          </a:p>
          <a:p>
            <a:pPr algn="l"/>
            <a:r>
              <a:rPr lang="ar-EG" sz="2000" b="1" dirty="0">
                <a:solidFill>
                  <a:srgbClr val="0070C0"/>
                </a:solidFill>
              </a:rPr>
              <a:t>المصدر: معجم الأدباء لياقوت الحموي (بتصرف)</a:t>
            </a:r>
          </a:p>
        </p:txBody>
      </p:sp>
    </p:spTree>
    <p:extLst>
      <p:ext uri="{BB962C8B-B14F-4D97-AF65-F5344CB8AC3E}">
        <p14:creationId xmlns:p14="http://schemas.microsoft.com/office/powerpoint/2010/main" val="1944399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lmohandes\Desktop\بوربوينت\child-imagining-while-reading_7710-29.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497981"/>
            <a:ext cx="2670604" cy="214079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77952" y="692696"/>
            <a:ext cx="864096" cy="707886"/>
          </a:xfrm>
          <a:prstGeom prst="rect">
            <a:avLst/>
          </a:prstGeom>
          <a:noFill/>
        </p:spPr>
        <p:txBody>
          <a:bodyPr wrap="square" rtlCol="1">
            <a:spAutoFit/>
          </a:bodyPr>
          <a:lstStyle/>
          <a:p>
            <a:pPr algn="ctr"/>
            <a:r>
              <a:rPr lang="ar-EG" sz="4000" b="1" dirty="0">
                <a:ln w="1905"/>
                <a:solidFill>
                  <a:srgbClr val="FF0000"/>
                </a:solidFill>
                <a:effectLst>
                  <a:innerShdw blurRad="69850" dist="43180" dir="5400000">
                    <a:srgbClr val="000000">
                      <a:alpha val="65000"/>
                    </a:srgbClr>
                  </a:innerShdw>
                </a:effectLst>
              </a:rPr>
              <a:t>أقرأ</a:t>
            </a:r>
            <a:endParaRPr lang="ar-EG" sz="3600" dirty="0">
              <a:solidFill>
                <a:srgbClr val="FF0000"/>
              </a:solidFill>
            </a:endParaRPr>
          </a:p>
        </p:txBody>
      </p:sp>
      <p:sp>
        <p:nvSpPr>
          <p:cNvPr id="3" name="TextBox 2"/>
          <p:cNvSpPr txBox="1"/>
          <p:nvPr/>
        </p:nvSpPr>
        <p:spPr>
          <a:xfrm>
            <a:off x="1475656" y="2852936"/>
            <a:ext cx="5688632" cy="1200329"/>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600" b="1" dirty="0"/>
              <a:t>أقرأ النص الأول قراءة صامتة مدة خمس دقائق، ثم أجيب عن الآتي:</a:t>
            </a:r>
          </a:p>
        </p:txBody>
      </p:sp>
    </p:spTree>
    <p:extLst>
      <p:ext uri="{BB962C8B-B14F-4D97-AF65-F5344CB8AC3E}">
        <p14:creationId xmlns:p14="http://schemas.microsoft.com/office/powerpoint/2010/main" val="2628938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80">
                                          <p:stCondLst>
                                            <p:cond delay="0"/>
                                          </p:stCondLst>
                                        </p:cTn>
                                        <p:tgtEl>
                                          <p:spTgt spid="4098"/>
                                        </p:tgtEl>
                                      </p:cBhvr>
                                    </p:animEffect>
                                    <p:anim calcmode="lin" valueType="num">
                                      <p:cBhvr>
                                        <p:cTn id="8"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8"/>
                                        </p:tgtEl>
                                      </p:cBhvr>
                                      <p:to x="100000" y="60000"/>
                                    </p:animScale>
                                    <p:animScale>
                                      <p:cBhvr>
                                        <p:cTn id="14" dur="166" decel="50000">
                                          <p:stCondLst>
                                            <p:cond delay="676"/>
                                          </p:stCondLst>
                                        </p:cTn>
                                        <p:tgtEl>
                                          <p:spTgt spid="4098"/>
                                        </p:tgtEl>
                                      </p:cBhvr>
                                      <p:to x="100000" y="100000"/>
                                    </p:animScale>
                                    <p:animScale>
                                      <p:cBhvr>
                                        <p:cTn id="15" dur="26">
                                          <p:stCondLst>
                                            <p:cond delay="1312"/>
                                          </p:stCondLst>
                                        </p:cTn>
                                        <p:tgtEl>
                                          <p:spTgt spid="4098"/>
                                        </p:tgtEl>
                                      </p:cBhvr>
                                      <p:to x="100000" y="80000"/>
                                    </p:animScale>
                                    <p:animScale>
                                      <p:cBhvr>
                                        <p:cTn id="16" dur="166" decel="50000">
                                          <p:stCondLst>
                                            <p:cond delay="1338"/>
                                          </p:stCondLst>
                                        </p:cTn>
                                        <p:tgtEl>
                                          <p:spTgt spid="4098"/>
                                        </p:tgtEl>
                                      </p:cBhvr>
                                      <p:to x="100000" y="100000"/>
                                    </p:animScale>
                                    <p:animScale>
                                      <p:cBhvr>
                                        <p:cTn id="17" dur="26">
                                          <p:stCondLst>
                                            <p:cond delay="1642"/>
                                          </p:stCondLst>
                                        </p:cTn>
                                        <p:tgtEl>
                                          <p:spTgt spid="4098"/>
                                        </p:tgtEl>
                                      </p:cBhvr>
                                      <p:to x="100000" y="90000"/>
                                    </p:animScale>
                                    <p:animScale>
                                      <p:cBhvr>
                                        <p:cTn id="18" dur="166" decel="50000">
                                          <p:stCondLst>
                                            <p:cond delay="1668"/>
                                          </p:stCondLst>
                                        </p:cTn>
                                        <p:tgtEl>
                                          <p:spTgt spid="4098"/>
                                        </p:tgtEl>
                                      </p:cBhvr>
                                      <p:to x="100000" y="100000"/>
                                    </p:animScale>
                                    <p:animScale>
                                      <p:cBhvr>
                                        <p:cTn id="19" dur="26">
                                          <p:stCondLst>
                                            <p:cond delay="1808"/>
                                          </p:stCondLst>
                                        </p:cTn>
                                        <p:tgtEl>
                                          <p:spTgt spid="4098"/>
                                        </p:tgtEl>
                                      </p:cBhvr>
                                      <p:to x="100000" y="95000"/>
                                    </p:animScale>
                                    <p:animScale>
                                      <p:cBhvr>
                                        <p:cTn id="20" dur="166" decel="50000">
                                          <p:stCondLst>
                                            <p:cond delay="1834"/>
                                          </p:stCondLst>
                                        </p:cTn>
                                        <p:tgtEl>
                                          <p:spTgt spid="409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ouble Wave 5"/>
          <p:cNvSpPr/>
          <p:nvPr/>
        </p:nvSpPr>
        <p:spPr>
          <a:xfrm>
            <a:off x="3968169" y="752630"/>
            <a:ext cx="4355976" cy="722151"/>
          </a:xfrm>
          <a:prstGeom prst="doubleWav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endParaRPr lang="ar-EG"/>
          </a:p>
        </p:txBody>
      </p:sp>
      <p:sp>
        <p:nvSpPr>
          <p:cNvPr id="7" name="TextBox 6"/>
          <p:cNvSpPr txBox="1"/>
          <p:nvPr/>
        </p:nvSpPr>
        <p:spPr>
          <a:xfrm>
            <a:off x="3979845" y="889556"/>
            <a:ext cx="4408579" cy="523220"/>
          </a:xfrm>
          <a:prstGeom prst="rect">
            <a:avLst/>
          </a:prstGeom>
          <a:noFill/>
        </p:spPr>
        <p:txBody>
          <a:bodyPr wrap="none" rtlCol="1">
            <a:spAutoFit/>
          </a:bodyPr>
          <a:lstStyle/>
          <a:p>
            <a:r>
              <a:rPr lang="ar-EG"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 أختار الإجابة الصحيحة فيما يأتي:</a:t>
            </a:r>
          </a:p>
        </p:txBody>
      </p:sp>
      <p:sp>
        <p:nvSpPr>
          <p:cNvPr id="8" name="TextBox 7"/>
          <p:cNvSpPr txBox="1"/>
          <p:nvPr/>
        </p:nvSpPr>
        <p:spPr>
          <a:xfrm>
            <a:off x="-32048" y="2198000"/>
            <a:ext cx="8757412" cy="3539430"/>
          </a:xfrm>
          <a:prstGeom prst="rect">
            <a:avLst/>
          </a:prstGeom>
          <a:noFill/>
        </p:spPr>
        <p:txBody>
          <a:bodyPr wrap="square" rtlCol="1">
            <a:spAutoFit/>
          </a:bodyPr>
          <a:lstStyle/>
          <a:p>
            <a:pPr marL="285750" indent="-285750">
              <a:buFont typeface="Arial" pitchFamily="34" charset="0"/>
              <a:buChar char="•"/>
            </a:pPr>
            <a:r>
              <a:rPr lang="ar-EG" sz="3200" b="1" dirty="0">
                <a:ln w="1905"/>
                <a:solidFill>
                  <a:sysClr val="windowText" lastClr="000000"/>
                </a:solidFill>
                <a:effectLst>
                  <a:innerShdw blurRad="69850" dist="43180" dir="5400000">
                    <a:srgbClr val="000000">
                      <a:alpha val="65000"/>
                    </a:srgbClr>
                  </a:innerShdw>
                </a:effectLst>
              </a:rPr>
              <a:t>إنها مثل المسلم، يعد أسلوب: </a:t>
            </a:r>
          </a:p>
          <a:p>
            <a:pPr marL="285750" indent="-285750">
              <a:buFont typeface="Arial" pitchFamily="34" charset="0"/>
              <a:buChar char="•"/>
            </a:pPr>
            <a:endParaRPr lang="ar-EG" sz="3200" b="1" dirty="0">
              <a:ln w="1905"/>
              <a:solidFill>
                <a:sysClr val="windowText" lastClr="000000"/>
              </a:solidFill>
              <a:effectLst>
                <a:innerShdw blurRad="69850" dist="43180" dir="5400000">
                  <a:srgbClr val="000000">
                    <a:alpha val="65000"/>
                  </a:srgbClr>
                </a:innerShdw>
              </a:effectLst>
            </a:endParaRPr>
          </a:p>
          <a:p>
            <a:pPr marL="342900" indent="-342900" algn="ctr">
              <a:buAutoNum type="arabic1Minus"/>
            </a:pPr>
            <a:r>
              <a:rPr lang="ar-EG" sz="3200" b="1" dirty="0">
                <a:ln w="1905"/>
                <a:solidFill>
                  <a:sysClr val="windowText" lastClr="000000"/>
                </a:solidFill>
                <a:effectLst>
                  <a:innerShdw blurRad="69850" dist="43180" dir="5400000">
                    <a:srgbClr val="000000">
                      <a:alpha val="65000"/>
                    </a:srgbClr>
                  </a:innerShdw>
                </a:effectLst>
              </a:rPr>
              <a:t>تشبيه        ب- تعجب      جـ- نفي         د- أمر </a:t>
            </a:r>
          </a:p>
          <a:p>
            <a:endParaRPr lang="ar-EG" sz="3200" b="1" dirty="0">
              <a:ln w="1905"/>
              <a:solidFill>
                <a:sysClr val="windowText" lastClr="000000"/>
              </a:solidFill>
              <a:effectLst>
                <a:innerShdw blurRad="69850" dist="43180" dir="5400000">
                  <a:srgbClr val="000000">
                    <a:alpha val="65000"/>
                  </a:srgbClr>
                </a:innerShdw>
              </a:effectLst>
            </a:endParaRPr>
          </a:p>
          <a:p>
            <a:pPr marL="285750" indent="-285750">
              <a:buFont typeface="Arial" pitchFamily="34" charset="0"/>
              <a:buChar char="•"/>
            </a:pPr>
            <a:r>
              <a:rPr lang="ar-EG" sz="3200" b="1" dirty="0">
                <a:ln w="1905"/>
                <a:solidFill>
                  <a:sysClr val="windowText" lastClr="000000"/>
                </a:solidFill>
                <a:effectLst>
                  <a:innerShdw blurRad="69850" dist="43180" dir="5400000">
                    <a:srgbClr val="000000">
                      <a:alpha val="65000"/>
                    </a:srgbClr>
                  </a:innerShdw>
                </a:effectLst>
              </a:rPr>
              <a:t>والد عبد الله راوي الحديث هو .......... الخلفاء الراشدين </a:t>
            </a:r>
          </a:p>
          <a:p>
            <a:endParaRPr lang="ar-EG" sz="3200" b="1" dirty="0">
              <a:ln w="1905"/>
              <a:solidFill>
                <a:sysClr val="windowText" lastClr="000000"/>
              </a:solidFill>
              <a:effectLst>
                <a:innerShdw blurRad="69850" dist="43180" dir="5400000">
                  <a:srgbClr val="000000">
                    <a:alpha val="65000"/>
                  </a:srgbClr>
                </a:innerShdw>
              </a:effectLst>
            </a:endParaRPr>
          </a:p>
          <a:p>
            <a:pPr algn="ctr"/>
            <a:r>
              <a:rPr lang="ar-EG" sz="3200" b="1" dirty="0">
                <a:ln w="1905"/>
                <a:solidFill>
                  <a:sysClr val="windowText" lastClr="000000"/>
                </a:solidFill>
                <a:effectLst>
                  <a:innerShdw blurRad="69850" dist="43180" dir="5400000">
                    <a:srgbClr val="000000">
                      <a:alpha val="65000"/>
                    </a:srgbClr>
                  </a:innerShdw>
                </a:effectLst>
              </a:rPr>
              <a:t>أ- أول           ب- ثاني        جـ- ثالث        د- رابع</a:t>
            </a:r>
          </a:p>
        </p:txBody>
      </p:sp>
      <p:sp>
        <p:nvSpPr>
          <p:cNvPr id="9" name="Rounded Rectangle 8"/>
          <p:cNvSpPr/>
          <p:nvPr/>
        </p:nvSpPr>
        <p:spPr>
          <a:xfrm>
            <a:off x="6588224" y="3104964"/>
            <a:ext cx="1144399"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ounded Rectangle 11"/>
          <p:cNvSpPr/>
          <p:nvPr/>
        </p:nvSpPr>
        <p:spPr>
          <a:xfrm>
            <a:off x="4716016" y="5089026"/>
            <a:ext cx="1152128"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2307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1000"/>
                                        <p:tgtEl>
                                          <p:spTgt spid="8">
                                            <p:txEl>
                                              <p:pRg st="0" end="0"/>
                                            </p:txEl>
                                          </p:spTgt>
                                        </p:tgtEl>
                                      </p:cBhvr>
                                    </p:animEffect>
                                    <p:anim calcmode="lin" valueType="num">
                                      <p:cBhvr>
                                        <p:cTn id="16"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1000"/>
                                        <p:tgtEl>
                                          <p:spTgt spid="8">
                                            <p:txEl>
                                              <p:pRg st="4" end="4"/>
                                            </p:txEl>
                                          </p:spTgt>
                                        </p:tgtEl>
                                      </p:cBhvr>
                                    </p:animEffect>
                                    <p:anim calcmode="lin" valueType="num">
                                      <p:cBhvr>
                                        <p:cTn id="3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1000"/>
                                        <p:tgtEl>
                                          <p:spTgt spid="8">
                                            <p:txEl>
                                              <p:pRg st="6" end="6"/>
                                            </p:txEl>
                                          </p:spTgt>
                                        </p:tgtEl>
                                      </p:cBhvr>
                                    </p:animEffect>
                                    <p:anim calcmode="lin" valueType="num">
                                      <p:cBhvr>
                                        <p:cTn id="38"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heel(1)">
                                      <p:cBhvr>
                                        <p:cTn id="4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484" y="1124744"/>
            <a:ext cx="8432296" cy="3108543"/>
          </a:xfrm>
          <a:prstGeom prst="rect">
            <a:avLst/>
          </a:prstGeom>
          <a:noFill/>
        </p:spPr>
        <p:txBody>
          <a:bodyPr wrap="square" rtlCol="1">
            <a:spAutoFit/>
          </a:bodyPr>
          <a:lstStyle/>
          <a:p>
            <a:pPr marL="285750" indent="-285750">
              <a:buFont typeface="Arial" pitchFamily="34" charset="0"/>
              <a:buChar char="•"/>
            </a:pPr>
            <a:r>
              <a:rPr lang="ar-EG" sz="2800" b="1" dirty="0">
                <a:ln w="1905"/>
                <a:solidFill>
                  <a:sysClr val="windowText" lastClr="000000"/>
                </a:solidFill>
                <a:effectLst>
                  <a:innerShdw blurRad="69850" dist="43180" dir="5400000">
                    <a:srgbClr val="000000">
                      <a:alpha val="65000"/>
                    </a:srgbClr>
                  </a:innerShdw>
                </a:effectLst>
              </a:rPr>
              <a:t>الذي منع عبد الله رضي الله عنه – من الإجابة عن السؤال هو:</a:t>
            </a:r>
          </a:p>
          <a:p>
            <a:pPr marL="285750" indent="-285750">
              <a:buFont typeface="Arial" pitchFamily="34" charset="0"/>
              <a:buChar char="•"/>
            </a:pPr>
            <a:endParaRPr lang="ar-EG" sz="2800" b="1" dirty="0">
              <a:ln w="1905"/>
              <a:solidFill>
                <a:sysClr val="windowText" lastClr="000000"/>
              </a:solidFill>
              <a:effectLst>
                <a:innerShdw blurRad="69850" dist="43180" dir="5400000">
                  <a:srgbClr val="000000">
                    <a:alpha val="65000"/>
                  </a:srgbClr>
                </a:innerShdw>
              </a:effectLst>
            </a:endParaRPr>
          </a:p>
          <a:p>
            <a:pPr algn="ctr"/>
            <a:r>
              <a:rPr lang="ar-EG" sz="2800" b="1" dirty="0">
                <a:ln w="1905"/>
                <a:solidFill>
                  <a:sysClr val="windowText" lastClr="000000"/>
                </a:solidFill>
                <a:effectLst>
                  <a:innerShdw blurRad="69850" dist="43180" dir="5400000">
                    <a:srgbClr val="000000">
                      <a:alpha val="65000"/>
                    </a:srgbClr>
                  </a:innerShdw>
                </a:effectLst>
              </a:rPr>
              <a:t>أ-الجهل         ب-الخوف            جـ-الحياء                   د-التردد</a:t>
            </a:r>
          </a:p>
          <a:p>
            <a:endParaRPr lang="ar-EG" sz="2800" b="1" dirty="0">
              <a:ln w="1905"/>
              <a:solidFill>
                <a:sysClr val="windowText" lastClr="000000"/>
              </a:solidFill>
              <a:effectLst>
                <a:innerShdw blurRad="69850" dist="43180" dir="5400000">
                  <a:srgbClr val="000000">
                    <a:alpha val="65000"/>
                  </a:srgbClr>
                </a:innerShdw>
              </a:effectLst>
            </a:endParaRPr>
          </a:p>
          <a:p>
            <a:pPr marL="285750" indent="-285750">
              <a:buFont typeface="Arial" pitchFamily="34" charset="0"/>
              <a:buChar char="•"/>
            </a:pPr>
            <a:r>
              <a:rPr lang="ar-EG" sz="2800" b="1" dirty="0">
                <a:ln w="1905"/>
                <a:solidFill>
                  <a:sysClr val="windowText" lastClr="000000"/>
                </a:solidFill>
                <a:effectLst>
                  <a:innerShdw blurRad="69850" dist="43180" dir="5400000">
                    <a:srgbClr val="000000">
                      <a:alpha val="65000"/>
                    </a:srgbClr>
                  </a:innerShdw>
                </a:effectLst>
              </a:rPr>
              <a:t>يعد هذا المجلس أشرف المجالس لأن فيه:</a:t>
            </a:r>
          </a:p>
          <a:p>
            <a:pPr marL="285750" indent="-285750">
              <a:buFont typeface="Arial" pitchFamily="34" charset="0"/>
              <a:buChar char="•"/>
            </a:pPr>
            <a:endParaRPr lang="ar-EG" sz="2800" b="1" dirty="0">
              <a:ln w="1905"/>
              <a:solidFill>
                <a:sysClr val="windowText" lastClr="000000"/>
              </a:solidFill>
              <a:effectLst>
                <a:innerShdw blurRad="69850" dist="43180" dir="5400000">
                  <a:srgbClr val="000000">
                    <a:alpha val="65000"/>
                  </a:srgbClr>
                </a:innerShdw>
              </a:effectLst>
            </a:endParaRPr>
          </a:p>
          <a:p>
            <a:pPr algn="ctr"/>
            <a:r>
              <a:rPr lang="ar-EG" sz="2800" b="1" dirty="0">
                <a:ln w="1905"/>
                <a:solidFill>
                  <a:sysClr val="windowText" lastClr="000000"/>
                </a:solidFill>
                <a:effectLst>
                  <a:innerShdw blurRad="69850" dist="43180" dir="5400000">
                    <a:srgbClr val="000000">
                      <a:alpha val="65000"/>
                    </a:srgbClr>
                  </a:innerShdw>
                </a:effectLst>
              </a:rPr>
              <a:t>أ- أثرياء القوم      ب- فصحاء القوم    جـ -رسولنا ﷺ د- قبيلة قريش </a:t>
            </a:r>
          </a:p>
        </p:txBody>
      </p:sp>
      <p:sp>
        <p:nvSpPr>
          <p:cNvPr id="5" name="Rounded Rectangle 4"/>
          <p:cNvSpPr/>
          <p:nvPr/>
        </p:nvSpPr>
        <p:spPr>
          <a:xfrm>
            <a:off x="3275856" y="1916832"/>
            <a:ext cx="1177504"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ounded Rectangle 5"/>
          <p:cNvSpPr/>
          <p:nvPr/>
        </p:nvSpPr>
        <p:spPr>
          <a:xfrm>
            <a:off x="2195736" y="3585215"/>
            <a:ext cx="1829351"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412423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1000"/>
                                        <p:tgtEl>
                                          <p:spTgt spid="4">
                                            <p:txEl>
                                              <p:pRg st="4" end="4"/>
                                            </p:txEl>
                                          </p:spTgt>
                                        </p:tgtEl>
                                      </p:cBhvr>
                                    </p:animEffect>
                                    <p:anim calcmode="lin" valueType="num">
                                      <p:cBhvr>
                                        <p:cTn id="2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1000"/>
                                        <p:tgtEl>
                                          <p:spTgt spid="4">
                                            <p:txEl>
                                              <p:pRg st="6" end="6"/>
                                            </p:txEl>
                                          </p:spTgt>
                                        </p:tgtEl>
                                      </p:cBhvr>
                                    </p:animEffect>
                                    <p:anim calcmode="lin" valueType="num">
                                      <p:cBhvr>
                                        <p:cTn id="3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heel(1)">
                                      <p:cBhvr>
                                        <p:cTn id="3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1772816"/>
            <a:ext cx="8136903" cy="3313664"/>
          </a:xfrm>
          <a:prstGeom prst="rect">
            <a:avLst/>
          </a:prstGeom>
          <a:noFill/>
        </p:spPr>
        <p:txBody>
          <a:bodyPr wrap="square" rtlCol="1">
            <a:spAutoFit/>
          </a:bodyPr>
          <a:lstStyle/>
          <a:p>
            <a:pPr algn="ctr">
              <a:lnSpc>
                <a:spcPct val="150000"/>
              </a:lnSpc>
            </a:pPr>
            <a:r>
              <a:rPr lang="ar-EG" sz="3600" b="1" dirty="0">
                <a:solidFill>
                  <a:srgbClr val="0070C0"/>
                </a:solidFill>
              </a:rPr>
              <a:t>2- ما موقف عمر -رضي الله عنه- عندما أخبره ابنه أنه كان يعرف الإجابة؟</a:t>
            </a:r>
          </a:p>
          <a:p>
            <a:pPr algn="ctr">
              <a:lnSpc>
                <a:spcPct val="150000"/>
              </a:lnSpc>
            </a:pPr>
            <a:r>
              <a:rPr lang="ar-EG" sz="3600" b="1" dirty="0">
                <a:solidFill>
                  <a:srgbClr val="0070C0"/>
                </a:solidFill>
              </a:rPr>
              <a:t>............................................................................................................................</a:t>
            </a:r>
          </a:p>
        </p:txBody>
      </p:sp>
      <p:sp>
        <p:nvSpPr>
          <p:cNvPr id="5" name="TextBox 4"/>
          <p:cNvSpPr txBox="1"/>
          <p:nvPr/>
        </p:nvSpPr>
        <p:spPr>
          <a:xfrm>
            <a:off x="1502753" y="3545721"/>
            <a:ext cx="6066484" cy="1323439"/>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4000" b="1" dirty="0">
                <a:solidFill>
                  <a:srgbClr val="FF0000"/>
                </a:solidFill>
              </a:rPr>
              <a:t>تمنى عمر -رضي الله عنه- أن يجيب ابنه ولم يسكت</a:t>
            </a:r>
          </a:p>
        </p:txBody>
      </p:sp>
    </p:spTree>
    <p:extLst>
      <p:ext uri="{BB962C8B-B14F-4D97-AF65-F5344CB8AC3E}">
        <p14:creationId xmlns:p14="http://schemas.microsoft.com/office/powerpoint/2010/main" val="348696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elmohandes\Desktop\خلفيات بوربوينت\b6aaeb081dce738cd7b0e8103534f29f.jpg"/>
          <p:cNvPicPr>
            <a:picLocks noChangeAspect="1" noChangeArrowheads="1"/>
          </p:cNvPicPr>
          <p:nvPr/>
        </p:nvPicPr>
        <p:blipFill>
          <a:blip r:embed="rId2">
            <a:clrChange>
              <a:clrFrom>
                <a:srgbClr val="E9EAFE"/>
              </a:clrFrom>
              <a:clrTo>
                <a:srgbClr val="E9EAFE">
                  <a:alpha val="0"/>
                </a:srgbClr>
              </a:clrTo>
            </a:clrChange>
            <a:extLst>
              <a:ext uri="{28A0092B-C50C-407E-A947-70E740481C1C}">
                <a14:useLocalDpi xmlns:a14="http://schemas.microsoft.com/office/drawing/2010/main" val="0"/>
              </a:ext>
            </a:extLst>
          </a:blip>
          <a:srcRect/>
          <a:stretch>
            <a:fillRect/>
          </a:stretch>
        </p:blipFill>
        <p:spPr bwMode="auto">
          <a:xfrm>
            <a:off x="1578091" y="467329"/>
            <a:ext cx="5826682" cy="497789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79712" y="2079113"/>
            <a:ext cx="4176464" cy="1754326"/>
          </a:xfrm>
          <a:prstGeom prst="rect">
            <a:avLst/>
          </a:prstGeom>
          <a:noFill/>
        </p:spPr>
        <p:txBody>
          <a:bodyPr wrap="square" rtlCol="1">
            <a:spAutoFit/>
          </a:bodyPr>
          <a:lstStyle/>
          <a:p>
            <a:pPr algn="ctr"/>
            <a:r>
              <a:rPr lang="ar-EG" sz="36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إجابتي عن الفقرات السابقة تدل على مستوى قراءتي ومدى فهمي للنص المقروء.</a:t>
            </a:r>
          </a:p>
        </p:txBody>
      </p:sp>
    </p:spTree>
    <p:extLst>
      <p:ext uri="{BB962C8B-B14F-4D97-AF65-F5344CB8AC3E}">
        <p14:creationId xmlns:p14="http://schemas.microsoft.com/office/powerpoint/2010/main" val="329029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F:\شغل امل\اشكال\1 (132).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404664"/>
            <a:ext cx="7560366" cy="56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rot="21065495">
            <a:off x="1236613" y="2395292"/>
            <a:ext cx="6361576" cy="2862322"/>
          </a:xfrm>
          <a:prstGeom prst="rect">
            <a:avLst/>
          </a:prstGeom>
          <a:noFill/>
        </p:spPr>
        <p:txBody>
          <a:bodyPr wrap="square" rtlCol="1">
            <a:spAutoFit/>
          </a:bodyPr>
          <a:lstStyle/>
          <a:p>
            <a:pPr algn="ctr"/>
            <a:r>
              <a:rPr lang="ar-EG" sz="3600" b="1" dirty="0">
                <a:solidFill>
                  <a:srgbClr val="C00000"/>
                </a:solidFill>
              </a:rPr>
              <a:t>آداب القراءة الصامتة </a:t>
            </a:r>
          </a:p>
          <a:p>
            <a:pPr algn="ctr"/>
            <a:r>
              <a:rPr lang="ar-EG" sz="3600" b="1" dirty="0">
                <a:solidFill>
                  <a:srgbClr val="C00000"/>
                </a:solidFill>
              </a:rPr>
              <a:t> </a:t>
            </a:r>
          </a:p>
          <a:p>
            <a:pPr marL="571500" indent="-571500">
              <a:buFont typeface="Arial" panose="020B0604020202020204" pitchFamily="34" charset="0"/>
              <a:buChar char="•"/>
            </a:pPr>
            <a:r>
              <a:rPr lang="ar-EG" sz="3600" b="1" dirty="0"/>
              <a:t>النظر بالعنينين دون تحريك الشفتين </a:t>
            </a:r>
          </a:p>
          <a:p>
            <a:pPr marL="571500" indent="-571500">
              <a:buFont typeface="Arial" panose="020B0604020202020204" pitchFamily="34" charset="0"/>
              <a:buChar char="•"/>
            </a:pPr>
            <a:r>
              <a:rPr lang="ar-EG" sz="3600" b="1" dirty="0"/>
              <a:t>الالتزام بالوقت المحدد </a:t>
            </a:r>
          </a:p>
          <a:p>
            <a:pPr marL="571500" indent="-571500">
              <a:buFont typeface="Arial" panose="020B0604020202020204" pitchFamily="34" charset="0"/>
              <a:buChar char="•"/>
            </a:pPr>
            <a:r>
              <a:rPr lang="ar-EG" sz="3600" b="1" dirty="0"/>
              <a:t>الإمساك بالقلم للإجابة عن المطلوب </a:t>
            </a:r>
          </a:p>
        </p:txBody>
      </p:sp>
    </p:spTree>
    <p:extLst>
      <p:ext uri="{BB962C8B-B14F-4D97-AF65-F5344CB8AC3E}">
        <p14:creationId xmlns:p14="http://schemas.microsoft.com/office/powerpoint/2010/main" val="3174497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par>
                          <p:cTn id="25" fill="hold">
                            <p:stCondLst>
                              <p:cond delay="2500"/>
                            </p:stCondLst>
                            <p:childTnLst>
                              <p:par>
                                <p:cTn id="26" presetID="22" presetClass="entr" presetSubtype="4" fill="hold" nodeType="after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par>
                          <p:cTn id="29" fill="hold">
                            <p:stCondLst>
                              <p:cond delay="3000"/>
                            </p:stCondLst>
                            <p:childTnLst>
                              <p:par>
                                <p:cTn id="30" presetID="22" presetClass="entr" presetSubtype="4" fill="hold" nodeType="after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wipe(down)">
                                      <p:cBhvr>
                                        <p:cTn id="32" dur="500"/>
                                        <p:tgtEl>
                                          <p:spTgt spid="5">
                                            <p:txEl>
                                              <p:pRg st="2" end="2"/>
                                            </p:txEl>
                                          </p:spTgt>
                                        </p:tgtEl>
                                      </p:cBhvr>
                                    </p:animEffect>
                                  </p:childTnLst>
                                </p:cTn>
                              </p:par>
                            </p:childTnLst>
                          </p:cTn>
                        </p:par>
                        <p:par>
                          <p:cTn id="33" fill="hold">
                            <p:stCondLst>
                              <p:cond delay="3500"/>
                            </p:stCondLst>
                            <p:childTnLst>
                              <p:par>
                                <p:cTn id="34" presetID="22" presetClass="entr" presetSubtype="4" fill="hold" nodeType="after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wipe(down)">
                                      <p:cBhvr>
                                        <p:cTn id="36" dur="500"/>
                                        <p:tgtEl>
                                          <p:spTgt spid="5">
                                            <p:txEl>
                                              <p:pRg st="3" end="3"/>
                                            </p:txEl>
                                          </p:spTgt>
                                        </p:tgtEl>
                                      </p:cBhvr>
                                    </p:animEffect>
                                  </p:childTnLst>
                                </p:cTn>
                              </p:par>
                            </p:childTnLst>
                          </p:cTn>
                        </p:par>
                        <p:par>
                          <p:cTn id="37" fill="hold">
                            <p:stCondLst>
                              <p:cond delay="4000"/>
                            </p:stCondLst>
                            <p:childTnLst>
                              <p:par>
                                <p:cTn id="38" presetID="22" presetClass="entr" presetSubtype="4" fill="hold" nodeType="afterEffect">
                                  <p:stCondLst>
                                    <p:cond delay="0"/>
                                  </p:stCondLst>
                                  <p:childTnLst>
                                    <p:set>
                                      <p:cBhvr>
                                        <p:cTn id="39" dur="1" fill="hold">
                                          <p:stCondLst>
                                            <p:cond delay="0"/>
                                          </p:stCondLst>
                                        </p:cTn>
                                        <p:tgtEl>
                                          <p:spTgt spid="5">
                                            <p:txEl>
                                              <p:pRg st="4" end="4"/>
                                            </p:txEl>
                                          </p:spTgt>
                                        </p:tgtEl>
                                        <p:attrNameLst>
                                          <p:attrName>style.visibility</p:attrName>
                                        </p:attrNameLst>
                                      </p:cBhvr>
                                      <p:to>
                                        <p:strVal val="visible"/>
                                      </p:to>
                                    </p:set>
                                    <p:animEffect transition="in" filter="wipe(down)">
                                      <p:cBhvr>
                                        <p:cTn id="40"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04160" y="2204864"/>
            <a:ext cx="4730416" cy="4062651"/>
          </a:xfrm>
          <a:prstGeom prst="rect">
            <a:avLst/>
          </a:prstGeom>
          <a:noFill/>
        </p:spPr>
        <p:txBody>
          <a:bodyPr wrap="square" rtlCol="1">
            <a:spAutoFit/>
          </a:bodyPr>
          <a:lstStyle/>
          <a:p>
            <a:pPr>
              <a:lnSpc>
                <a:spcPct val="150000"/>
              </a:lnSpc>
            </a:pPr>
            <a:r>
              <a:rPr lang="ar-EG" sz="3200" b="1" dirty="0">
                <a:solidFill>
                  <a:srgbClr val="0070C0"/>
                </a:solidFill>
              </a:rPr>
              <a:t>مهارات القراءة الجهرية:</a:t>
            </a:r>
          </a:p>
          <a:p>
            <a:pPr marL="285750" indent="-285750">
              <a:lnSpc>
                <a:spcPct val="150000"/>
              </a:lnSpc>
              <a:buFont typeface="Arial" panose="020B0604020202020204" pitchFamily="34" charset="0"/>
              <a:buChar char="•"/>
            </a:pPr>
            <a:r>
              <a:rPr lang="ar-EG" sz="2800" b="1" dirty="0"/>
              <a:t>وضوح الصوت.</a:t>
            </a:r>
          </a:p>
          <a:p>
            <a:pPr marL="285750" indent="-285750">
              <a:lnSpc>
                <a:spcPct val="150000"/>
              </a:lnSpc>
              <a:buFont typeface="Arial" panose="020B0604020202020204" pitchFamily="34" charset="0"/>
              <a:buChar char="•"/>
            </a:pPr>
            <a:r>
              <a:rPr lang="ar-EG" sz="2800" b="1" dirty="0"/>
              <a:t>الطلاقة.</a:t>
            </a:r>
          </a:p>
          <a:p>
            <a:pPr marL="285750" indent="-285750">
              <a:lnSpc>
                <a:spcPct val="150000"/>
              </a:lnSpc>
              <a:buFont typeface="Arial" panose="020B0604020202020204" pitchFamily="34" charset="0"/>
              <a:buChar char="•"/>
            </a:pPr>
            <a:r>
              <a:rPr lang="ar-EG" sz="2800" b="1" dirty="0"/>
              <a:t>تمثيل المعنى.</a:t>
            </a:r>
          </a:p>
          <a:p>
            <a:pPr marL="285750" indent="-285750">
              <a:lnSpc>
                <a:spcPct val="150000"/>
              </a:lnSpc>
              <a:buFont typeface="Arial" panose="020B0604020202020204" pitchFamily="34" charset="0"/>
              <a:buChar char="•"/>
            </a:pPr>
            <a:r>
              <a:rPr lang="ar-EG" sz="2800" b="1" dirty="0"/>
              <a:t>سلامة النطق.</a:t>
            </a:r>
          </a:p>
          <a:p>
            <a:pPr marL="285750" indent="-285750">
              <a:lnSpc>
                <a:spcPct val="150000"/>
              </a:lnSpc>
              <a:buFont typeface="Arial" panose="020B0604020202020204" pitchFamily="34" charset="0"/>
              <a:buChar char="•"/>
            </a:pPr>
            <a:r>
              <a:rPr lang="ar-EG" sz="2800" b="1" dirty="0"/>
              <a:t>صحة الضبط.</a:t>
            </a:r>
          </a:p>
        </p:txBody>
      </p:sp>
      <p:pic>
        <p:nvPicPr>
          <p:cNvPr id="7" name="صورة 6">
            <a:extLst>
              <a:ext uri="{FF2B5EF4-FFF2-40B4-BE49-F238E27FC236}">
                <a16:creationId xmlns:a16="http://schemas.microsoft.com/office/drawing/2014/main" id="{366D22B3-89D7-46AF-94B5-0ACEE1141D0A}"/>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9863" b="99315" l="51865" r="98224">
                        <a14:foregroundMark x1="94849" y1="97260" x2="94849" y2="97260"/>
                        <a14:foregroundMark x1="95382" y1="92808" x2="95382" y2="92808"/>
                      </a14:backgroundRemoval>
                    </a14:imgEffect>
                  </a14:imgLayer>
                </a14:imgProps>
              </a:ext>
            </a:extLst>
          </a:blip>
          <a:srcRect l="49594" t="54269"/>
          <a:stretch/>
        </p:blipFill>
        <p:spPr>
          <a:xfrm>
            <a:off x="1763688" y="245628"/>
            <a:ext cx="6840760" cy="1959235"/>
          </a:xfrm>
          <a:prstGeom prst="rect">
            <a:avLst/>
          </a:prstGeom>
        </p:spPr>
      </p:pic>
      <p:sp>
        <p:nvSpPr>
          <p:cNvPr id="8" name="TextBox 3"/>
          <p:cNvSpPr txBox="1"/>
          <p:nvPr/>
        </p:nvSpPr>
        <p:spPr>
          <a:xfrm rot="274910">
            <a:off x="2839694" y="855064"/>
            <a:ext cx="4688747" cy="107721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spc="50" dirty="0">
                <a:ln w="11430"/>
                <a:solidFill>
                  <a:srgbClr val="002060"/>
                </a:solidFill>
              </a:rPr>
              <a:t>أقرأ النصين قراءة جهرية مع مراعاة مهاراتها.</a:t>
            </a:r>
          </a:p>
        </p:txBody>
      </p:sp>
    </p:spTree>
    <p:extLst>
      <p:ext uri="{BB962C8B-B14F-4D97-AF65-F5344CB8AC3E}">
        <p14:creationId xmlns:p14="http://schemas.microsoft.com/office/powerpoint/2010/main" val="4055871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2880133" y="530561"/>
            <a:ext cx="3096344" cy="59488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1" anchor="ctr"/>
          <a:lstStyle/>
          <a:p>
            <a:pPr algn="ctr"/>
            <a:r>
              <a:rPr lang="ar-EG" sz="3600" b="1" dirty="0"/>
              <a:t>أنمي لغتي </a:t>
            </a:r>
          </a:p>
        </p:txBody>
      </p:sp>
      <p:sp>
        <p:nvSpPr>
          <p:cNvPr id="2" name="TextBox 1"/>
          <p:cNvSpPr txBox="1"/>
          <p:nvPr/>
        </p:nvSpPr>
        <p:spPr>
          <a:xfrm>
            <a:off x="2195736" y="1463290"/>
            <a:ext cx="6264696" cy="584775"/>
          </a:xfrm>
          <a:prstGeom prst="rect">
            <a:avLst/>
          </a:prstGeom>
          <a:noFill/>
        </p:spPr>
        <p:txBody>
          <a:bodyPr wrap="square" rtlCol="1">
            <a:spAutoFit/>
          </a:bodyPr>
          <a:lstStyle/>
          <a:p>
            <a:r>
              <a:rPr lang="ar-EG" sz="3200" b="1" dirty="0">
                <a:solidFill>
                  <a:srgbClr val="C00000"/>
                </a:solidFill>
              </a:rPr>
              <a:t>1- ألوِّن كل كلمة ومعناها بلون محدد: </a:t>
            </a:r>
          </a:p>
        </p:txBody>
      </p:sp>
      <p:sp>
        <p:nvSpPr>
          <p:cNvPr id="3" name="Round Diagonal Corner Rectangle 2"/>
          <p:cNvSpPr/>
          <p:nvPr/>
        </p:nvSpPr>
        <p:spPr>
          <a:xfrm>
            <a:off x="6510496" y="2246129"/>
            <a:ext cx="1816544" cy="687431"/>
          </a:xfrm>
          <a:prstGeom prst="round2Diag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sz="2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وقع الناس</a:t>
            </a:r>
          </a:p>
        </p:txBody>
      </p:sp>
      <p:sp>
        <p:nvSpPr>
          <p:cNvPr id="12" name="Round Diagonal Corner Rectangle 11"/>
          <p:cNvSpPr/>
          <p:nvPr/>
        </p:nvSpPr>
        <p:spPr>
          <a:xfrm>
            <a:off x="4419812" y="2246129"/>
            <a:ext cx="1816544" cy="687431"/>
          </a:xfrm>
          <a:prstGeom prst="round2Diag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يركب</a:t>
            </a:r>
          </a:p>
        </p:txBody>
      </p:sp>
      <p:sp>
        <p:nvSpPr>
          <p:cNvPr id="15" name="Round Diagonal Corner Rectangle 14"/>
          <p:cNvSpPr/>
          <p:nvPr/>
        </p:nvSpPr>
        <p:spPr>
          <a:xfrm>
            <a:off x="6510496" y="3359928"/>
            <a:ext cx="1816544" cy="687431"/>
          </a:xfrm>
          <a:prstGeom prst="round2DiagRect">
            <a:avLst/>
          </a:prstGeom>
        </p:spPr>
        <p:style>
          <a:lnRef idx="2">
            <a:schemeClr val="accent3"/>
          </a:lnRef>
          <a:fillRef idx="1">
            <a:schemeClr val="lt1"/>
          </a:fillRef>
          <a:effectRef idx="0">
            <a:schemeClr val="accent3"/>
          </a:effectRef>
          <a:fontRef idx="minor">
            <a:schemeClr val="dk1"/>
          </a:fontRef>
        </p:style>
        <p:txBody>
          <a:bodyPr rtlCol="1" anchor="ctr"/>
          <a:lstStyle/>
          <a:p>
            <a:pPr algn="ct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يمتطي</a:t>
            </a:r>
          </a:p>
        </p:txBody>
      </p:sp>
      <p:sp>
        <p:nvSpPr>
          <p:cNvPr id="16" name="Round Diagonal Corner Rectangle 15"/>
          <p:cNvSpPr/>
          <p:nvPr/>
        </p:nvSpPr>
        <p:spPr>
          <a:xfrm>
            <a:off x="4440340" y="3378391"/>
            <a:ext cx="1816544" cy="687431"/>
          </a:xfrm>
          <a:prstGeom prst="round2DiagRect">
            <a:avLst/>
          </a:prstGeom>
        </p:spPr>
        <p:style>
          <a:lnRef idx="2">
            <a:schemeClr val="accent5"/>
          </a:lnRef>
          <a:fillRef idx="1">
            <a:schemeClr val="lt1"/>
          </a:fillRef>
          <a:effectRef idx="0">
            <a:schemeClr val="accent5"/>
          </a:effectRef>
          <a:fontRef idx="minor">
            <a:schemeClr val="dk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EG" sz="2800" b="1" cap="all" dirty="0">
                <a:ln/>
                <a:solidFill>
                  <a:schemeClr val="accent1"/>
                </a:solidFill>
                <a:effectLst>
                  <a:reflection blurRad="10000" stA="55000" endPos="48000" dist="500" dir="5400000" sy="-100000" algn="bl" rotWithShape="0"/>
                </a:effectLst>
              </a:rPr>
              <a:t>ينتهي</a:t>
            </a:r>
          </a:p>
        </p:txBody>
      </p:sp>
      <p:sp>
        <p:nvSpPr>
          <p:cNvPr id="9" name="Round Diagonal Corner Rectangle 20">
            <a:extLst>
              <a:ext uri="{FF2B5EF4-FFF2-40B4-BE49-F238E27FC236}">
                <a16:creationId xmlns:a16="http://schemas.microsoft.com/office/drawing/2014/main" id="{74E95881-AFE6-4539-A73D-977E83A3A932}"/>
              </a:ext>
            </a:extLst>
          </p:cNvPr>
          <p:cNvSpPr/>
          <p:nvPr/>
        </p:nvSpPr>
        <p:spPr>
          <a:xfrm>
            <a:off x="674432" y="4183847"/>
            <a:ext cx="2392608" cy="687431"/>
          </a:xfrm>
          <a:prstGeom prst="round2DiagRect">
            <a:avLst/>
          </a:prstGeom>
        </p:spPr>
        <p:style>
          <a:lnRef idx="2">
            <a:schemeClr val="accent4"/>
          </a:lnRef>
          <a:fillRef idx="1">
            <a:schemeClr val="lt1"/>
          </a:fillRef>
          <a:effectRef idx="0">
            <a:schemeClr val="accent4"/>
          </a:effectRef>
          <a:fontRef idx="minor">
            <a:schemeClr val="dk1"/>
          </a:fontRef>
        </p:style>
        <p:txBody>
          <a:bodyPr rtlCol="1" anchor="ctr"/>
          <a:lstStyle/>
          <a:p>
            <a:pPr algn="ctr"/>
            <a:r>
              <a:rPr lang="ar-EG"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انصرفت اذهانهم</a:t>
            </a:r>
          </a:p>
        </p:txBody>
      </p:sp>
      <p:sp>
        <p:nvSpPr>
          <p:cNvPr id="10" name="Round Diagonal Corner Rectangle 21">
            <a:extLst>
              <a:ext uri="{FF2B5EF4-FFF2-40B4-BE49-F238E27FC236}">
                <a16:creationId xmlns:a16="http://schemas.microsoft.com/office/drawing/2014/main" id="{242C1376-776A-4792-9267-41D2F8B7B6AF}"/>
              </a:ext>
            </a:extLst>
          </p:cNvPr>
          <p:cNvSpPr/>
          <p:nvPr/>
        </p:nvSpPr>
        <p:spPr>
          <a:xfrm>
            <a:off x="3420333" y="4183847"/>
            <a:ext cx="1816544" cy="687431"/>
          </a:xfrm>
          <a:prstGeom prst="round2DiagRect">
            <a:avLst/>
          </a:prstGeom>
        </p:spPr>
        <p:style>
          <a:lnRef idx="2">
            <a:schemeClr val="accent5"/>
          </a:lnRef>
          <a:fillRef idx="1">
            <a:schemeClr val="lt1"/>
          </a:fillRef>
          <a:effectRef idx="0">
            <a:schemeClr val="accent5"/>
          </a:effectRef>
          <a:fontRef idx="minor">
            <a:schemeClr val="dk1"/>
          </a:fontRef>
        </p:style>
        <p:txBody>
          <a:bodyPr rtlCol="1" anchor="ct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ar-EG" sz="2800" b="1" cap="all" dirty="0">
                <a:ln/>
                <a:solidFill>
                  <a:schemeClr val="accent1"/>
                </a:solidFill>
                <a:effectLst>
                  <a:reflection blurRad="10000" stA="55000" endPos="48000" dist="500" dir="5400000" sy="-100000" algn="bl" rotWithShape="0"/>
                </a:effectLst>
              </a:rPr>
              <a:t>يفرغ</a:t>
            </a:r>
          </a:p>
        </p:txBody>
      </p:sp>
      <p:sp>
        <p:nvSpPr>
          <p:cNvPr id="11" name="Round Diagonal Corner Rectangle 22">
            <a:extLst>
              <a:ext uri="{FF2B5EF4-FFF2-40B4-BE49-F238E27FC236}">
                <a16:creationId xmlns:a16="http://schemas.microsoft.com/office/drawing/2014/main" id="{80F14371-7802-449C-B757-4889E63029D3}"/>
              </a:ext>
            </a:extLst>
          </p:cNvPr>
          <p:cNvSpPr/>
          <p:nvPr/>
        </p:nvSpPr>
        <p:spPr>
          <a:xfrm>
            <a:off x="674432" y="5226840"/>
            <a:ext cx="2392608" cy="687431"/>
          </a:xfrm>
          <a:prstGeom prst="round2DiagRect">
            <a:avLst/>
          </a:prstGeom>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EG"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الابل الحمر وهي أنفس أموال العرب</a:t>
            </a:r>
          </a:p>
        </p:txBody>
      </p:sp>
      <p:sp>
        <p:nvSpPr>
          <p:cNvPr id="13" name="Round Diagonal Corner Rectangle 23">
            <a:extLst>
              <a:ext uri="{FF2B5EF4-FFF2-40B4-BE49-F238E27FC236}">
                <a16:creationId xmlns:a16="http://schemas.microsoft.com/office/drawing/2014/main" id="{D046C481-23C0-4CDD-923B-30D93CA4ABC5}"/>
              </a:ext>
            </a:extLst>
          </p:cNvPr>
          <p:cNvSpPr/>
          <p:nvPr/>
        </p:nvSpPr>
        <p:spPr>
          <a:xfrm>
            <a:off x="3347864" y="5226840"/>
            <a:ext cx="1816544" cy="687431"/>
          </a:xfrm>
          <a:prstGeom prst="round2DiagRect">
            <a:avLst/>
          </a:prstGeom>
        </p:spPr>
        <p:style>
          <a:lnRef idx="2">
            <a:schemeClr val="accent6"/>
          </a:lnRef>
          <a:fillRef idx="1">
            <a:schemeClr val="lt1"/>
          </a:fillRef>
          <a:effectRef idx="0">
            <a:schemeClr val="accent6"/>
          </a:effectRef>
          <a:fontRef idx="minor">
            <a:schemeClr val="dk1"/>
          </a:fontRef>
        </p:style>
        <p:txBody>
          <a:bodyPr rtlCol="1"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ar-EG"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rPr>
              <a:t>حمر النعم</a:t>
            </a:r>
          </a:p>
        </p:txBody>
      </p:sp>
    </p:spTree>
    <p:extLst>
      <p:ext uri="{BB962C8B-B14F-4D97-AF65-F5344CB8AC3E}">
        <p14:creationId xmlns:p14="http://schemas.microsoft.com/office/powerpoint/2010/main" val="424441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80">
                                          <p:stCondLst>
                                            <p:cond delay="0"/>
                                          </p:stCondLst>
                                        </p:cTn>
                                        <p:tgtEl>
                                          <p:spTgt spid="2"/>
                                        </p:tgtEl>
                                      </p:cBhvr>
                                    </p:animEffect>
                                    <p:anim calcmode="lin" valueType="num">
                                      <p:cBhvr>
                                        <p:cTn id="1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 dur="26">
                                          <p:stCondLst>
                                            <p:cond delay="650"/>
                                          </p:stCondLst>
                                        </p:cTn>
                                        <p:tgtEl>
                                          <p:spTgt spid="2"/>
                                        </p:tgtEl>
                                      </p:cBhvr>
                                      <p:to x="100000" y="60000"/>
                                    </p:animScale>
                                    <p:animScale>
                                      <p:cBhvr>
                                        <p:cTn id="20" dur="166" decel="50000">
                                          <p:stCondLst>
                                            <p:cond delay="676"/>
                                          </p:stCondLst>
                                        </p:cTn>
                                        <p:tgtEl>
                                          <p:spTgt spid="2"/>
                                        </p:tgtEl>
                                      </p:cBhvr>
                                      <p:to x="100000" y="100000"/>
                                    </p:animScale>
                                    <p:animScale>
                                      <p:cBhvr>
                                        <p:cTn id="21" dur="26">
                                          <p:stCondLst>
                                            <p:cond delay="1312"/>
                                          </p:stCondLst>
                                        </p:cTn>
                                        <p:tgtEl>
                                          <p:spTgt spid="2"/>
                                        </p:tgtEl>
                                      </p:cBhvr>
                                      <p:to x="100000" y="80000"/>
                                    </p:animScale>
                                    <p:animScale>
                                      <p:cBhvr>
                                        <p:cTn id="22" dur="166" decel="50000">
                                          <p:stCondLst>
                                            <p:cond delay="1338"/>
                                          </p:stCondLst>
                                        </p:cTn>
                                        <p:tgtEl>
                                          <p:spTgt spid="2"/>
                                        </p:tgtEl>
                                      </p:cBhvr>
                                      <p:to x="100000" y="100000"/>
                                    </p:animScale>
                                    <p:animScale>
                                      <p:cBhvr>
                                        <p:cTn id="23" dur="26">
                                          <p:stCondLst>
                                            <p:cond delay="1642"/>
                                          </p:stCondLst>
                                        </p:cTn>
                                        <p:tgtEl>
                                          <p:spTgt spid="2"/>
                                        </p:tgtEl>
                                      </p:cBhvr>
                                      <p:to x="100000" y="90000"/>
                                    </p:animScale>
                                    <p:animScale>
                                      <p:cBhvr>
                                        <p:cTn id="24" dur="166" decel="50000">
                                          <p:stCondLst>
                                            <p:cond delay="1668"/>
                                          </p:stCondLst>
                                        </p:cTn>
                                        <p:tgtEl>
                                          <p:spTgt spid="2"/>
                                        </p:tgtEl>
                                      </p:cBhvr>
                                      <p:to x="100000" y="100000"/>
                                    </p:animScale>
                                    <p:animScale>
                                      <p:cBhvr>
                                        <p:cTn id="25" dur="26">
                                          <p:stCondLst>
                                            <p:cond delay="1808"/>
                                          </p:stCondLst>
                                        </p:cTn>
                                        <p:tgtEl>
                                          <p:spTgt spid="2"/>
                                        </p:tgtEl>
                                      </p:cBhvr>
                                      <p:to x="100000" y="95000"/>
                                    </p:animScale>
                                    <p:animScale>
                                      <p:cBhvr>
                                        <p:cTn id="26" dur="166" decel="50000">
                                          <p:stCondLst>
                                            <p:cond delay="1834"/>
                                          </p:stCondLst>
                                        </p:cTn>
                                        <p:tgtEl>
                                          <p:spTgt spid="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p:cTn id="52" dur="500" fill="hold"/>
                                        <p:tgtEl>
                                          <p:spTgt spid="16"/>
                                        </p:tgtEl>
                                        <p:attrNameLst>
                                          <p:attrName>ppt_w</p:attrName>
                                        </p:attrNameLst>
                                      </p:cBhvr>
                                      <p:tavLst>
                                        <p:tav tm="0">
                                          <p:val>
                                            <p:fltVal val="0"/>
                                          </p:val>
                                        </p:tav>
                                        <p:tav tm="100000">
                                          <p:val>
                                            <p:strVal val="#ppt_w"/>
                                          </p:val>
                                        </p:tav>
                                      </p:tavLst>
                                    </p:anim>
                                    <p:anim calcmode="lin" valueType="num">
                                      <p:cBhvr>
                                        <p:cTn id="53" dur="500" fill="hold"/>
                                        <p:tgtEl>
                                          <p:spTgt spid="16"/>
                                        </p:tgtEl>
                                        <p:attrNameLst>
                                          <p:attrName>ppt_h</p:attrName>
                                        </p:attrNameLst>
                                      </p:cBhvr>
                                      <p:tavLst>
                                        <p:tav tm="0">
                                          <p:val>
                                            <p:fltVal val="0"/>
                                          </p:val>
                                        </p:tav>
                                        <p:tav tm="100000">
                                          <p:val>
                                            <p:strVal val="#ppt_h"/>
                                          </p:val>
                                        </p:tav>
                                      </p:tavLst>
                                    </p:anim>
                                    <p:animEffect transition="in" filter="fade">
                                      <p:cBhvr>
                                        <p:cTn id="54" dur="500"/>
                                        <p:tgtEl>
                                          <p:spTgt spid="1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p:cTn id="59" dur="500" fill="hold"/>
                                        <p:tgtEl>
                                          <p:spTgt spid="9"/>
                                        </p:tgtEl>
                                        <p:attrNameLst>
                                          <p:attrName>ppt_w</p:attrName>
                                        </p:attrNameLst>
                                      </p:cBhvr>
                                      <p:tavLst>
                                        <p:tav tm="0">
                                          <p:val>
                                            <p:fltVal val="0"/>
                                          </p:val>
                                        </p:tav>
                                        <p:tav tm="100000">
                                          <p:val>
                                            <p:strVal val="#ppt_w"/>
                                          </p:val>
                                        </p:tav>
                                      </p:tavLst>
                                    </p:anim>
                                    <p:anim calcmode="lin" valueType="num">
                                      <p:cBhvr>
                                        <p:cTn id="60" dur="500" fill="hold"/>
                                        <p:tgtEl>
                                          <p:spTgt spid="9"/>
                                        </p:tgtEl>
                                        <p:attrNameLst>
                                          <p:attrName>ppt_h</p:attrName>
                                        </p:attrNameLst>
                                      </p:cBhvr>
                                      <p:tavLst>
                                        <p:tav tm="0">
                                          <p:val>
                                            <p:fltVal val="0"/>
                                          </p:val>
                                        </p:tav>
                                        <p:tav tm="100000">
                                          <p:val>
                                            <p:strVal val="#ppt_h"/>
                                          </p:val>
                                        </p:tav>
                                      </p:tavLst>
                                    </p:anim>
                                    <p:animEffect transition="in" filter="fade">
                                      <p:cBhvr>
                                        <p:cTn id="61" dur="5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 calcmode="lin" valueType="num">
                                      <p:cBhvr>
                                        <p:cTn id="80" dur="500" fill="hold"/>
                                        <p:tgtEl>
                                          <p:spTgt spid="11"/>
                                        </p:tgtEl>
                                        <p:attrNameLst>
                                          <p:attrName>ppt_w</p:attrName>
                                        </p:attrNameLst>
                                      </p:cBhvr>
                                      <p:tavLst>
                                        <p:tav tm="0">
                                          <p:val>
                                            <p:fltVal val="0"/>
                                          </p:val>
                                        </p:tav>
                                        <p:tav tm="100000">
                                          <p:val>
                                            <p:strVal val="#ppt_w"/>
                                          </p:val>
                                        </p:tav>
                                      </p:tavLst>
                                    </p:anim>
                                    <p:anim calcmode="lin" valueType="num">
                                      <p:cBhvr>
                                        <p:cTn id="81" dur="500" fill="hold"/>
                                        <p:tgtEl>
                                          <p:spTgt spid="11"/>
                                        </p:tgtEl>
                                        <p:attrNameLst>
                                          <p:attrName>ppt_h</p:attrName>
                                        </p:attrNameLst>
                                      </p:cBhvr>
                                      <p:tavLst>
                                        <p:tav tm="0">
                                          <p:val>
                                            <p:fltVal val="0"/>
                                          </p:val>
                                        </p:tav>
                                        <p:tav tm="100000">
                                          <p:val>
                                            <p:strVal val="#ppt_h"/>
                                          </p:val>
                                        </p:tav>
                                      </p:tavLst>
                                    </p:anim>
                                    <p:animEffect transition="in" filter="fade">
                                      <p:cBhvr>
                                        <p:cTn id="8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p:bldP spid="3" grpId="0" animBg="1"/>
      <p:bldP spid="12" grpId="0" animBg="1"/>
      <p:bldP spid="15" grpId="0" animBg="1"/>
      <p:bldP spid="16" grpId="0" animBg="1"/>
      <p:bldP spid="9" grpId="0" animBg="1"/>
      <p:bldP spid="10" grpId="0" animBg="1"/>
      <p:bldP spid="11"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ave 4"/>
          <p:cNvSpPr/>
          <p:nvPr/>
        </p:nvSpPr>
        <p:spPr>
          <a:xfrm>
            <a:off x="2411760" y="462471"/>
            <a:ext cx="4716016" cy="1008112"/>
          </a:xfrm>
          <a:prstGeom prst="wave">
            <a:avLst/>
          </a:prstGeom>
        </p:spPr>
        <p:style>
          <a:lnRef idx="0">
            <a:schemeClr val="accent5"/>
          </a:lnRef>
          <a:fillRef idx="3">
            <a:schemeClr val="accent5"/>
          </a:fillRef>
          <a:effectRef idx="3">
            <a:schemeClr val="accent5"/>
          </a:effectRef>
          <a:fontRef idx="minor">
            <a:schemeClr val="lt1"/>
          </a:fontRef>
        </p:style>
        <p:txBody>
          <a:bodyPr rtlCol="1" anchor="ctr"/>
          <a:lstStyle/>
          <a:p>
            <a:pPr algn="ctr"/>
            <a:endParaRPr lang="ar-EG"/>
          </a:p>
        </p:txBody>
      </p:sp>
      <p:sp>
        <p:nvSpPr>
          <p:cNvPr id="4" name="TextBox 3"/>
          <p:cNvSpPr txBox="1"/>
          <p:nvPr/>
        </p:nvSpPr>
        <p:spPr>
          <a:xfrm>
            <a:off x="1354948" y="674139"/>
            <a:ext cx="5760640" cy="584775"/>
          </a:xfrm>
          <a:prstGeom prst="rect">
            <a:avLst/>
          </a:prstGeom>
          <a:noFill/>
        </p:spPr>
        <p:txBody>
          <a:bodyPr wrap="square" rtlCol="1">
            <a:spAutoFit/>
          </a:bodyPr>
          <a:lstStyle/>
          <a:p>
            <a:r>
              <a:rPr lang="ar-EG" sz="3200" dirty="0">
                <a:ln w="18415" cmpd="sng">
                  <a:solidFill>
                    <a:srgbClr val="FFFFFF"/>
                  </a:solidFill>
                  <a:prstDash val="solid"/>
                </a:ln>
                <a:solidFill>
                  <a:srgbClr val="FFFFFF"/>
                </a:solidFill>
                <a:effectLst>
                  <a:outerShdw blurRad="63500" dir="3600000" algn="tl" rotWithShape="0">
                    <a:srgbClr val="000000">
                      <a:alpha val="70000"/>
                    </a:srgbClr>
                  </a:outerShdw>
                </a:effectLst>
              </a:rPr>
              <a:t>2- آتي بضد كل كلمة مما يلي:</a:t>
            </a:r>
          </a:p>
        </p:txBody>
      </p:sp>
      <p:sp>
        <p:nvSpPr>
          <p:cNvPr id="6" name="TextBox 5"/>
          <p:cNvSpPr txBox="1"/>
          <p:nvPr/>
        </p:nvSpPr>
        <p:spPr>
          <a:xfrm>
            <a:off x="467544" y="1682251"/>
            <a:ext cx="7632848" cy="3970318"/>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spc="50" dirty="0">
                <a:ln w="11430"/>
                <a:gradFill>
                  <a:gsLst>
                    <a:gs pos="25000">
                      <a:schemeClr val="accent2">
                        <a:satMod val="155000"/>
                      </a:schemeClr>
                    </a:gs>
                    <a:gs pos="100000">
                      <a:schemeClr val="accent2">
                        <a:shade val="45000"/>
                        <a:satMod val="165000"/>
                      </a:schemeClr>
                    </a:gs>
                  </a:gsLst>
                  <a:lin ang="5400000"/>
                </a:gradFill>
              </a:rPr>
              <a:t>العلم:.</a:t>
            </a:r>
            <a:r>
              <a:rPr lang="ar-EG" sz="2800" b="1" spc="50" dirty="0">
                <a:ln w="11430"/>
                <a:gradFill>
                  <a:gsLst>
                    <a:gs pos="25000">
                      <a:schemeClr val="accent2">
                        <a:satMod val="155000"/>
                      </a:schemeClr>
                    </a:gs>
                    <a:gs pos="100000">
                      <a:schemeClr val="accent2">
                        <a:shade val="45000"/>
                        <a:satMod val="165000"/>
                      </a:schemeClr>
                    </a:gs>
                  </a:gsLst>
                  <a:lin ang="5400000"/>
                </a:gradFill>
              </a:rPr>
              <a:t>......................</a:t>
            </a:r>
          </a:p>
          <a:p>
            <a:endParaRPr lang="ar-EG" sz="3600" b="1" spc="50" dirty="0">
              <a:ln w="11430"/>
              <a:gradFill>
                <a:gsLst>
                  <a:gs pos="25000">
                    <a:schemeClr val="accent2">
                      <a:satMod val="155000"/>
                    </a:schemeClr>
                  </a:gs>
                  <a:gs pos="100000">
                    <a:schemeClr val="accent2">
                      <a:shade val="45000"/>
                      <a:satMod val="165000"/>
                    </a:schemeClr>
                  </a:gs>
                </a:gsLst>
                <a:lin ang="5400000"/>
              </a:gradFill>
            </a:endParaRPr>
          </a:p>
          <a:p>
            <a:r>
              <a:rPr lang="ar-EG" sz="3600" b="1" spc="50" dirty="0">
                <a:ln w="11430"/>
                <a:gradFill>
                  <a:gsLst>
                    <a:gs pos="25000">
                      <a:schemeClr val="accent2">
                        <a:satMod val="155000"/>
                      </a:schemeClr>
                    </a:gs>
                    <a:gs pos="100000">
                      <a:schemeClr val="accent2">
                        <a:shade val="45000"/>
                        <a:satMod val="165000"/>
                      </a:schemeClr>
                    </a:gs>
                  </a:gsLst>
                  <a:lin ang="5400000"/>
                </a:gradFill>
              </a:rPr>
              <a:t>الفسيحة:</a:t>
            </a:r>
            <a:r>
              <a:rPr lang="ar-EG" sz="2800" b="1" spc="50" dirty="0">
                <a:ln w="11430"/>
                <a:gradFill>
                  <a:gsLst>
                    <a:gs pos="25000">
                      <a:schemeClr val="accent2">
                        <a:satMod val="155000"/>
                      </a:schemeClr>
                    </a:gs>
                    <a:gs pos="100000">
                      <a:schemeClr val="accent2">
                        <a:shade val="45000"/>
                        <a:satMod val="165000"/>
                      </a:schemeClr>
                    </a:gs>
                  </a:gsLst>
                  <a:lin ang="5400000"/>
                </a:gradFill>
              </a:rPr>
              <a:t>...................</a:t>
            </a:r>
          </a:p>
          <a:p>
            <a:endParaRPr lang="ar-EG" sz="3600" b="1" spc="50" dirty="0">
              <a:ln w="11430"/>
              <a:gradFill>
                <a:gsLst>
                  <a:gs pos="25000">
                    <a:schemeClr val="accent2">
                      <a:satMod val="155000"/>
                    </a:schemeClr>
                  </a:gs>
                  <a:gs pos="100000">
                    <a:schemeClr val="accent2">
                      <a:shade val="45000"/>
                      <a:satMod val="165000"/>
                    </a:schemeClr>
                  </a:gs>
                </a:gsLst>
                <a:lin ang="5400000"/>
              </a:gradFill>
            </a:endParaRPr>
          </a:p>
          <a:p>
            <a:r>
              <a:rPr lang="ar-EG" sz="3600" b="1" spc="50" dirty="0">
                <a:ln w="11430"/>
                <a:gradFill>
                  <a:gsLst>
                    <a:gs pos="25000">
                      <a:schemeClr val="accent2">
                        <a:satMod val="155000"/>
                      </a:schemeClr>
                    </a:gs>
                    <a:gs pos="100000">
                      <a:schemeClr val="accent2">
                        <a:shade val="45000"/>
                        <a:satMod val="165000"/>
                      </a:schemeClr>
                    </a:gs>
                  </a:gsLst>
                  <a:lin ang="5400000"/>
                </a:gradFill>
              </a:rPr>
              <a:t>يودعه:.</a:t>
            </a:r>
            <a:r>
              <a:rPr lang="ar-EG" sz="2400" b="1" spc="50" dirty="0">
                <a:ln w="11430"/>
                <a:gradFill>
                  <a:gsLst>
                    <a:gs pos="25000">
                      <a:schemeClr val="accent2">
                        <a:satMod val="155000"/>
                      </a:schemeClr>
                    </a:gs>
                    <a:gs pos="100000">
                      <a:schemeClr val="accent2">
                        <a:shade val="45000"/>
                        <a:satMod val="165000"/>
                      </a:schemeClr>
                    </a:gs>
                  </a:gsLst>
                  <a:lin ang="5400000"/>
                </a:gradFill>
              </a:rPr>
              <a:t>..................</a:t>
            </a:r>
          </a:p>
          <a:p>
            <a:endParaRPr lang="ar-EG" sz="3600" b="1" spc="50" dirty="0">
              <a:ln w="11430"/>
              <a:gradFill>
                <a:gsLst>
                  <a:gs pos="25000">
                    <a:schemeClr val="accent2">
                      <a:satMod val="155000"/>
                    </a:schemeClr>
                  </a:gs>
                  <a:gs pos="100000">
                    <a:schemeClr val="accent2">
                      <a:shade val="45000"/>
                      <a:satMod val="165000"/>
                    </a:schemeClr>
                  </a:gs>
                </a:gsLst>
                <a:lin ang="5400000"/>
              </a:gradFill>
            </a:endParaRPr>
          </a:p>
          <a:p>
            <a:r>
              <a:rPr lang="ar-EG" sz="3600" b="1" spc="50" dirty="0">
                <a:ln w="11430"/>
                <a:gradFill>
                  <a:gsLst>
                    <a:gs pos="25000">
                      <a:schemeClr val="accent2">
                        <a:satMod val="155000"/>
                      </a:schemeClr>
                    </a:gs>
                    <a:gs pos="100000">
                      <a:schemeClr val="accent2">
                        <a:shade val="45000"/>
                        <a:satMod val="165000"/>
                      </a:schemeClr>
                    </a:gs>
                  </a:gsLst>
                  <a:lin ang="5400000"/>
                </a:gradFill>
              </a:rPr>
              <a:t>يقترب:.</a:t>
            </a:r>
            <a:r>
              <a:rPr lang="ar-EG" sz="2400" b="1" spc="50" dirty="0">
                <a:ln w="11430"/>
                <a:gradFill>
                  <a:gsLst>
                    <a:gs pos="25000">
                      <a:schemeClr val="accent2">
                        <a:satMod val="155000"/>
                      </a:schemeClr>
                    </a:gs>
                    <a:gs pos="100000">
                      <a:schemeClr val="accent2">
                        <a:shade val="45000"/>
                        <a:satMod val="165000"/>
                      </a:schemeClr>
                    </a:gs>
                  </a:gsLst>
                  <a:lin ang="5400000"/>
                </a:gradFill>
              </a:rPr>
              <a:t>..................</a:t>
            </a:r>
          </a:p>
        </p:txBody>
      </p:sp>
      <p:sp>
        <p:nvSpPr>
          <p:cNvPr id="7" name="TextBox 6"/>
          <p:cNvSpPr txBox="1"/>
          <p:nvPr/>
        </p:nvSpPr>
        <p:spPr>
          <a:xfrm>
            <a:off x="5321640" y="1722305"/>
            <a:ext cx="957313" cy="584775"/>
          </a:xfrm>
          <a:prstGeom prst="rect">
            <a:avLst/>
          </a:prstGeom>
          <a:noFill/>
        </p:spPr>
        <p:txBody>
          <a:bodyPr wrap="none" rtlCol="1">
            <a:spAutoFit/>
          </a:bodyPr>
          <a:lstStyle/>
          <a:p>
            <a:r>
              <a:rPr lang="ar-EG" sz="3200" b="1" dirty="0">
                <a:solidFill>
                  <a:srgbClr val="0070C0"/>
                </a:solidFill>
              </a:rPr>
              <a:t>الجهل</a:t>
            </a:r>
          </a:p>
        </p:txBody>
      </p:sp>
      <p:sp>
        <p:nvSpPr>
          <p:cNvPr id="8" name="TextBox 7"/>
          <p:cNvSpPr txBox="1"/>
          <p:nvPr/>
        </p:nvSpPr>
        <p:spPr>
          <a:xfrm>
            <a:off x="5334136" y="2730417"/>
            <a:ext cx="1103187" cy="584775"/>
          </a:xfrm>
          <a:prstGeom prst="rect">
            <a:avLst/>
          </a:prstGeom>
          <a:noFill/>
        </p:spPr>
        <p:txBody>
          <a:bodyPr wrap="none" rtlCol="1">
            <a:spAutoFit/>
          </a:bodyPr>
          <a:lstStyle/>
          <a:p>
            <a:r>
              <a:rPr lang="ar-EG" sz="3200" b="1" dirty="0">
                <a:solidFill>
                  <a:srgbClr val="0070C0"/>
                </a:solidFill>
              </a:rPr>
              <a:t>الضيقة</a:t>
            </a:r>
          </a:p>
        </p:txBody>
      </p:sp>
      <p:sp>
        <p:nvSpPr>
          <p:cNvPr id="9" name="TextBox 8"/>
          <p:cNvSpPr txBox="1"/>
          <p:nvPr/>
        </p:nvSpPr>
        <p:spPr>
          <a:xfrm>
            <a:off x="5243567" y="3793190"/>
            <a:ext cx="1284326" cy="584775"/>
          </a:xfrm>
          <a:prstGeom prst="rect">
            <a:avLst/>
          </a:prstGeom>
          <a:noFill/>
        </p:spPr>
        <p:txBody>
          <a:bodyPr wrap="none" rtlCol="1">
            <a:spAutoFit/>
          </a:bodyPr>
          <a:lstStyle/>
          <a:p>
            <a:r>
              <a:rPr lang="ar-EG" sz="3200" b="1" dirty="0">
                <a:solidFill>
                  <a:srgbClr val="0070C0"/>
                </a:solidFill>
              </a:rPr>
              <a:t>يستقبله </a:t>
            </a:r>
          </a:p>
        </p:txBody>
      </p:sp>
      <p:sp>
        <p:nvSpPr>
          <p:cNvPr id="10" name="TextBox 9"/>
          <p:cNvSpPr txBox="1"/>
          <p:nvPr/>
        </p:nvSpPr>
        <p:spPr>
          <a:xfrm>
            <a:off x="5467988" y="4929128"/>
            <a:ext cx="809837" cy="584775"/>
          </a:xfrm>
          <a:prstGeom prst="rect">
            <a:avLst/>
          </a:prstGeom>
          <a:noFill/>
        </p:spPr>
        <p:txBody>
          <a:bodyPr wrap="none" rtlCol="1">
            <a:spAutoFit/>
          </a:bodyPr>
          <a:lstStyle/>
          <a:p>
            <a:r>
              <a:rPr lang="ar-EG" sz="3200" b="1" dirty="0">
                <a:solidFill>
                  <a:srgbClr val="0070C0"/>
                </a:solidFill>
              </a:rPr>
              <a:t>يبتعد</a:t>
            </a:r>
          </a:p>
        </p:txBody>
      </p:sp>
    </p:spTree>
    <p:extLst>
      <p:ext uri="{BB962C8B-B14F-4D97-AF65-F5344CB8AC3E}">
        <p14:creationId xmlns:p14="http://schemas.microsoft.com/office/powerpoint/2010/main" val="413565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par>
                          <p:cTn id="37" fill="hold">
                            <p:stCondLst>
                              <p:cond delay="2000"/>
                            </p:stCondLst>
                            <p:childTnLst>
                              <p:par>
                                <p:cTn id="38" presetID="22" presetClass="entr" presetSubtype="4"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down)">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7">
                                            <p:txEl>
                                              <p:pRg st="0" end="0"/>
                                            </p:txEl>
                                          </p:spTgt>
                                        </p:tgtEl>
                                        <p:attrNameLst>
                                          <p:attrName>style.visibility</p:attrName>
                                        </p:attrNameLst>
                                      </p:cBhvr>
                                      <p:to>
                                        <p:strVal val="visible"/>
                                      </p:to>
                                    </p:set>
                                    <p:anim calcmode="lin" valueType="num">
                                      <p:cBhvr>
                                        <p:cTn id="4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p:cTn id="5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8">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9">
                                            <p:txEl>
                                              <p:pRg st="0" end="0"/>
                                            </p:txEl>
                                          </p:spTgt>
                                        </p:tgtEl>
                                        <p:attrNameLst>
                                          <p:attrName>style.visibility</p:attrName>
                                        </p:attrNameLst>
                                      </p:cBhvr>
                                      <p:to>
                                        <p:strVal val="visible"/>
                                      </p:to>
                                    </p:set>
                                    <p:anim calcmode="lin" valueType="num">
                                      <p:cBhvr>
                                        <p:cTn id="59"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0"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61" dur="500"/>
                                        <p:tgtEl>
                                          <p:spTgt spid="9">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nodeType="clickEffect">
                                  <p:stCondLst>
                                    <p:cond delay="0"/>
                                  </p:stCondLst>
                                  <p:childTnLst>
                                    <p:set>
                                      <p:cBhvr>
                                        <p:cTn id="65" dur="1" fill="hold">
                                          <p:stCondLst>
                                            <p:cond delay="0"/>
                                          </p:stCondLst>
                                        </p:cTn>
                                        <p:tgtEl>
                                          <p:spTgt spid="10">
                                            <p:txEl>
                                              <p:pRg st="0" end="0"/>
                                            </p:txEl>
                                          </p:spTgt>
                                        </p:tgtEl>
                                        <p:attrNameLst>
                                          <p:attrName>style.visibility</p:attrName>
                                        </p:attrNameLst>
                                      </p:cBhvr>
                                      <p:to>
                                        <p:strVal val="visible"/>
                                      </p:to>
                                    </p:set>
                                    <p:anim calcmode="lin" valueType="num">
                                      <p:cBhvr>
                                        <p:cTn id="66"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7"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03D4F470-A39C-477E-AA0A-1FD912B04EE7}"/>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333" b="76250" l="48000" r="97500"/>
                    </a14:imgEffect>
                  </a14:imgLayer>
                </a14:imgProps>
              </a:ext>
              <a:ext uri="{28A0092B-C50C-407E-A947-70E740481C1C}">
                <a14:useLocalDpi xmlns:a14="http://schemas.microsoft.com/office/drawing/2010/main" val="0"/>
              </a:ext>
            </a:extLst>
          </a:blip>
          <a:srcRect l="41905" t="40447" b="24374"/>
          <a:stretch/>
        </p:blipFill>
        <p:spPr>
          <a:xfrm>
            <a:off x="-540568" y="908720"/>
            <a:ext cx="9449801" cy="5040275"/>
          </a:xfrm>
          <a:prstGeom prst="rect">
            <a:avLst/>
          </a:prstGeom>
        </p:spPr>
      </p:pic>
      <p:sp>
        <p:nvSpPr>
          <p:cNvPr id="7" name="TextBox 4"/>
          <p:cNvSpPr txBox="1"/>
          <p:nvPr/>
        </p:nvSpPr>
        <p:spPr>
          <a:xfrm>
            <a:off x="1187624" y="2492896"/>
            <a:ext cx="6840760" cy="1754326"/>
          </a:xfrm>
          <a:prstGeom prst="rect">
            <a:avLst/>
          </a:prstGeom>
          <a:noFill/>
        </p:spPr>
        <p:txBody>
          <a:bodyPr wrap="square" rtlCol="1">
            <a:spAutoFit/>
            <a:scene3d>
              <a:camera prst="orthographicFront"/>
              <a:lightRig rig="soft" dir="t">
                <a:rot lat="0" lon="0" rev="10800000"/>
              </a:lightRig>
            </a:scene3d>
            <a:sp3d>
              <a:bevelT w="27940" h="12700"/>
              <a:contourClr>
                <a:srgbClr val="DDDDDD"/>
              </a:contourClr>
            </a:sp3d>
          </a:bodyPr>
          <a:lstStyle/>
          <a:p>
            <a:pPr algn="ctr"/>
            <a:r>
              <a:rPr lang="ar-EG" sz="5400" b="1" spc="150" dirty="0">
                <a:ln w="11430"/>
                <a:solidFill>
                  <a:srgbClr val="002060"/>
                </a:solidFill>
                <a:effectLst>
                  <a:outerShdw blurRad="25400" algn="tl" rotWithShape="0">
                    <a:srgbClr val="000000">
                      <a:alpha val="43000"/>
                    </a:srgbClr>
                  </a:outerShdw>
                </a:effectLst>
              </a:rPr>
              <a:t>نص الفهم القرائي</a:t>
            </a:r>
          </a:p>
          <a:p>
            <a:pPr algn="ctr"/>
            <a:r>
              <a:rPr lang="ar-EG" sz="5400" b="1" spc="150" dirty="0">
                <a:ln w="11430"/>
                <a:solidFill>
                  <a:srgbClr val="002060"/>
                </a:solidFill>
                <a:effectLst>
                  <a:outerShdw blurRad="25400" algn="tl" rotWithShape="0">
                    <a:srgbClr val="000000">
                      <a:alpha val="43000"/>
                    </a:srgbClr>
                  </a:outerShdw>
                </a:effectLst>
              </a:rPr>
              <a:t>مجالس علم</a:t>
            </a:r>
          </a:p>
        </p:txBody>
      </p:sp>
    </p:spTree>
    <p:extLst>
      <p:ext uri="{BB962C8B-B14F-4D97-AF65-F5344CB8AC3E}">
        <p14:creationId xmlns:p14="http://schemas.microsoft.com/office/powerpoint/2010/main" val="330021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3"/>
          <p:cNvSpPr/>
          <p:nvPr/>
        </p:nvSpPr>
        <p:spPr>
          <a:xfrm>
            <a:off x="755576" y="643881"/>
            <a:ext cx="7704856" cy="102404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TextBox 4"/>
          <p:cNvSpPr txBox="1"/>
          <p:nvPr/>
        </p:nvSpPr>
        <p:spPr>
          <a:xfrm>
            <a:off x="1367644" y="700670"/>
            <a:ext cx="5706380" cy="646331"/>
          </a:xfrm>
          <a:prstGeom prst="rect">
            <a:avLst/>
          </a:prstGeom>
          <a:noFill/>
        </p:spPr>
        <p:txBody>
          <a:bodyPr wrap="square" rtlCol="1">
            <a:spAutoFit/>
          </a:bodyPr>
          <a:lstStyle/>
          <a:p>
            <a:r>
              <a:rPr lang="ar-EG" sz="3600" b="1" dirty="0"/>
              <a:t>3- أذكر مفرد كل جمع مما يلي: </a:t>
            </a:r>
          </a:p>
        </p:txBody>
      </p:sp>
      <p:sp>
        <p:nvSpPr>
          <p:cNvPr id="6" name="TextBox 5"/>
          <p:cNvSpPr txBox="1"/>
          <p:nvPr/>
        </p:nvSpPr>
        <p:spPr>
          <a:xfrm>
            <a:off x="1169876" y="1988840"/>
            <a:ext cx="6876256" cy="3970318"/>
          </a:xfrm>
          <a:prstGeom prst="rect">
            <a:avLst/>
          </a:prstGeom>
          <a:noFill/>
        </p:spPr>
        <p:txBody>
          <a:bodyPr wrap="square" rtlCol="1">
            <a:spAutoFit/>
          </a:bodyPr>
          <a:lstStyle/>
          <a:p>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مجالس:.....................</a:t>
            </a:r>
          </a:p>
          <a:p>
            <a:endPar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العلماء:........................</a:t>
            </a:r>
          </a:p>
          <a:p>
            <a:endPar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الكتب:.....................</a:t>
            </a:r>
          </a:p>
          <a:p>
            <a:endPar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ar-EG"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البوادي:.......................</a:t>
            </a:r>
          </a:p>
        </p:txBody>
      </p:sp>
      <p:sp>
        <p:nvSpPr>
          <p:cNvPr id="7" name="TextBox 6"/>
          <p:cNvSpPr txBox="1"/>
          <p:nvPr/>
        </p:nvSpPr>
        <p:spPr>
          <a:xfrm>
            <a:off x="4220834" y="2980450"/>
            <a:ext cx="2304256" cy="584775"/>
          </a:xfrm>
          <a:prstGeom prst="rect">
            <a:avLst/>
          </a:prstGeom>
          <a:noFill/>
        </p:spPr>
        <p:txBody>
          <a:bodyPr wrap="square" rtlCol="1">
            <a:spAutoFit/>
          </a:bodyPr>
          <a:lstStyle/>
          <a:p>
            <a:pPr algn="ctr"/>
            <a:r>
              <a:rPr lang="ar-EG" sz="3200" b="1" dirty="0">
                <a:solidFill>
                  <a:srgbClr val="0070C0"/>
                </a:solidFill>
              </a:rPr>
              <a:t>العالم </a:t>
            </a:r>
          </a:p>
        </p:txBody>
      </p:sp>
      <p:sp>
        <p:nvSpPr>
          <p:cNvPr id="8" name="TextBox 7"/>
          <p:cNvSpPr txBox="1"/>
          <p:nvPr/>
        </p:nvSpPr>
        <p:spPr>
          <a:xfrm>
            <a:off x="4224250" y="1843513"/>
            <a:ext cx="2304256" cy="584775"/>
          </a:xfrm>
          <a:prstGeom prst="rect">
            <a:avLst/>
          </a:prstGeom>
          <a:noFill/>
        </p:spPr>
        <p:txBody>
          <a:bodyPr wrap="square" rtlCol="1">
            <a:spAutoFit/>
          </a:bodyPr>
          <a:lstStyle/>
          <a:p>
            <a:pPr algn="ctr"/>
            <a:r>
              <a:rPr lang="ar-EG" sz="3200" b="1" dirty="0">
                <a:solidFill>
                  <a:srgbClr val="0070C0"/>
                </a:solidFill>
              </a:rPr>
              <a:t>مجلس </a:t>
            </a:r>
          </a:p>
        </p:txBody>
      </p:sp>
      <p:sp>
        <p:nvSpPr>
          <p:cNvPr id="9" name="TextBox 8"/>
          <p:cNvSpPr txBox="1"/>
          <p:nvPr/>
        </p:nvSpPr>
        <p:spPr>
          <a:xfrm>
            <a:off x="4211682" y="4029241"/>
            <a:ext cx="2304256" cy="584775"/>
          </a:xfrm>
          <a:prstGeom prst="rect">
            <a:avLst/>
          </a:prstGeom>
          <a:noFill/>
        </p:spPr>
        <p:txBody>
          <a:bodyPr wrap="square" rtlCol="1">
            <a:spAutoFit/>
          </a:bodyPr>
          <a:lstStyle/>
          <a:p>
            <a:pPr algn="ctr"/>
            <a:r>
              <a:rPr lang="ar-EG" sz="3200" b="1" dirty="0">
                <a:solidFill>
                  <a:srgbClr val="0070C0"/>
                </a:solidFill>
              </a:rPr>
              <a:t>الكتاب</a:t>
            </a:r>
          </a:p>
        </p:txBody>
      </p:sp>
      <p:sp>
        <p:nvSpPr>
          <p:cNvPr id="10" name="TextBox 9"/>
          <p:cNvSpPr txBox="1"/>
          <p:nvPr/>
        </p:nvSpPr>
        <p:spPr>
          <a:xfrm>
            <a:off x="4229970" y="5166178"/>
            <a:ext cx="2304256" cy="584775"/>
          </a:xfrm>
          <a:prstGeom prst="rect">
            <a:avLst/>
          </a:prstGeom>
          <a:noFill/>
        </p:spPr>
        <p:txBody>
          <a:bodyPr wrap="square" rtlCol="1">
            <a:spAutoFit/>
          </a:bodyPr>
          <a:lstStyle/>
          <a:p>
            <a:pPr algn="ctr"/>
            <a:r>
              <a:rPr lang="ar-EG" sz="3200" b="1" dirty="0">
                <a:solidFill>
                  <a:srgbClr val="0070C0"/>
                </a:solidFill>
              </a:rPr>
              <a:t>البادية</a:t>
            </a:r>
          </a:p>
        </p:txBody>
      </p:sp>
    </p:spTree>
    <p:extLst>
      <p:ext uri="{BB962C8B-B14F-4D97-AF65-F5344CB8AC3E}">
        <p14:creationId xmlns:p14="http://schemas.microsoft.com/office/powerpoint/2010/main" val="169242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500" fill="hold"/>
                                        <p:tgtEl>
                                          <p:spTgt spid="7"/>
                                        </p:tgtEl>
                                        <p:attrNameLst>
                                          <p:attrName>ppt_w</p:attrName>
                                        </p:attrNameLst>
                                      </p:cBhvr>
                                      <p:tavLst>
                                        <p:tav tm="0">
                                          <p:val>
                                            <p:fltVal val="0"/>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C:\Users\elmohandes\Desktop\بوربوينت\اشكال للكتابة بداخلها\Pictuلاre1.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3847" y="396859"/>
            <a:ext cx="5490293" cy="14865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p:cNvSpPr txBox="1"/>
          <p:nvPr/>
        </p:nvSpPr>
        <p:spPr>
          <a:xfrm>
            <a:off x="827584" y="2276872"/>
            <a:ext cx="7560840" cy="1661993"/>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lnSpc>
                <a:spcPct val="150000"/>
              </a:lnSpc>
            </a:pPr>
            <a:r>
              <a:rPr lang="ar-EG" sz="3400" dirty="0">
                <a:solidFill>
                  <a:srgbClr val="C00000"/>
                </a:solidFill>
              </a:rPr>
              <a:t>الفتوة- الشباب- الصبا – الكهولة –الشيخوخة –الطفولة </a:t>
            </a:r>
          </a:p>
          <a:p>
            <a:pPr algn="ctr">
              <a:lnSpc>
                <a:spcPct val="150000"/>
              </a:lnSpc>
            </a:pPr>
            <a:r>
              <a:rPr lang="ar-EG" sz="3400" dirty="0">
                <a:solidFill>
                  <a:srgbClr val="C00000"/>
                </a:solidFill>
              </a:rPr>
              <a:t>.............................................................</a:t>
            </a:r>
          </a:p>
        </p:txBody>
      </p:sp>
      <p:sp>
        <p:nvSpPr>
          <p:cNvPr id="12" name="TextBox 6"/>
          <p:cNvSpPr txBox="1"/>
          <p:nvPr/>
        </p:nvSpPr>
        <p:spPr>
          <a:xfrm>
            <a:off x="596720" y="3295878"/>
            <a:ext cx="8022568" cy="615553"/>
          </a:xfrm>
          <a:prstGeom prst="rect">
            <a:avLst/>
          </a:prstGeom>
          <a:noFill/>
        </p:spPr>
        <p:txBody>
          <a:bodyPr wrap="square" rtlCol="1">
            <a:spAutoFit/>
          </a:bodyPr>
          <a:lstStyle/>
          <a:p>
            <a:pPr algn="ctr"/>
            <a:r>
              <a:rPr lang="ar-EG" sz="3400" b="1" dirty="0"/>
              <a:t>الطفولة – الصبا – الشباب –الفتوة –الشيخوخة –الكهولة </a:t>
            </a:r>
          </a:p>
        </p:txBody>
      </p:sp>
      <p:sp>
        <p:nvSpPr>
          <p:cNvPr id="13" name="TextBox 4"/>
          <p:cNvSpPr txBox="1"/>
          <p:nvPr/>
        </p:nvSpPr>
        <p:spPr>
          <a:xfrm>
            <a:off x="4355976" y="539967"/>
            <a:ext cx="3702088" cy="1200329"/>
          </a:xfrm>
          <a:prstGeom prst="rect">
            <a:avLst/>
          </a:prstGeom>
          <a:noFill/>
        </p:spPr>
        <p:txBody>
          <a:bodyPr wrap="square" rtlCol="1">
            <a:spAutoFit/>
          </a:bodyPr>
          <a:lstStyle/>
          <a:p>
            <a:pPr algn="ctr"/>
            <a:r>
              <a:rPr lang="ar-EG" sz="3600" b="1" dirty="0">
                <a:solidFill>
                  <a:srgbClr val="0070C0"/>
                </a:solidFill>
              </a:rPr>
              <a:t> 4- أرتب مراحل عمر الإنسان بعد الميلاد:</a:t>
            </a:r>
          </a:p>
        </p:txBody>
      </p:sp>
    </p:spTree>
    <p:extLst>
      <p:ext uri="{BB962C8B-B14F-4D97-AF65-F5344CB8AC3E}">
        <p14:creationId xmlns:p14="http://schemas.microsoft.com/office/powerpoint/2010/main" val="1799320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 calcmode="lin" valueType="num">
                                      <p:cBhvr>
                                        <p:cTn id="21"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2">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mohandes\Desktop\خلفيات بوربوينت\b5cd371b43c2cb37c2ee717e6e81722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476672"/>
            <a:ext cx="3438096" cy="5969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978680" y="3128183"/>
            <a:ext cx="3168352" cy="830997"/>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أفهم وأجيب</a:t>
            </a:r>
          </a:p>
        </p:txBody>
      </p:sp>
    </p:spTree>
    <p:extLst>
      <p:ext uri="{BB962C8B-B14F-4D97-AF65-F5344CB8AC3E}">
        <p14:creationId xmlns:p14="http://schemas.microsoft.com/office/powerpoint/2010/main" val="23501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11560" y="1700808"/>
            <a:ext cx="7749012" cy="2800767"/>
          </a:xfrm>
          <a:prstGeom prst="rect">
            <a:avLst/>
          </a:prstGeom>
          <a:noFill/>
        </p:spPr>
        <p:txBody>
          <a:bodyPr wrap="square" rtlCol="1">
            <a:spAutoFit/>
          </a:bodyPr>
          <a:lstStyle/>
          <a:p>
            <a:pPr algn="ctr"/>
            <a:r>
              <a:rPr lang="ar-EG" sz="4400" dirty="0">
                <a:ln w="1905">
                  <a:solidFill>
                    <a:sysClr val="windowText" lastClr="000000"/>
                  </a:solidFill>
                </a:ln>
                <a:solidFill>
                  <a:sysClr val="windowText" lastClr="000000"/>
                </a:solidFill>
                <a:effectLst>
                  <a:innerShdw blurRad="69850" dist="43180" dir="5400000">
                    <a:srgbClr val="000000">
                      <a:alpha val="65000"/>
                    </a:srgbClr>
                  </a:innerShdw>
                </a:effectLst>
              </a:rPr>
              <a:t>1- العقل وإعمال الفكر من نعم الله على الإنسان، أحدد من النص الأول والثاني المواضع التي تدل على التفكير والتأمل للوصول لأهداف محددة وألخصها شفهياً:</a:t>
            </a:r>
          </a:p>
        </p:txBody>
      </p:sp>
    </p:spTree>
    <p:extLst>
      <p:ext uri="{BB962C8B-B14F-4D97-AF65-F5344CB8AC3E}">
        <p14:creationId xmlns:p14="http://schemas.microsoft.com/office/powerpoint/2010/main" val="1606894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1680" y="2132856"/>
            <a:ext cx="6084168" cy="1938992"/>
          </a:xfrm>
          <a:prstGeom prst="rect">
            <a:avLst/>
          </a:prstGeom>
          <a:noFill/>
        </p:spPr>
        <p:txBody>
          <a:bodyPr wrap="square" rtlCol="1">
            <a:spAutoFit/>
          </a:bodyPr>
          <a:lstStyle/>
          <a:p>
            <a:pPr algn="ctr"/>
            <a:r>
              <a:rPr lang="ar-EG"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مرت رحلة الشاب النجيب في طلب العلم بمراحل، أرتب هذه المراحل كما فهمت من النص: </a:t>
            </a:r>
          </a:p>
        </p:txBody>
      </p:sp>
    </p:spTree>
    <p:extLst>
      <p:ext uri="{BB962C8B-B14F-4D97-AF65-F5344CB8AC3E}">
        <p14:creationId xmlns:p14="http://schemas.microsoft.com/office/powerpoint/2010/main" val="261099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1124744"/>
            <a:ext cx="7092280" cy="4524315"/>
          </a:xfrm>
          <a:prstGeom prst="rect">
            <a:avLst/>
          </a:prstGeom>
          <a:noFill/>
        </p:spPr>
        <p:txBody>
          <a:bodyPr wrap="square" rtlCol="1">
            <a:spAutoFit/>
          </a:bodyPr>
          <a:lstStyle/>
          <a:p>
            <a:r>
              <a:rPr lang="ar-EG" sz="3200" b="1" dirty="0"/>
              <a:t>الاستماع للكسائي والاستفادة من علمه في طريق الذهاب والإياب لقصر الخلافة </a:t>
            </a:r>
          </a:p>
          <a:p>
            <a:endParaRPr lang="ar-EG" sz="3200" b="1" dirty="0"/>
          </a:p>
          <a:p>
            <a:r>
              <a:rPr lang="ar-EG" sz="3200" b="1" dirty="0"/>
              <a:t>شغفه بالعلم ورغبته في تلقي العلم على أيدي العلماء</a:t>
            </a:r>
          </a:p>
          <a:p>
            <a:endParaRPr lang="ar-EG" sz="3200" b="1" dirty="0"/>
          </a:p>
          <a:p>
            <a:r>
              <a:rPr lang="ar-EG" sz="3200" b="1" dirty="0"/>
              <a:t>حفظ كل ما يسمعه من أستاذه وتسجيله يومياً </a:t>
            </a:r>
          </a:p>
          <a:p>
            <a:endParaRPr lang="ar-EG" sz="3200" b="1" dirty="0"/>
          </a:p>
          <a:p>
            <a:r>
              <a:rPr lang="ar-EG" sz="3200" b="1" dirty="0"/>
              <a:t>تأليف الكثير من الكتب، وحفظ الآلاف من الشواهد النحوية </a:t>
            </a:r>
          </a:p>
        </p:txBody>
      </p:sp>
      <p:sp>
        <p:nvSpPr>
          <p:cNvPr id="2" name="مستطيل مستدير الزوايا 1"/>
          <p:cNvSpPr/>
          <p:nvPr/>
        </p:nvSpPr>
        <p:spPr>
          <a:xfrm>
            <a:off x="7487816" y="1145344"/>
            <a:ext cx="972616" cy="720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0" name="مستطيل مستدير الزوايا 9"/>
          <p:cNvSpPr/>
          <p:nvPr/>
        </p:nvSpPr>
        <p:spPr>
          <a:xfrm>
            <a:off x="7487816" y="2420888"/>
            <a:ext cx="972616" cy="720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1" name="مستطيل مستدير الزوايا 10"/>
          <p:cNvSpPr/>
          <p:nvPr/>
        </p:nvSpPr>
        <p:spPr>
          <a:xfrm>
            <a:off x="7487816" y="3469233"/>
            <a:ext cx="972616" cy="720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2" name="مستطيل مستدير الزوايا 11"/>
          <p:cNvSpPr/>
          <p:nvPr/>
        </p:nvSpPr>
        <p:spPr>
          <a:xfrm>
            <a:off x="7487816" y="4701805"/>
            <a:ext cx="972616" cy="720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3" name="TextBox 6"/>
          <p:cNvSpPr txBox="1"/>
          <p:nvPr/>
        </p:nvSpPr>
        <p:spPr>
          <a:xfrm>
            <a:off x="7733246" y="1244508"/>
            <a:ext cx="415499"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2</a:t>
            </a:r>
          </a:p>
        </p:txBody>
      </p:sp>
      <p:sp>
        <p:nvSpPr>
          <p:cNvPr id="14" name="TextBox 5"/>
          <p:cNvSpPr txBox="1"/>
          <p:nvPr/>
        </p:nvSpPr>
        <p:spPr>
          <a:xfrm>
            <a:off x="7766422" y="2520052"/>
            <a:ext cx="415499"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1</a:t>
            </a:r>
          </a:p>
        </p:txBody>
      </p:sp>
      <p:sp>
        <p:nvSpPr>
          <p:cNvPr id="15" name="TextBox 7"/>
          <p:cNvSpPr txBox="1"/>
          <p:nvPr/>
        </p:nvSpPr>
        <p:spPr>
          <a:xfrm>
            <a:off x="7765294" y="3504657"/>
            <a:ext cx="415499"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3</a:t>
            </a:r>
          </a:p>
        </p:txBody>
      </p:sp>
      <p:sp>
        <p:nvSpPr>
          <p:cNvPr id="16" name="TextBox 8"/>
          <p:cNvSpPr txBox="1"/>
          <p:nvPr/>
        </p:nvSpPr>
        <p:spPr>
          <a:xfrm>
            <a:off x="7765294" y="4769457"/>
            <a:ext cx="415499" cy="584775"/>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4</a:t>
            </a:r>
          </a:p>
        </p:txBody>
      </p:sp>
    </p:spTree>
    <p:extLst>
      <p:ext uri="{BB962C8B-B14F-4D97-AF65-F5344CB8AC3E}">
        <p14:creationId xmlns:p14="http://schemas.microsoft.com/office/powerpoint/2010/main" val="377018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14" presetClass="entr" presetSubtype="1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randombar(horizontal)">
                                      <p:cBhvr>
                                        <p:cTn id="14" dur="500"/>
                                        <p:tgtEl>
                                          <p:spTgt spid="10"/>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p:cTn id="2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3">
                                            <p:txEl>
                                              <p:pRg st="0" end="0"/>
                                            </p:txEl>
                                          </p:spTgt>
                                        </p:tgtEl>
                                        <p:attrNameLst>
                                          <p:attrName>style.visibility</p:attrName>
                                        </p:attrNameLst>
                                      </p:cBhvr>
                                      <p:to>
                                        <p:strVal val="visible"/>
                                      </p:to>
                                    </p:set>
                                    <p:anim calcmode="lin" valueType="num">
                                      <p:cBhvr>
                                        <p:cTn id="32"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1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 calcmode="lin" valueType="num">
                                      <p:cBhvr>
                                        <p:cTn id="39"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41" dur="500"/>
                                        <p:tgtEl>
                                          <p:spTgt spid="1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 calcmode="lin" valueType="num">
                                      <p:cBhvr>
                                        <p:cTn id="46" dur="5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47" dur="5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48"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10" grpId="0" animBg="1"/>
      <p:bldP spid="11"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607859"/>
            <a:ext cx="8016730" cy="1200329"/>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600" b="1" dirty="0">
                <a:solidFill>
                  <a:srgbClr val="002060"/>
                </a:solidFill>
              </a:rPr>
              <a:t>3- أقترح أكبر عدد ممكن من العناوين المناسبة لكل من النصين.</a:t>
            </a:r>
          </a:p>
        </p:txBody>
      </p:sp>
      <p:graphicFrame>
        <p:nvGraphicFramePr>
          <p:cNvPr id="5" name="Table 4"/>
          <p:cNvGraphicFramePr>
            <a:graphicFrameLocks noGrp="1"/>
          </p:cNvGraphicFramePr>
          <p:nvPr>
            <p:extLst>
              <p:ext uri="{D42A27DB-BD31-4B8C-83A1-F6EECF244321}">
                <p14:modId xmlns:p14="http://schemas.microsoft.com/office/powerpoint/2010/main" val="2087081795"/>
              </p:ext>
            </p:extLst>
          </p:nvPr>
        </p:nvGraphicFramePr>
        <p:xfrm>
          <a:off x="539552" y="2204864"/>
          <a:ext cx="7848872" cy="3904210"/>
        </p:xfrm>
        <a:graphic>
          <a:graphicData uri="http://schemas.openxmlformats.org/drawingml/2006/table">
            <a:tbl>
              <a:tblPr rtl="1" firstRow="1" bandRow="1">
                <a:tableStyleId>{7DF18680-E054-41AD-8BC1-D1AEF772440D}</a:tableStyleId>
              </a:tblPr>
              <a:tblGrid>
                <a:gridCol w="3924436">
                  <a:extLst>
                    <a:ext uri="{9D8B030D-6E8A-4147-A177-3AD203B41FA5}">
                      <a16:colId xmlns:a16="http://schemas.microsoft.com/office/drawing/2014/main" val="20000"/>
                    </a:ext>
                  </a:extLst>
                </a:gridCol>
                <a:gridCol w="3924436">
                  <a:extLst>
                    <a:ext uri="{9D8B030D-6E8A-4147-A177-3AD203B41FA5}">
                      <a16:colId xmlns:a16="http://schemas.microsoft.com/office/drawing/2014/main" val="20001"/>
                    </a:ext>
                  </a:extLst>
                </a:gridCol>
              </a:tblGrid>
              <a:tr h="780842">
                <a:tc>
                  <a:txBody>
                    <a:bodyPr/>
                    <a:lstStyle/>
                    <a:p>
                      <a:pPr algn="ctr" rtl="1"/>
                      <a:r>
                        <a:rPr lang="ar-EG" sz="3600" dirty="0"/>
                        <a:t>النص الاول</a:t>
                      </a:r>
                    </a:p>
                  </a:txBody>
                  <a:tcPr anchor="ctr"/>
                </a:tc>
                <a:tc>
                  <a:txBody>
                    <a:bodyPr/>
                    <a:lstStyle/>
                    <a:p>
                      <a:pPr algn="ctr" rtl="1"/>
                      <a:r>
                        <a:rPr lang="ar-EG" sz="3600" dirty="0"/>
                        <a:t>النص الثاني</a:t>
                      </a:r>
                    </a:p>
                  </a:txBody>
                  <a:tcPr anchor="ctr"/>
                </a:tc>
                <a:extLst>
                  <a:ext uri="{0D108BD9-81ED-4DB2-BD59-A6C34878D82A}">
                    <a16:rowId xmlns:a16="http://schemas.microsoft.com/office/drawing/2014/main" val="10000"/>
                  </a:ext>
                </a:extLst>
              </a:tr>
              <a:tr h="780842">
                <a:tc>
                  <a:txBody>
                    <a:bodyPr/>
                    <a:lstStyle/>
                    <a:p>
                      <a:pPr rtl="1"/>
                      <a:endParaRPr lang="ar-EG" dirty="0"/>
                    </a:p>
                  </a:txBody>
                  <a:tcPr anchor="ctr"/>
                </a:tc>
                <a:tc>
                  <a:txBody>
                    <a:bodyPr/>
                    <a:lstStyle/>
                    <a:p>
                      <a:pPr rtl="1"/>
                      <a:endParaRPr lang="ar-EG" dirty="0"/>
                    </a:p>
                  </a:txBody>
                  <a:tcPr anchor="ctr"/>
                </a:tc>
                <a:extLst>
                  <a:ext uri="{0D108BD9-81ED-4DB2-BD59-A6C34878D82A}">
                    <a16:rowId xmlns:a16="http://schemas.microsoft.com/office/drawing/2014/main" val="10001"/>
                  </a:ext>
                </a:extLst>
              </a:tr>
              <a:tr h="780842">
                <a:tc>
                  <a:txBody>
                    <a:bodyPr/>
                    <a:lstStyle/>
                    <a:p>
                      <a:pPr rtl="1"/>
                      <a:endParaRPr lang="ar-EG"/>
                    </a:p>
                  </a:txBody>
                  <a:tcPr anchor="ctr"/>
                </a:tc>
                <a:tc>
                  <a:txBody>
                    <a:bodyPr/>
                    <a:lstStyle/>
                    <a:p>
                      <a:pPr rtl="1"/>
                      <a:endParaRPr lang="ar-EG"/>
                    </a:p>
                  </a:txBody>
                  <a:tcPr anchor="ctr"/>
                </a:tc>
                <a:extLst>
                  <a:ext uri="{0D108BD9-81ED-4DB2-BD59-A6C34878D82A}">
                    <a16:rowId xmlns:a16="http://schemas.microsoft.com/office/drawing/2014/main" val="10002"/>
                  </a:ext>
                </a:extLst>
              </a:tr>
              <a:tr h="780842">
                <a:tc>
                  <a:txBody>
                    <a:bodyPr/>
                    <a:lstStyle/>
                    <a:p>
                      <a:pPr rtl="1"/>
                      <a:endParaRPr lang="ar-EG"/>
                    </a:p>
                  </a:txBody>
                  <a:tcPr anchor="ctr"/>
                </a:tc>
                <a:tc>
                  <a:txBody>
                    <a:bodyPr/>
                    <a:lstStyle/>
                    <a:p>
                      <a:pPr rtl="1"/>
                      <a:endParaRPr lang="ar-EG"/>
                    </a:p>
                  </a:txBody>
                  <a:tcPr anchor="ctr"/>
                </a:tc>
                <a:extLst>
                  <a:ext uri="{0D108BD9-81ED-4DB2-BD59-A6C34878D82A}">
                    <a16:rowId xmlns:a16="http://schemas.microsoft.com/office/drawing/2014/main" val="10003"/>
                  </a:ext>
                </a:extLst>
              </a:tr>
              <a:tr h="780842">
                <a:tc>
                  <a:txBody>
                    <a:bodyPr/>
                    <a:lstStyle/>
                    <a:p>
                      <a:pPr rtl="1"/>
                      <a:endParaRPr lang="ar-EG"/>
                    </a:p>
                  </a:txBody>
                  <a:tcPr anchor="ctr"/>
                </a:tc>
                <a:tc>
                  <a:txBody>
                    <a:bodyPr/>
                    <a:lstStyle/>
                    <a:p>
                      <a:pPr rtl="1"/>
                      <a:endParaRPr lang="ar-EG" dirty="0"/>
                    </a:p>
                  </a:txBody>
                  <a:tcPr anchor="ctr"/>
                </a:tc>
                <a:extLst>
                  <a:ext uri="{0D108BD9-81ED-4DB2-BD59-A6C34878D82A}">
                    <a16:rowId xmlns:a16="http://schemas.microsoft.com/office/drawing/2014/main" val="10004"/>
                  </a:ext>
                </a:extLst>
              </a:tr>
            </a:tbl>
          </a:graphicData>
        </a:graphic>
      </p:graphicFrame>
      <p:sp>
        <p:nvSpPr>
          <p:cNvPr id="6" name="TextBox 5"/>
          <p:cNvSpPr txBox="1"/>
          <p:nvPr/>
        </p:nvSpPr>
        <p:spPr>
          <a:xfrm>
            <a:off x="5322691" y="3018375"/>
            <a:ext cx="2367956" cy="646331"/>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solidFill>
                  <a:srgbClr val="C00000"/>
                </a:solidFill>
              </a:rPr>
              <a:t>المعلم الأول ﷺ</a:t>
            </a:r>
          </a:p>
        </p:txBody>
      </p:sp>
      <p:sp>
        <p:nvSpPr>
          <p:cNvPr id="7" name="TextBox 6"/>
          <p:cNvSpPr txBox="1"/>
          <p:nvPr/>
        </p:nvSpPr>
        <p:spPr>
          <a:xfrm>
            <a:off x="5531771" y="3871759"/>
            <a:ext cx="2137124" cy="646331"/>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solidFill>
                  <a:srgbClr val="C00000"/>
                </a:solidFill>
              </a:rPr>
              <a:t>أدب الاستماع</a:t>
            </a:r>
          </a:p>
        </p:txBody>
      </p:sp>
      <p:sp>
        <p:nvSpPr>
          <p:cNvPr id="8" name="TextBox 7"/>
          <p:cNvSpPr txBox="1"/>
          <p:nvPr/>
        </p:nvSpPr>
        <p:spPr>
          <a:xfrm>
            <a:off x="5354763" y="4725144"/>
            <a:ext cx="2345514" cy="646331"/>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solidFill>
                  <a:srgbClr val="C00000"/>
                </a:solidFill>
              </a:rPr>
              <a:t>شموخ المسلم </a:t>
            </a:r>
          </a:p>
        </p:txBody>
      </p:sp>
      <p:sp>
        <p:nvSpPr>
          <p:cNvPr id="9" name="TextBox 8"/>
          <p:cNvSpPr txBox="1"/>
          <p:nvPr/>
        </p:nvSpPr>
        <p:spPr>
          <a:xfrm>
            <a:off x="5243341" y="5445224"/>
            <a:ext cx="2526654" cy="646331"/>
          </a:xfrm>
          <a:prstGeom prst="rect">
            <a:avLst/>
          </a:prstGeom>
          <a:noFill/>
        </p:spPr>
        <p:txBody>
          <a:bodyPr wrap="non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solidFill>
                  <a:srgbClr val="C00000"/>
                </a:solidFill>
              </a:rPr>
              <a:t>من صور الحياء</a:t>
            </a:r>
          </a:p>
        </p:txBody>
      </p:sp>
      <p:sp>
        <p:nvSpPr>
          <p:cNvPr id="10" name="TextBox 9"/>
          <p:cNvSpPr txBox="1"/>
          <p:nvPr/>
        </p:nvSpPr>
        <p:spPr>
          <a:xfrm>
            <a:off x="1425827" y="3018375"/>
            <a:ext cx="2008884" cy="646331"/>
          </a:xfrm>
          <a:prstGeom prst="rect">
            <a:avLst/>
          </a:prstGeom>
          <a:noFill/>
        </p:spPr>
        <p:txBody>
          <a:bodyPr wrap="none" rtlCol="1">
            <a:spAutoFit/>
          </a:bodyPr>
          <a:lstStyle/>
          <a:p>
            <a:pPr algn="ctr"/>
            <a:r>
              <a:rPr lang="ar-EG" sz="3600" b="1" dirty="0"/>
              <a:t>فضل العلماء</a:t>
            </a:r>
          </a:p>
        </p:txBody>
      </p:sp>
      <p:sp>
        <p:nvSpPr>
          <p:cNvPr id="11" name="TextBox 10"/>
          <p:cNvSpPr txBox="1"/>
          <p:nvPr/>
        </p:nvSpPr>
        <p:spPr>
          <a:xfrm>
            <a:off x="1911002" y="3873414"/>
            <a:ext cx="1311578" cy="646331"/>
          </a:xfrm>
          <a:prstGeom prst="rect">
            <a:avLst/>
          </a:prstGeom>
          <a:noFill/>
        </p:spPr>
        <p:txBody>
          <a:bodyPr wrap="none" rtlCol="1">
            <a:spAutoFit/>
          </a:bodyPr>
          <a:lstStyle/>
          <a:p>
            <a:pPr algn="ctr"/>
            <a:r>
              <a:rPr lang="ar-EG" sz="3600" b="1" dirty="0"/>
              <a:t>لا تيأس</a:t>
            </a:r>
          </a:p>
        </p:txBody>
      </p:sp>
      <p:sp>
        <p:nvSpPr>
          <p:cNvPr id="12" name="TextBox 11"/>
          <p:cNvSpPr txBox="1"/>
          <p:nvPr/>
        </p:nvSpPr>
        <p:spPr>
          <a:xfrm>
            <a:off x="927562" y="4704259"/>
            <a:ext cx="3278462" cy="646331"/>
          </a:xfrm>
          <a:prstGeom prst="rect">
            <a:avLst/>
          </a:prstGeom>
          <a:noFill/>
        </p:spPr>
        <p:txBody>
          <a:bodyPr wrap="none" rtlCol="1">
            <a:spAutoFit/>
          </a:bodyPr>
          <a:lstStyle/>
          <a:p>
            <a:pPr algn="ctr"/>
            <a:r>
              <a:rPr lang="ar-EG" sz="3600" b="1" dirty="0"/>
              <a:t> رحلة في طلب العلم </a:t>
            </a:r>
          </a:p>
        </p:txBody>
      </p:sp>
      <p:sp>
        <p:nvSpPr>
          <p:cNvPr id="13" name="TextBox 12"/>
          <p:cNvSpPr txBox="1"/>
          <p:nvPr/>
        </p:nvSpPr>
        <p:spPr>
          <a:xfrm>
            <a:off x="1228913" y="5445224"/>
            <a:ext cx="2771913" cy="646331"/>
          </a:xfrm>
          <a:prstGeom prst="rect">
            <a:avLst/>
          </a:prstGeom>
          <a:noFill/>
        </p:spPr>
        <p:txBody>
          <a:bodyPr wrap="none" rtlCol="1">
            <a:spAutoFit/>
          </a:bodyPr>
          <a:lstStyle/>
          <a:p>
            <a:pPr algn="ctr"/>
            <a:r>
              <a:rPr lang="ar-EG" sz="3600" b="1" dirty="0"/>
              <a:t>لكل مجتهد نصيب</a:t>
            </a:r>
          </a:p>
        </p:txBody>
      </p:sp>
    </p:spTree>
    <p:extLst>
      <p:ext uri="{BB962C8B-B14F-4D97-AF65-F5344CB8AC3E}">
        <p14:creationId xmlns:p14="http://schemas.microsoft.com/office/powerpoint/2010/main" val="176654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285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 calcmode="lin" valueType="num">
                                      <p:cBhvr>
                                        <p:cTn id="58" dur="500" fill="hold"/>
                                        <p:tgtEl>
                                          <p:spTgt spid="12"/>
                                        </p:tgtEl>
                                        <p:attrNameLst>
                                          <p:attrName>ppt_w</p:attrName>
                                        </p:attrNameLst>
                                      </p:cBhvr>
                                      <p:tavLst>
                                        <p:tav tm="0">
                                          <p:val>
                                            <p:fltVal val="0"/>
                                          </p:val>
                                        </p:tav>
                                        <p:tav tm="100000">
                                          <p:val>
                                            <p:strVal val="#ppt_w"/>
                                          </p:val>
                                        </p:tav>
                                      </p:tavLst>
                                    </p:anim>
                                    <p:anim calcmode="lin" valueType="num">
                                      <p:cBhvr>
                                        <p:cTn id="59" dur="500" fill="hold"/>
                                        <p:tgtEl>
                                          <p:spTgt spid="12"/>
                                        </p:tgtEl>
                                        <p:attrNameLst>
                                          <p:attrName>ppt_h</p:attrName>
                                        </p:attrNameLst>
                                      </p:cBhvr>
                                      <p:tavLst>
                                        <p:tav tm="0">
                                          <p:val>
                                            <p:fltVal val="0"/>
                                          </p:val>
                                        </p:tav>
                                        <p:tav tm="100000">
                                          <p:val>
                                            <p:strVal val="#ppt_h"/>
                                          </p:val>
                                        </p:tav>
                                      </p:tavLst>
                                    </p:anim>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1970482"/>
            <a:ext cx="8345833" cy="615553"/>
          </a:xfrm>
          <a:prstGeom prst="rect">
            <a:avLst/>
          </a:prstGeom>
          <a:noFill/>
        </p:spPr>
        <p:txBody>
          <a:bodyPr wrap="square" rtlCol="1">
            <a:spAutoFit/>
          </a:bodyPr>
          <a:lstStyle/>
          <a:p>
            <a:pPr algn="ctr"/>
            <a:r>
              <a:rPr lang="ar-EG" sz="3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 وسيلة النقل التي يستحيل أنَّ الكسائي كان يمتطيها هي: </a:t>
            </a: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3606" y="2990697"/>
            <a:ext cx="15716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3789" y="3049682"/>
            <a:ext cx="11525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20031" y="4556317"/>
            <a:ext cx="2371725"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09385" y="4398069"/>
            <a:ext cx="1463625" cy="1531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صورة 12">
            <a:extLst>
              <a:ext uri="{FF2B5EF4-FFF2-40B4-BE49-F238E27FC236}">
                <a16:creationId xmlns:a16="http://schemas.microsoft.com/office/drawing/2014/main" id="{D9EDB9F4-291B-45E2-BF17-F12BD11D0120}"/>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4110" b="89384" l="1421" r="96803">
                        <a14:foregroundMark x1="6217" y1="12329" x2="6217" y2="12329"/>
                        <a14:foregroundMark x1="15453" y1="12329" x2="15453" y2="12329"/>
                      </a14:backgroundRemoval>
                    </a14:imgEffect>
                  </a14:imgLayer>
                </a14:imgProps>
              </a:ext>
            </a:extLst>
          </a:blip>
          <a:srcRect l="50000" b="44060"/>
          <a:stretch/>
        </p:blipFill>
        <p:spPr>
          <a:xfrm>
            <a:off x="539552" y="414638"/>
            <a:ext cx="7416824" cy="1555844"/>
          </a:xfrm>
          <a:prstGeom prst="rect">
            <a:avLst/>
          </a:prstGeom>
        </p:spPr>
      </p:pic>
      <p:sp>
        <p:nvSpPr>
          <p:cNvPr id="15" name="TextBox 3"/>
          <p:cNvSpPr txBox="1"/>
          <p:nvPr/>
        </p:nvSpPr>
        <p:spPr>
          <a:xfrm rot="21428502">
            <a:off x="1669284" y="888525"/>
            <a:ext cx="5328592" cy="584775"/>
          </a:xfrm>
          <a:prstGeom prst="rect">
            <a:avLst/>
          </a:prstGeom>
          <a:noFill/>
        </p:spPr>
        <p:txBody>
          <a:bodyPr wrap="square" rtlCol="1">
            <a:spAutoFit/>
          </a:bodyPr>
          <a:lstStyle/>
          <a:p>
            <a:r>
              <a:rPr lang="ar-EG" sz="3200" b="1" dirty="0">
                <a:solidFill>
                  <a:srgbClr val="C00000"/>
                </a:solidFill>
              </a:rPr>
              <a:t>4- أختار الإجابة الصحيحة فيما يأتي:</a:t>
            </a:r>
          </a:p>
        </p:txBody>
      </p:sp>
      <p:sp>
        <p:nvSpPr>
          <p:cNvPr id="16" name="مستطيل مستدير الزوايا 15"/>
          <p:cNvSpPr/>
          <p:nvPr/>
        </p:nvSpPr>
        <p:spPr>
          <a:xfrm>
            <a:off x="7308304" y="3165039"/>
            <a:ext cx="972616" cy="720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7" name="مستطيل مستدير الزوايا 16"/>
          <p:cNvSpPr/>
          <p:nvPr/>
        </p:nvSpPr>
        <p:spPr>
          <a:xfrm>
            <a:off x="3282041" y="3262505"/>
            <a:ext cx="972616" cy="720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8" name="مستطيل مستدير الزوايا 17"/>
          <p:cNvSpPr/>
          <p:nvPr/>
        </p:nvSpPr>
        <p:spPr>
          <a:xfrm>
            <a:off x="7470068" y="4803617"/>
            <a:ext cx="972616" cy="720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9" name="مستطيل مستدير الزوايا 18"/>
          <p:cNvSpPr/>
          <p:nvPr/>
        </p:nvSpPr>
        <p:spPr>
          <a:xfrm>
            <a:off x="3282041" y="4778987"/>
            <a:ext cx="972616" cy="72008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0" name="Rectangle 9"/>
          <p:cNvSpPr/>
          <p:nvPr/>
        </p:nvSpPr>
        <p:spPr>
          <a:xfrm>
            <a:off x="7259850" y="4609659"/>
            <a:ext cx="1069524" cy="1107996"/>
          </a:xfrm>
          <a:prstGeom prst="rect">
            <a:avLst/>
          </a:prstGeom>
        </p:spPr>
        <p:txBody>
          <a:bodyPr wrap="non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6600" b="1" dirty="0">
                <a:ln w="12700">
                  <a:solidFill>
                    <a:srgbClr val="C00000"/>
                  </a:solidFill>
                  <a:prstDash val="solid"/>
                </a:ln>
                <a:solidFill>
                  <a:srgbClr val="C00000"/>
                </a:solidFill>
                <a:effectLst>
                  <a:outerShdw blurRad="41275" dist="20320" dir="1800000" algn="tl" rotWithShape="0">
                    <a:srgbClr val="000000">
                      <a:alpha val="40000"/>
                    </a:srgbClr>
                  </a:outerShdw>
                </a:effectLst>
                <a:sym typeface="Wingdings 2" panose="05020102010507070707" pitchFamily="18" charset="2"/>
              </a:rPr>
              <a:t></a:t>
            </a:r>
            <a:r>
              <a:rPr lang="ar-EG" sz="6600" b="1" dirty="0">
                <a:ln w="12700">
                  <a:solidFill>
                    <a:srgbClr val="C00000"/>
                  </a:solidFill>
                  <a:prstDash val="solid"/>
                </a:ln>
                <a:solidFill>
                  <a:srgbClr val="C00000"/>
                </a:solidFill>
                <a:effectLst>
                  <a:outerShdw blurRad="41275" dist="20320" dir="1800000" algn="tl" rotWithShape="0">
                    <a:srgbClr val="000000">
                      <a:alpha val="40000"/>
                    </a:srgbClr>
                  </a:outerShdw>
                </a:effectLst>
              </a:rPr>
              <a:t> </a:t>
            </a:r>
            <a:endParaRPr lang="ar-EG" sz="4400"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776999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par>
                          <p:cTn id="43" fill="hold">
                            <p:stCondLst>
                              <p:cond delay="3000"/>
                            </p:stCondLst>
                            <p:childTnLst>
                              <p:par>
                                <p:cTn id="44" presetID="53" presetClass="entr" presetSubtype="16" fill="hold" nodeType="afterEffect">
                                  <p:stCondLst>
                                    <p:cond delay="0"/>
                                  </p:stCondLst>
                                  <p:childTnLst>
                                    <p:set>
                                      <p:cBhvr>
                                        <p:cTn id="45" dur="1" fill="hold">
                                          <p:stCondLst>
                                            <p:cond delay="0"/>
                                          </p:stCondLst>
                                        </p:cTn>
                                        <p:tgtEl>
                                          <p:spTgt spid="2050"/>
                                        </p:tgtEl>
                                        <p:attrNameLst>
                                          <p:attrName>style.visibility</p:attrName>
                                        </p:attrNameLst>
                                      </p:cBhvr>
                                      <p:to>
                                        <p:strVal val="visible"/>
                                      </p:to>
                                    </p:set>
                                    <p:anim calcmode="lin" valueType="num">
                                      <p:cBhvr>
                                        <p:cTn id="46" dur="500" fill="hold"/>
                                        <p:tgtEl>
                                          <p:spTgt spid="2050"/>
                                        </p:tgtEl>
                                        <p:attrNameLst>
                                          <p:attrName>ppt_w</p:attrName>
                                        </p:attrNameLst>
                                      </p:cBhvr>
                                      <p:tavLst>
                                        <p:tav tm="0">
                                          <p:val>
                                            <p:fltVal val="0"/>
                                          </p:val>
                                        </p:tav>
                                        <p:tav tm="100000">
                                          <p:val>
                                            <p:strVal val="#ppt_w"/>
                                          </p:val>
                                        </p:tav>
                                      </p:tavLst>
                                    </p:anim>
                                    <p:anim calcmode="lin" valueType="num">
                                      <p:cBhvr>
                                        <p:cTn id="47" dur="500" fill="hold"/>
                                        <p:tgtEl>
                                          <p:spTgt spid="2050"/>
                                        </p:tgtEl>
                                        <p:attrNameLst>
                                          <p:attrName>ppt_h</p:attrName>
                                        </p:attrNameLst>
                                      </p:cBhvr>
                                      <p:tavLst>
                                        <p:tav tm="0">
                                          <p:val>
                                            <p:fltVal val="0"/>
                                          </p:val>
                                        </p:tav>
                                        <p:tav tm="100000">
                                          <p:val>
                                            <p:strVal val="#ppt_h"/>
                                          </p:val>
                                        </p:tav>
                                      </p:tavLst>
                                    </p:anim>
                                    <p:animEffect transition="in" filter="fade">
                                      <p:cBhvr>
                                        <p:cTn id="48" dur="500"/>
                                        <p:tgtEl>
                                          <p:spTgt spid="205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3500"/>
                            </p:stCondLst>
                            <p:childTnLst>
                              <p:par>
                                <p:cTn id="55" presetID="53" presetClass="entr" presetSubtype="16" fill="hold" nodeType="afterEffect">
                                  <p:stCondLst>
                                    <p:cond delay="0"/>
                                  </p:stCondLst>
                                  <p:childTnLst>
                                    <p:set>
                                      <p:cBhvr>
                                        <p:cTn id="56" dur="1" fill="hold">
                                          <p:stCondLst>
                                            <p:cond delay="0"/>
                                          </p:stCondLst>
                                        </p:cTn>
                                        <p:tgtEl>
                                          <p:spTgt spid="2051"/>
                                        </p:tgtEl>
                                        <p:attrNameLst>
                                          <p:attrName>style.visibility</p:attrName>
                                        </p:attrNameLst>
                                      </p:cBhvr>
                                      <p:to>
                                        <p:strVal val="visible"/>
                                      </p:to>
                                    </p:set>
                                    <p:anim calcmode="lin" valueType="num">
                                      <p:cBhvr>
                                        <p:cTn id="57" dur="500" fill="hold"/>
                                        <p:tgtEl>
                                          <p:spTgt spid="2051"/>
                                        </p:tgtEl>
                                        <p:attrNameLst>
                                          <p:attrName>ppt_w</p:attrName>
                                        </p:attrNameLst>
                                      </p:cBhvr>
                                      <p:tavLst>
                                        <p:tav tm="0">
                                          <p:val>
                                            <p:fltVal val="0"/>
                                          </p:val>
                                        </p:tav>
                                        <p:tav tm="100000">
                                          <p:val>
                                            <p:strVal val="#ppt_w"/>
                                          </p:val>
                                        </p:tav>
                                      </p:tavLst>
                                    </p:anim>
                                    <p:anim calcmode="lin" valueType="num">
                                      <p:cBhvr>
                                        <p:cTn id="58" dur="500" fill="hold"/>
                                        <p:tgtEl>
                                          <p:spTgt spid="2051"/>
                                        </p:tgtEl>
                                        <p:attrNameLst>
                                          <p:attrName>ppt_h</p:attrName>
                                        </p:attrNameLst>
                                      </p:cBhvr>
                                      <p:tavLst>
                                        <p:tav tm="0">
                                          <p:val>
                                            <p:fltVal val="0"/>
                                          </p:val>
                                        </p:tav>
                                        <p:tav tm="100000">
                                          <p:val>
                                            <p:strVal val="#ppt_h"/>
                                          </p:val>
                                        </p:tav>
                                      </p:tavLst>
                                    </p:anim>
                                    <p:animEffect transition="in" filter="fade">
                                      <p:cBhvr>
                                        <p:cTn id="59" dur="500"/>
                                        <p:tgtEl>
                                          <p:spTgt spid="205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7"/>
                                        </p:tgtEl>
                                        <p:attrNameLst>
                                          <p:attrName>style.visibility</p:attrName>
                                        </p:attrNameLst>
                                      </p:cBhvr>
                                      <p:to>
                                        <p:strVal val="visible"/>
                                      </p:to>
                                    </p:set>
                                    <p:anim calcmode="lin" valueType="num">
                                      <p:cBhvr>
                                        <p:cTn id="62" dur="500" fill="hold"/>
                                        <p:tgtEl>
                                          <p:spTgt spid="17"/>
                                        </p:tgtEl>
                                        <p:attrNameLst>
                                          <p:attrName>ppt_w</p:attrName>
                                        </p:attrNameLst>
                                      </p:cBhvr>
                                      <p:tavLst>
                                        <p:tav tm="0">
                                          <p:val>
                                            <p:fltVal val="0"/>
                                          </p:val>
                                        </p:tav>
                                        <p:tav tm="100000">
                                          <p:val>
                                            <p:strVal val="#ppt_w"/>
                                          </p:val>
                                        </p:tav>
                                      </p:tavLst>
                                    </p:anim>
                                    <p:anim calcmode="lin" valueType="num">
                                      <p:cBhvr>
                                        <p:cTn id="63" dur="500" fill="hold"/>
                                        <p:tgtEl>
                                          <p:spTgt spid="17"/>
                                        </p:tgtEl>
                                        <p:attrNameLst>
                                          <p:attrName>ppt_h</p:attrName>
                                        </p:attrNameLst>
                                      </p:cBhvr>
                                      <p:tavLst>
                                        <p:tav tm="0">
                                          <p:val>
                                            <p:fltVal val="0"/>
                                          </p:val>
                                        </p:tav>
                                        <p:tav tm="100000">
                                          <p:val>
                                            <p:strVal val="#ppt_h"/>
                                          </p:val>
                                        </p:tav>
                                      </p:tavLst>
                                    </p:anim>
                                    <p:animEffect transition="in" filter="fade">
                                      <p:cBhvr>
                                        <p:cTn id="64" dur="500"/>
                                        <p:tgtEl>
                                          <p:spTgt spid="17"/>
                                        </p:tgtEl>
                                      </p:cBhvr>
                                    </p:animEffect>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2052"/>
                                        </p:tgtEl>
                                        <p:attrNameLst>
                                          <p:attrName>style.visibility</p:attrName>
                                        </p:attrNameLst>
                                      </p:cBhvr>
                                      <p:to>
                                        <p:strVal val="visible"/>
                                      </p:to>
                                    </p:set>
                                    <p:anim calcmode="lin" valueType="num">
                                      <p:cBhvr>
                                        <p:cTn id="68" dur="500" fill="hold"/>
                                        <p:tgtEl>
                                          <p:spTgt spid="2052"/>
                                        </p:tgtEl>
                                        <p:attrNameLst>
                                          <p:attrName>ppt_w</p:attrName>
                                        </p:attrNameLst>
                                      </p:cBhvr>
                                      <p:tavLst>
                                        <p:tav tm="0">
                                          <p:val>
                                            <p:fltVal val="0"/>
                                          </p:val>
                                        </p:tav>
                                        <p:tav tm="100000">
                                          <p:val>
                                            <p:strVal val="#ppt_w"/>
                                          </p:val>
                                        </p:tav>
                                      </p:tavLst>
                                    </p:anim>
                                    <p:anim calcmode="lin" valueType="num">
                                      <p:cBhvr>
                                        <p:cTn id="69" dur="500" fill="hold"/>
                                        <p:tgtEl>
                                          <p:spTgt spid="2052"/>
                                        </p:tgtEl>
                                        <p:attrNameLst>
                                          <p:attrName>ppt_h</p:attrName>
                                        </p:attrNameLst>
                                      </p:cBhvr>
                                      <p:tavLst>
                                        <p:tav tm="0">
                                          <p:val>
                                            <p:fltVal val="0"/>
                                          </p:val>
                                        </p:tav>
                                        <p:tav tm="100000">
                                          <p:val>
                                            <p:strVal val="#ppt_h"/>
                                          </p:val>
                                        </p:tav>
                                      </p:tavLst>
                                    </p:anim>
                                    <p:animEffect transition="in" filter="fade">
                                      <p:cBhvr>
                                        <p:cTn id="70" dur="500"/>
                                        <p:tgtEl>
                                          <p:spTgt spid="205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fltVal val="0"/>
                                          </p:val>
                                        </p:tav>
                                        <p:tav tm="100000">
                                          <p:val>
                                            <p:strVal val="#ppt_w"/>
                                          </p:val>
                                        </p:tav>
                                      </p:tavLst>
                                    </p:anim>
                                    <p:anim calcmode="lin" valueType="num">
                                      <p:cBhvr>
                                        <p:cTn id="74" dur="500" fill="hold"/>
                                        <p:tgtEl>
                                          <p:spTgt spid="18"/>
                                        </p:tgtEl>
                                        <p:attrNameLst>
                                          <p:attrName>ppt_h</p:attrName>
                                        </p:attrNameLst>
                                      </p:cBhvr>
                                      <p:tavLst>
                                        <p:tav tm="0">
                                          <p:val>
                                            <p:fltVal val="0"/>
                                          </p:val>
                                        </p:tav>
                                        <p:tav tm="100000">
                                          <p:val>
                                            <p:strVal val="#ppt_h"/>
                                          </p:val>
                                        </p:tav>
                                      </p:tavLst>
                                    </p:anim>
                                    <p:animEffect transition="in" filter="fade">
                                      <p:cBhvr>
                                        <p:cTn id="75" dur="500"/>
                                        <p:tgtEl>
                                          <p:spTgt spid="18"/>
                                        </p:tgtEl>
                                      </p:cBhvr>
                                    </p:animEffect>
                                  </p:childTnLst>
                                </p:cTn>
                              </p:par>
                            </p:childTnLst>
                          </p:cTn>
                        </p:par>
                        <p:par>
                          <p:cTn id="76" fill="hold">
                            <p:stCondLst>
                              <p:cond delay="4500"/>
                            </p:stCondLst>
                            <p:childTnLst>
                              <p:par>
                                <p:cTn id="77" presetID="53" presetClass="entr" presetSubtype="16" fill="hold" nodeType="afterEffect">
                                  <p:stCondLst>
                                    <p:cond delay="0"/>
                                  </p:stCondLst>
                                  <p:childTnLst>
                                    <p:set>
                                      <p:cBhvr>
                                        <p:cTn id="78" dur="1" fill="hold">
                                          <p:stCondLst>
                                            <p:cond delay="0"/>
                                          </p:stCondLst>
                                        </p:cTn>
                                        <p:tgtEl>
                                          <p:spTgt spid="2053"/>
                                        </p:tgtEl>
                                        <p:attrNameLst>
                                          <p:attrName>style.visibility</p:attrName>
                                        </p:attrNameLst>
                                      </p:cBhvr>
                                      <p:to>
                                        <p:strVal val="visible"/>
                                      </p:to>
                                    </p:set>
                                    <p:anim calcmode="lin" valueType="num">
                                      <p:cBhvr>
                                        <p:cTn id="79" dur="500" fill="hold"/>
                                        <p:tgtEl>
                                          <p:spTgt spid="2053"/>
                                        </p:tgtEl>
                                        <p:attrNameLst>
                                          <p:attrName>ppt_w</p:attrName>
                                        </p:attrNameLst>
                                      </p:cBhvr>
                                      <p:tavLst>
                                        <p:tav tm="0">
                                          <p:val>
                                            <p:fltVal val="0"/>
                                          </p:val>
                                        </p:tav>
                                        <p:tav tm="100000">
                                          <p:val>
                                            <p:strVal val="#ppt_w"/>
                                          </p:val>
                                        </p:tav>
                                      </p:tavLst>
                                    </p:anim>
                                    <p:anim calcmode="lin" valueType="num">
                                      <p:cBhvr>
                                        <p:cTn id="80" dur="500" fill="hold"/>
                                        <p:tgtEl>
                                          <p:spTgt spid="2053"/>
                                        </p:tgtEl>
                                        <p:attrNameLst>
                                          <p:attrName>ppt_h</p:attrName>
                                        </p:attrNameLst>
                                      </p:cBhvr>
                                      <p:tavLst>
                                        <p:tav tm="0">
                                          <p:val>
                                            <p:fltVal val="0"/>
                                          </p:val>
                                        </p:tav>
                                        <p:tav tm="100000">
                                          <p:val>
                                            <p:strVal val="#ppt_h"/>
                                          </p:val>
                                        </p:tav>
                                      </p:tavLst>
                                    </p:anim>
                                    <p:animEffect transition="in" filter="fade">
                                      <p:cBhvr>
                                        <p:cTn id="81" dur="500"/>
                                        <p:tgtEl>
                                          <p:spTgt spid="2053"/>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p:cTn id="84" dur="500" fill="hold"/>
                                        <p:tgtEl>
                                          <p:spTgt spid="19"/>
                                        </p:tgtEl>
                                        <p:attrNameLst>
                                          <p:attrName>ppt_w</p:attrName>
                                        </p:attrNameLst>
                                      </p:cBhvr>
                                      <p:tavLst>
                                        <p:tav tm="0">
                                          <p:val>
                                            <p:fltVal val="0"/>
                                          </p:val>
                                        </p:tav>
                                        <p:tav tm="100000">
                                          <p:val>
                                            <p:strVal val="#ppt_w"/>
                                          </p:val>
                                        </p:tav>
                                      </p:tavLst>
                                    </p:anim>
                                    <p:anim calcmode="lin" valueType="num">
                                      <p:cBhvr>
                                        <p:cTn id="85" dur="500" fill="hold"/>
                                        <p:tgtEl>
                                          <p:spTgt spid="19"/>
                                        </p:tgtEl>
                                        <p:attrNameLst>
                                          <p:attrName>ppt_h</p:attrName>
                                        </p:attrNameLst>
                                      </p:cBhvr>
                                      <p:tavLst>
                                        <p:tav tm="0">
                                          <p:val>
                                            <p:fltVal val="0"/>
                                          </p:val>
                                        </p:tav>
                                        <p:tav tm="100000">
                                          <p:val>
                                            <p:strVal val="#ppt_h"/>
                                          </p:val>
                                        </p:tav>
                                      </p:tavLst>
                                    </p:anim>
                                    <p:animEffect transition="in" filter="fade">
                                      <p:cBhvr>
                                        <p:cTn id="86" dur="500"/>
                                        <p:tgtEl>
                                          <p:spTgt spid="19"/>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nodeType="clickEffect">
                                  <p:stCondLst>
                                    <p:cond delay="0"/>
                                  </p:stCondLst>
                                  <p:childTnLst>
                                    <p:set>
                                      <p:cBhvr>
                                        <p:cTn id="90" dur="1" fill="hold">
                                          <p:stCondLst>
                                            <p:cond delay="0"/>
                                          </p:stCondLst>
                                        </p:cTn>
                                        <p:tgtEl>
                                          <p:spTgt spid="20">
                                            <p:txEl>
                                              <p:pRg st="0" end="0"/>
                                            </p:txEl>
                                          </p:spTgt>
                                        </p:tgtEl>
                                        <p:attrNameLst>
                                          <p:attrName>style.visibility</p:attrName>
                                        </p:attrNameLst>
                                      </p:cBhvr>
                                      <p:to>
                                        <p:strVal val="visible"/>
                                      </p:to>
                                    </p:set>
                                    <p:animEffect transition="in" filter="wheel(1)">
                                      <p:cBhvr>
                                        <p:cTn id="91"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animBg="1"/>
      <p:bldP spid="17" grpId="0" animBg="1"/>
      <p:bldP spid="18"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55576" y="2193763"/>
            <a:ext cx="7848872" cy="1138773"/>
          </a:xfrm>
          <a:prstGeom prst="rect">
            <a:avLst/>
          </a:prstGeom>
          <a:noFill/>
        </p:spPr>
        <p:txBody>
          <a:bodyPr wrap="square" rtlCol="1">
            <a:spAutoFit/>
          </a:bodyPr>
          <a:lstStyle/>
          <a:p>
            <a:r>
              <a:rPr lang="ar-EG" sz="3400" b="1" dirty="0">
                <a:solidFill>
                  <a:srgbClr val="0070C0"/>
                </a:solidFill>
              </a:rPr>
              <a:t>ب- حفظ علي بن المبارك من الشواهد النحوية (40 -400 -4000-40000)</a:t>
            </a:r>
          </a:p>
        </p:txBody>
      </p:sp>
      <p:sp>
        <p:nvSpPr>
          <p:cNvPr id="7" name="Rectangle 6"/>
          <p:cNvSpPr/>
          <p:nvPr/>
        </p:nvSpPr>
        <p:spPr>
          <a:xfrm>
            <a:off x="4932040" y="2714792"/>
            <a:ext cx="1440160" cy="5404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TextBox 7"/>
          <p:cNvSpPr txBox="1"/>
          <p:nvPr/>
        </p:nvSpPr>
        <p:spPr>
          <a:xfrm>
            <a:off x="395536" y="3946411"/>
            <a:ext cx="8208912" cy="1138773"/>
          </a:xfrm>
          <a:prstGeom prst="rect">
            <a:avLst/>
          </a:prstGeom>
          <a:noFill/>
        </p:spPr>
        <p:txBody>
          <a:bodyPr wrap="square" rtlCol="1">
            <a:spAutoFit/>
          </a:bodyPr>
          <a:lstStyle/>
          <a:p>
            <a:r>
              <a:rPr lang="ar-EG" sz="3400" b="1" dirty="0">
                <a:solidFill>
                  <a:srgbClr val="0070C0"/>
                </a:solidFill>
              </a:rPr>
              <a:t>جـ - كانت بغداد عاصمة الخلافة العباسية، وهي الآن عاصمة (العراق – سوريا – مصر – لبنان) </a:t>
            </a:r>
          </a:p>
        </p:txBody>
      </p:sp>
      <p:sp>
        <p:nvSpPr>
          <p:cNvPr id="14" name="Rectangle 13"/>
          <p:cNvSpPr/>
          <p:nvPr/>
        </p:nvSpPr>
        <p:spPr>
          <a:xfrm>
            <a:off x="6156176" y="4515805"/>
            <a:ext cx="1080120" cy="5232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3" name="صورة 12">
            <a:extLst>
              <a:ext uri="{FF2B5EF4-FFF2-40B4-BE49-F238E27FC236}">
                <a16:creationId xmlns:a16="http://schemas.microsoft.com/office/drawing/2014/main" id="{D9EDB9F4-291B-45E2-BF17-F12BD11D012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110" b="89384" l="1421" r="96803">
                        <a14:foregroundMark x1="6217" y1="12329" x2="6217" y2="12329"/>
                        <a14:foregroundMark x1="15453" y1="12329" x2="15453" y2="12329"/>
                      </a14:backgroundRemoval>
                    </a14:imgEffect>
                  </a14:imgLayer>
                </a14:imgProps>
              </a:ext>
            </a:extLst>
          </a:blip>
          <a:srcRect l="50000" b="44060"/>
          <a:stretch/>
        </p:blipFill>
        <p:spPr>
          <a:xfrm>
            <a:off x="539552" y="414638"/>
            <a:ext cx="7416824" cy="1555844"/>
          </a:xfrm>
          <a:prstGeom prst="rect">
            <a:avLst/>
          </a:prstGeom>
        </p:spPr>
      </p:pic>
      <p:sp>
        <p:nvSpPr>
          <p:cNvPr id="15" name="TextBox 3"/>
          <p:cNvSpPr txBox="1"/>
          <p:nvPr/>
        </p:nvSpPr>
        <p:spPr>
          <a:xfrm rot="21428502">
            <a:off x="1669284" y="888525"/>
            <a:ext cx="5328592" cy="584775"/>
          </a:xfrm>
          <a:prstGeom prst="rect">
            <a:avLst/>
          </a:prstGeom>
          <a:noFill/>
        </p:spPr>
        <p:txBody>
          <a:bodyPr wrap="square" rtlCol="1">
            <a:spAutoFit/>
          </a:bodyPr>
          <a:lstStyle/>
          <a:p>
            <a:r>
              <a:rPr lang="ar-EG" sz="3200" b="1" dirty="0">
                <a:solidFill>
                  <a:srgbClr val="C00000"/>
                </a:solidFill>
              </a:rPr>
              <a:t>4- أختار الاجابة الصحيحة فيما يأتي:</a:t>
            </a:r>
          </a:p>
        </p:txBody>
      </p:sp>
    </p:spTree>
    <p:extLst>
      <p:ext uri="{BB962C8B-B14F-4D97-AF65-F5344CB8AC3E}">
        <p14:creationId xmlns:p14="http://schemas.microsoft.com/office/powerpoint/2010/main" val="191235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80">
                                          <p:stCondLst>
                                            <p:cond delay="0"/>
                                          </p:stCondLst>
                                        </p:cTn>
                                        <p:tgtEl>
                                          <p:spTgt spid="13"/>
                                        </p:tgtEl>
                                      </p:cBhvr>
                                    </p:animEffect>
                                    <p:anim calcmode="lin" valueType="num">
                                      <p:cBhvr>
                                        <p:cTn id="2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29" dur="26">
                                          <p:stCondLst>
                                            <p:cond delay="650"/>
                                          </p:stCondLst>
                                        </p:cTn>
                                        <p:tgtEl>
                                          <p:spTgt spid="13"/>
                                        </p:tgtEl>
                                      </p:cBhvr>
                                      <p:to x="100000" y="60000"/>
                                    </p:animScale>
                                    <p:animScale>
                                      <p:cBhvr>
                                        <p:cTn id="30" dur="166" decel="50000">
                                          <p:stCondLst>
                                            <p:cond delay="676"/>
                                          </p:stCondLst>
                                        </p:cTn>
                                        <p:tgtEl>
                                          <p:spTgt spid="13"/>
                                        </p:tgtEl>
                                      </p:cBhvr>
                                      <p:to x="100000" y="100000"/>
                                    </p:animScale>
                                    <p:animScale>
                                      <p:cBhvr>
                                        <p:cTn id="31" dur="26">
                                          <p:stCondLst>
                                            <p:cond delay="1312"/>
                                          </p:stCondLst>
                                        </p:cTn>
                                        <p:tgtEl>
                                          <p:spTgt spid="13"/>
                                        </p:tgtEl>
                                      </p:cBhvr>
                                      <p:to x="100000" y="80000"/>
                                    </p:animScale>
                                    <p:animScale>
                                      <p:cBhvr>
                                        <p:cTn id="32" dur="166" decel="50000">
                                          <p:stCondLst>
                                            <p:cond delay="1338"/>
                                          </p:stCondLst>
                                        </p:cTn>
                                        <p:tgtEl>
                                          <p:spTgt spid="13"/>
                                        </p:tgtEl>
                                      </p:cBhvr>
                                      <p:to x="100000" y="100000"/>
                                    </p:animScale>
                                    <p:animScale>
                                      <p:cBhvr>
                                        <p:cTn id="33" dur="26">
                                          <p:stCondLst>
                                            <p:cond delay="1642"/>
                                          </p:stCondLst>
                                        </p:cTn>
                                        <p:tgtEl>
                                          <p:spTgt spid="13"/>
                                        </p:tgtEl>
                                      </p:cBhvr>
                                      <p:to x="100000" y="90000"/>
                                    </p:animScale>
                                    <p:animScale>
                                      <p:cBhvr>
                                        <p:cTn id="34" dur="166" decel="50000">
                                          <p:stCondLst>
                                            <p:cond delay="1668"/>
                                          </p:stCondLst>
                                        </p:cTn>
                                        <p:tgtEl>
                                          <p:spTgt spid="13"/>
                                        </p:tgtEl>
                                      </p:cBhvr>
                                      <p:to x="100000" y="100000"/>
                                    </p:animScale>
                                    <p:animScale>
                                      <p:cBhvr>
                                        <p:cTn id="35" dur="26">
                                          <p:stCondLst>
                                            <p:cond delay="1808"/>
                                          </p:stCondLst>
                                        </p:cTn>
                                        <p:tgtEl>
                                          <p:spTgt spid="13"/>
                                        </p:tgtEl>
                                      </p:cBhvr>
                                      <p:to x="100000" y="95000"/>
                                    </p:animScale>
                                    <p:animScale>
                                      <p:cBhvr>
                                        <p:cTn id="36" dur="166" decel="50000">
                                          <p:stCondLst>
                                            <p:cond delay="1834"/>
                                          </p:stCondLst>
                                        </p:cTn>
                                        <p:tgtEl>
                                          <p:spTgt spid="13"/>
                                        </p:tgtEl>
                                      </p:cBhvr>
                                      <p:to x="100000" y="100000"/>
                                    </p:animScale>
                                  </p:childTnLst>
                                </p:cTn>
                              </p:par>
                            </p:childTnLst>
                          </p:cTn>
                        </p:par>
                        <p:par>
                          <p:cTn id="37" fill="hold">
                            <p:stCondLst>
                              <p:cond delay="2000"/>
                            </p:stCondLst>
                            <p:childTnLst>
                              <p:par>
                                <p:cTn id="38" presetID="42" presetClass="entr" presetSubtype="0"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heel(1)">
                                      <p:cBhvr>
                                        <p:cTn id="47" dur="2000"/>
                                        <p:tgtEl>
                                          <p:spTgt spid="7"/>
                                        </p:tgtEl>
                                      </p:cBhvr>
                                    </p:animEffect>
                                  </p:childTnLst>
                                </p:cTn>
                              </p:par>
                            </p:childTnLst>
                          </p:cTn>
                        </p:par>
                        <p:par>
                          <p:cTn id="48" fill="hold">
                            <p:stCondLst>
                              <p:cond delay="2000"/>
                            </p:stCondLst>
                            <p:childTnLst>
                              <p:par>
                                <p:cTn id="49" presetID="42" presetClass="entr" presetSubtype="0"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1000"/>
                                        <p:tgtEl>
                                          <p:spTgt spid="8"/>
                                        </p:tgtEl>
                                      </p:cBhvr>
                                    </p:animEffect>
                                    <p:anim calcmode="lin" valueType="num">
                                      <p:cBhvr>
                                        <p:cTn id="52" dur="1000" fill="hold"/>
                                        <p:tgtEl>
                                          <p:spTgt spid="8"/>
                                        </p:tgtEl>
                                        <p:attrNameLst>
                                          <p:attrName>ppt_x</p:attrName>
                                        </p:attrNameLst>
                                      </p:cBhvr>
                                      <p:tavLst>
                                        <p:tav tm="0">
                                          <p:val>
                                            <p:strVal val="#ppt_x"/>
                                          </p:val>
                                        </p:tav>
                                        <p:tav tm="100000">
                                          <p:val>
                                            <p:strVal val="#ppt_x"/>
                                          </p:val>
                                        </p:tav>
                                      </p:tavLst>
                                    </p:anim>
                                    <p:anim calcmode="lin" valueType="num">
                                      <p:cBhvr>
                                        <p:cTn id="5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heel(1)">
                                      <p:cBhvr>
                                        <p:cTn id="58"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p:bldP spid="14" grpId="0" animBg="1"/>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lmohandes\Desktop\خلفيات بوربوينت\b6aaeb081dce738cd7b0e8103534f29f.jpg"/>
          <p:cNvPicPr>
            <a:picLocks noChangeAspect="1" noChangeArrowheads="1"/>
          </p:cNvPicPr>
          <p:nvPr/>
        </p:nvPicPr>
        <p:blipFill>
          <a:blip r:embed="rId2" cstate="print">
            <a:clrChange>
              <a:clrFrom>
                <a:srgbClr val="E9EAFE"/>
              </a:clrFrom>
              <a:clrTo>
                <a:srgbClr val="E9EAFE">
                  <a:alpha val="0"/>
                </a:srgbClr>
              </a:clrTo>
            </a:clrChange>
            <a:extLst>
              <a:ext uri="{28A0092B-C50C-407E-A947-70E740481C1C}">
                <a14:useLocalDpi xmlns:a14="http://schemas.microsoft.com/office/drawing/2010/main" val="0"/>
              </a:ext>
            </a:extLst>
          </a:blip>
          <a:srcRect/>
          <a:stretch>
            <a:fillRect/>
          </a:stretch>
        </p:blipFill>
        <p:spPr bwMode="auto">
          <a:xfrm rot="21335639">
            <a:off x="2031525" y="659893"/>
            <a:ext cx="4973379" cy="52894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3"/>
          <p:cNvSpPr txBox="1"/>
          <p:nvPr/>
        </p:nvSpPr>
        <p:spPr>
          <a:xfrm rot="21352984">
            <a:off x="2385546" y="1902820"/>
            <a:ext cx="3744416" cy="3416320"/>
          </a:xfrm>
          <a:prstGeom prst="rect">
            <a:avLst/>
          </a:prstGeom>
          <a:noFill/>
        </p:spPr>
        <p:txBody>
          <a:bodyPr wrap="square" rtlCol="1">
            <a:spAutoFit/>
          </a:bodyPr>
          <a:lstStyle/>
          <a:p>
            <a:pPr algn="ctr"/>
            <a:r>
              <a:rPr lang="ar-EG" sz="3600" b="1" dirty="0">
                <a:solidFill>
                  <a:srgbClr val="002060"/>
                </a:solidFill>
              </a:rPr>
              <a:t>5- أختار صفة من صفات ابن عمر -رضي الله عنهما- وصفة من صفات عليّ بن المبارك رحمه الله، وأتحدث عنها أمام الصف.</a:t>
            </a:r>
          </a:p>
        </p:txBody>
      </p:sp>
    </p:spTree>
    <p:extLst>
      <p:ext uri="{BB962C8B-B14F-4D97-AF65-F5344CB8AC3E}">
        <p14:creationId xmlns:p14="http://schemas.microsoft.com/office/powerpoint/2010/main" val="418329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80">
                                          <p:stCondLst>
                                            <p:cond delay="0"/>
                                          </p:stCondLst>
                                        </p:cTn>
                                        <p:tgtEl>
                                          <p:spTgt spid="6"/>
                                        </p:tgtEl>
                                      </p:cBhvr>
                                    </p:animEffect>
                                    <p:anim calcmode="lin" valueType="num">
                                      <p:cBhvr>
                                        <p:cTn id="1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6" dur="26">
                                          <p:stCondLst>
                                            <p:cond delay="650"/>
                                          </p:stCondLst>
                                        </p:cTn>
                                        <p:tgtEl>
                                          <p:spTgt spid="6"/>
                                        </p:tgtEl>
                                      </p:cBhvr>
                                      <p:to x="100000" y="60000"/>
                                    </p:animScale>
                                    <p:animScale>
                                      <p:cBhvr>
                                        <p:cTn id="17" dur="166" decel="50000">
                                          <p:stCondLst>
                                            <p:cond delay="676"/>
                                          </p:stCondLst>
                                        </p:cTn>
                                        <p:tgtEl>
                                          <p:spTgt spid="6"/>
                                        </p:tgtEl>
                                      </p:cBhvr>
                                      <p:to x="100000" y="100000"/>
                                    </p:animScale>
                                    <p:animScale>
                                      <p:cBhvr>
                                        <p:cTn id="18" dur="26">
                                          <p:stCondLst>
                                            <p:cond delay="1312"/>
                                          </p:stCondLst>
                                        </p:cTn>
                                        <p:tgtEl>
                                          <p:spTgt spid="6"/>
                                        </p:tgtEl>
                                      </p:cBhvr>
                                      <p:to x="100000" y="80000"/>
                                    </p:animScale>
                                    <p:animScale>
                                      <p:cBhvr>
                                        <p:cTn id="19" dur="166" decel="50000">
                                          <p:stCondLst>
                                            <p:cond delay="1338"/>
                                          </p:stCondLst>
                                        </p:cTn>
                                        <p:tgtEl>
                                          <p:spTgt spid="6"/>
                                        </p:tgtEl>
                                      </p:cBhvr>
                                      <p:to x="100000" y="100000"/>
                                    </p:animScale>
                                    <p:animScale>
                                      <p:cBhvr>
                                        <p:cTn id="20" dur="26">
                                          <p:stCondLst>
                                            <p:cond delay="1642"/>
                                          </p:stCondLst>
                                        </p:cTn>
                                        <p:tgtEl>
                                          <p:spTgt spid="6"/>
                                        </p:tgtEl>
                                      </p:cBhvr>
                                      <p:to x="100000" y="90000"/>
                                    </p:animScale>
                                    <p:animScale>
                                      <p:cBhvr>
                                        <p:cTn id="21" dur="166" decel="50000">
                                          <p:stCondLst>
                                            <p:cond delay="1668"/>
                                          </p:stCondLst>
                                        </p:cTn>
                                        <p:tgtEl>
                                          <p:spTgt spid="6"/>
                                        </p:tgtEl>
                                      </p:cBhvr>
                                      <p:to x="100000" y="100000"/>
                                    </p:animScale>
                                    <p:animScale>
                                      <p:cBhvr>
                                        <p:cTn id="22" dur="26">
                                          <p:stCondLst>
                                            <p:cond delay="1808"/>
                                          </p:stCondLst>
                                        </p:cTn>
                                        <p:tgtEl>
                                          <p:spTgt spid="6"/>
                                        </p:tgtEl>
                                      </p:cBhvr>
                                      <p:to x="100000" y="95000"/>
                                    </p:animScale>
                                    <p:animScale>
                                      <p:cBhvr>
                                        <p:cTn id="2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mohandes\Desktop\بوربوينت\اشكال للكتابة بداخلها\aging-clipart-explosi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92696"/>
            <a:ext cx="6218609" cy="47823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7864" y="3100633"/>
            <a:ext cx="2448272" cy="707886"/>
          </a:xfrm>
          <a:prstGeom prst="rect">
            <a:avLst/>
          </a:prstGeom>
          <a:noFill/>
        </p:spPr>
        <p:txBody>
          <a:bodyPr wrap="square" rtlCol="1">
            <a:spAutoFit/>
          </a:bodyPr>
          <a:lstStyle/>
          <a:p>
            <a:pPr algn="ctr"/>
            <a:r>
              <a:rPr lang="ar-EG" sz="4000" dirty="0">
                <a:ln>
                  <a:solidFill>
                    <a:sysClr val="windowText" lastClr="000000"/>
                  </a:solidFill>
                </a:ln>
                <a:solidFill>
                  <a:sysClr val="windowText" lastClr="000000"/>
                </a:solidFill>
              </a:rPr>
              <a:t>المجلس الأول</a:t>
            </a:r>
          </a:p>
        </p:txBody>
      </p:sp>
    </p:spTree>
    <p:extLst>
      <p:ext uri="{BB962C8B-B14F-4D97-AF65-F5344CB8AC3E}">
        <p14:creationId xmlns:p14="http://schemas.microsoft.com/office/powerpoint/2010/main" val="98581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lmohandes\Desktop\خلفيات بوربوينت\b5cd371b43c2cb37c2ee717e6e817223.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31840" y="476672"/>
            <a:ext cx="3168352" cy="60302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635896" y="3055980"/>
            <a:ext cx="2160240" cy="1015663"/>
          </a:xfrm>
          <a:prstGeom prst="rect">
            <a:avLst/>
          </a:prstGeom>
          <a:noFill/>
        </p:spPr>
        <p:txBody>
          <a:bodyPr wrap="square" rtlCol="1">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EG" sz="6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أحلل</a:t>
            </a:r>
          </a:p>
        </p:txBody>
      </p:sp>
    </p:spTree>
    <p:extLst>
      <p:ext uri="{BB962C8B-B14F-4D97-AF65-F5344CB8AC3E}">
        <p14:creationId xmlns:p14="http://schemas.microsoft.com/office/powerpoint/2010/main" val="20449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randombar(horizontal)">
                                      <p:cBhvr>
                                        <p:cTn id="7" dur="500"/>
                                        <p:tgtEl>
                                          <p:spTgt spid="409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9242" y="476672"/>
            <a:ext cx="7307667" cy="1754326"/>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600" b="1" dirty="0"/>
              <a:t>1- أستنتج الآداب الفاضلة من النصين وأضعها تحت عنوان (يعجبني)، ثم آتي بما يضادها تحت عنوان (لا يعجبني) على غرار المثال الأول:</a:t>
            </a:r>
          </a:p>
        </p:txBody>
      </p:sp>
      <p:graphicFrame>
        <p:nvGraphicFramePr>
          <p:cNvPr id="5" name="Table 4"/>
          <p:cNvGraphicFramePr>
            <a:graphicFrameLocks noGrp="1"/>
          </p:cNvGraphicFramePr>
          <p:nvPr>
            <p:extLst>
              <p:ext uri="{D42A27DB-BD31-4B8C-83A1-F6EECF244321}">
                <p14:modId xmlns:p14="http://schemas.microsoft.com/office/powerpoint/2010/main" val="888698668"/>
              </p:ext>
            </p:extLst>
          </p:nvPr>
        </p:nvGraphicFramePr>
        <p:xfrm>
          <a:off x="827584" y="2420888"/>
          <a:ext cx="7560840" cy="3688185"/>
        </p:xfrm>
        <a:graphic>
          <a:graphicData uri="http://schemas.openxmlformats.org/drawingml/2006/table">
            <a:tbl>
              <a:tblPr rtl="1" firstRow="1" bandRow="1">
                <a:tableStyleId>{F5AB1C69-6EDB-4FF4-983F-18BD219EF322}</a:tableStyleId>
              </a:tblPr>
              <a:tblGrid>
                <a:gridCol w="3780420">
                  <a:extLst>
                    <a:ext uri="{9D8B030D-6E8A-4147-A177-3AD203B41FA5}">
                      <a16:colId xmlns:a16="http://schemas.microsoft.com/office/drawing/2014/main" val="20000"/>
                    </a:ext>
                  </a:extLst>
                </a:gridCol>
                <a:gridCol w="3780420">
                  <a:extLst>
                    <a:ext uri="{9D8B030D-6E8A-4147-A177-3AD203B41FA5}">
                      <a16:colId xmlns:a16="http://schemas.microsoft.com/office/drawing/2014/main" val="20001"/>
                    </a:ext>
                  </a:extLst>
                </a:gridCol>
              </a:tblGrid>
              <a:tr h="737637">
                <a:tc>
                  <a:txBody>
                    <a:bodyPr/>
                    <a:lstStyle/>
                    <a:p>
                      <a:pPr algn="ctr" rtl="1"/>
                      <a:r>
                        <a:rPr lang="ar-EG" sz="3600" dirty="0"/>
                        <a:t>يعجبني </a:t>
                      </a:r>
                    </a:p>
                  </a:txBody>
                  <a:tcPr/>
                </a:tc>
                <a:tc>
                  <a:txBody>
                    <a:bodyPr/>
                    <a:lstStyle/>
                    <a:p>
                      <a:pPr algn="ctr" rtl="1"/>
                      <a:r>
                        <a:rPr lang="ar-EG" sz="3600" dirty="0"/>
                        <a:t>لا يعجبني</a:t>
                      </a:r>
                    </a:p>
                  </a:txBody>
                  <a:tcPr/>
                </a:tc>
                <a:extLst>
                  <a:ext uri="{0D108BD9-81ED-4DB2-BD59-A6C34878D82A}">
                    <a16:rowId xmlns:a16="http://schemas.microsoft.com/office/drawing/2014/main" val="10000"/>
                  </a:ext>
                </a:extLst>
              </a:tr>
              <a:tr h="737637">
                <a:tc>
                  <a:txBody>
                    <a:bodyPr/>
                    <a:lstStyle/>
                    <a:p>
                      <a:pPr algn="ctr" rtl="1"/>
                      <a:r>
                        <a:rPr lang="ar-EG" sz="2800" b="1" dirty="0"/>
                        <a:t>الحرص على تعليم الناس</a:t>
                      </a:r>
                      <a:r>
                        <a:rPr lang="ar-EG" sz="2800" b="1" baseline="0" dirty="0"/>
                        <a:t> الخير </a:t>
                      </a:r>
                      <a:endParaRPr lang="ar-EG" sz="2800" b="1" dirty="0"/>
                    </a:p>
                  </a:txBody>
                  <a:tcPr/>
                </a:tc>
                <a:tc>
                  <a:txBody>
                    <a:bodyPr/>
                    <a:lstStyle/>
                    <a:p>
                      <a:pPr algn="ctr" rtl="1"/>
                      <a:r>
                        <a:rPr lang="ar-EG" sz="2800" b="1" dirty="0"/>
                        <a:t>عدم الاهتمام بتعليم الناس </a:t>
                      </a:r>
                    </a:p>
                  </a:txBody>
                  <a:tcPr/>
                </a:tc>
                <a:extLst>
                  <a:ext uri="{0D108BD9-81ED-4DB2-BD59-A6C34878D82A}">
                    <a16:rowId xmlns:a16="http://schemas.microsoft.com/office/drawing/2014/main" val="10001"/>
                  </a:ext>
                </a:extLst>
              </a:tr>
              <a:tr h="737637">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10002"/>
                  </a:ext>
                </a:extLst>
              </a:tr>
              <a:tr h="737637">
                <a:tc>
                  <a:txBody>
                    <a:bodyPr/>
                    <a:lstStyle/>
                    <a:p>
                      <a:pPr rtl="1"/>
                      <a:endParaRPr lang="ar-EG"/>
                    </a:p>
                  </a:txBody>
                  <a:tcPr/>
                </a:tc>
                <a:tc>
                  <a:txBody>
                    <a:bodyPr/>
                    <a:lstStyle/>
                    <a:p>
                      <a:pPr rtl="1"/>
                      <a:endParaRPr lang="ar-EG"/>
                    </a:p>
                  </a:txBody>
                  <a:tcPr/>
                </a:tc>
                <a:extLst>
                  <a:ext uri="{0D108BD9-81ED-4DB2-BD59-A6C34878D82A}">
                    <a16:rowId xmlns:a16="http://schemas.microsoft.com/office/drawing/2014/main" val="10003"/>
                  </a:ext>
                </a:extLst>
              </a:tr>
              <a:tr h="737637">
                <a:tc>
                  <a:txBody>
                    <a:bodyPr/>
                    <a:lstStyle/>
                    <a:p>
                      <a:pPr rtl="1"/>
                      <a:endParaRPr lang="ar-EG" dirty="0"/>
                    </a:p>
                  </a:txBody>
                  <a:tcPr/>
                </a:tc>
                <a:tc>
                  <a:txBody>
                    <a:bodyPr/>
                    <a:lstStyle/>
                    <a:p>
                      <a:pPr rtl="1"/>
                      <a:endParaRPr lang="ar-EG" dirty="0"/>
                    </a:p>
                  </a:txBody>
                  <a:tcPr/>
                </a:tc>
                <a:extLst>
                  <a:ext uri="{0D108BD9-81ED-4DB2-BD59-A6C34878D82A}">
                    <a16:rowId xmlns:a16="http://schemas.microsoft.com/office/drawing/2014/main" val="10004"/>
                  </a:ext>
                </a:extLst>
              </a:tr>
            </a:tbl>
          </a:graphicData>
        </a:graphic>
      </p:graphicFrame>
      <p:sp>
        <p:nvSpPr>
          <p:cNvPr id="6" name="TextBox 5"/>
          <p:cNvSpPr txBox="1"/>
          <p:nvPr/>
        </p:nvSpPr>
        <p:spPr>
          <a:xfrm>
            <a:off x="4788024" y="3975254"/>
            <a:ext cx="3312368" cy="523220"/>
          </a:xfrm>
          <a:prstGeom prst="rect">
            <a:avLst/>
          </a:prstGeom>
          <a:noFill/>
        </p:spPr>
        <p:txBody>
          <a:bodyPr wrap="square" rtlCol="1">
            <a:spAutoFit/>
          </a:bodyPr>
          <a:lstStyle/>
          <a:p>
            <a:pPr algn="ctr"/>
            <a:r>
              <a:rPr lang="ar-EG" sz="2800" b="1" dirty="0">
                <a:ln w="1905"/>
                <a:solidFill>
                  <a:srgbClr val="C00000"/>
                </a:solidFill>
                <a:effectLst>
                  <a:innerShdw blurRad="69850" dist="43180" dir="5400000">
                    <a:srgbClr val="000000">
                      <a:alpha val="65000"/>
                    </a:srgbClr>
                  </a:innerShdw>
                </a:effectLst>
              </a:rPr>
              <a:t>السعي لتحقيق الاهداف</a:t>
            </a:r>
          </a:p>
        </p:txBody>
      </p:sp>
      <p:sp>
        <p:nvSpPr>
          <p:cNvPr id="7" name="TextBox 6"/>
          <p:cNvSpPr txBox="1"/>
          <p:nvPr/>
        </p:nvSpPr>
        <p:spPr>
          <a:xfrm>
            <a:off x="988711" y="3975254"/>
            <a:ext cx="3312368" cy="523220"/>
          </a:xfrm>
          <a:prstGeom prst="rect">
            <a:avLst/>
          </a:prstGeom>
          <a:noFill/>
        </p:spPr>
        <p:txBody>
          <a:bodyPr wrap="square" rtlCol="1">
            <a:spAutoFit/>
          </a:bodyPr>
          <a:lstStyle/>
          <a:p>
            <a:pPr algn="ctr"/>
            <a:r>
              <a:rPr lang="ar-EG" sz="2800" b="1" dirty="0">
                <a:solidFill>
                  <a:srgbClr val="7030A0"/>
                </a:solidFill>
              </a:rPr>
              <a:t>الكسل وعدم المحاولة</a:t>
            </a:r>
          </a:p>
        </p:txBody>
      </p:sp>
      <p:sp>
        <p:nvSpPr>
          <p:cNvPr id="8" name="TextBox 7"/>
          <p:cNvSpPr txBox="1"/>
          <p:nvPr/>
        </p:nvSpPr>
        <p:spPr>
          <a:xfrm>
            <a:off x="4431610" y="5507153"/>
            <a:ext cx="4036091" cy="523220"/>
          </a:xfrm>
          <a:prstGeom prst="rect">
            <a:avLst/>
          </a:prstGeom>
          <a:noFill/>
        </p:spPr>
        <p:txBody>
          <a:bodyPr wrap="square" rtlCol="1">
            <a:spAutoFit/>
          </a:bodyPr>
          <a:lstStyle/>
          <a:p>
            <a:pPr algn="ctr"/>
            <a:r>
              <a:rPr lang="ar-EG" sz="2800" b="1" dirty="0">
                <a:ln w="1905"/>
                <a:solidFill>
                  <a:srgbClr val="C00000"/>
                </a:solidFill>
                <a:effectLst>
                  <a:innerShdw blurRad="69850" dist="43180" dir="5400000">
                    <a:srgbClr val="000000">
                      <a:alpha val="65000"/>
                    </a:srgbClr>
                  </a:innerShdw>
                </a:effectLst>
              </a:rPr>
              <a:t>استغلال الوقت في الأشياء النافعة </a:t>
            </a:r>
          </a:p>
        </p:txBody>
      </p:sp>
      <p:sp>
        <p:nvSpPr>
          <p:cNvPr id="9" name="TextBox 8"/>
          <p:cNvSpPr txBox="1"/>
          <p:nvPr/>
        </p:nvSpPr>
        <p:spPr>
          <a:xfrm>
            <a:off x="988711" y="4650874"/>
            <a:ext cx="3312368" cy="523220"/>
          </a:xfrm>
          <a:prstGeom prst="rect">
            <a:avLst/>
          </a:prstGeom>
          <a:noFill/>
        </p:spPr>
        <p:txBody>
          <a:bodyPr wrap="square" rtlCol="1">
            <a:spAutoFit/>
          </a:bodyPr>
          <a:lstStyle/>
          <a:p>
            <a:pPr algn="ctr"/>
            <a:r>
              <a:rPr lang="ar-EG" sz="2800" b="1" dirty="0">
                <a:solidFill>
                  <a:srgbClr val="7030A0"/>
                </a:solidFill>
              </a:rPr>
              <a:t>عدم احترام المعلم</a:t>
            </a:r>
          </a:p>
        </p:txBody>
      </p:sp>
      <p:sp>
        <p:nvSpPr>
          <p:cNvPr id="10" name="TextBox 9"/>
          <p:cNvSpPr txBox="1"/>
          <p:nvPr/>
        </p:nvSpPr>
        <p:spPr>
          <a:xfrm>
            <a:off x="5092824" y="4803274"/>
            <a:ext cx="3312368" cy="523220"/>
          </a:xfrm>
          <a:prstGeom prst="rect">
            <a:avLst/>
          </a:prstGeom>
          <a:noFill/>
        </p:spPr>
        <p:txBody>
          <a:bodyPr wrap="square" rtlCol="1">
            <a:spAutoFit/>
          </a:bodyPr>
          <a:lstStyle/>
          <a:p>
            <a:pPr algn="ctr"/>
            <a:r>
              <a:rPr lang="ar-EG" sz="2800" b="1" dirty="0">
                <a:ln w="1905"/>
                <a:solidFill>
                  <a:srgbClr val="C00000"/>
                </a:solidFill>
                <a:effectLst>
                  <a:innerShdw blurRad="69850" dist="43180" dir="5400000">
                    <a:srgbClr val="000000">
                      <a:alpha val="65000"/>
                    </a:srgbClr>
                  </a:innerShdw>
                </a:effectLst>
              </a:rPr>
              <a:t>احترام المعلم </a:t>
            </a:r>
          </a:p>
        </p:txBody>
      </p:sp>
      <p:sp>
        <p:nvSpPr>
          <p:cNvPr id="11" name="TextBox 10"/>
          <p:cNvSpPr txBox="1"/>
          <p:nvPr/>
        </p:nvSpPr>
        <p:spPr>
          <a:xfrm>
            <a:off x="988711" y="5466946"/>
            <a:ext cx="3312368" cy="523220"/>
          </a:xfrm>
          <a:prstGeom prst="rect">
            <a:avLst/>
          </a:prstGeom>
          <a:noFill/>
        </p:spPr>
        <p:txBody>
          <a:bodyPr wrap="square" rtlCol="1">
            <a:spAutoFit/>
          </a:bodyPr>
          <a:lstStyle/>
          <a:p>
            <a:pPr algn="ctr"/>
            <a:r>
              <a:rPr lang="ar-EG" sz="2800" b="1" dirty="0">
                <a:solidFill>
                  <a:srgbClr val="7030A0"/>
                </a:solidFill>
              </a:rPr>
              <a:t>أضيع الوقت فيما لا ينفع</a:t>
            </a:r>
          </a:p>
        </p:txBody>
      </p:sp>
    </p:spTree>
    <p:extLst>
      <p:ext uri="{BB962C8B-B14F-4D97-AF65-F5344CB8AC3E}">
        <p14:creationId xmlns:p14="http://schemas.microsoft.com/office/powerpoint/2010/main" val="415201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p:cTn id="16"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 calcmode="lin" valueType="num">
                                      <p:cBhvr>
                                        <p:cTn id="23"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4"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25" dur="500"/>
                                        <p:tgtEl>
                                          <p:spTgt spid="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 calcmode="lin" valueType="num">
                                      <p:cBhvr>
                                        <p:cTn id="30"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1"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2" dur="500"/>
                                        <p:tgtEl>
                                          <p:spTgt spid="10">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p:cTn id="3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39" dur="500"/>
                                        <p:tgtEl>
                                          <p:spTgt spid="9">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8">
                                            <p:txEl>
                                              <p:pRg st="0" end="0"/>
                                            </p:txEl>
                                          </p:spTgt>
                                        </p:tgtEl>
                                        <p:attrNameLst>
                                          <p:attrName>style.visibility</p:attrName>
                                        </p:attrNameLst>
                                      </p:cBhvr>
                                      <p:to>
                                        <p:strVal val="visible"/>
                                      </p:to>
                                    </p:set>
                                    <p:anim calcmode="lin" valueType="num">
                                      <p:cBhvr>
                                        <p:cTn id="4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 calcmode="lin" valueType="num">
                                      <p:cBhvr>
                                        <p:cTn id="51"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916832"/>
            <a:ext cx="7992888" cy="2308324"/>
          </a:xfrm>
          <a:prstGeom prst="rect">
            <a:avLst/>
          </a:prstGeom>
          <a:noFill/>
        </p:spPr>
        <p:txBody>
          <a:bodyPr wrap="square" rtlCol="1">
            <a:spAutoFit/>
          </a:bodyPr>
          <a:lstStyle/>
          <a:p>
            <a:pPr algn="ctr"/>
            <a:r>
              <a:rPr lang="ar-EG" sz="3600" b="1" dirty="0">
                <a:solidFill>
                  <a:srgbClr val="C00000"/>
                </a:solidFill>
              </a:rPr>
              <a:t>2- أضع علامة (√) أمام الأسباب الممكنة التي جعلت عمر- رضي الله عنه – يتمنى أن لو أجاب ابنه عن السؤال الذي طرحه رسولنا الكريم صلى الله عليه وسلم:</a:t>
            </a:r>
          </a:p>
        </p:txBody>
      </p:sp>
    </p:spTree>
    <p:extLst>
      <p:ext uri="{BB962C8B-B14F-4D97-AF65-F5344CB8AC3E}">
        <p14:creationId xmlns:p14="http://schemas.microsoft.com/office/powerpoint/2010/main" val="174365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4544" y="1052736"/>
            <a:ext cx="8784976" cy="4647426"/>
          </a:xfrm>
          <a:prstGeom prst="rect">
            <a:avLst/>
          </a:prstGeom>
          <a:noFill/>
        </p:spPr>
        <p:txBody>
          <a:bodyPr wrap="square" rtlCol="1">
            <a:spAutoFit/>
          </a:bodyPr>
          <a:lstStyle/>
          <a:p>
            <a:pPr marL="285750" indent="-285750">
              <a:buFont typeface="Wingdings" pitchFamily="2" charset="2"/>
              <a:buChar cha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أن الأب بطبعه يفخر بنجابة ابنه وذكائه </a:t>
            </a:r>
          </a:p>
          <a:p>
            <a:endPar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285750" indent="-285750">
              <a:buFont typeface="Wingdings" pitchFamily="2" charset="2"/>
              <a:buChar cha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أن إجابته قد تكون سبباً في كسب المال </a:t>
            </a:r>
          </a:p>
          <a:p>
            <a:pPr marL="285750" indent="-285750">
              <a:buFont typeface="Wingdings" pitchFamily="2" charset="2"/>
              <a:buChar char="§"/>
            </a:pPr>
            <a:endPar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285750" indent="-285750">
              <a:buFont typeface="Wingdings" pitchFamily="2" charset="2"/>
              <a:buChar cha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أن إجابته قد تقرب مكانته عند رسول الله </a:t>
            </a: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ﷺ</a:t>
            </a:r>
            <a:endParaRPr lang="ar-EG"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285750" indent="-285750">
              <a:buFont typeface="Wingdings" pitchFamily="2" charset="2"/>
              <a:buChar char="§"/>
            </a:pPr>
            <a:endPar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285750" indent="-285750">
              <a:buFont typeface="Wingdings" pitchFamily="2" charset="2"/>
              <a:buChar cha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أن إجابته قد تكون سبباً لتولي منصب كبير</a:t>
            </a:r>
          </a:p>
          <a:p>
            <a:pPr marL="285750" indent="-285750">
              <a:buFont typeface="Wingdings" pitchFamily="2" charset="2"/>
              <a:buChar char="§"/>
            </a:pPr>
            <a:endPar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285750" indent="-285750">
              <a:buFont typeface="Wingdings" pitchFamily="2" charset="2"/>
              <a:buChar char="§"/>
            </a:pPr>
            <a:r>
              <a:rPr lang="ar-EG"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أن إجابته قد تجعله يحظى بدعوة من الرسول </a:t>
            </a:r>
            <a:r>
              <a:rPr lang="ar-EG"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ﷺ</a:t>
            </a:r>
            <a:endParaRPr lang="ar-EG"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6" name="Rounded Rectangle 5"/>
          <p:cNvSpPr/>
          <p:nvPr/>
        </p:nvSpPr>
        <p:spPr>
          <a:xfrm>
            <a:off x="1758091" y="1109204"/>
            <a:ext cx="792088" cy="648072"/>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EG"/>
          </a:p>
        </p:txBody>
      </p:sp>
      <p:sp>
        <p:nvSpPr>
          <p:cNvPr id="7" name="Rounded Rectangle 6"/>
          <p:cNvSpPr/>
          <p:nvPr/>
        </p:nvSpPr>
        <p:spPr>
          <a:xfrm>
            <a:off x="1372767" y="2923187"/>
            <a:ext cx="792088" cy="648072"/>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EG"/>
          </a:p>
        </p:txBody>
      </p:sp>
      <p:sp>
        <p:nvSpPr>
          <p:cNvPr id="8" name="Rounded Rectangle 7"/>
          <p:cNvSpPr/>
          <p:nvPr/>
        </p:nvSpPr>
        <p:spPr>
          <a:xfrm>
            <a:off x="1597756" y="3959845"/>
            <a:ext cx="792088" cy="648072"/>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EG"/>
          </a:p>
        </p:txBody>
      </p:sp>
      <p:sp>
        <p:nvSpPr>
          <p:cNvPr id="9" name="Rounded Rectangle 8"/>
          <p:cNvSpPr/>
          <p:nvPr/>
        </p:nvSpPr>
        <p:spPr>
          <a:xfrm>
            <a:off x="883273" y="5052090"/>
            <a:ext cx="792088" cy="648072"/>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EG"/>
          </a:p>
        </p:txBody>
      </p:sp>
      <p:sp>
        <p:nvSpPr>
          <p:cNvPr id="10" name="Rounded Rectangle 9"/>
          <p:cNvSpPr/>
          <p:nvPr/>
        </p:nvSpPr>
        <p:spPr>
          <a:xfrm>
            <a:off x="2060104" y="1960671"/>
            <a:ext cx="792088" cy="648072"/>
          </a:xfrm>
          <a:prstGeom prst="roundRect">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1" anchor="ctr"/>
          <a:lstStyle/>
          <a:p>
            <a:pPr algn="ctr"/>
            <a:endParaRPr lang="ar-EG"/>
          </a:p>
        </p:txBody>
      </p:sp>
      <p:sp>
        <p:nvSpPr>
          <p:cNvPr id="12" name="Rectangle 11"/>
          <p:cNvSpPr/>
          <p:nvPr/>
        </p:nvSpPr>
        <p:spPr>
          <a:xfrm>
            <a:off x="1734605" y="1036254"/>
            <a:ext cx="774571" cy="769441"/>
          </a:xfrm>
          <a:prstGeom prst="rect">
            <a:avLst/>
          </a:prstGeom>
        </p:spPr>
        <p:txBody>
          <a:bodyPr wrap="non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4400" b="1" dirty="0">
                <a:ln w="12700">
                  <a:solidFill>
                    <a:srgbClr val="C00000"/>
                  </a:solidFill>
                  <a:prstDash val="solid"/>
                </a:ln>
                <a:solidFill>
                  <a:srgbClr val="C00000"/>
                </a:solidFill>
                <a:effectLst>
                  <a:outerShdw blurRad="41275" dist="20320" dir="1800000" algn="tl" rotWithShape="0">
                    <a:srgbClr val="000000">
                      <a:alpha val="40000"/>
                    </a:srgbClr>
                  </a:outerShdw>
                </a:effectLst>
                <a:sym typeface="Wingdings 2" panose="05020102010507070707" pitchFamily="18" charset="2"/>
              </a:rPr>
              <a:t></a:t>
            </a:r>
            <a:r>
              <a:rPr lang="ar-EG" sz="4400" b="1" dirty="0">
                <a:ln w="12700">
                  <a:solidFill>
                    <a:srgbClr val="C00000"/>
                  </a:solidFill>
                  <a:prstDash val="solid"/>
                </a:ln>
                <a:solidFill>
                  <a:srgbClr val="C00000"/>
                </a:solidFill>
                <a:effectLst>
                  <a:outerShdw blurRad="41275" dist="20320" dir="1800000" algn="tl" rotWithShape="0">
                    <a:srgbClr val="000000">
                      <a:alpha val="40000"/>
                    </a:srgbClr>
                  </a:outerShdw>
                </a:effectLst>
              </a:rPr>
              <a:t> </a:t>
            </a:r>
          </a:p>
        </p:txBody>
      </p:sp>
      <p:sp>
        <p:nvSpPr>
          <p:cNvPr id="14" name="TextBox 13"/>
          <p:cNvSpPr txBox="1"/>
          <p:nvPr/>
        </p:nvSpPr>
        <p:spPr>
          <a:xfrm>
            <a:off x="883273" y="2862502"/>
            <a:ext cx="1232283" cy="769441"/>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r>
              <a:rPr lang="en-US" sz="4400" b="1">
                <a:ln w="12700">
                  <a:solidFill>
                    <a:srgbClr val="C00000"/>
                  </a:solidFill>
                  <a:prstDash val="solid"/>
                </a:ln>
                <a:solidFill>
                  <a:srgbClr val="C00000"/>
                </a:solidFill>
                <a:effectLst>
                  <a:outerShdw blurRad="41275" dist="20320" dir="1800000" algn="tl" rotWithShape="0">
                    <a:srgbClr val="000000">
                      <a:alpha val="40000"/>
                    </a:srgbClr>
                  </a:outerShdw>
                </a:effectLst>
                <a:sym typeface="Wingdings 2" panose="05020102010507070707" pitchFamily="18" charset="2"/>
              </a:rPr>
              <a:t></a:t>
            </a:r>
            <a:r>
              <a:rPr lang="ar-EG" sz="4400" b="1">
                <a:ln w="12700">
                  <a:solidFill>
                    <a:srgbClr val="C00000"/>
                  </a:solidFill>
                  <a:prstDash val="solid"/>
                </a:ln>
                <a:solidFill>
                  <a:srgbClr val="C00000"/>
                </a:solidFill>
                <a:effectLst>
                  <a:outerShdw blurRad="41275" dist="20320" dir="1800000" algn="tl" rotWithShape="0">
                    <a:srgbClr val="000000">
                      <a:alpha val="40000"/>
                    </a:srgbClr>
                  </a:outerShdw>
                </a:effectLst>
              </a:rPr>
              <a:t> </a:t>
            </a:r>
            <a:endParaRPr lang="ar-EG" sz="4400" b="1" dirty="0">
              <a:ln w="12700">
                <a:solidFill>
                  <a:srgbClr val="C00000"/>
                </a:solidFill>
                <a:prstDash val="solid"/>
              </a:ln>
              <a:solidFill>
                <a:srgbClr val="C00000"/>
              </a:solidFill>
              <a:effectLst>
                <a:outerShdw blurRad="41275" dist="20320" dir="1800000" algn="tl" rotWithShape="0">
                  <a:srgbClr val="000000">
                    <a:alpha val="40000"/>
                  </a:srgbClr>
                </a:outerShdw>
              </a:effectLst>
            </a:endParaRPr>
          </a:p>
        </p:txBody>
      </p:sp>
      <p:sp>
        <p:nvSpPr>
          <p:cNvPr id="16" name="Rectangle 15"/>
          <p:cNvSpPr/>
          <p:nvPr/>
        </p:nvSpPr>
        <p:spPr>
          <a:xfrm>
            <a:off x="823185" y="4954766"/>
            <a:ext cx="774571" cy="769441"/>
          </a:xfrm>
          <a:prstGeom prst="rect">
            <a:avLst/>
          </a:prstGeom>
        </p:spPr>
        <p:txBody>
          <a:bodyPr wrap="none">
            <a:spAutoFit/>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4400" b="1" dirty="0">
                <a:ln w="12700">
                  <a:solidFill>
                    <a:srgbClr val="C00000"/>
                  </a:solidFill>
                  <a:prstDash val="solid"/>
                </a:ln>
                <a:solidFill>
                  <a:srgbClr val="C00000"/>
                </a:solidFill>
                <a:effectLst>
                  <a:outerShdw blurRad="41275" dist="20320" dir="1800000" algn="tl" rotWithShape="0">
                    <a:srgbClr val="000000">
                      <a:alpha val="40000"/>
                    </a:srgbClr>
                  </a:outerShdw>
                </a:effectLst>
                <a:sym typeface="Wingdings 2" panose="05020102010507070707" pitchFamily="18" charset="2"/>
              </a:rPr>
              <a:t></a:t>
            </a:r>
            <a:r>
              <a:rPr lang="ar-EG" sz="4400" b="1" dirty="0">
                <a:ln w="12700">
                  <a:solidFill>
                    <a:srgbClr val="C00000"/>
                  </a:solidFill>
                  <a:prstDash val="solid"/>
                </a:ln>
                <a:solidFill>
                  <a:srgbClr val="C00000"/>
                </a:solidFill>
                <a:effectLst>
                  <a:outerShdw blurRad="41275" dist="20320" dir="1800000" algn="tl" rotWithShape="0">
                    <a:srgbClr val="000000">
                      <a:alpha val="40000"/>
                    </a:srgbClr>
                  </a:outerShdw>
                </a:effectLst>
              </a:rPr>
              <a:t> </a:t>
            </a:r>
          </a:p>
        </p:txBody>
      </p:sp>
    </p:spTree>
    <p:extLst>
      <p:ext uri="{BB962C8B-B14F-4D97-AF65-F5344CB8AC3E}">
        <p14:creationId xmlns:p14="http://schemas.microsoft.com/office/powerpoint/2010/main" val="30296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12">
                                            <p:txEl>
                                              <p:pRg st="0" end="0"/>
                                            </p:txEl>
                                          </p:spTgt>
                                        </p:tgtEl>
                                        <p:attrNameLst>
                                          <p:attrName>style.visibility</p:attrName>
                                        </p:attrNameLst>
                                      </p:cBhvr>
                                      <p:to>
                                        <p:strVal val="visible"/>
                                      </p:to>
                                    </p:set>
                                    <p:animEffect transition="in" filter="wheel(1)">
                                      <p:cBhvr>
                                        <p:cTn id="28" dur="2000"/>
                                        <p:tgtEl>
                                          <p:spTgt spid="12">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 calcmode="lin" valueType="num">
                                      <p:cBhvr>
                                        <p:cTn id="33"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35" dur="5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animEffect transition="in" filter="wheel(1)">
                                      <p:cBhvr>
                                        <p:cTn id="40"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8" grpId="0" animBg="1"/>
      <p:bldP spid="9" grpId="0" animBg="1"/>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764704"/>
            <a:ext cx="7128792" cy="1200329"/>
          </a:xfrm>
          <a:prstGeom prst="rect">
            <a:avLst/>
          </a:prstGeom>
          <a:noFill/>
        </p:spPr>
        <p:txBody>
          <a:bodyPr wrap="square" rtlCol="1">
            <a:spAutoFit/>
          </a:bodyPr>
          <a:lstStyle/>
          <a:p>
            <a:pPr algn="ctr"/>
            <a:r>
              <a:rPr lang="ar-EG" sz="3600" b="1" dirty="0">
                <a:ln w="1905"/>
                <a:solidFill>
                  <a:srgbClr val="002060"/>
                </a:solidFill>
                <a:effectLst>
                  <a:innerShdw blurRad="69850" dist="43180" dir="5400000">
                    <a:srgbClr val="000000">
                      <a:alpha val="65000"/>
                    </a:srgbClr>
                  </a:innerShdw>
                </a:effectLst>
              </a:rPr>
              <a:t>3- أحدد من النص الثاني ما ينطبق عليه المعنى في البيتين الآتيين:</a:t>
            </a:r>
          </a:p>
        </p:txBody>
      </p:sp>
      <p:sp>
        <p:nvSpPr>
          <p:cNvPr id="5" name="TextBox 4"/>
          <p:cNvSpPr txBox="1"/>
          <p:nvPr/>
        </p:nvSpPr>
        <p:spPr>
          <a:xfrm>
            <a:off x="611560" y="2924944"/>
            <a:ext cx="7848872" cy="1384995"/>
          </a:xfrm>
          <a:prstGeom prst="rect">
            <a:avLst/>
          </a:prstGeom>
          <a:noFill/>
        </p:spPr>
        <p:txBody>
          <a:bodyPr wrap="square" rtlCol="1">
            <a:spAutoFit/>
          </a:bodyPr>
          <a:lstStyle/>
          <a:p>
            <a:pPr>
              <a:lnSpc>
                <a:spcPct val="150000"/>
              </a:lnSpc>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انهض إلى العلم في جد بلا كسل      نهوض عبد إلى الخيرات يبتدر </a:t>
            </a:r>
          </a:p>
          <a:p>
            <a:pPr>
              <a:lnSpc>
                <a:spcPct val="150000"/>
              </a:lnSpc>
            </a:pPr>
            <a:r>
              <a:rPr lang="ar-EG"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واصبر على نيله صبر المجد له       فليس يدركه من ليس يصطبر </a:t>
            </a:r>
          </a:p>
        </p:txBody>
      </p:sp>
    </p:spTree>
    <p:extLst>
      <p:ext uri="{BB962C8B-B14F-4D97-AF65-F5344CB8AC3E}">
        <p14:creationId xmlns:p14="http://schemas.microsoft.com/office/powerpoint/2010/main" val="88283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elmohandes\Desktop\بوربوينت\child-imagining-while-reading_7710-2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1124744"/>
            <a:ext cx="4680520" cy="450140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5"/>
          <p:cNvSpPr txBox="1"/>
          <p:nvPr/>
        </p:nvSpPr>
        <p:spPr>
          <a:xfrm>
            <a:off x="4415957" y="1772816"/>
            <a:ext cx="2952899" cy="707886"/>
          </a:xfrm>
          <a:prstGeom prst="rect">
            <a:avLst/>
          </a:prstGeom>
          <a:noFill/>
        </p:spPr>
        <p:txBody>
          <a:bodyPr wrap="square" rtlCol="1">
            <a:spAutoFit/>
          </a:bodyPr>
          <a:lstStyle/>
          <a:p>
            <a:pPr algn="ctr"/>
            <a:r>
              <a:rPr lang="ar-EG" sz="4000" b="1" dirty="0">
                <a:solidFill>
                  <a:schemeClr val="accent6">
                    <a:lumMod val="75000"/>
                  </a:schemeClr>
                </a:solidFill>
              </a:rPr>
              <a:t>تفكير إبداعي </a:t>
            </a:r>
          </a:p>
        </p:txBody>
      </p:sp>
    </p:spTree>
    <p:extLst>
      <p:ext uri="{BB962C8B-B14F-4D97-AF65-F5344CB8AC3E}">
        <p14:creationId xmlns:p14="http://schemas.microsoft.com/office/powerpoint/2010/main" val="234859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 calcmode="lin" valueType="num">
                                      <p:cBhvr>
                                        <p:cTn id="12"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9640" y="2564904"/>
            <a:ext cx="8178824" cy="1569660"/>
          </a:xfrm>
          <a:prstGeom prst="rect">
            <a:avLst/>
          </a:prstGeom>
          <a:noFill/>
        </p:spPr>
        <p:txBody>
          <a:bodyPr wrap="square" rtlCol="1">
            <a:spAutoFit/>
          </a:bodyPr>
          <a:lstStyle/>
          <a:p>
            <a:pPr algn="ctr">
              <a:lnSpc>
                <a:spcPct val="150000"/>
              </a:lnSpc>
            </a:pPr>
            <a:r>
              <a:rPr lang="ar-EG" sz="3200" b="1" dirty="0">
                <a:ln w="1905"/>
                <a:effectLst>
                  <a:innerShdw blurRad="69850" dist="43180" dir="5400000">
                    <a:srgbClr val="000000">
                      <a:alpha val="65000"/>
                    </a:srgbClr>
                  </a:innerShdw>
                </a:effectLst>
              </a:rPr>
              <a:t>4- شبه الرسول ﷺ المسلم بالنخلة، فما أوجه الشبه بينهما؟</a:t>
            </a:r>
          </a:p>
          <a:p>
            <a:pPr algn="ctr">
              <a:lnSpc>
                <a:spcPct val="150000"/>
              </a:lnSpc>
            </a:pPr>
            <a:r>
              <a:rPr lang="ar-EG" sz="3200" b="1" dirty="0">
                <a:ln w="1905"/>
                <a:effectLst>
                  <a:innerShdw blurRad="69850" dist="43180" dir="5400000">
                    <a:srgbClr val="000000">
                      <a:alpha val="65000"/>
                    </a:srgbClr>
                  </a:innerShdw>
                </a:effectLst>
              </a:rPr>
              <a:t>.....................................................................</a:t>
            </a:r>
          </a:p>
        </p:txBody>
      </p:sp>
      <p:sp>
        <p:nvSpPr>
          <p:cNvPr id="5" name="TextBox 4"/>
          <p:cNvSpPr txBox="1"/>
          <p:nvPr/>
        </p:nvSpPr>
        <p:spPr>
          <a:xfrm>
            <a:off x="2174776" y="3212976"/>
            <a:ext cx="4968552" cy="707886"/>
          </a:xfrm>
          <a:prstGeom prst="rect">
            <a:avLst/>
          </a:prstGeom>
          <a:noFill/>
        </p:spPr>
        <p:txBody>
          <a:bodyPr wrap="square" rtlCol="1">
            <a:spAutoFit/>
          </a:bodyPr>
          <a:lstStyle/>
          <a:p>
            <a:pPr algn="ctr"/>
            <a:r>
              <a:rPr lang="ar-EG" sz="4000" b="1" dirty="0">
                <a:ln w="0"/>
                <a:solidFill>
                  <a:srgbClr val="FF0000"/>
                </a:solidFill>
              </a:rPr>
              <a:t>العطاء ونفع الغير وبذل الخير</a:t>
            </a:r>
          </a:p>
        </p:txBody>
      </p:sp>
    </p:spTree>
    <p:extLst>
      <p:ext uri="{BB962C8B-B14F-4D97-AF65-F5344CB8AC3E}">
        <p14:creationId xmlns:p14="http://schemas.microsoft.com/office/powerpoint/2010/main" val="225383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83568" y="1493004"/>
            <a:ext cx="7632848" cy="3600986"/>
          </a:xfrm>
          <a:prstGeom prst="rect">
            <a:avLst/>
          </a:prstGeom>
          <a:noFill/>
        </p:spPr>
        <p:txBody>
          <a:bodyPr wrap="square" rtlCol="1">
            <a:spAutoFit/>
          </a:bodyPr>
          <a:lstStyle/>
          <a:p>
            <a:pPr algn="ctr"/>
            <a:r>
              <a:rPr lang="ar-EG" sz="3600" b="1" dirty="0">
                <a:ln w="1905"/>
                <a:effectLst>
                  <a:innerShdw blurRad="69850" dist="43180" dir="5400000">
                    <a:srgbClr val="000000">
                      <a:alpha val="65000"/>
                    </a:srgbClr>
                  </a:innerShdw>
                </a:effectLst>
              </a:rPr>
              <a:t>5- حظي الأمين والمأمون منذ الصغر بتلقي العلم علي يد عالم جليل يأتيهما بنفسه، بينما حرم علي بن المبارك من ذلك. ما تعليلك لهذا؟</a:t>
            </a:r>
          </a:p>
          <a:p>
            <a:pPr algn="ctr"/>
            <a:endParaRPr lang="ar-EG" sz="3600" b="1" dirty="0">
              <a:ln w="1905"/>
              <a:effectLst>
                <a:innerShdw blurRad="69850" dist="43180" dir="5400000">
                  <a:srgbClr val="000000">
                    <a:alpha val="65000"/>
                  </a:srgbClr>
                </a:innerShdw>
              </a:effectLst>
            </a:endParaRPr>
          </a:p>
          <a:p>
            <a:pPr algn="ctr">
              <a:lnSpc>
                <a:spcPct val="150000"/>
              </a:lnSpc>
            </a:pPr>
            <a:r>
              <a:rPr lang="ar-EG" sz="2800" dirty="0">
                <a:ln w="1905"/>
                <a:effectLst>
                  <a:innerShdw blurRad="69850" dist="43180" dir="5400000">
                    <a:srgbClr val="000000">
                      <a:alpha val="65000"/>
                    </a:srgbClr>
                  </a:innerShdw>
                </a:effectLst>
              </a:rPr>
              <a:t>.....................................................................................................................................................</a:t>
            </a:r>
          </a:p>
        </p:txBody>
      </p:sp>
      <p:sp>
        <p:nvSpPr>
          <p:cNvPr id="7" name="TextBox 6"/>
          <p:cNvSpPr txBox="1"/>
          <p:nvPr/>
        </p:nvSpPr>
        <p:spPr>
          <a:xfrm>
            <a:off x="1256013" y="3585042"/>
            <a:ext cx="6631974" cy="1754326"/>
          </a:xfrm>
          <a:prstGeom prst="rect">
            <a:avLst/>
          </a:prstGeom>
          <a:noFill/>
        </p:spPr>
        <p:txBody>
          <a:bodyPr wrap="square" rtlCol="1">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EG" sz="3600" b="1" dirty="0">
                <a:ln w="11430"/>
                <a:solidFill>
                  <a:srgbClr val="FF0000"/>
                </a:solidFill>
              </a:rPr>
              <a:t>لحرص والدهما على تعليمهما؛ حيث أنه خليفة المسلمين، بينما حُرم عليّ بن المبارك من ذلك؛ لأنه فقير ومن عامة الناس.</a:t>
            </a:r>
          </a:p>
        </p:txBody>
      </p:sp>
    </p:spTree>
    <p:extLst>
      <p:ext uri="{BB962C8B-B14F-4D97-AF65-F5344CB8AC3E}">
        <p14:creationId xmlns:p14="http://schemas.microsoft.com/office/powerpoint/2010/main" val="236311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1630" y="1297275"/>
            <a:ext cx="6660740" cy="4263450"/>
          </a:xfrm>
          <a:prstGeom prst="cloud">
            <a:avLst/>
          </a:prstGeom>
        </p:spPr>
        <p:style>
          <a:lnRef idx="1">
            <a:schemeClr val="accent5"/>
          </a:lnRef>
          <a:fillRef idx="2">
            <a:schemeClr val="accent5"/>
          </a:fillRef>
          <a:effectRef idx="1">
            <a:schemeClr val="accent5"/>
          </a:effectRef>
          <a:fontRef idx="minor">
            <a:schemeClr val="dk1"/>
          </a:fontRef>
        </p:style>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4400" b="1" dirty="0"/>
              <a:t>6- أقرأ المواصفات الآتية وأحدد المجلس الذي تنطبق عليه بوضع علامة (√): </a:t>
            </a:r>
          </a:p>
        </p:txBody>
      </p:sp>
    </p:spTree>
    <p:extLst>
      <p:ext uri="{BB962C8B-B14F-4D97-AF65-F5344CB8AC3E}">
        <p14:creationId xmlns:p14="http://schemas.microsoft.com/office/powerpoint/2010/main" val="866129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5767234"/>
              </p:ext>
            </p:extLst>
          </p:nvPr>
        </p:nvGraphicFramePr>
        <p:xfrm>
          <a:off x="755576" y="690344"/>
          <a:ext cx="7721151" cy="4970904"/>
        </p:xfrm>
        <a:graphic>
          <a:graphicData uri="http://schemas.openxmlformats.org/drawingml/2006/table">
            <a:tbl>
              <a:tblPr rtl="1" firstRow="1" bandRow="1">
                <a:tableStyleId>{00A15C55-8517-42AA-B614-E9B94910E393}</a:tableStyleId>
              </a:tblPr>
              <a:tblGrid>
                <a:gridCol w="4993649">
                  <a:extLst>
                    <a:ext uri="{9D8B030D-6E8A-4147-A177-3AD203B41FA5}">
                      <a16:colId xmlns:a16="http://schemas.microsoft.com/office/drawing/2014/main" val="20000"/>
                    </a:ext>
                  </a:extLst>
                </a:gridCol>
                <a:gridCol w="1320193">
                  <a:extLst>
                    <a:ext uri="{9D8B030D-6E8A-4147-A177-3AD203B41FA5}">
                      <a16:colId xmlns:a16="http://schemas.microsoft.com/office/drawing/2014/main" val="20001"/>
                    </a:ext>
                  </a:extLst>
                </a:gridCol>
                <a:gridCol w="1407309">
                  <a:extLst>
                    <a:ext uri="{9D8B030D-6E8A-4147-A177-3AD203B41FA5}">
                      <a16:colId xmlns:a16="http://schemas.microsoft.com/office/drawing/2014/main" val="20002"/>
                    </a:ext>
                  </a:extLst>
                </a:gridCol>
              </a:tblGrid>
              <a:tr h="621363">
                <a:tc>
                  <a:txBody>
                    <a:bodyPr/>
                    <a:lstStyle/>
                    <a:p>
                      <a:pPr algn="ctr" rtl="1"/>
                      <a:r>
                        <a:rPr lang="ar-EG" sz="2800" dirty="0"/>
                        <a:t>المواصفات</a:t>
                      </a:r>
                    </a:p>
                  </a:txBody>
                  <a:tcPr anchor="ctr"/>
                </a:tc>
                <a:tc>
                  <a:txBody>
                    <a:bodyPr/>
                    <a:lstStyle/>
                    <a:p>
                      <a:pPr rtl="1"/>
                      <a:r>
                        <a:rPr lang="ar-EG" sz="2000" dirty="0"/>
                        <a:t>المجلس الاول</a:t>
                      </a:r>
                    </a:p>
                  </a:txBody>
                  <a:tcPr anchor="ctr"/>
                </a:tc>
                <a:tc>
                  <a:txBody>
                    <a:bodyPr/>
                    <a:lstStyle/>
                    <a:p>
                      <a:pPr algn="ctr" rtl="1"/>
                      <a:r>
                        <a:rPr lang="ar-EG" sz="2000" dirty="0"/>
                        <a:t>المجلس الثاني</a:t>
                      </a:r>
                    </a:p>
                  </a:txBody>
                  <a:tcPr anchor="ctr"/>
                </a:tc>
                <a:extLst>
                  <a:ext uri="{0D108BD9-81ED-4DB2-BD59-A6C34878D82A}">
                    <a16:rowId xmlns:a16="http://schemas.microsoft.com/office/drawing/2014/main" val="10000"/>
                  </a:ext>
                </a:extLst>
              </a:tr>
              <a:tr h="621363">
                <a:tc>
                  <a:txBody>
                    <a:bodyPr/>
                    <a:lstStyle/>
                    <a:p>
                      <a:pPr algn="r" rtl="1"/>
                      <a:r>
                        <a:rPr lang="ar-EG" sz="2800" b="1" dirty="0">
                          <a:solidFill>
                            <a:schemeClr val="tx1"/>
                          </a:solidFill>
                        </a:rPr>
                        <a:t>يروي حدثا واحدًا وقع في مجلس محدد</a:t>
                      </a:r>
                    </a:p>
                  </a:txBody>
                  <a:tcPr/>
                </a:tc>
                <a:tc>
                  <a:txBody>
                    <a:bodyPr/>
                    <a:lstStyle/>
                    <a:p>
                      <a:pPr rtl="1"/>
                      <a:endParaRPr lang="ar-EG"/>
                    </a:p>
                  </a:txBody>
                  <a:tcPr/>
                </a:tc>
                <a:tc>
                  <a:txBody>
                    <a:bodyPr/>
                    <a:lstStyle/>
                    <a:p>
                      <a:pPr rtl="1"/>
                      <a:endParaRPr lang="ar-EG"/>
                    </a:p>
                  </a:txBody>
                  <a:tcPr/>
                </a:tc>
                <a:extLst>
                  <a:ext uri="{0D108BD9-81ED-4DB2-BD59-A6C34878D82A}">
                    <a16:rowId xmlns:a16="http://schemas.microsoft.com/office/drawing/2014/main" val="10001"/>
                  </a:ext>
                </a:extLst>
              </a:tr>
              <a:tr h="621363">
                <a:tc>
                  <a:txBody>
                    <a:bodyPr/>
                    <a:lstStyle/>
                    <a:p>
                      <a:pPr algn="r" rtl="1"/>
                      <a:r>
                        <a:rPr lang="ar-EG" sz="2800" b="1" dirty="0">
                          <a:solidFill>
                            <a:schemeClr val="tx1"/>
                          </a:solidFill>
                        </a:rPr>
                        <a:t>ورد فيه ذكر خمس شخصيات</a:t>
                      </a:r>
                    </a:p>
                  </a:txBody>
                  <a:tcPr/>
                </a:tc>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10002"/>
                  </a:ext>
                </a:extLst>
              </a:tr>
              <a:tr h="621363">
                <a:tc>
                  <a:txBody>
                    <a:bodyPr/>
                    <a:lstStyle/>
                    <a:p>
                      <a:pPr algn="r" rtl="1"/>
                      <a:r>
                        <a:rPr lang="ar-EG" sz="2800" b="1" dirty="0">
                          <a:solidFill>
                            <a:schemeClr val="tx1"/>
                          </a:solidFill>
                        </a:rPr>
                        <a:t>يروي حدثَا ممتدَا في زمن طويل</a:t>
                      </a:r>
                    </a:p>
                  </a:txBody>
                  <a:tcPr/>
                </a:tc>
                <a:tc>
                  <a:txBody>
                    <a:bodyPr/>
                    <a:lstStyle/>
                    <a:p>
                      <a:pPr rtl="1"/>
                      <a:endParaRPr lang="ar-EG"/>
                    </a:p>
                  </a:txBody>
                  <a:tcPr/>
                </a:tc>
                <a:tc>
                  <a:txBody>
                    <a:bodyPr/>
                    <a:lstStyle/>
                    <a:p>
                      <a:pPr rtl="1"/>
                      <a:endParaRPr lang="ar-EG"/>
                    </a:p>
                  </a:txBody>
                  <a:tcPr/>
                </a:tc>
                <a:extLst>
                  <a:ext uri="{0D108BD9-81ED-4DB2-BD59-A6C34878D82A}">
                    <a16:rowId xmlns:a16="http://schemas.microsoft.com/office/drawing/2014/main" val="10003"/>
                  </a:ext>
                </a:extLst>
              </a:tr>
              <a:tr h="621363">
                <a:tc>
                  <a:txBody>
                    <a:bodyPr/>
                    <a:lstStyle/>
                    <a:p>
                      <a:pPr algn="r" rtl="1"/>
                      <a:r>
                        <a:rPr lang="ar-EG" sz="2800" b="1" dirty="0">
                          <a:solidFill>
                            <a:schemeClr val="tx1"/>
                          </a:solidFill>
                        </a:rPr>
                        <a:t>يظهر فيه التأدب بحضرة الكبار</a:t>
                      </a:r>
                    </a:p>
                  </a:txBody>
                  <a:tcPr/>
                </a:tc>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10005"/>
                  </a:ext>
                </a:extLst>
              </a:tr>
              <a:tr h="621363">
                <a:tc>
                  <a:txBody>
                    <a:bodyPr/>
                    <a:lstStyle/>
                    <a:p>
                      <a:pPr algn="r" rtl="1"/>
                      <a:r>
                        <a:rPr lang="ar-EG" sz="2800" b="1" dirty="0">
                          <a:solidFill>
                            <a:schemeClr val="tx1"/>
                          </a:solidFill>
                        </a:rPr>
                        <a:t>يظهر فيه الصبر في طلب العلم </a:t>
                      </a:r>
                    </a:p>
                  </a:txBody>
                  <a:tcPr/>
                </a:tc>
                <a:tc>
                  <a:txBody>
                    <a:bodyPr/>
                    <a:lstStyle/>
                    <a:p>
                      <a:pPr rtl="1"/>
                      <a:endParaRPr lang="ar-EG" dirty="0"/>
                    </a:p>
                  </a:txBody>
                  <a:tcPr/>
                </a:tc>
                <a:tc>
                  <a:txBody>
                    <a:bodyPr/>
                    <a:lstStyle/>
                    <a:p>
                      <a:pPr rtl="1"/>
                      <a:endParaRPr lang="ar-EG" dirty="0"/>
                    </a:p>
                  </a:txBody>
                  <a:tcPr/>
                </a:tc>
                <a:extLst>
                  <a:ext uri="{0D108BD9-81ED-4DB2-BD59-A6C34878D82A}">
                    <a16:rowId xmlns:a16="http://schemas.microsoft.com/office/drawing/2014/main" val="10006"/>
                  </a:ext>
                </a:extLst>
              </a:tr>
              <a:tr h="621363">
                <a:tc>
                  <a:txBody>
                    <a:bodyPr/>
                    <a:lstStyle/>
                    <a:p>
                      <a:pPr algn="r" rtl="1"/>
                      <a:r>
                        <a:rPr lang="ar-EG" sz="2800" b="1" dirty="0">
                          <a:solidFill>
                            <a:schemeClr val="tx1"/>
                          </a:solidFill>
                        </a:rPr>
                        <a:t>استخدام اللغز وسيلة للتشويق في الإجابة</a:t>
                      </a:r>
                    </a:p>
                  </a:txBody>
                  <a:tcPr/>
                </a:tc>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10007"/>
                  </a:ext>
                </a:extLst>
              </a:tr>
              <a:tr h="621363">
                <a:tc>
                  <a:txBody>
                    <a:bodyPr/>
                    <a:lstStyle/>
                    <a:p>
                      <a:pPr algn="r" rtl="1"/>
                      <a:r>
                        <a:rPr lang="ar-EG" sz="2800" b="1" dirty="0">
                          <a:solidFill>
                            <a:schemeClr val="tx1"/>
                          </a:solidFill>
                        </a:rPr>
                        <a:t>فيه دلالة على أن العلم أشرف من المال</a:t>
                      </a:r>
                    </a:p>
                  </a:txBody>
                  <a:tcPr/>
                </a:tc>
                <a:tc>
                  <a:txBody>
                    <a:bodyPr/>
                    <a:lstStyle/>
                    <a:p>
                      <a:pPr rtl="1"/>
                      <a:endParaRPr lang="ar-EG"/>
                    </a:p>
                  </a:txBody>
                  <a:tcPr/>
                </a:tc>
                <a:tc>
                  <a:txBody>
                    <a:bodyPr/>
                    <a:lstStyle/>
                    <a:p>
                      <a:pPr rtl="1"/>
                      <a:endParaRPr lang="ar-EG" dirty="0"/>
                    </a:p>
                  </a:txBody>
                  <a:tcPr/>
                </a:tc>
                <a:extLst>
                  <a:ext uri="{0D108BD9-81ED-4DB2-BD59-A6C34878D82A}">
                    <a16:rowId xmlns:a16="http://schemas.microsoft.com/office/drawing/2014/main" val="2440056064"/>
                  </a:ext>
                </a:extLst>
              </a:tr>
            </a:tbl>
          </a:graphicData>
        </a:graphic>
      </p:graphicFrame>
      <p:sp>
        <p:nvSpPr>
          <p:cNvPr id="8" name="Rectangle 7"/>
          <p:cNvSpPr/>
          <p:nvPr/>
        </p:nvSpPr>
        <p:spPr>
          <a:xfrm>
            <a:off x="2457286" y="1383340"/>
            <a:ext cx="61266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9" name="Rectangle 8"/>
          <p:cNvSpPr/>
          <p:nvPr/>
        </p:nvSpPr>
        <p:spPr>
          <a:xfrm>
            <a:off x="1047722" y="1921232"/>
            <a:ext cx="61266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10" name="Rectangle 9"/>
          <p:cNvSpPr/>
          <p:nvPr/>
        </p:nvSpPr>
        <p:spPr>
          <a:xfrm>
            <a:off x="1042036" y="2572215"/>
            <a:ext cx="61266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13" name="Rectangle 12"/>
          <p:cNvSpPr/>
          <p:nvPr/>
        </p:nvSpPr>
        <p:spPr>
          <a:xfrm>
            <a:off x="1043608" y="3855650"/>
            <a:ext cx="61266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14" name="Rectangle 13"/>
          <p:cNvSpPr/>
          <p:nvPr/>
        </p:nvSpPr>
        <p:spPr>
          <a:xfrm>
            <a:off x="2542788" y="4491698"/>
            <a:ext cx="61266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15" name="Rectangle 14"/>
          <p:cNvSpPr/>
          <p:nvPr/>
        </p:nvSpPr>
        <p:spPr>
          <a:xfrm>
            <a:off x="990085" y="5076473"/>
            <a:ext cx="612668" cy="584775"/>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16" name="Rectangle 12"/>
          <p:cNvSpPr/>
          <p:nvPr/>
        </p:nvSpPr>
        <p:spPr>
          <a:xfrm>
            <a:off x="1043608" y="3227968"/>
            <a:ext cx="567036" cy="584775"/>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sym typeface="Wingdings 2" panose="05020102010507070707" pitchFamily="18" charset="2"/>
              </a:rPr>
              <a:t></a:t>
            </a:r>
            <a:r>
              <a:rPr lang="ar-EG"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Tree>
    <p:extLst>
      <p:ext uri="{BB962C8B-B14F-4D97-AF65-F5344CB8AC3E}">
        <p14:creationId xmlns:p14="http://schemas.microsoft.com/office/powerpoint/2010/main" val="2723328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fltVal val="0"/>
                                          </p:val>
                                        </p:tav>
                                        <p:tav tm="100000">
                                          <p:val>
                                            <p:strVal val="#ppt_h"/>
                                          </p:val>
                                        </p:tav>
                                      </p:tavLst>
                                    </p:anim>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Effect transition="in" filter="fade">
                                      <p:cBhvr>
                                        <p:cTn id="5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3" grpId="0"/>
      <p:bldP spid="14" grpId="0"/>
      <p:bldP spid="15"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43808" y="476672"/>
            <a:ext cx="3535697"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55576" y="2708920"/>
            <a:ext cx="7704856" cy="3477875"/>
          </a:xfrm>
          <a:prstGeom prst="rect">
            <a:avLst/>
          </a:prstGeom>
          <a:noFill/>
        </p:spPr>
        <p:txBody>
          <a:bodyPr wrap="square" rtlCol="1">
            <a:spAutoFit/>
          </a:bodyPr>
          <a:lstStyle/>
          <a:p>
            <a:pPr algn="ctr"/>
            <a:r>
              <a:rPr lang="ar-EG" sz="3200" b="1" dirty="0">
                <a:solidFill>
                  <a:srgbClr val="C00000"/>
                </a:solidFill>
              </a:rPr>
              <a:t>عن عبدالله بن عمر –رضي الله عنه- أن رسول الله صلى الله عليه وسلم- قال:</a:t>
            </a:r>
            <a:r>
              <a:rPr lang="ar-EG" sz="3200" dirty="0"/>
              <a:t> </a:t>
            </a:r>
            <a:r>
              <a:rPr lang="ar-EG" sz="2800" b="1" dirty="0"/>
              <a:t>(إن من الشجر شجرة لا يسقط ورقها، وإنها مثل المسلم، فحدثوني ما هي؟ "فوقع الناس في شجر البوادي". قال عبدالله: ووقع في نفسي أنها النخلة، فاستحييت، ثم قالوا: حدثنا ما هي يارسول الله فقال: (هي النخلة، قال عبدالله: فحدثت أبي بما وقع في نفسي، قال: لأن تكون قلتها أحب إلي من أن يكون لي كذا وكذا) </a:t>
            </a:r>
            <a:r>
              <a:rPr lang="ar-EG" sz="2000" b="1" dirty="0"/>
              <a:t>رواه البخاري رقم 131</a:t>
            </a:r>
            <a:r>
              <a:rPr lang="ar-EG" sz="4400" b="1" dirty="0"/>
              <a:t>.</a:t>
            </a:r>
            <a:endParaRPr lang="ar-EG" sz="3200" b="1" dirty="0"/>
          </a:p>
        </p:txBody>
      </p:sp>
    </p:spTree>
    <p:extLst>
      <p:ext uri="{BB962C8B-B14F-4D97-AF65-F5344CB8AC3E}">
        <p14:creationId xmlns:p14="http://schemas.microsoft.com/office/powerpoint/2010/main" val="3457748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71600" y="1700808"/>
            <a:ext cx="7344816" cy="2862322"/>
          </a:xfrm>
          <a:prstGeom prst="rect">
            <a:avLst/>
          </a:prstGeom>
          <a:noFill/>
        </p:spPr>
        <p:txBody>
          <a:bodyPr wrap="square" rtlCol="1">
            <a:spAutoFit/>
          </a:bodyPr>
          <a:lstStyle/>
          <a:p>
            <a:pPr algn="ctr"/>
            <a:r>
              <a:rPr lang="ar-EG" sz="3600" b="1" dirty="0">
                <a:solidFill>
                  <a:srgbClr val="7030A0"/>
                </a:solidFill>
              </a:rPr>
              <a:t>7- تلقي العلم مشياً على الأقدام، صورة فريدة من صور تلقي العلم قديماً. وفي وقتنا الحاضر تعددت أساليب طلب العلم وتيسرت للجميع. أتحاور مع مجموعتي حول تلك الأساليب ثم نذكرها لطلاب صفنا. </a:t>
            </a:r>
          </a:p>
        </p:txBody>
      </p:sp>
      <p:sp>
        <p:nvSpPr>
          <p:cNvPr id="2" name="مربع نص 1"/>
          <p:cNvSpPr txBox="1"/>
          <p:nvPr/>
        </p:nvSpPr>
        <p:spPr>
          <a:xfrm>
            <a:off x="1763688" y="4797152"/>
            <a:ext cx="5832648" cy="646331"/>
          </a:xfrm>
          <a:prstGeom prst="rect">
            <a:avLst/>
          </a:prstGeom>
          <a:noFill/>
        </p:spPr>
        <p:txBody>
          <a:bodyPr wrap="square" rtlCol="1">
            <a:spAutoFit/>
          </a:bodyPr>
          <a:lstStyle/>
          <a:p>
            <a:pPr algn="ctr"/>
            <a:r>
              <a:rPr lang="ar-EG" sz="3600" b="1" dirty="0">
                <a:solidFill>
                  <a:srgbClr val="FF0000"/>
                </a:solidFill>
              </a:rPr>
              <a:t>المدارس – المساجد - الإنترنت</a:t>
            </a:r>
          </a:p>
        </p:txBody>
      </p:sp>
    </p:spTree>
    <p:extLst>
      <p:ext uri="{BB962C8B-B14F-4D97-AF65-F5344CB8AC3E}">
        <p14:creationId xmlns:p14="http://schemas.microsoft.com/office/powerpoint/2010/main" val="13323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3229685"/>
            <a:ext cx="8352928" cy="1569660"/>
          </a:xfrm>
          <a:prstGeom prst="rect">
            <a:avLst/>
          </a:prstGeom>
          <a:noFill/>
        </p:spPr>
        <p:txBody>
          <a:bodyPr wrap="square" rtlCol="1">
            <a:spAutoFit/>
          </a:bodyPr>
          <a:lstStyle/>
          <a:p>
            <a:pPr algn="ctr"/>
            <a:r>
              <a:rPr lang="ar-EG" sz="3200" b="1" dirty="0"/>
              <a:t>8- لم تكن رحلة علي بن المبارك لتخلو من عناء وتعب، لكنه استمر في كفاحه من أجل الوصول إلى المجد. أتخيل بعض الصعوبات التي واجهته في رحلته ثم أتحدث عنها أمام صفي.</a:t>
            </a:r>
          </a:p>
        </p:txBody>
      </p:sp>
      <p:pic>
        <p:nvPicPr>
          <p:cNvPr id="6" name="Picture 2" descr="C:\Users\elmohandes\Desktop\بوربوينت\child-imagining-while-reading_7710-29.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8104" y="442883"/>
            <a:ext cx="2880320" cy="277009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p:nvPr/>
        </p:nvSpPr>
        <p:spPr>
          <a:xfrm>
            <a:off x="6623485" y="548680"/>
            <a:ext cx="1635452" cy="1077218"/>
          </a:xfrm>
          <a:prstGeom prst="rect">
            <a:avLst/>
          </a:prstGeom>
          <a:noFill/>
        </p:spPr>
        <p:txBody>
          <a:bodyPr wrap="square" rtlCol="1">
            <a:spAutoFit/>
          </a:bodyPr>
          <a:lstStyle/>
          <a:p>
            <a:pPr algn="ctr"/>
            <a:r>
              <a:rPr lang="ar-EG" sz="3200" b="1" dirty="0">
                <a:solidFill>
                  <a:schemeClr val="accent6">
                    <a:lumMod val="75000"/>
                  </a:schemeClr>
                </a:solidFill>
              </a:rPr>
              <a:t>تفكير إبداعي </a:t>
            </a:r>
          </a:p>
        </p:txBody>
      </p:sp>
      <p:sp>
        <p:nvSpPr>
          <p:cNvPr id="2" name="مربع نص 1"/>
          <p:cNvSpPr txBox="1"/>
          <p:nvPr/>
        </p:nvSpPr>
        <p:spPr>
          <a:xfrm>
            <a:off x="755576" y="4799345"/>
            <a:ext cx="7632848" cy="1569660"/>
          </a:xfrm>
          <a:prstGeom prst="rect">
            <a:avLst/>
          </a:prstGeom>
          <a:noFill/>
        </p:spPr>
        <p:txBody>
          <a:bodyPr wrap="square" rtlCol="1">
            <a:spAutoFit/>
          </a:bodyPr>
          <a:lstStyle/>
          <a:p>
            <a:pPr algn="ctr"/>
            <a:r>
              <a:rPr lang="ar-EG" sz="3200" b="1" dirty="0">
                <a:solidFill>
                  <a:srgbClr val="FF0000"/>
                </a:solidFill>
              </a:rPr>
              <a:t>المشقة التي واجهها أثناء سيره على أقدامه – التعرض لأشعة الشمس الحارقة - المجهود البدني الزائد على أداء عمله اليومي</a:t>
            </a:r>
          </a:p>
        </p:txBody>
      </p:sp>
    </p:spTree>
    <p:extLst>
      <p:ext uri="{BB962C8B-B14F-4D97-AF65-F5344CB8AC3E}">
        <p14:creationId xmlns:p14="http://schemas.microsoft.com/office/powerpoint/2010/main" val="17768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784" y="1052736"/>
            <a:ext cx="509717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p:nvPr/>
        </p:nvSpPr>
        <p:spPr>
          <a:xfrm rot="21034770">
            <a:off x="3419250" y="2737420"/>
            <a:ext cx="2267744" cy="1938992"/>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4000" b="1" spc="50" dirty="0">
                <a:ln w="11430"/>
                <a:gradFill>
                  <a:gsLst>
                    <a:gs pos="25000">
                      <a:schemeClr val="accent2">
                        <a:satMod val="155000"/>
                      </a:schemeClr>
                    </a:gs>
                    <a:gs pos="100000">
                      <a:schemeClr val="accent2">
                        <a:shade val="45000"/>
                        <a:satMod val="165000"/>
                      </a:schemeClr>
                    </a:gs>
                  </a:gsLst>
                  <a:lin ang="5400000"/>
                </a:gradFill>
              </a:rPr>
              <a:t>أحاكي الأسلوب اللغوي: </a:t>
            </a:r>
          </a:p>
        </p:txBody>
      </p:sp>
    </p:spTree>
    <p:extLst>
      <p:ext uri="{BB962C8B-B14F-4D97-AF65-F5344CB8AC3E}">
        <p14:creationId xmlns:p14="http://schemas.microsoft.com/office/powerpoint/2010/main" val="41064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572" y="1690062"/>
            <a:ext cx="7704856" cy="3477875"/>
          </a:xfrm>
          <a:prstGeom prst="rect">
            <a:avLst/>
          </a:prstGeom>
          <a:noFill/>
        </p:spPr>
        <p:txBody>
          <a:bodyPr wrap="square" rtlCol="1">
            <a:spAutoFit/>
          </a:bodyPr>
          <a:lstStyle/>
          <a:p>
            <a:pPr algn="ctr"/>
            <a:r>
              <a:rPr lang="ar-EG" sz="320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أسلوب الدعاء من الأساليب التي لا نستغني عنها؛ فنحن ندعو لمن أسدى إلينا معروفاً وندعو حين نطلب من شخص القيام بأمر ما، أو الكف عن عمل ما.</a:t>
            </a:r>
          </a:p>
          <a:p>
            <a:pPr algn="ctr"/>
            <a:endParaRPr lang="ar-EG" sz="2800" dirty="0"/>
          </a:p>
          <a:p>
            <a:pPr algn="ctr"/>
            <a:r>
              <a:rPr lang="ar-EG" sz="3200" dirty="0">
                <a:ln w="1905"/>
                <a:solidFill>
                  <a:srgbClr val="FF0000"/>
                </a:solidFill>
                <a:effectLst>
                  <a:innerShdw blurRad="69850" dist="43180" dir="5400000">
                    <a:srgbClr val="000000">
                      <a:alpha val="65000"/>
                    </a:srgbClr>
                  </a:innerShdw>
                </a:effectLst>
              </a:rPr>
              <a:t>(هداك الله، أطال الله في عمرك على طاعته، جزاك الله خيراً،</a:t>
            </a:r>
          </a:p>
          <a:p>
            <a:pPr algn="ctr"/>
            <a:r>
              <a:rPr lang="ar-EG" sz="3200" dirty="0">
                <a:ln w="1905"/>
                <a:solidFill>
                  <a:srgbClr val="FF0000"/>
                </a:solidFill>
                <a:effectLst>
                  <a:innerShdw blurRad="69850" dist="43180" dir="5400000">
                    <a:srgbClr val="000000">
                      <a:alpha val="65000"/>
                    </a:srgbClr>
                  </a:innerShdw>
                </a:effectLst>
              </a:rPr>
              <a:t>أطعمك الله من ثمار الجنة)</a:t>
            </a:r>
          </a:p>
        </p:txBody>
      </p:sp>
    </p:spTree>
    <p:extLst>
      <p:ext uri="{BB962C8B-B14F-4D97-AF65-F5344CB8AC3E}">
        <p14:creationId xmlns:p14="http://schemas.microsoft.com/office/powerpoint/2010/main" val="59794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randombar(horizontal)">
                                      <p:cBhvr>
                                        <p:cTn id="7" dur="500"/>
                                        <p:tgtEl>
                                          <p:spTgt spid="5">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p:cTn id="1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3" dur="500"/>
                                        <p:tgtEl>
                                          <p:spTgt spid="5">
                                            <p:txEl>
                                              <p:pRg st="2" end="2"/>
                                            </p:txEl>
                                          </p:spTgt>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p:cTn id="1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32656"/>
            <a:ext cx="8568265" cy="6001643"/>
          </a:xfrm>
          <a:prstGeom prst="rect">
            <a:avLst/>
          </a:prstGeom>
          <a:noFill/>
        </p:spPr>
        <p:txBody>
          <a:bodyPr wrap="square" rtlCol="1">
            <a:spAutoFit/>
          </a:bodyPr>
          <a:lstStyle/>
          <a:p>
            <a:pPr>
              <a:lnSpc>
                <a:spcPct val="150000"/>
              </a:lnSpc>
            </a:pPr>
            <a:r>
              <a:rPr lang="ar-EG" sz="3200" b="1" dirty="0">
                <a:solidFill>
                  <a:schemeClr val="accent3">
                    <a:lumMod val="75000"/>
                  </a:schemeClr>
                </a:solidFill>
              </a:rPr>
              <a:t>أختار مما سبق أسلوب الدعاء المناسب للموقف وأكمل به العبارات الآتية:</a:t>
            </a:r>
            <a:endParaRPr lang="ar-EG" sz="3200" b="1" dirty="0"/>
          </a:p>
          <a:p>
            <a:pPr marL="342900" indent="-342900">
              <a:lnSpc>
                <a:spcPct val="150000"/>
              </a:lnSpc>
              <a:buFont typeface="Arial" panose="020B0604020202020204" pitchFamily="34" charset="0"/>
              <a:buChar char="•"/>
            </a:pPr>
            <a:r>
              <a:rPr lang="ar-EG" sz="3200" b="1" dirty="0"/>
              <a:t>أعطني القلم يا أخي،......................</a:t>
            </a:r>
          </a:p>
          <a:p>
            <a:pPr marL="342900" indent="-342900">
              <a:lnSpc>
                <a:spcPct val="150000"/>
              </a:lnSpc>
              <a:buFont typeface="Arial" panose="020B0604020202020204" pitchFamily="34" charset="0"/>
              <a:buChar char="•"/>
            </a:pPr>
            <a:r>
              <a:rPr lang="ar-EG" sz="3200" b="1" dirty="0"/>
              <a:t>لا تؤخر الصلاة عن وقتها،................</a:t>
            </a:r>
          </a:p>
          <a:p>
            <a:pPr marL="342900" indent="-342900">
              <a:lnSpc>
                <a:spcPct val="150000"/>
              </a:lnSpc>
              <a:buFont typeface="Arial" panose="020B0604020202020204" pitchFamily="34" charset="0"/>
              <a:buChar char="•"/>
            </a:pPr>
            <a:r>
              <a:rPr lang="ar-EG" sz="3200" b="1" dirty="0"/>
              <a:t>شكرًا لك يا أبي على هذه الرحلة،</a:t>
            </a:r>
          </a:p>
          <a:p>
            <a:pPr algn="ctr">
              <a:lnSpc>
                <a:spcPct val="150000"/>
              </a:lnSpc>
            </a:pPr>
            <a:r>
              <a:rPr lang="ar-EG" sz="3200" b="1" dirty="0"/>
              <a:t>............................................</a:t>
            </a:r>
          </a:p>
          <a:p>
            <a:pPr marL="342900" indent="-342900">
              <a:lnSpc>
                <a:spcPct val="150000"/>
              </a:lnSpc>
              <a:buFont typeface="Arial" panose="020B0604020202020204" pitchFamily="34" charset="0"/>
              <a:buChar char="•"/>
            </a:pPr>
            <a:r>
              <a:rPr lang="ar-EG" sz="3200" b="1" dirty="0"/>
              <a:t>سلمت يداك يا أمي علي الطعام اللذيذ، </a:t>
            </a:r>
          </a:p>
          <a:p>
            <a:pPr algn="ctr">
              <a:lnSpc>
                <a:spcPct val="150000"/>
              </a:lnSpc>
            </a:pPr>
            <a:r>
              <a:rPr lang="ar-EG" sz="3200" b="1" dirty="0"/>
              <a:t>.................................</a:t>
            </a:r>
          </a:p>
        </p:txBody>
      </p:sp>
      <p:sp>
        <p:nvSpPr>
          <p:cNvPr id="6" name="Rectangle 5"/>
          <p:cNvSpPr/>
          <p:nvPr/>
        </p:nvSpPr>
        <p:spPr>
          <a:xfrm>
            <a:off x="2987824" y="1801542"/>
            <a:ext cx="2175596" cy="584775"/>
          </a:xfrm>
          <a:prstGeom prst="rect">
            <a:avLst/>
          </a:prstGeom>
        </p:spPr>
        <p:txBody>
          <a:bodyPr wrap="none">
            <a:spAutoFit/>
          </a:bodyPr>
          <a:lstStyle/>
          <a:p>
            <a:r>
              <a:rPr lang="ar-EG" sz="3200" b="1" dirty="0">
                <a:ln w="1905"/>
                <a:solidFill>
                  <a:srgbClr val="FF0000"/>
                </a:solidFill>
                <a:effectLst>
                  <a:innerShdw blurRad="69850" dist="43180" dir="5400000">
                    <a:srgbClr val="000000">
                      <a:alpha val="65000"/>
                    </a:srgbClr>
                  </a:innerShdw>
                </a:effectLst>
              </a:rPr>
              <a:t>جزاك الله خيراً </a:t>
            </a:r>
            <a:endParaRPr lang="ar-EG" sz="3200" dirty="0"/>
          </a:p>
        </p:txBody>
      </p:sp>
      <p:sp>
        <p:nvSpPr>
          <p:cNvPr id="7" name="Rectangle 6"/>
          <p:cNvSpPr/>
          <p:nvPr/>
        </p:nvSpPr>
        <p:spPr>
          <a:xfrm>
            <a:off x="2703296" y="2646958"/>
            <a:ext cx="1407758" cy="584775"/>
          </a:xfrm>
          <a:prstGeom prst="rect">
            <a:avLst/>
          </a:prstGeom>
        </p:spPr>
        <p:txBody>
          <a:bodyPr wrap="none">
            <a:spAutoFit/>
          </a:bodyPr>
          <a:lstStyle/>
          <a:p>
            <a:r>
              <a:rPr lang="ar-EG" sz="3200" b="1" dirty="0">
                <a:ln w="1905"/>
                <a:solidFill>
                  <a:srgbClr val="FF0000"/>
                </a:solidFill>
                <a:effectLst>
                  <a:innerShdw blurRad="69850" dist="43180" dir="5400000">
                    <a:srgbClr val="000000">
                      <a:alpha val="65000"/>
                    </a:srgbClr>
                  </a:innerShdw>
                </a:effectLst>
              </a:rPr>
              <a:t>هداك الله </a:t>
            </a:r>
            <a:endParaRPr lang="ar-EG" sz="3200" dirty="0"/>
          </a:p>
        </p:txBody>
      </p:sp>
      <p:sp>
        <p:nvSpPr>
          <p:cNvPr id="8" name="Rectangle 7"/>
          <p:cNvSpPr/>
          <p:nvPr/>
        </p:nvSpPr>
        <p:spPr>
          <a:xfrm>
            <a:off x="2061408" y="4067920"/>
            <a:ext cx="4445448" cy="584775"/>
          </a:xfrm>
          <a:prstGeom prst="rect">
            <a:avLst/>
          </a:prstGeom>
        </p:spPr>
        <p:txBody>
          <a:bodyPr wrap="none">
            <a:spAutoFit/>
          </a:bodyPr>
          <a:lstStyle/>
          <a:p>
            <a:r>
              <a:rPr lang="ar-EG" sz="3200" b="1" dirty="0">
                <a:ln w="1905"/>
                <a:solidFill>
                  <a:srgbClr val="FF0000"/>
                </a:solidFill>
                <a:effectLst>
                  <a:innerShdw blurRad="69850" dist="43180" dir="5400000">
                    <a:srgbClr val="000000">
                      <a:alpha val="65000"/>
                    </a:srgbClr>
                  </a:innerShdw>
                </a:effectLst>
              </a:rPr>
              <a:t>أطال الله في عمرك علي طاعته  </a:t>
            </a:r>
            <a:endParaRPr lang="ar-EG" sz="3200" dirty="0"/>
          </a:p>
        </p:txBody>
      </p:sp>
      <p:sp>
        <p:nvSpPr>
          <p:cNvPr id="9" name="Rectangle 8"/>
          <p:cNvSpPr/>
          <p:nvPr/>
        </p:nvSpPr>
        <p:spPr>
          <a:xfrm>
            <a:off x="2371589" y="5488882"/>
            <a:ext cx="3825086" cy="584775"/>
          </a:xfrm>
          <a:prstGeom prst="rect">
            <a:avLst/>
          </a:prstGeom>
        </p:spPr>
        <p:txBody>
          <a:bodyPr wrap="none">
            <a:spAutoFit/>
          </a:bodyPr>
          <a:lstStyle/>
          <a:p>
            <a:r>
              <a:rPr lang="ar-EG" sz="3200" b="1" dirty="0">
                <a:ln w="1905"/>
                <a:solidFill>
                  <a:srgbClr val="FF0000"/>
                </a:solidFill>
                <a:effectLst>
                  <a:innerShdw blurRad="69850" dist="43180" dir="5400000">
                    <a:srgbClr val="000000">
                      <a:alpha val="65000"/>
                    </a:srgbClr>
                  </a:innerShdw>
                </a:effectLst>
              </a:rPr>
              <a:t> أطعمك الله من ثمار الجنة </a:t>
            </a:r>
            <a:endParaRPr lang="ar-EG" sz="3200" dirty="0"/>
          </a:p>
        </p:txBody>
      </p:sp>
    </p:spTree>
    <p:extLst>
      <p:ext uri="{BB962C8B-B14F-4D97-AF65-F5344CB8AC3E}">
        <p14:creationId xmlns:p14="http://schemas.microsoft.com/office/powerpoint/2010/main" val="391074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000"/>
                                        <p:tgtEl>
                                          <p:spTgt spid="5">
                                            <p:txEl>
                                              <p:pRg st="1" end="1"/>
                                            </p:txEl>
                                          </p:spTgt>
                                        </p:tgtEl>
                                      </p:cBhvr>
                                    </p:animEffect>
                                    <p:anim calcmode="lin" valueType="num">
                                      <p:cBhvr>
                                        <p:cTn id="14"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500"/>
                            </p:stCondLst>
                            <p:childTnLst>
                              <p:par>
                                <p:cTn id="24" presetID="42" presetClass="entr" presetSubtype="0" fill="hold" nodeType="after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fade">
                                      <p:cBhvr>
                                        <p:cTn id="26" dur="1000"/>
                                        <p:tgtEl>
                                          <p:spTgt spid="5">
                                            <p:txEl>
                                              <p:pRg st="2" end="2"/>
                                            </p:txEl>
                                          </p:spTgt>
                                        </p:tgtEl>
                                      </p:cBhvr>
                                    </p:animEffect>
                                    <p:anim calcmode="lin" valueType="num">
                                      <p:cBhvr>
                                        <p:cTn id="2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Effect transition="in" filter="fade">
                                      <p:cBhvr>
                                        <p:cTn id="35" dur="500"/>
                                        <p:tgtEl>
                                          <p:spTgt spid="7"/>
                                        </p:tgtEl>
                                      </p:cBhvr>
                                    </p:animEffect>
                                  </p:childTnLst>
                                </p:cTn>
                              </p:par>
                            </p:childTnLst>
                          </p:cTn>
                        </p:par>
                        <p:par>
                          <p:cTn id="36" fill="hold">
                            <p:stCondLst>
                              <p:cond delay="500"/>
                            </p:stCondLst>
                            <p:childTnLst>
                              <p:par>
                                <p:cTn id="37" presetID="42" presetClass="entr" presetSubtype="0" fill="hold" nodeType="after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fade">
                                      <p:cBhvr>
                                        <p:cTn id="39" dur="1000"/>
                                        <p:tgtEl>
                                          <p:spTgt spid="5">
                                            <p:txEl>
                                              <p:pRg st="3" end="3"/>
                                            </p:txEl>
                                          </p:spTgt>
                                        </p:tgtEl>
                                      </p:cBhvr>
                                    </p:animEffect>
                                    <p:anim calcmode="lin" valueType="num">
                                      <p:cBhvr>
                                        <p:cTn id="40"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2" presetClass="entr" presetSubtype="0" fill="hold" nodeType="afterEffect">
                                  <p:stCondLst>
                                    <p:cond delay="0"/>
                                  </p:stCondLst>
                                  <p:childTnLst>
                                    <p:set>
                                      <p:cBhvr>
                                        <p:cTn id="44" dur="1" fill="hold">
                                          <p:stCondLst>
                                            <p:cond delay="0"/>
                                          </p:stCondLst>
                                        </p:cTn>
                                        <p:tgtEl>
                                          <p:spTgt spid="5">
                                            <p:txEl>
                                              <p:pRg st="4" end="4"/>
                                            </p:txEl>
                                          </p:spTgt>
                                        </p:tgtEl>
                                        <p:attrNameLst>
                                          <p:attrName>style.visibility</p:attrName>
                                        </p:attrNameLst>
                                      </p:cBhvr>
                                      <p:to>
                                        <p:strVal val="visible"/>
                                      </p:to>
                                    </p:set>
                                    <p:animEffect transition="in" filter="fade">
                                      <p:cBhvr>
                                        <p:cTn id="45" dur="1000"/>
                                        <p:tgtEl>
                                          <p:spTgt spid="5">
                                            <p:txEl>
                                              <p:pRg st="4" end="4"/>
                                            </p:txEl>
                                          </p:spTgt>
                                        </p:tgtEl>
                                      </p:cBhvr>
                                    </p:animEffect>
                                    <p:anim calcmode="lin" valueType="num">
                                      <p:cBhvr>
                                        <p:cTn id="4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 calcmode="lin" valueType="num">
                                      <p:cBhvr>
                                        <p:cTn id="52"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53"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54" dur="500"/>
                                        <p:tgtEl>
                                          <p:spTgt spid="8">
                                            <p:txEl>
                                              <p:pRg st="0" end="0"/>
                                            </p:txEl>
                                          </p:spTgt>
                                        </p:tgtEl>
                                      </p:cBhvr>
                                    </p:animEffect>
                                  </p:childTnLst>
                                </p:cTn>
                              </p:par>
                            </p:childTnLst>
                          </p:cTn>
                        </p:par>
                        <p:par>
                          <p:cTn id="55" fill="hold">
                            <p:stCondLst>
                              <p:cond delay="500"/>
                            </p:stCondLst>
                            <p:childTnLst>
                              <p:par>
                                <p:cTn id="56" presetID="42" presetClass="entr" presetSubtype="0" fill="hold" nodeType="afterEffect">
                                  <p:stCondLst>
                                    <p:cond delay="0"/>
                                  </p:stCondLst>
                                  <p:childTnLst>
                                    <p:set>
                                      <p:cBhvr>
                                        <p:cTn id="57" dur="1" fill="hold">
                                          <p:stCondLst>
                                            <p:cond delay="0"/>
                                          </p:stCondLst>
                                        </p:cTn>
                                        <p:tgtEl>
                                          <p:spTgt spid="5">
                                            <p:txEl>
                                              <p:pRg st="5" end="5"/>
                                            </p:txEl>
                                          </p:spTgt>
                                        </p:tgtEl>
                                        <p:attrNameLst>
                                          <p:attrName>style.visibility</p:attrName>
                                        </p:attrNameLst>
                                      </p:cBhvr>
                                      <p:to>
                                        <p:strVal val="visible"/>
                                      </p:to>
                                    </p:set>
                                    <p:animEffect transition="in" filter="fade">
                                      <p:cBhvr>
                                        <p:cTn id="58" dur="1000"/>
                                        <p:tgtEl>
                                          <p:spTgt spid="5">
                                            <p:txEl>
                                              <p:pRg st="5" end="5"/>
                                            </p:txEl>
                                          </p:spTgt>
                                        </p:tgtEl>
                                      </p:cBhvr>
                                    </p:animEffect>
                                    <p:anim calcmode="lin" valueType="num">
                                      <p:cBhvr>
                                        <p:cTn id="59"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0"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par>
                          <p:cTn id="61" fill="hold">
                            <p:stCondLst>
                              <p:cond delay="1500"/>
                            </p:stCondLst>
                            <p:childTnLst>
                              <p:par>
                                <p:cTn id="62" presetID="42" presetClass="entr" presetSubtype="0" fill="hold" nodeType="afterEffect">
                                  <p:stCondLst>
                                    <p:cond delay="0"/>
                                  </p:stCondLst>
                                  <p:childTnLst>
                                    <p:set>
                                      <p:cBhvr>
                                        <p:cTn id="63" dur="1" fill="hold">
                                          <p:stCondLst>
                                            <p:cond delay="0"/>
                                          </p:stCondLst>
                                        </p:cTn>
                                        <p:tgtEl>
                                          <p:spTgt spid="5">
                                            <p:txEl>
                                              <p:pRg st="6" end="6"/>
                                            </p:txEl>
                                          </p:spTgt>
                                        </p:tgtEl>
                                        <p:attrNameLst>
                                          <p:attrName>style.visibility</p:attrName>
                                        </p:attrNameLst>
                                      </p:cBhvr>
                                      <p:to>
                                        <p:strVal val="visible"/>
                                      </p:to>
                                    </p:set>
                                    <p:animEffect transition="in" filter="fade">
                                      <p:cBhvr>
                                        <p:cTn id="64" dur="1000"/>
                                        <p:tgtEl>
                                          <p:spTgt spid="5">
                                            <p:txEl>
                                              <p:pRg st="6" end="6"/>
                                            </p:txEl>
                                          </p:spTgt>
                                        </p:tgtEl>
                                      </p:cBhvr>
                                    </p:animEffect>
                                    <p:anim calcmode="lin" valueType="num">
                                      <p:cBhvr>
                                        <p:cTn id="65"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6"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nodeType="clickEffect">
                                  <p:stCondLst>
                                    <p:cond delay="0"/>
                                  </p:stCondLst>
                                  <p:childTnLst>
                                    <p:set>
                                      <p:cBhvr>
                                        <p:cTn id="70" dur="1" fill="hold">
                                          <p:stCondLst>
                                            <p:cond delay="0"/>
                                          </p:stCondLst>
                                        </p:cTn>
                                        <p:tgtEl>
                                          <p:spTgt spid="9">
                                            <p:txEl>
                                              <p:pRg st="0" end="0"/>
                                            </p:txEl>
                                          </p:spTgt>
                                        </p:tgtEl>
                                        <p:attrNameLst>
                                          <p:attrName>style.visibility</p:attrName>
                                        </p:attrNameLst>
                                      </p:cBhvr>
                                      <p:to>
                                        <p:strVal val="visible"/>
                                      </p:to>
                                    </p:set>
                                    <p:anim calcmode="lin" valueType="num">
                                      <p:cBhvr>
                                        <p:cTn id="71"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72"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73"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lmohandes\Desktop\بوربوينت\r343.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74387">
            <a:off x="7166592" y="79862"/>
            <a:ext cx="1377182" cy="228639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56176" y="1011616"/>
            <a:ext cx="1164124" cy="830997"/>
          </a:xfrm>
          <a:prstGeom prst="rect">
            <a:avLst/>
          </a:prstGeom>
          <a:noFill/>
        </p:spPr>
        <p:txBody>
          <a:bodyPr wrap="square" rtlCol="1">
            <a:spAutoFit/>
          </a:bodyPr>
          <a:lstStyle/>
          <a:p>
            <a:r>
              <a:rPr lang="ar-EG" sz="4800" b="1" dirty="0"/>
              <a:t>أكتب </a:t>
            </a:r>
          </a:p>
        </p:txBody>
      </p:sp>
      <p:sp>
        <p:nvSpPr>
          <p:cNvPr id="5" name="TextBox 4"/>
          <p:cNvSpPr txBox="1"/>
          <p:nvPr/>
        </p:nvSpPr>
        <p:spPr>
          <a:xfrm>
            <a:off x="755576" y="1988840"/>
            <a:ext cx="7689412" cy="4154984"/>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3200" b="1" dirty="0">
                <a:solidFill>
                  <a:srgbClr val="FF0000"/>
                </a:solidFill>
              </a:rPr>
              <a:t>أشارك مجموعتي في كتابة مقدمة مغايرة لمقدمة النص الثاني وأكتبها هنا بخطي الجميل: </a:t>
            </a:r>
          </a:p>
          <a:p>
            <a:pPr algn="ctr">
              <a:lnSpc>
                <a:spcPct val="200000"/>
              </a:lnSpc>
            </a:pPr>
            <a:r>
              <a:rPr lang="ar-EG" sz="2000" dirty="0">
                <a:solidFill>
                  <a:srgbClr val="FF0000"/>
                </a:solidFill>
              </a:rPr>
              <a:t>...................................................................................................................................................................................................................................................................................................................................................................................................................................................................................................................................................</a:t>
            </a:r>
          </a:p>
        </p:txBody>
      </p:sp>
      <p:sp>
        <p:nvSpPr>
          <p:cNvPr id="2" name="مستطيل 1"/>
          <p:cNvSpPr/>
          <p:nvPr/>
        </p:nvSpPr>
        <p:spPr>
          <a:xfrm>
            <a:off x="323528" y="3068960"/>
            <a:ext cx="8208912" cy="3108543"/>
          </a:xfrm>
          <a:prstGeom prst="rect">
            <a:avLst/>
          </a:prstGeom>
        </p:spPr>
        <p:txBody>
          <a:bodyPr wrap="square">
            <a:spAutoFit/>
          </a:bodyPr>
          <a:lstStyle/>
          <a:p>
            <a:pPr algn="ctr"/>
            <a:r>
              <a:rPr lang="ar-EG" sz="2800" b="1" dirty="0">
                <a:latin typeface="Ubuntu"/>
              </a:rPr>
              <a:t>كان طلب العلم عسيراً على عامة الشعب ويسير لأصحاب النفوذ والمال، فقد كان العالم الجليل الكسائي يأتي من أطراف مدينة بغداد الواسعة بعد صلاة الفجر ليعلم ولدي الخليفة العباسي هارون الرشيد وهما الأمين والمأمون، بينما لا يجد علي بن المبارك الذي كان شاباً شغوفاً للتعلم والعلم آنذاك أحداً من العلماء ليتعلم على يده، وذلك لانشغالهم بالتأليف والكتابة فكان عليه ابتكار طريقة ليتغلب فيها علي هذه العقبة ويشبع شغفه العلمي.</a:t>
            </a:r>
            <a:endParaRPr lang="en-US" sz="2800" b="1" dirty="0"/>
          </a:p>
        </p:txBody>
      </p:sp>
    </p:spTree>
    <p:extLst>
      <p:ext uri="{BB962C8B-B14F-4D97-AF65-F5344CB8AC3E}">
        <p14:creationId xmlns:p14="http://schemas.microsoft.com/office/powerpoint/2010/main" val="2906237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p:cTn id="12" dur="500" fill="hold"/>
                                        <p:tgtEl>
                                          <p:spTgt spid="6146"/>
                                        </p:tgtEl>
                                        <p:attrNameLst>
                                          <p:attrName>ppt_w</p:attrName>
                                        </p:attrNameLst>
                                      </p:cBhvr>
                                      <p:tavLst>
                                        <p:tav tm="0">
                                          <p:val>
                                            <p:fltVal val="0"/>
                                          </p:val>
                                        </p:tav>
                                        <p:tav tm="100000">
                                          <p:val>
                                            <p:strVal val="#ppt_w"/>
                                          </p:val>
                                        </p:tav>
                                      </p:tavLst>
                                    </p:anim>
                                    <p:anim calcmode="lin" valueType="num">
                                      <p:cBhvr>
                                        <p:cTn id="13" dur="500" fill="hold"/>
                                        <p:tgtEl>
                                          <p:spTgt spid="6146"/>
                                        </p:tgtEl>
                                        <p:attrNameLst>
                                          <p:attrName>ppt_h</p:attrName>
                                        </p:attrNameLst>
                                      </p:cBhvr>
                                      <p:tavLst>
                                        <p:tav tm="0">
                                          <p:val>
                                            <p:fltVal val="0"/>
                                          </p:val>
                                        </p:tav>
                                        <p:tav tm="100000">
                                          <p:val>
                                            <p:strVal val="#ppt_h"/>
                                          </p:val>
                                        </p:tav>
                                      </p:tavLst>
                                    </p:anim>
                                    <p:animEffect transition="in" filter="fade">
                                      <p:cBhvr>
                                        <p:cTn id="14" dur="500"/>
                                        <p:tgtEl>
                                          <p:spTgt spid="6146"/>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9572" y="2644170"/>
            <a:ext cx="7704856" cy="1569660"/>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457200" indent="-457200" algn="justLow">
              <a:buFont typeface="Arial" panose="020B0604020202020204" pitchFamily="34" charset="0"/>
              <a:buChar char="•"/>
            </a:pPr>
            <a:r>
              <a:rPr lang="ar-EG" sz="3200" b="1" dirty="0">
                <a:solidFill>
                  <a:srgbClr val="00B050"/>
                </a:solidFill>
              </a:rPr>
              <a:t>لاحظت إهمال بعض الطلاب حل واجباتهم وعدم احترامهم معلميهم، فتطوعت لإلقاء كلمة تبين فيها أهمية العلم وفضله.</a:t>
            </a:r>
          </a:p>
        </p:txBody>
      </p:sp>
      <p:pic>
        <p:nvPicPr>
          <p:cNvPr id="6" name="Picture 2" descr="C:\Users\elmohandes\Desktop\بوربوينت\r343.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74387">
            <a:off x="7145186" y="51264"/>
            <a:ext cx="1377182" cy="22863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p:nvPr/>
        </p:nvSpPr>
        <p:spPr>
          <a:xfrm>
            <a:off x="5580112" y="1124744"/>
            <a:ext cx="1740188" cy="923330"/>
          </a:xfrm>
          <a:prstGeom prst="rect">
            <a:avLst/>
          </a:prstGeom>
          <a:noFill/>
        </p:spPr>
        <p:txBody>
          <a:bodyPr wrap="square" rtlCol="1">
            <a:spAutoFit/>
          </a:bodyPr>
          <a:lstStyle/>
          <a:p>
            <a:r>
              <a:rPr lang="ar-EG" sz="5400" b="1" dirty="0"/>
              <a:t>أكتب </a:t>
            </a:r>
          </a:p>
        </p:txBody>
      </p:sp>
    </p:spTree>
    <p:extLst>
      <p:ext uri="{BB962C8B-B14F-4D97-AF65-F5344CB8AC3E}">
        <p14:creationId xmlns:p14="http://schemas.microsoft.com/office/powerpoint/2010/main" val="1944491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4365" y="2204864"/>
            <a:ext cx="7704856" cy="3567067"/>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ar-EG" sz="3200" b="1" dirty="0"/>
              <a:t>اكتب نص هذه الكلمة وألقها أمام زملائك في الصف </a:t>
            </a:r>
          </a:p>
          <a:p>
            <a:pPr algn="ctr">
              <a:lnSpc>
                <a:spcPct val="200000"/>
              </a:lnSpc>
            </a:pPr>
            <a:r>
              <a:rPr lang="ar-EG" sz="2000" dirty="0">
                <a:solidFill>
                  <a:srgbClr val="00B050"/>
                </a:solidFill>
              </a:rPr>
              <a:t>.....................................................................................................................................................................................................................................................................................................................................................................................................................................................................................................................................................</a:t>
            </a:r>
          </a:p>
        </p:txBody>
      </p:sp>
      <p:pic>
        <p:nvPicPr>
          <p:cNvPr id="6" name="Picture 2" descr="C:\Users\elmohandes\Desktop\بوربوينت\r343.PNG"/>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274387">
            <a:off x="7145186" y="51264"/>
            <a:ext cx="1377182" cy="228639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p:cNvSpPr txBox="1"/>
          <p:nvPr/>
        </p:nvSpPr>
        <p:spPr>
          <a:xfrm>
            <a:off x="5868144" y="1092703"/>
            <a:ext cx="1164124" cy="707886"/>
          </a:xfrm>
          <a:prstGeom prst="rect">
            <a:avLst/>
          </a:prstGeom>
          <a:noFill/>
        </p:spPr>
        <p:txBody>
          <a:bodyPr wrap="square" rtlCol="1">
            <a:spAutoFit/>
          </a:bodyPr>
          <a:lstStyle/>
          <a:p>
            <a:r>
              <a:rPr lang="ar-EG" sz="4000" b="1" dirty="0"/>
              <a:t>أكتب </a:t>
            </a:r>
          </a:p>
        </p:txBody>
      </p:sp>
      <p:sp>
        <p:nvSpPr>
          <p:cNvPr id="2" name="مستطيل 1"/>
          <p:cNvSpPr/>
          <p:nvPr/>
        </p:nvSpPr>
        <p:spPr>
          <a:xfrm>
            <a:off x="755576" y="2839576"/>
            <a:ext cx="7695653" cy="2677656"/>
          </a:xfrm>
          <a:prstGeom prst="rect">
            <a:avLst/>
          </a:prstGeom>
        </p:spPr>
        <p:txBody>
          <a:bodyPr wrap="square">
            <a:spAutoFit/>
          </a:bodyPr>
          <a:lstStyle/>
          <a:p>
            <a:pPr algn="justLow">
              <a:buFont typeface="Arial" panose="020B0604020202020204" pitchFamily="34" charset="0"/>
              <a:buChar char="•"/>
            </a:pPr>
            <a:r>
              <a:rPr lang="ar-EG" sz="2800" b="1" dirty="0">
                <a:solidFill>
                  <a:srgbClr val="C0392B"/>
                </a:solidFill>
                <a:latin typeface="Ubuntu"/>
              </a:rPr>
              <a:t>يجب علي طالب العلم أن يدرك أن رفاهية العيش لن تصل إليه إلا بالعلم، فالعلم الذي يدرسه طالب العلم فيه منفعة لنفسه وللبشرية كافة، كما أن المعرفة تعد بحد ذاتها قوة، وكلما زاد العلم ارتفعت معه منزلة صاحبة مادياً واجتماعياً، كما وقد غير العلم الأسس المعيشية، وطرقها القديمة، وقد حسَّن أوضاع الكثير من البلدان الفقيرة، وجعلها بلاد غنية بالموارد البشرية والمادية.</a:t>
            </a:r>
            <a:endParaRPr lang="ar-EG" sz="2800" b="1" dirty="0">
              <a:effectLst/>
            </a:endParaRPr>
          </a:p>
        </p:txBody>
      </p:sp>
    </p:spTree>
    <p:extLst>
      <p:ext uri="{BB962C8B-B14F-4D97-AF65-F5344CB8AC3E}">
        <p14:creationId xmlns:p14="http://schemas.microsoft.com/office/powerpoint/2010/main" val="17472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iterate type="lt">
                                    <p:tmPct val="10000"/>
                                  </p:iterate>
                                  <p:childTnLst>
                                    <p:set>
                                      <p:cBhvr>
                                        <p:cTn id="22" dur="1" fill="hold">
                                          <p:stCondLst>
                                            <p:cond delay="0"/>
                                          </p:stCondLst>
                                        </p:cTn>
                                        <p:tgtEl>
                                          <p:spTgt spid="2"/>
                                        </p:tgtEl>
                                        <p:attrNameLst>
                                          <p:attrName>style.visibility</p:attrName>
                                        </p:attrNameLst>
                                      </p:cBhvr>
                                      <p:to>
                                        <p:strVal val="visible"/>
                                      </p:to>
                                    </p:set>
                                    <p:animEffect transition="in" filter="wipe(down)">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784" y="1052736"/>
            <a:ext cx="5097172"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3"/>
          <p:cNvSpPr txBox="1"/>
          <p:nvPr/>
        </p:nvSpPr>
        <p:spPr>
          <a:xfrm rot="21334594">
            <a:off x="3506257" y="2485612"/>
            <a:ext cx="1767526" cy="2308324"/>
          </a:xfrm>
          <a:prstGeom prst="rect">
            <a:avLst/>
          </a:prstGeom>
          <a:no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EG" sz="4800" b="1" spc="50" dirty="0">
                <a:ln w="11430"/>
                <a:gradFill>
                  <a:gsLst>
                    <a:gs pos="25000">
                      <a:schemeClr val="accent2">
                        <a:satMod val="155000"/>
                      </a:schemeClr>
                    </a:gs>
                    <a:gs pos="100000">
                      <a:schemeClr val="accent2">
                        <a:shade val="45000"/>
                        <a:satMod val="165000"/>
                      </a:schemeClr>
                    </a:gs>
                  </a:gsLst>
                  <a:lin ang="5400000"/>
                </a:gradFill>
              </a:rPr>
              <a:t>أغني ملف تعلُّمي  </a:t>
            </a:r>
          </a:p>
        </p:txBody>
      </p:sp>
    </p:spTree>
    <p:extLst>
      <p:ext uri="{BB962C8B-B14F-4D97-AF65-F5344CB8AC3E}">
        <p14:creationId xmlns:p14="http://schemas.microsoft.com/office/powerpoint/2010/main" val="382909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3528" y="980728"/>
            <a:ext cx="8208912" cy="4216539"/>
          </a:xfrm>
          <a:prstGeom prst="rect">
            <a:avLst/>
          </a:prstGeom>
          <a:noFill/>
        </p:spPr>
        <p:txBody>
          <a:bodyPr wrap="square" rtlCol="1">
            <a:spAutoFit/>
          </a:bodyPr>
          <a:lstStyle/>
          <a:p>
            <a:pPr marL="285750" indent="-285750">
              <a:buFont typeface="Arial" pitchFamily="34" charset="0"/>
              <a:buChar char="•"/>
            </a:pPr>
            <a:r>
              <a:rPr lang="ar-EG" sz="3200" b="1" dirty="0"/>
              <a:t>زخرت الكتب بذكر مواقف كثيرة للجيل الأول، يتجلى فيها أدبهم مع العلماء واجتهادهم في طلب العلم. أبحث في تلك المواقف وأضمِّنها ملف تعلمي.</a:t>
            </a:r>
          </a:p>
          <a:p>
            <a:pPr marL="285750" indent="-285750">
              <a:buFont typeface="Arial" pitchFamily="34" charset="0"/>
              <a:buChar char="•"/>
            </a:pPr>
            <a:endParaRPr lang="ar-EG" sz="3200" dirty="0"/>
          </a:p>
          <a:p>
            <a:pPr marL="285750" indent="-285750">
              <a:buFont typeface="Arial" pitchFamily="34" charset="0"/>
              <a:buChar char="•"/>
            </a:pPr>
            <a:r>
              <a:rPr lang="ar-EG" sz="2800" b="1" dirty="0">
                <a:solidFill>
                  <a:srgbClr val="0070C0"/>
                </a:solidFill>
              </a:rPr>
              <a:t>أبحث في كتب التراجم أو على مواقع الشبكة العنكبوتية عن سيرة إحدى الشخصيات الآتية: </a:t>
            </a:r>
          </a:p>
          <a:p>
            <a:pPr lvl="1"/>
            <a:r>
              <a:rPr lang="ar-EG" sz="2800" b="1" dirty="0">
                <a:solidFill>
                  <a:srgbClr val="C00000"/>
                </a:solidFill>
              </a:rPr>
              <a:t>1- أمير المؤمنين عمر بن الخطاب رضي الله عنه.</a:t>
            </a:r>
          </a:p>
          <a:p>
            <a:pPr lvl="1"/>
            <a:r>
              <a:rPr lang="ar-EG" sz="2800" b="1" dirty="0">
                <a:solidFill>
                  <a:srgbClr val="C00000"/>
                </a:solidFill>
              </a:rPr>
              <a:t>2- الصحابي الجليل عبد الله بن عمر رضي الله عنهما.</a:t>
            </a:r>
          </a:p>
          <a:p>
            <a:pPr lvl="1"/>
            <a:r>
              <a:rPr lang="ar-EG" sz="2800" b="1" dirty="0">
                <a:solidFill>
                  <a:srgbClr val="C00000"/>
                </a:solidFill>
              </a:rPr>
              <a:t>3- الخليفة العباسي هارون الرشيد.</a:t>
            </a:r>
          </a:p>
        </p:txBody>
      </p:sp>
    </p:spTree>
    <p:extLst>
      <p:ext uri="{BB962C8B-B14F-4D97-AF65-F5344CB8AC3E}">
        <p14:creationId xmlns:p14="http://schemas.microsoft.com/office/powerpoint/2010/main" val="102886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284126" y="2636912"/>
            <a:ext cx="2303357" cy="580058"/>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EG" sz="3200" dirty="0"/>
              <a:t>شجرة السدر</a:t>
            </a:r>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476672"/>
            <a:ext cx="2630369"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61378" y="1960823"/>
            <a:ext cx="2305035" cy="1936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3496521" y="4112916"/>
            <a:ext cx="2303357" cy="580058"/>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EG" sz="3200" dirty="0"/>
              <a:t>شجرة الطلح</a:t>
            </a:r>
          </a:p>
        </p:txBody>
      </p:sp>
      <p:pic>
        <p:nvPicPr>
          <p:cNvPr id="2052"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551" y="3527878"/>
            <a:ext cx="2379787" cy="19893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539551" y="5661248"/>
            <a:ext cx="2303357" cy="580058"/>
          </a:xfrm>
          <a:prstGeom prst="roundRect">
            <a:avLst/>
          </a:prstGeom>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ar-EG" sz="3200" dirty="0"/>
              <a:t>شجرة السمر</a:t>
            </a:r>
          </a:p>
        </p:txBody>
      </p:sp>
      <p:sp>
        <p:nvSpPr>
          <p:cNvPr id="8" name="Double Wave 5">
            <a:extLst>
              <a:ext uri="{FF2B5EF4-FFF2-40B4-BE49-F238E27FC236}">
                <a16:creationId xmlns:a16="http://schemas.microsoft.com/office/drawing/2014/main" id="{0569C2EA-4726-42F7-AE8A-279921E98017}"/>
              </a:ext>
            </a:extLst>
          </p:cNvPr>
          <p:cNvSpPr/>
          <p:nvPr/>
        </p:nvSpPr>
        <p:spPr>
          <a:xfrm>
            <a:off x="3588425" y="5505532"/>
            <a:ext cx="4355976" cy="722151"/>
          </a:xfrm>
          <a:prstGeom prst="doubleWave">
            <a:avLst/>
          </a:prstGeom>
        </p:spPr>
        <p:style>
          <a:lnRef idx="0">
            <a:schemeClr val="accent1"/>
          </a:lnRef>
          <a:fillRef idx="3">
            <a:schemeClr val="accent1"/>
          </a:fillRef>
          <a:effectRef idx="3">
            <a:schemeClr val="accent1"/>
          </a:effectRef>
          <a:fontRef idx="minor">
            <a:schemeClr val="lt1"/>
          </a:fontRef>
        </p:style>
        <p:txBody>
          <a:bodyPr rtlCol="1" anchor="ctr"/>
          <a:lstStyle/>
          <a:p>
            <a:pPr algn="ctr"/>
            <a:r>
              <a:rPr lang="ar-EG" sz="4000" b="1" dirty="0"/>
              <a:t>من أشجار البوادي</a:t>
            </a:r>
          </a:p>
        </p:txBody>
      </p:sp>
    </p:spTree>
    <p:extLst>
      <p:ext uri="{BB962C8B-B14F-4D97-AF65-F5344CB8AC3E}">
        <p14:creationId xmlns:p14="http://schemas.microsoft.com/office/powerpoint/2010/main" val="268088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6"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wipe(down)">
                                      <p:cBhvr>
                                        <p:cTn id="11" dur="580">
                                          <p:stCondLst>
                                            <p:cond delay="0"/>
                                          </p:stCondLst>
                                        </p:cTn>
                                        <p:tgtEl>
                                          <p:spTgt spid="2050"/>
                                        </p:tgtEl>
                                      </p:cBhvr>
                                    </p:animEffect>
                                    <p:anim calcmode="lin" valueType="num">
                                      <p:cBhvr>
                                        <p:cTn id="12" dur="1822" tmFilter="0,0; 0.14,0.36; 0.43,0.73; 0.71,0.91; 1.0,1.0">
                                          <p:stCondLst>
                                            <p:cond delay="0"/>
                                          </p:stCondLst>
                                        </p:cTn>
                                        <p:tgtEl>
                                          <p:spTgt spid="2050"/>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2050"/>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2050"/>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2050"/>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2050"/>
                                        </p:tgtEl>
                                        <p:attrNameLst>
                                          <p:attrName>ppt_y</p:attrName>
                                        </p:attrNameLst>
                                      </p:cBhvr>
                                      <p:tavLst>
                                        <p:tav tm="0" fmla="#ppt_y-sin(pi*$)/81">
                                          <p:val>
                                            <p:fltVal val="0"/>
                                          </p:val>
                                        </p:tav>
                                        <p:tav tm="100000">
                                          <p:val>
                                            <p:fltVal val="1"/>
                                          </p:val>
                                        </p:tav>
                                      </p:tavLst>
                                    </p:anim>
                                    <p:animScale>
                                      <p:cBhvr>
                                        <p:cTn id="17" dur="26">
                                          <p:stCondLst>
                                            <p:cond delay="650"/>
                                          </p:stCondLst>
                                        </p:cTn>
                                        <p:tgtEl>
                                          <p:spTgt spid="2050"/>
                                        </p:tgtEl>
                                      </p:cBhvr>
                                      <p:to x="100000" y="60000"/>
                                    </p:animScale>
                                    <p:animScale>
                                      <p:cBhvr>
                                        <p:cTn id="18" dur="166" decel="50000">
                                          <p:stCondLst>
                                            <p:cond delay="676"/>
                                          </p:stCondLst>
                                        </p:cTn>
                                        <p:tgtEl>
                                          <p:spTgt spid="2050"/>
                                        </p:tgtEl>
                                      </p:cBhvr>
                                      <p:to x="100000" y="100000"/>
                                    </p:animScale>
                                    <p:animScale>
                                      <p:cBhvr>
                                        <p:cTn id="19" dur="26">
                                          <p:stCondLst>
                                            <p:cond delay="1312"/>
                                          </p:stCondLst>
                                        </p:cTn>
                                        <p:tgtEl>
                                          <p:spTgt spid="2050"/>
                                        </p:tgtEl>
                                      </p:cBhvr>
                                      <p:to x="100000" y="80000"/>
                                    </p:animScale>
                                    <p:animScale>
                                      <p:cBhvr>
                                        <p:cTn id="20" dur="166" decel="50000">
                                          <p:stCondLst>
                                            <p:cond delay="1338"/>
                                          </p:stCondLst>
                                        </p:cTn>
                                        <p:tgtEl>
                                          <p:spTgt spid="2050"/>
                                        </p:tgtEl>
                                      </p:cBhvr>
                                      <p:to x="100000" y="100000"/>
                                    </p:animScale>
                                    <p:animScale>
                                      <p:cBhvr>
                                        <p:cTn id="21" dur="26">
                                          <p:stCondLst>
                                            <p:cond delay="1642"/>
                                          </p:stCondLst>
                                        </p:cTn>
                                        <p:tgtEl>
                                          <p:spTgt spid="2050"/>
                                        </p:tgtEl>
                                      </p:cBhvr>
                                      <p:to x="100000" y="90000"/>
                                    </p:animScale>
                                    <p:animScale>
                                      <p:cBhvr>
                                        <p:cTn id="22" dur="166" decel="50000">
                                          <p:stCondLst>
                                            <p:cond delay="1668"/>
                                          </p:stCondLst>
                                        </p:cTn>
                                        <p:tgtEl>
                                          <p:spTgt spid="2050"/>
                                        </p:tgtEl>
                                      </p:cBhvr>
                                      <p:to x="100000" y="100000"/>
                                    </p:animScale>
                                    <p:animScale>
                                      <p:cBhvr>
                                        <p:cTn id="23" dur="26">
                                          <p:stCondLst>
                                            <p:cond delay="1808"/>
                                          </p:stCondLst>
                                        </p:cTn>
                                        <p:tgtEl>
                                          <p:spTgt spid="2050"/>
                                        </p:tgtEl>
                                      </p:cBhvr>
                                      <p:to x="100000" y="95000"/>
                                    </p:animScale>
                                    <p:animScale>
                                      <p:cBhvr>
                                        <p:cTn id="24" dur="166" decel="50000">
                                          <p:stCondLst>
                                            <p:cond delay="1834"/>
                                          </p:stCondLst>
                                        </p:cTn>
                                        <p:tgtEl>
                                          <p:spTgt spid="2050"/>
                                        </p:tgtEl>
                                      </p:cBhvr>
                                      <p:to x="100000" y="100000"/>
                                    </p:animScale>
                                  </p:childTnLst>
                                </p:cTn>
                              </p:par>
                              <p:par>
                                <p:cTn id="25" presetID="26"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80">
                                          <p:stCondLst>
                                            <p:cond delay="0"/>
                                          </p:stCondLst>
                                        </p:cTn>
                                        <p:tgtEl>
                                          <p:spTgt spid="4"/>
                                        </p:tgtEl>
                                      </p:cBhvr>
                                    </p:animEffect>
                                    <p:anim calcmode="lin" valueType="num">
                                      <p:cBhvr>
                                        <p:cTn id="2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3" dur="26">
                                          <p:stCondLst>
                                            <p:cond delay="650"/>
                                          </p:stCondLst>
                                        </p:cTn>
                                        <p:tgtEl>
                                          <p:spTgt spid="4"/>
                                        </p:tgtEl>
                                      </p:cBhvr>
                                      <p:to x="100000" y="60000"/>
                                    </p:animScale>
                                    <p:animScale>
                                      <p:cBhvr>
                                        <p:cTn id="34" dur="166" decel="50000">
                                          <p:stCondLst>
                                            <p:cond delay="676"/>
                                          </p:stCondLst>
                                        </p:cTn>
                                        <p:tgtEl>
                                          <p:spTgt spid="4"/>
                                        </p:tgtEl>
                                      </p:cBhvr>
                                      <p:to x="100000" y="100000"/>
                                    </p:animScale>
                                    <p:animScale>
                                      <p:cBhvr>
                                        <p:cTn id="35" dur="26">
                                          <p:stCondLst>
                                            <p:cond delay="1312"/>
                                          </p:stCondLst>
                                        </p:cTn>
                                        <p:tgtEl>
                                          <p:spTgt spid="4"/>
                                        </p:tgtEl>
                                      </p:cBhvr>
                                      <p:to x="100000" y="80000"/>
                                    </p:animScale>
                                    <p:animScale>
                                      <p:cBhvr>
                                        <p:cTn id="36" dur="166" decel="50000">
                                          <p:stCondLst>
                                            <p:cond delay="1338"/>
                                          </p:stCondLst>
                                        </p:cTn>
                                        <p:tgtEl>
                                          <p:spTgt spid="4"/>
                                        </p:tgtEl>
                                      </p:cBhvr>
                                      <p:to x="100000" y="100000"/>
                                    </p:animScale>
                                    <p:animScale>
                                      <p:cBhvr>
                                        <p:cTn id="37" dur="26">
                                          <p:stCondLst>
                                            <p:cond delay="1642"/>
                                          </p:stCondLst>
                                        </p:cTn>
                                        <p:tgtEl>
                                          <p:spTgt spid="4"/>
                                        </p:tgtEl>
                                      </p:cBhvr>
                                      <p:to x="100000" y="90000"/>
                                    </p:animScale>
                                    <p:animScale>
                                      <p:cBhvr>
                                        <p:cTn id="38" dur="166" decel="50000">
                                          <p:stCondLst>
                                            <p:cond delay="1668"/>
                                          </p:stCondLst>
                                        </p:cTn>
                                        <p:tgtEl>
                                          <p:spTgt spid="4"/>
                                        </p:tgtEl>
                                      </p:cBhvr>
                                      <p:to x="100000" y="100000"/>
                                    </p:animScale>
                                    <p:animScale>
                                      <p:cBhvr>
                                        <p:cTn id="39" dur="26">
                                          <p:stCondLst>
                                            <p:cond delay="1808"/>
                                          </p:stCondLst>
                                        </p:cTn>
                                        <p:tgtEl>
                                          <p:spTgt spid="4"/>
                                        </p:tgtEl>
                                      </p:cBhvr>
                                      <p:to x="100000" y="95000"/>
                                    </p:animScale>
                                    <p:animScale>
                                      <p:cBhvr>
                                        <p:cTn id="40" dur="166" decel="50000">
                                          <p:stCondLst>
                                            <p:cond delay="1834"/>
                                          </p:stCondLst>
                                        </p:cTn>
                                        <p:tgtEl>
                                          <p:spTgt spid="4"/>
                                        </p:tgtEl>
                                      </p:cBhvr>
                                      <p:to x="100000" y="100000"/>
                                    </p:animScale>
                                  </p:childTnLst>
                                </p:cTn>
                              </p:par>
                            </p:childTnLst>
                          </p:cTn>
                        </p:par>
                        <p:par>
                          <p:cTn id="41" fill="hold">
                            <p:stCondLst>
                              <p:cond delay="2500"/>
                            </p:stCondLst>
                            <p:childTnLst>
                              <p:par>
                                <p:cTn id="42" presetID="26" presetClass="entr" presetSubtype="0" fill="hold" nodeType="afterEffect">
                                  <p:stCondLst>
                                    <p:cond delay="0"/>
                                  </p:stCondLst>
                                  <p:childTnLst>
                                    <p:set>
                                      <p:cBhvr>
                                        <p:cTn id="43" dur="1" fill="hold">
                                          <p:stCondLst>
                                            <p:cond delay="0"/>
                                          </p:stCondLst>
                                        </p:cTn>
                                        <p:tgtEl>
                                          <p:spTgt spid="2051"/>
                                        </p:tgtEl>
                                        <p:attrNameLst>
                                          <p:attrName>style.visibility</p:attrName>
                                        </p:attrNameLst>
                                      </p:cBhvr>
                                      <p:to>
                                        <p:strVal val="visible"/>
                                      </p:to>
                                    </p:set>
                                    <p:animEffect transition="in" filter="wipe(down)">
                                      <p:cBhvr>
                                        <p:cTn id="44" dur="580">
                                          <p:stCondLst>
                                            <p:cond delay="0"/>
                                          </p:stCondLst>
                                        </p:cTn>
                                        <p:tgtEl>
                                          <p:spTgt spid="2051"/>
                                        </p:tgtEl>
                                      </p:cBhvr>
                                    </p:animEffect>
                                    <p:anim calcmode="lin" valueType="num">
                                      <p:cBhvr>
                                        <p:cTn id="45" dur="1822" tmFilter="0,0; 0.14,0.36; 0.43,0.73; 0.71,0.91; 1.0,1.0">
                                          <p:stCondLst>
                                            <p:cond delay="0"/>
                                          </p:stCondLst>
                                        </p:cTn>
                                        <p:tgtEl>
                                          <p:spTgt spid="2051"/>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2051"/>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2051"/>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2051"/>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2051"/>
                                        </p:tgtEl>
                                        <p:attrNameLst>
                                          <p:attrName>ppt_y</p:attrName>
                                        </p:attrNameLst>
                                      </p:cBhvr>
                                      <p:tavLst>
                                        <p:tav tm="0" fmla="#ppt_y-sin(pi*$)/81">
                                          <p:val>
                                            <p:fltVal val="0"/>
                                          </p:val>
                                        </p:tav>
                                        <p:tav tm="100000">
                                          <p:val>
                                            <p:fltVal val="1"/>
                                          </p:val>
                                        </p:tav>
                                      </p:tavLst>
                                    </p:anim>
                                    <p:animScale>
                                      <p:cBhvr>
                                        <p:cTn id="50" dur="26">
                                          <p:stCondLst>
                                            <p:cond delay="650"/>
                                          </p:stCondLst>
                                        </p:cTn>
                                        <p:tgtEl>
                                          <p:spTgt spid="2051"/>
                                        </p:tgtEl>
                                      </p:cBhvr>
                                      <p:to x="100000" y="60000"/>
                                    </p:animScale>
                                    <p:animScale>
                                      <p:cBhvr>
                                        <p:cTn id="51" dur="166" decel="50000">
                                          <p:stCondLst>
                                            <p:cond delay="676"/>
                                          </p:stCondLst>
                                        </p:cTn>
                                        <p:tgtEl>
                                          <p:spTgt spid="2051"/>
                                        </p:tgtEl>
                                      </p:cBhvr>
                                      <p:to x="100000" y="100000"/>
                                    </p:animScale>
                                    <p:animScale>
                                      <p:cBhvr>
                                        <p:cTn id="52" dur="26">
                                          <p:stCondLst>
                                            <p:cond delay="1312"/>
                                          </p:stCondLst>
                                        </p:cTn>
                                        <p:tgtEl>
                                          <p:spTgt spid="2051"/>
                                        </p:tgtEl>
                                      </p:cBhvr>
                                      <p:to x="100000" y="80000"/>
                                    </p:animScale>
                                    <p:animScale>
                                      <p:cBhvr>
                                        <p:cTn id="53" dur="166" decel="50000">
                                          <p:stCondLst>
                                            <p:cond delay="1338"/>
                                          </p:stCondLst>
                                        </p:cTn>
                                        <p:tgtEl>
                                          <p:spTgt spid="2051"/>
                                        </p:tgtEl>
                                      </p:cBhvr>
                                      <p:to x="100000" y="100000"/>
                                    </p:animScale>
                                    <p:animScale>
                                      <p:cBhvr>
                                        <p:cTn id="54" dur="26">
                                          <p:stCondLst>
                                            <p:cond delay="1642"/>
                                          </p:stCondLst>
                                        </p:cTn>
                                        <p:tgtEl>
                                          <p:spTgt spid="2051"/>
                                        </p:tgtEl>
                                      </p:cBhvr>
                                      <p:to x="100000" y="90000"/>
                                    </p:animScale>
                                    <p:animScale>
                                      <p:cBhvr>
                                        <p:cTn id="55" dur="166" decel="50000">
                                          <p:stCondLst>
                                            <p:cond delay="1668"/>
                                          </p:stCondLst>
                                        </p:cTn>
                                        <p:tgtEl>
                                          <p:spTgt spid="2051"/>
                                        </p:tgtEl>
                                      </p:cBhvr>
                                      <p:to x="100000" y="100000"/>
                                    </p:animScale>
                                    <p:animScale>
                                      <p:cBhvr>
                                        <p:cTn id="56" dur="26">
                                          <p:stCondLst>
                                            <p:cond delay="1808"/>
                                          </p:stCondLst>
                                        </p:cTn>
                                        <p:tgtEl>
                                          <p:spTgt spid="2051"/>
                                        </p:tgtEl>
                                      </p:cBhvr>
                                      <p:to x="100000" y="95000"/>
                                    </p:animScale>
                                    <p:animScale>
                                      <p:cBhvr>
                                        <p:cTn id="57" dur="166" decel="50000">
                                          <p:stCondLst>
                                            <p:cond delay="1834"/>
                                          </p:stCondLst>
                                        </p:cTn>
                                        <p:tgtEl>
                                          <p:spTgt spid="2051"/>
                                        </p:tgtEl>
                                      </p:cBhvr>
                                      <p:to x="100000" y="100000"/>
                                    </p:animScale>
                                  </p:childTnLst>
                                </p:cTn>
                              </p:par>
                              <p:par>
                                <p:cTn id="58" presetID="26" presetClass="entr" presetSubtype="0" fill="hold" grpId="0"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down)">
                                      <p:cBhvr>
                                        <p:cTn id="60" dur="580">
                                          <p:stCondLst>
                                            <p:cond delay="0"/>
                                          </p:stCondLst>
                                        </p:cTn>
                                        <p:tgtEl>
                                          <p:spTgt spid="7"/>
                                        </p:tgtEl>
                                      </p:cBhvr>
                                    </p:animEffect>
                                    <p:anim calcmode="lin" valueType="num">
                                      <p:cBhvr>
                                        <p:cTn id="6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6" dur="26">
                                          <p:stCondLst>
                                            <p:cond delay="650"/>
                                          </p:stCondLst>
                                        </p:cTn>
                                        <p:tgtEl>
                                          <p:spTgt spid="7"/>
                                        </p:tgtEl>
                                      </p:cBhvr>
                                      <p:to x="100000" y="60000"/>
                                    </p:animScale>
                                    <p:animScale>
                                      <p:cBhvr>
                                        <p:cTn id="67" dur="166" decel="50000">
                                          <p:stCondLst>
                                            <p:cond delay="676"/>
                                          </p:stCondLst>
                                        </p:cTn>
                                        <p:tgtEl>
                                          <p:spTgt spid="7"/>
                                        </p:tgtEl>
                                      </p:cBhvr>
                                      <p:to x="100000" y="100000"/>
                                    </p:animScale>
                                    <p:animScale>
                                      <p:cBhvr>
                                        <p:cTn id="68" dur="26">
                                          <p:stCondLst>
                                            <p:cond delay="1312"/>
                                          </p:stCondLst>
                                        </p:cTn>
                                        <p:tgtEl>
                                          <p:spTgt spid="7"/>
                                        </p:tgtEl>
                                      </p:cBhvr>
                                      <p:to x="100000" y="80000"/>
                                    </p:animScale>
                                    <p:animScale>
                                      <p:cBhvr>
                                        <p:cTn id="69" dur="166" decel="50000">
                                          <p:stCondLst>
                                            <p:cond delay="1338"/>
                                          </p:stCondLst>
                                        </p:cTn>
                                        <p:tgtEl>
                                          <p:spTgt spid="7"/>
                                        </p:tgtEl>
                                      </p:cBhvr>
                                      <p:to x="100000" y="100000"/>
                                    </p:animScale>
                                    <p:animScale>
                                      <p:cBhvr>
                                        <p:cTn id="70" dur="26">
                                          <p:stCondLst>
                                            <p:cond delay="1642"/>
                                          </p:stCondLst>
                                        </p:cTn>
                                        <p:tgtEl>
                                          <p:spTgt spid="7"/>
                                        </p:tgtEl>
                                      </p:cBhvr>
                                      <p:to x="100000" y="90000"/>
                                    </p:animScale>
                                    <p:animScale>
                                      <p:cBhvr>
                                        <p:cTn id="71" dur="166" decel="50000">
                                          <p:stCondLst>
                                            <p:cond delay="1668"/>
                                          </p:stCondLst>
                                        </p:cTn>
                                        <p:tgtEl>
                                          <p:spTgt spid="7"/>
                                        </p:tgtEl>
                                      </p:cBhvr>
                                      <p:to x="100000" y="100000"/>
                                    </p:animScale>
                                    <p:animScale>
                                      <p:cBhvr>
                                        <p:cTn id="72" dur="26">
                                          <p:stCondLst>
                                            <p:cond delay="1808"/>
                                          </p:stCondLst>
                                        </p:cTn>
                                        <p:tgtEl>
                                          <p:spTgt spid="7"/>
                                        </p:tgtEl>
                                      </p:cBhvr>
                                      <p:to x="100000" y="95000"/>
                                    </p:animScale>
                                    <p:animScale>
                                      <p:cBhvr>
                                        <p:cTn id="73" dur="166" decel="50000">
                                          <p:stCondLst>
                                            <p:cond delay="1834"/>
                                          </p:stCondLst>
                                        </p:cTn>
                                        <p:tgtEl>
                                          <p:spTgt spid="7"/>
                                        </p:tgtEl>
                                      </p:cBhvr>
                                      <p:to x="100000" y="100000"/>
                                    </p:animScale>
                                  </p:childTnLst>
                                </p:cTn>
                              </p:par>
                            </p:childTnLst>
                          </p:cTn>
                        </p:par>
                        <p:par>
                          <p:cTn id="74" fill="hold">
                            <p:stCondLst>
                              <p:cond delay="4500"/>
                            </p:stCondLst>
                            <p:childTnLst>
                              <p:par>
                                <p:cTn id="75" presetID="26" presetClass="entr" presetSubtype="0" fill="hold" nodeType="afterEffect">
                                  <p:stCondLst>
                                    <p:cond delay="0"/>
                                  </p:stCondLst>
                                  <p:childTnLst>
                                    <p:set>
                                      <p:cBhvr>
                                        <p:cTn id="76" dur="1" fill="hold">
                                          <p:stCondLst>
                                            <p:cond delay="0"/>
                                          </p:stCondLst>
                                        </p:cTn>
                                        <p:tgtEl>
                                          <p:spTgt spid="2052"/>
                                        </p:tgtEl>
                                        <p:attrNameLst>
                                          <p:attrName>style.visibility</p:attrName>
                                        </p:attrNameLst>
                                      </p:cBhvr>
                                      <p:to>
                                        <p:strVal val="visible"/>
                                      </p:to>
                                    </p:set>
                                    <p:animEffect transition="in" filter="wipe(down)">
                                      <p:cBhvr>
                                        <p:cTn id="77" dur="580">
                                          <p:stCondLst>
                                            <p:cond delay="0"/>
                                          </p:stCondLst>
                                        </p:cTn>
                                        <p:tgtEl>
                                          <p:spTgt spid="2052"/>
                                        </p:tgtEl>
                                      </p:cBhvr>
                                    </p:animEffect>
                                    <p:anim calcmode="lin" valueType="num">
                                      <p:cBhvr>
                                        <p:cTn id="78" dur="1822" tmFilter="0,0; 0.14,0.36; 0.43,0.73; 0.71,0.91; 1.0,1.0">
                                          <p:stCondLst>
                                            <p:cond delay="0"/>
                                          </p:stCondLst>
                                        </p:cTn>
                                        <p:tgtEl>
                                          <p:spTgt spid="2052"/>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2052"/>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2052"/>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2052"/>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2052"/>
                                        </p:tgtEl>
                                        <p:attrNameLst>
                                          <p:attrName>ppt_y</p:attrName>
                                        </p:attrNameLst>
                                      </p:cBhvr>
                                      <p:tavLst>
                                        <p:tav tm="0" fmla="#ppt_y-sin(pi*$)/81">
                                          <p:val>
                                            <p:fltVal val="0"/>
                                          </p:val>
                                        </p:tav>
                                        <p:tav tm="100000">
                                          <p:val>
                                            <p:fltVal val="1"/>
                                          </p:val>
                                        </p:tav>
                                      </p:tavLst>
                                    </p:anim>
                                    <p:animScale>
                                      <p:cBhvr>
                                        <p:cTn id="83" dur="26">
                                          <p:stCondLst>
                                            <p:cond delay="650"/>
                                          </p:stCondLst>
                                        </p:cTn>
                                        <p:tgtEl>
                                          <p:spTgt spid="2052"/>
                                        </p:tgtEl>
                                      </p:cBhvr>
                                      <p:to x="100000" y="60000"/>
                                    </p:animScale>
                                    <p:animScale>
                                      <p:cBhvr>
                                        <p:cTn id="84" dur="166" decel="50000">
                                          <p:stCondLst>
                                            <p:cond delay="676"/>
                                          </p:stCondLst>
                                        </p:cTn>
                                        <p:tgtEl>
                                          <p:spTgt spid="2052"/>
                                        </p:tgtEl>
                                      </p:cBhvr>
                                      <p:to x="100000" y="100000"/>
                                    </p:animScale>
                                    <p:animScale>
                                      <p:cBhvr>
                                        <p:cTn id="85" dur="26">
                                          <p:stCondLst>
                                            <p:cond delay="1312"/>
                                          </p:stCondLst>
                                        </p:cTn>
                                        <p:tgtEl>
                                          <p:spTgt spid="2052"/>
                                        </p:tgtEl>
                                      </p:cBhvr>
                                      <p:to x="100000" y="80000"/>
                                    </p:animScale>
                                    <p:animScale>
                                      <p:cBhvr>
                                        <p:cTn id="86" dur="166" decel="50000">
                                          <p:stCondLst>
                                            <p:cond delay="1338"/>
                                          </p:stCondLst>
                                        </p:cTn>
                                        <p:tgtEl>
                                          <p:spTgt spid="2052"/>
                                        </p:tgtEl>
                                      </p:cBhvr>
                                      <p:to x="100000" y="100000"/>
                                    </p:animScale>
                                    <p:animScale>
                                      <p:cBhvr>
                                        <p:cTn id="87" dur="26">
                                          <p:stCondLst>
                                            <p:cond delay="1642"/>
                                          </p:stCondLst>
                                        </p:cTn>
                                        <p:tgtEl>
                                          <p:spTgt spid="2052"/>
                                        </p:tgtEl>
                                      </p:cBhvr>
                                      <p:to x="100000" y="90000"/>
                                    </p:animScale>
                                    <p:animScale>
                                      <p:cBhvr>
                                        <p:cTn id="88" dur="166" decel="50000">
                                          <p:stCondLst>
                                            <p:cond delay="1668"/>
                                          </p:stCondLst>
                                        </p:cTn>
                                        <p:tgtEl>
                                          <p:spTgt spid="2052"/>
                                        </p:tgtEl>
                                      </p:cBhvr>
                                      <p:to x="100000" y="100000"/>
                                    </p:animScale>
                                    <p:animScale>
                                      <p:cBhvr>
                                        <p:cTn id="89" dur="26">
                                          <p:stCondLst>
                                            <p:cond delay="1808"/>
                                          </p:stCondLst>
                                        </p:cTn>
                                        <p:tgtEl>
                                          <p:spTgt spid="2052"/>
                                        </p:tgtEl>
                                      </p:cBhvr>
                                      <p:to x="100000" y="95000"/>
                                    </p:animScale>
                                    <p:animScale>
                                      <p:cBhvr>
                                        <p:cTn id="90" dur="166" decel="50000">
                                          <p:stCondLst>
                                            <p:cond delay="1834"/>
                                          </p:stCondLst>
                                        </p:cTn>
                                        <p:tgtEl>
                                          <p:spTgt spid="2052"/>
                                        </p:tgtEl>
                                      </p:cBhvr>
                                      <p:to x="100000" y="100000"/>
                                    </p:animScale>
                                  </p:childTnLst>
                                </p:cTn>
                              </p:par>
                              <p:par>
                                <p:cTn id="91" presetID="26" presetClass="entr" presetSubtype="0"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down)">
                                      <p:cBhvr>
                                        <p:cTn id="93" dur="580">
                                          <p:stCondLst>
                                            <p:cond delay="0"/>
                                          </p:stCondLst>
                                        </p:cTn>
                                        <p:tgtEl>
                                          <p:spTgt spid="9"/>
                                        </p:tgtEl>
                                      </p:cBhvr>
                                    </p:animEffect>
                                    <p:anim calcmode="lin" valueType="num">
                                      <p:cBhvr>
                                        <p:cTn id="9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tgtEl>
                                      </p:cBhvr>
                                      <p:to x="100000" y="60000"/>
                                    </p:animScale>
                                    <p:animScale>
                                      <p:cBhvr>
                                        <p:cTn id="100" dur="166" decel="50000">
                                          <p:stCondLst>
                                            <p:cond delay="676"/>
                                          </p:stCondLst>
                                        </p:cTn>
                                        <p:tgtEl>
                                          <p:spTgt spid="9"/>
                                        </p:tgtEl>
                                      </p:cBhvr>
                                      <p:to x="100000" y="100000"/>
                                    </p:animScale>
                                    <p:animScale>
                                      <p:cBhvr>
                                        <p:cTn id="101" dur="26">
                                          <p:stCondLst>
                                            <p:cond delay="1312"/>
                                          </p:stCondLst>
                                        </p:cTn>
                                        <p:tgtEl>
                                          <p:spTgt spid="9"/>
                                        </p:tgtEl>
                                      </p:cBhvr>
                                      <p:to x="100000" y="80000"/>
                                    </p:animScale>
                                    <p:animScale>
                                      <p:cBhvr>
                                        <p:cTn id="102" dur="166" decel="50000">
                                          <p:stCondLst>
                                            <p:cond delay="1338"/>
                                          </p:stCondLst>
                                        </p:cTn>
                                        <p:tgtEl>
                                          <p:spTgt spid="9"/>
                                        </p:tgtEl>
                                      </p:cBhvr>
                                      <p:to x="100000" y="100000"/>
                                    </p:animScale>
                                    <p:animScale>
                                      <p:cBhvr>
                                        <p:cTn id="103" dur="26">
                                          <p:stCondLst>
                                            <p:cond delay="1642"/>
                                          </p:stCondLst>
                                        </p:cTn>
                                        <p:tgtEl>
                                          <p:spTgt spid="9"/>
                                        </p:tgtEl>
                                      </p:cBhvr>
                                      <p:to x="100000" y="90000"/>
                                    </p:animScale>
                                    <p:animScale>
                                      <p:cBhvr>
                                        <p:cTn id="104" dur="166" decel="50000">
                                          <p:stCondLst>
                                            <p:cond delay="1668"/>
                                          </p:stCondLst>
                                        </p:cTn>
                                        <p:tgtEl>
                                          <p:spTgt spid="9"/>
                                        </p:tgtEl>
                                      </p:cBhvr>
                                      <p:to x="100000" y="100000"/>
                                    </p:animScale>
                                    <p:animScale>
                                      <p:cBhvr>
                                        <p:cTn id="105" dur="26">
                                          <p:stCondLst>
                                            <p:cond delay="1808"/>
                                          </p:stCondLst>
                                        </p:cTn>
                                        <p:tgtEl>
                                          <p:spTgt spid="9"/>
                                        </p:tgtEl>
                                      </p:cBhvr>
                                      <p:to x="100000" y="95000"/>
                                    </p:animScale>
                                    <p:animScale>
                                      <p:cBhvr>
                                        <p:cTn id="106"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9"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lmohandes\Desktop\بوربوينت\اشكال للكتابة بداخلها\aging-clipart-explosion-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692696"/>
            <a:ext cx="6218609" cy="47823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347864" y="3100633"/>
            <a:ext cx="2448272" cy="707886"/>
          </a:xfrm>
          <a:prstGeom prst="rect">
            <a:avLst/>
          </a:prstGeom>
          <a:noFill/>
        </p:spPr>
        <p:txBody>
          <a:bodyPr wrap="square" rtlCol="1">
            <a:spAutoFit/>
          </a:bodyPr>
          <a:lstStyle/>
          <a:p>
            <a:pPr algn="ctr"/>
            <a:r>
              <a:rPr lang="ar-EG" sz="4000" dirty="0">
                <a:ln>
                  <a:solidFill>
                    <a:sysClr val="windowText" lastClr="000000"/>
                  </a:solidFill>
                </a:ln>
                <a:solidFill>
                  <a:sysClr val="windowText" lastClr="000000"/>
                </a:solidFill>
              </a:rPr>
              <a:t>المجلس الثاني</a:t>
            </a:r>
          </a:p>
        </p:txBody>
      </p:sp>
    </p:spTree>
    <p:extLst>
      <p:ext uri="{BB962C8B-B14F-4D97-AF65-F5344CB8AC3E}">
        <p14:creationId xmlns:p14="http://schemas.microsoft.com/office/powerpoint/2010/main" val="51241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47482" y="738420"/>
            <a:ext cx="3643525" cy="2011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56176" y="2780928"/>
            <a:ext cx="8026139" cy="3046988"/>
          </a:xfrm>
          <a:prstGeom prst="rect">
            <a:avLst/>
          </a:prstGeom>
          <a:noFill/>
        </p:spPr>
        <p:txBody>
          <a:bodyPr wrap="square" rtlCol="1">
            <a:spAutoFit/>
          </a:bodyPr>
          <a:lstStyle/>
          <a:p>
            <a:pPr algn="ctr"/>
            <a:r>
              <a:rPr lang="ar-EG" sz="3200" b="1" dirty="0"/>
              <a:t>كان أحد حراس قصر الخليفة العباسي هارون الرشيد، يدعى عليّ بن المبارك، يحب العربية ويرغب في الاستزادة من علومها، لكنه لا يستطيع حضور مجالس العلماء في ذلك الوقت؛ لارتباطه بأداء عمله اليومي.</a:t>
            </a:r>
          </a:p>
          <a:p>
            <a:pPr algn="ctr"/>
            <a:r>
              <a:rPr lang="ar-EG" sz="3200" b="1" dirty="0"/>
              <a:t>فهل استسلم عليّ بن المبارك لذلك وترك طلب العلم وهو الذي يحمل طموحاً واسعاً وحباً عظيماً للعلم والعلماء؟</a:t>
            </a:r>
          </a:p>
        </p:txBody>
      </p:sp>
    </p:spTree>
    <p:extLst>
      <p:ext uri="{BB962C8B-B14F-4D97-AF65-F5344CB8AC3E}">
        <p14:creationId xmlns:p14="http://schemas.microsoft.com/office/powerpoint/2010/main" val="3507496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1620" y="1413063"/>
            <a:ext cx="6840760" cy="4031873"/>
          </a:xfrm>
          <a:prstGeom prst="rect">
            <a:avLst/>
          </a:prstGeom>
          <a:noFill/>
        </p:spPr>
        <p:txBody>
          <a:bodyPr wrap="square" rtlCol="1">
            <a:spAutoFit/>
          </a:bodyPr>
          <a:lstStyle/>
          <a:p>
            <a:pPr algn="ctr"/>
            <a:r>
              <a:rPr lang="ar-EG" sz="3200" b="1" dirty="0"/>
              <a:t>ها هو العالم الكسائي يتردد علي قصر الخلافة يومياً لتعليم ولدي الرشيد؛ الأمين والمأمون، قادماً من أطراف بغداد الفسيحة، فلم لا يستفيد من هذا العالم الجليل؟</a:t>
            </a:r>
          </a:p>
          <a:p>
            <a:pPr algn="ctr"/>
            <a:r>
              <a:rPr lang="ar-EG" sz="3200" b="1" dirty="0"/>
              <a:t>فكر عليّ بن المبارك، ثم ابتكر لنفسه طريقة جديدة  في طلب العلم، فكان ينتظر مجيء الكسائي إلى الرشيد، فإذا أقبل تلقاه وقاد له دابته، ثم أخذ بيده ومشى معه إلى قصر الخليفة</a:t>
            </a:r>
          </a:p>
        </p:txBody>
      </p:sp>
    </p:spTree>
    <p:extLst>
      <p:ext uri="{BB962C8B-B14F-4D97-AF65-F5344CB8AC3E}">
        <p14:creationId xmlns:p14="http://schemas.microsoft.com/office/powerpoint/2010/main" val="3753223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99592" y="908720"/>
            <a:ext cx="7344816" cy="5509200"/>
          </a:xfrm>
          <a:prstGeom prst="rect">
            <a:avLst/>
          </a:prstGeom>
          <a:noFill/>
        </p:spPr>
        <p:txBody>
          <a:bodyPr wrap="square" rtlCol="1">
            <a:spAutoFit/>
          </a:bodyPr>
          <a:lstStyle/>
          <a:p>
            <a:pPr algn="ctr"/>
            <a:r>
              <a:rPr lang="ar-EG" sz="3200" b="1" dirty="0"/>
              <a:t>وخلال الطريق يسأله عن المسائل التي يريد معرفتها، فإذا دخل الكسائي القصر، رجع الشاب عليّ بن المبارك  إلى مكانه، وانتظر إلى أن يفرغ الكسائي من تدريس الأميرين، فإذا خرج من القصر تلقاه وأخذ بيده حتى يركب دابته ويظل معه يسائله حتى يقترب الكسائي من بيته فيودعه الشاب ويعود راجعاً.</a:t>
            </a:r>
          </a:p>
          <a:p>
            <a:pPr algn="ctr"/>
            <a:r>
              <a:rPr lang="ar-EG" sz="3200" b="1" dirty="0"/>
              <a:t>استمر الشاب يتعلم العلم وهو يسير على قدميه، وكان فطناً حريصاً، يسجل كل ما يسمعه من أستاذه، حتى حفظ أربعين ألفاً من الشواهد النحوية وألَّف الكثير من الكتب.</a:t>
            </a:r>
          </a:p>
          <a:p>
            <a:pPr algn="ctr"/>
            <a:endParaRPr lang="ar-EG" sz="3200" b="1" dirty="0"/>
          </a:p>
        </p:txBody>
      </p:sp>
    </p:spTree>
    <p:extLst>
      <p:ext uri="{BB962C8B-B14F-4D97-AF65-F5344CB8AC3E}">
        <p14:creationId xmlns:p14="http://schemas.microsoft.com/office/powerpoint/2010/main" val="115208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1306</TotalTime>
  <Words>1669</Words>
  <Application>Microsoft Office PowerPoint</Application>
  <PresentationFormat>عرض على الشاشة (4:3)</PresentationFormat>
  <Paragraphs>219</Paragraphs>
  <Slides>49</Slides>
  <Notes>2</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49</vt:i4>
      </vt:variant>
    </vt:vector>
  </HeadingPairs>
  <TitlesOfParts>
    <vt:vector size="54" baseType="lpstr">
      <vt:lpstr>Arial</vt:lpstr>
      <vt:lpstr>Calibri</vt:lpstr>
      <vt:lpstr>Ubuntu</vt:lpstr>
      <vt:lpstr>Wingdings</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elmohandes</dc:creator>
  <cp:lastModifiedBy>Eman Adel</cp:lastModifiedBy>
  <cp:revision>163</cp:revision>
  <dcterms:created xsi:type="dcterms:W3CDTF">2019-03-26T23:39:38Z</dcterms:created>
  <dcterms:modified xsi:type="dcterms:W3CDTF">2020-11-28T13:35:08Z</dcterms:modified>
</cp:coreProperties>
</file>