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97" r:id="rId2"/>
    <p:sldId id="257" r:id="rId3"/>
    <p:sldId id="258" r:id="rId4"/>
    <p:sldId id="259" r:id="rId5"/>
    <p:sldId id="271" r:id="rId6"/>
    <p:sldId id="287" r:id="rId7"/>
    <p:sldId id="272" r:id="rId8"/>
    <p:sldId id="288" r:id="rId9"/>
    <p:sldId id="260" r:id="rId10"/>
    <p:sldId id="261" r:id="rId11"/>
    <p:sldId id="273" r:id="rId12"/>
    <p:sldId id="274" r:id="rId13"/>
    <p:sldId id="289" r:id="rId14"/>
    <p:sldId id="275" r:id="rId15"/>
    <p:sldId id="276" r:id="rId16"/>
    <p:sldId id="270" r:id="rId17"/>
    <p:sldId id="262" r:id="rId18"/>
    <p:sldId id="277" r:id="rId19"/>
    <p:sldId id="278" r:id="rId20"/>
    <p:sldId id="265" r:id="rId21"/>
    <p:sldId id="290" r:id="rId22"/>
    <p:sldId id="263" r:id="rId23"/>
    <p:sldId id="291" r:id="rId24"/>
    <p:sldId id="279" r:id="rId25"/>
    <p:sldId id="264" r:id="rId26"/>
    <p:sldId id="292" r:id="rId27"/>
    <p:sldId id="280" r:id="rId28"/>
    <p:sldId id="293" r:id="rId29"/>
    <p:sldId id="267" r:id="rId30"/>
    <p:sldId id="294" r:id="rId31"/>
    <p:sldId id="281" r:id="rId32"/>
    <p:sldId id="282" r:id="rId33"/>
    <p:sldId id="266" r:id="rId34"/>
    <p:sldId id="283" r:id="rId35"/>
    <p:sldId id="284" r:id="rId36"/>
    <p:sldId id="268" r:id="rId37"/>
    <p:sldId id="269" r:id="rId38"/>
    <p:sldId id="295" r:id="rId39"/>
    <p:sldId id="285" r:id="rId40"/>
    <p:sldId id="286" r:id="rId41"/>
    <p:sldId id="296" r:id="rId4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CCFF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F9C5E4-ED51-4ECA-BBCA-A4CE47BF1028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E1F354-15EA-4CC2-BE43-8DF53DA1BF7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293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1F354-15EA-4CC2-BE43-8DF53DA1BF70}" type="slidenum">
              <a:rPr lang="ar-EG" smtClean="0"/>
              <a:t>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681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1F354-15EA-4CC2-BE43-8DF53DA1BF70}" type="slidenum">
              <a:rPr lang="ar-EG" smtClean="0"/>
              <a:t>30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885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1F354-15EA-4CC2-BE43-8DF53DA1BF70}" type="slidenum">
              <a:rPr lang="ar-EG" smtClean="0"/>
              <a:t>40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718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1F354-15EA-4CC2-BE43-8DF53DA1BF70}" type="slidenum">
              <a:rPr lang="ar-EG" smtClean="0"/>
              <a:t>41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145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346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770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53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514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99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7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07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59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775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760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99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5E52-6CF9-4DBD-BFDA-B15EF13A7189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6A59-FCE8-407B-9FDD-393BB814D4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66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0661" y="4046362"/>
            <a:ext cx="4536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آداب وواجبات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490991" y="1703642"/>
            <a:ext cx="3132348" cy="1582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>
                <a:solidFill>
                  <a:srgbClr val="C00000"/>
                </a:solidFill>
              </a:rPr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37858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2195735" y="721297"/>
            <a:ext cx="4831039" cy="1267734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TextBox 4"/>
          <p:cNvSpPr txBox="1"/>
          <p:nvPr/>
        </p:nvSpPr>
        <p:spPr>
          <a:xfrm>
            <a:off x="2195733" y="1001221"/>
            <a:ext cx="46401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أقرأ الجمل الآتية: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691" y="2348880"/>
            <a:ext cx="7652195" cy="258532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600" b="1" spc="50" dirty="0">
                <a:ln w="11430"/>
                <a:solidFill>
                  <a:srgbClr val="002060"/>
                </a:solidFill>
              </a:rPr>
              <a:t> يقرأ الكسائي الكتب بعد صلاة الفجر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600" b="1" spc="50" dirty="0">
                <a:ln w="11430"/>
                <a:solidFill>
                  <a:srgbClr val="002060"/>
                </a:solidFill>
              </a:rPr>
              <a:t> ابتكر الشاب أسلوباً جديداً للتعلم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600" b="1" spc="50" dirty="0">
                <a:ln w="11430"/>
                <a:solidFill>
                  <a:srgbClr val="002060"/>
                </a:solidFill>
              </a:rPr>
              <a:t> تلقَّى الشاب العلم سيراً على الأقدام </a:t>
            </a:r>
          </a:p>
        </p:txBody>
      </p:sp>
    </p:spTree>
    <p:extLst>
      <p:ext uri="{BB962C8B-B14F-4D97-AF65-F5344CB8AC3E}">
        <p14:creationId xmlns:p14="http://schemas.microsoft.com/office/powerpoint/2010/main" val="32664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6">
            <a:extLst>
              <a:ext uri="{FF2B5EF4-FFF2-40B4-BE49-F238E27FC236}">
                <a16:creationId xmlns:a16="http://schemas.microsoft.com/office/drawing/2014/main" id="{F692963E-D921-46A2-A6D3-5D75DD15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736" l="9785" r="91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87719">
            <a:off x="5480091" y="36219"/>
            <a:ext cx="3202841" cy="2535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581364">
            <a:off x="6345685" y="653773"/>
            <a:ext cx="1800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dirty="0"/>
              <a:t>ألاحظ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58" y="2451484"/>
            <a:ext cx="73083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4400" dirty="0"/>
              <a:t>يقرأ الكسائي </a:t>
            </a:r>
            <a:r>
              <a:rPr lang="ar-EG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الكتب</a:t>
            </a:r>
            <a:r>
              <a:rPr lang="ar-EG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EG" sz="4400" dirty="0"/>
              <a:t>بعد صلاة الفجر.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1707"/>
            <a:ext cx="4618798" cy="160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067070" y="3168410"/>
            <a:ext cx="576064" cy="4907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Down Arrow 9"/>
          <p:cNvSpPr/>
          <p:nvPr/>
        </p:nvSpPr>
        <p:spPr>
          <a:xfrm>
            <a:off x="4463526" y="3202379"/>
            <a:ext cx="576064" cy="4907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Down Arrow 10"/>
          <p:cNvSpPr/>
          <p:nvPr/>
        </p:nvSpPr>
        <p:spPr>
          <a:xfrm>
            <a:off x="5770926" y="3248386"/>
            <a:ext cx="576064" cy="4907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54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4539" y="2678485"/>
            <a:ext cx="735694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/>
              <a:t>الكلمة الملونة في الجملة: هل هي (حرف) أم (فعل) أم (اسم)؟   (..........................)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/>
              <a:t>ماذا تسمى الجملة التي تبدأ بفعل؟ (..........................)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ar-EG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5884" y="3403827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اسم</a:t>
            </a:r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1469" y="4888360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فعلية</a:t>
            </a:r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79DAF4D-884D-4656-B298-1B700144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68" y="432627"/>
            <a:ext cx="3006926" cy="2278686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5743295" y="795557"/>
            <a:ext cx="26844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أحــلل</a:t>
            </a:r>
          </a:p>
        </p:txBody>
      </p:sp>
    </p:spTree>
    <p:extLst>
      <p:ext uri="{BB962C8B-B14F-4D97-AF65-F5344CB8AC3E}">
        <p14:creationId xmlns:p14="http://schemas.microsoft.com/office/powerpoint/2010/main" val="26168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2504"/>
            <a:ext cx="840055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/>
              <a:t>إذا قلنا (يقرأ الكسائي) وسكتنا، فهل نعرف ماذا يقرأ؟  (..........................)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/>
              <a:t>أكمل قراءة الجملة... هل عرفنا الآن، ماذا يقرأ الكسائي؟ (.........................)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/>
              <a:t>هذا الاسم (الكتب) يدل على الشئ الذي وقع عليه فعل الفاعل، أي وقعت عليه قراءة الكسائي.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1916832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</a:t>
            </a:r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412956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نعم</a:t>
            </a:r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838" y="565373"/>
            <a:ext cx="74168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</a:rPr>
              <a:t>أكمل تحليل الجملتين الباقيتين على النحو الآتي: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500" y="1659577"/>
            <a:ext cx="8280833" cy="452431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</a:rPr>
              <a:t>ابتكر الشاب أسلوباً جديداً للتعلم. ماذا ابتكر الشاب؟...................................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</a:rPr>
              <a:t>تلقى الشاب العلم سيراً على الأقدام. ماذا تلقى الشاب؟..................................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</a:rPr>
              <a:t>ماذا نسمي الاسم الذي وقع عليه فعل الفاعل؟ 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solidFill>
                  <a:srgbClr val="FF0000"/>
                </a:solidFill>
              </a:rPr>
              <a:t>.</a:t>
            </a: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</a:rPr>
              <a:t>.................................</a:t>
            </a:r>
            <a:r>
              <a:rPr lang="ar-EG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4151" y="2536740"/>
            <a:ext cx="111601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أسلوباً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7619" y="3921734"/>
            <a:ext cx="8354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العلم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708879" y="5373216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( نسميه مفعولاً به )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7435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475656" y="2276872"/>
            <a:ext cx="6004361" cy="237626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EG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المفعول به اسم يدل على من وقع عليه..........................الفاعل.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796642"/>
            <a:ext cx="25202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أستنتج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3532" y="3573016"/>
            <a:ext cx="2708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فعــل</a:t>
            </a:r>
            <a:endParaRPr lang="ar-EG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8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mohandes\Desktop\بوربوينت\cartoon-pencil_1262-1478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7299"/>
            <a:ext cx="2671684" cy="31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6200000">
            <a:off x="3151367" y="-1754063"/>
            <a:ext cx="1080119" cy="5616624"/>
          </a:xfrm>
          <a:prstGeom prst="cloudCallout">
            <a:avLst>
              <a:gd name="adj1" fmla="val -51182"/>
              <a:gd name="adj2" fmla="val 63114"/>
            </a:avLst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TextBox 5"/>
          <p:cNvSpPr txBox="1"/>
          <p:nvPr/>
        </p:nvSpPr>
        <p:spPr>
          <a:xfrm>
            <a:off x="1259632" y="785146"/>
            <a:ext cx="43712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أرجع إلى الأمثلة السابقة: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2951311"/>
            <a:ext cx="698477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ar-EG" sz="3200" b="1" dirty="0">
                <a:solidFill>
                  <a:srgbClr val="C00000"/>
                </a:solidFill>
              </a:rPr>
              <a:t>ما حركة الحرف الأخير في المفعول به؟ (الفتحة)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ar-EG" sz="3200" b="1" dirty="0">
                <a:solidFill>
                  <a:srgbClr val="C00000"/>
                </a:solidFill>
              </a:rPr>
              <a:t>لأي حالة تكون الفتحة علامة؟ (حالة النصب) </a:t>
            </a:r>
          </a:p>
        </p:txBody>
      </p:sp>
    </p:spTree>
    <p:extLst>
      <p:ext uri="{BB962C8B-B14F-4D97-AF65-F5344CB8AC3E}">
        <p14:creationId xmlns:p14="http://schemas.microsoft.com/office/powerpoint/2010/main" val="14973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13">
            <a:extLst>
              <a:ext uri="{FF2B5EF4-FFF2-40B4-BE49-F238E27FC236}">
                <a16:creationId xmlns:a16="http://schemas.microsoft.com/office/drawing/2014/main" id="{E832C83D-33DA-4526-A74C-082832BC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414">
            <a:off x="6041257" y="296559"/>
            <a:ext cx="2230021" cy="1927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988840"/>
            <a:ext cx="838944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ar-EG" sz="4000" b="1" dirty="0">
                <a:solidFill>
                  <a:srgbClr val="0070C0"/>
                </a:solidFill>
              </a:rPr>
              <a:t>الحركة التي تظهر آخر المفعول به هي..................</a:t>
            </a:r>
          </a:p>
          <a:p>
            <a:pPr marL="685800" indent="-685800" algn="ctr">
              <a:buFont typeface="Arial" pitchFamily="34" charset="0"/>
              <a:buChar char="•"/>
            </a:pPr>
            <a:endParaRPr lang="ar-EG" sz="4000" b="1" dirty="0">
              <a:solidFill>
                <a:srgbClr val="0070C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ar-EG" sz="4000" b="1" dirty="0">
                <a:solidFill>
                  <a:srgbClr val="0070C0"/>
                </a:solidFill>
              </a:rPr>
              <a:t>المفعول به اسم منصوب، وعلامة نصبه..................</a:t>
            </a:r>
          </a:p>
        </p:txBody>
      </p:sp>
      <p:sp>
        <p:nvSpPr>
          <p:cNvPr id="2" name="TextBox 1"/>
          <p:cNvSpPr txBox="1"/>
          <p:nvPr/>
        </p:nvSpPr>
        <p:spPr>
          <a:xfrm rot="1063312">
            <a:off x="6414081" y="810760"/>
            <a:ext cx="16561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>
                  <a:solidFill>
                    <a:schemeClr val="tx1"/>
                  </a:solidFill>
                </a:ln>
              </a:rPr>
              <a:t>أستنتج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2492896"/>
            <a:ext cx="1368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الفتحة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4365104"/>
            <a:ext cx="1368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الفتحة</a:t>
            </a:r>
          </a:p>
        </p:txBody>
      </p:sp>
    </p:spTree>
    <p:extLst>
      <p:ext uri="{BB962C8B-B14F-4D97-AF65-F5344CB8AC3E}">
        <p14:creationId xmlns:p14="http://schemas.microsoft.com/office/powerpoint/2010/main" val="38594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940152" y="548680"/>
            <a:ext cx="2304256" cy="936104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/>
              <a:t>أستفيد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828092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يقرأ الكسائي </a:t>
            </a:r>
            <a:r>
              <a:rPr lang="ar-EG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الكتب</a:t>
            </a:r>
            <a:r>
              <a:rPr lang="ar-EG" sz="3600" b="1" dirty="0"/>
              <a:t> بعد صلاة الفجر.</a:t>
            </a:r>
          </a:p>
          <a:p>
            <a:pPr algn="ctr"/>
            <a:endParaRPr lang="ar-EG" sz="3600" b="1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ar-EG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الكتب:</a:t>
            </a:r>
            <a:r>
              <a:rPr lang="ar-EG" sz="3600" b="1" dirty="0"/>
              <a:t> مفعول به منصوب وعلامة نصبه الفتحة.</a:t>
            </a:r>
          </a:p>
        </p:txBody>
      </p:sp>
    </p:spTree>
    <p:extLst>
      <p:ext uri="{BB962C8B-B14F-4D97-AF65-F5344CB8AC3E}">
        <p14:creationId xmlns:p14="http://schemas.microsoft.com/office/powerpoint/2010/main" val="12603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547663" y="620688"/>
            <a:ext cx="5976664" cy="1152128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تعلمت قواعد لا أنساها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8136903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المفعول به اسم منصوب يدل على من وقع عليه فعل الفاعل.</a:t>
            </a:r>
          </a:p>
          <a:p>
            <a:endParaRPr lang="ar-EG" sz="3200" b="1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ar-EG" sz="3600" b="1" dirty="0">
                <a:ln>
                  <a:solidFill>
                    <a:schemeClr val="tx1"/>
                  </a:solidFill>
                </a:ln>
              </a:rPr>
              <a:t>علامة نصب المفعول به – هنا - الفتحة التي تظهر على الحرف الأخير منه.</a:t>
            </a:r>
          </a:p>
        </p:txBody>
      </p:sp>
    </p:spTree>
    <p:extLst>
      <p:ext uri="{BB962C8B-B14F-4D97-AF65-F5344CB8AC3E}">
        <p14:creationId xmlns:p14="http://schemas.microsoft.com/office/powerpoint/2010/main" val="27983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0D6836-3B75-416C-B5AB-D43B7CC7E6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" b="96931" l="0" r="97599">
                        <a14:foregroundMark x1="80617" y1="12276" x2="80617" y2="12276"/>
                        <a14:foregroundMark x1="91252" y1="12276" x2="91252" y2="12276"/>
                        <a14:foregroundMark x1="95026" y1="37084" x2="95026" y2="37084"/>
                        <a14:foregroundMark x1="14751" y1="84910" x2="14751" y2="84910"/>
                        <a14:foregroundMark x1="7033" y1="86701" x2="7033" y2="86701"/>
                        <a14:foregroundMark x1="60034" y1="5627" x2="60034" y2="5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1196752"/>
            <a:ext cx="6839015" cy="45867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20946488">
            <a:off x="1356338" y="2647026"/>
            <a:ext cx="65527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b="1" dirty="0">
                <a:ln w="0"/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الوظيفة النحوية</a:t>
            </a:r>
          </a:p>
        </p:txBody>
      </p:sp>
    </p:spTree>
    <p:extLst>
      <p:ext uri="{BB962C8B-B14F-4D97-AF65-F5344CB8AC3E}">
        <p14:creationId xmlns:p14="http://schemas.microsoft.com/office/powerpoint/2010/main" val="38472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4">
            <a:extLst>
              <a:ext uri="{FF2B5EF4-FFF2-40B4-BE49-F238E27FC236}">
                <a16:creationId xmlns:a16="http://schemas.microsoft.com/office/drawing/2014/main" id="{E2DB9459-DC0D-4BBD-BAD1-51E8DFC36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45" r="51548" b="26697"/>
          <a:stretch/>
        </p:blipFill>
        <p:spPr>
          <a:xfrm rot="21212180">
            <a:off x="5026707" y="221837"/>
            <a:ext cx="3500845" cy="1879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86449">
            <a:off x="5990830" y="746116"/>
            <a:ext cx="1800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أطبق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790120"/>
            <a:ext cx="7109724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400" b="1" dirty="0"/>
              <a:t>1- أجيب عن الأسئلة الآتية بجملة فعلية، مع ضبط آخر الفاعل والمفعول به بالحركة المناسبة:</a:t>
            </a:r>
          </a:p>
        </p:txBody>
      </p:sp>
    </p:spTree>
    <p:extLst>
      <p:ext uri="{BB962C8B-B14F-4D97-AF65-F5344CB8AC3E}">
        <p14:creationId xmlns:p14="http://schemas.microsoft.com/office/powerpoint/2010/main" val="37936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09580"/>
            <a:ext cx="748883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600" b="1" dirty="0"/>
              <a:t>ماذا يبني البنَّاء؟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600" b="1" dirty="0"/>
              <a:t>ماذا تأكل الأغنام؟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600" b="1" dirty="0"/>
              <a:t>ماذا صادت القطة؟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600" b="1" dirty="0"/>
              <a:t>ماذا يحمل الطالب؟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600" b="1" dirty="0"/>
              <a:t>ماذا تجني النحلة؟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230300"/>
            <a:ext cx="3749997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يبني البنَّاء الأبراج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625" y="2075300"/>
            <a:ext cx="3749997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تأكل الأغنام الأعشاب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451" y="2908986"/>
            <a:ext cx="3749997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صادت القطة الفأر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624" y="3749538"/>
            <a:ext cx="3749997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يحمل الطالب الحقيبة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4610596"/>
            <a:ext cx="4343559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تجني النحلة الرحيق من الزهرة</a:t>
            </a:r>
          </a:p>
        </p:txBody>
      </p:sp>
    </p:spTree>
    <p:extLst>
      <p:ext uri="{BB962C8B-B14F-4D97-AF65-F5344CB8AC3E}">
        <p14:creationId xmlns:p14="http://schemas.microsoft.com/office/powerpoint/2010/main" val="25895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916832"/>
            <a:ext cx="731418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2- أقرأ الجمل الآتية بعد زيادة مفعول به مناسب، مع ضبط أواخرالفعل والفاعل والمفعول به بالشكل الصحيح:</a:t>
            </a:r>
          </a:p>
        </p:txBody>
      </p:sp>
    </p:spTree>
    <p:extLst>
      <p:ext uri="{BB962C8B-B14F-4D97-AF65-F5344CB8AC3E}">
        <p14:creationId xmlns:p14="http://schemas.microsoft.com/office/powerpoint/2010/main" val="41893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mohandes\Desktop\بوربوينت\blue-green-comic-style-banners_1017-95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0537"/>
            <a:ext cx="7776864" cy="91935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9992" y="837825"/>
            <a:ext cx="352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مثال: يقرأ الأب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8538" y="776269"/>
            <a:ext cx="2664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يقرأ الأب الصحيفة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5031" y="2409675"/>
            <a:ext cx="5290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EG" sz="3200" b="1" dirty="0"/>
              <a:t>قاد السائق............ بهدوء.</a:t>
            </a:r>
          </a:p>
          <a:p>
            <a:pPr marL="285750" indent="-285750">
              <a:buFont typeface="Wingdings" pitchFamily="2" charset="2"/>
              <a:buChar char="Ø"/>
            </a:pPr>
            <a:endParaRPr lang="ar-EG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ar-EG" sz="3200" b="1" dirty="0"/>
              <a:t>باع التاجر.............. بثمن قليل.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6673" y="4405175"/>
            <a:ext cx="651713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EG" sz="3200" b="1" dirty="0"/>
              <a:t>شارك المدير.......   في الحفل.</a:t>
            </a:r>
          </a:p>
          <a:p>
            <a:endParaRPr lang="ar-EG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ar-EG" sz="3200" b="1" dirty="0"/>
              <a:t>يستذكر الأخ..........  بعد العصر.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2446" y="2393700"/>
            <a:ext cx="126188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solidFill>
                  <a:srgbClr val="FF0000"/>
                </a:solidFill>
              </a:rPr>
              <a:t>السيارة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954" y="3323780"/>
            <a:ext cx="1402948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solidFill>
                  <a:srgbClr val="FF0000"/>
                </a:solidFill>
              </a:rPr>
              <a:t>البضاعة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446" y="4334395"/>
            <a:ext cx="1297150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solidFill>
                  <a:srgbClr val="FF0000"/>
                </a:solidFill>
              </a:rPr>
              <a:t>الضيوف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2191" y="5310505"/>
            <a:ext cx="1244251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solidFill>
                  <a:srgbClr val="FF0000"/>
                </a:solidFill>
              </a:rPr>
              <a:t>الدروس</a:t>
            </a:r>
          </a:p>
        </p:txBody>
      </p:sp>
    </p:spTree>
    <p:extLst>
      <p:ext uri="{BB962C8B-B14F-4D97-AF65-F5344CB8AC3E}">
        <p14:creationId xmlns:p14="http://schemas.microsoft.com/office/powerpoint/2010/main" val="24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lmohandes\Desktop\بوربوينت\اشكال للكتابة بداخلها\blank-wood-sig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533472" cy="53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8054" y="1844824"/>
            <a:ext cx="494457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أمثِّل الحوار الآتي مع من بجانبي:</a:t>
            </a:r>
          </a:p>
        </p:txBody>
      </p:sp>
    </p:spTree>
    <p:extLst>
      <p:ext uri="{BB962C8B-B14F-4D97-AF65-F5344CB8AC3E}">
        <p14:creationId xmlns:p14="http://schemas.microsoft.com/office/powerpoint/2010/main" val="25321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4901" y="476672"/>
            <a:ext cx="5016774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أين اختفى المفعول به؟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844" y="1572118"/>
            <a:ext cx="7992888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نورة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ar-EG" sz="3200" b="1" dirty="0"/>
              <a:t>طلبت منا المعلمة كتابة أكبر قدر ممكن من الجمل الفعلية التي تحوي مفعولاً به، وها أنا قد كتبت مجموعة من الجمل، وأريد رأيك فيها يا أخي. 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فوَّاز</a:t>
            </a:r>
            <a:r>
              <a:rPr lang="ar-EG" sz="3200" b="1" dirty="0"/>
              <a:t>: أحسنت يانورة. الجمل التي كتبتها صحيحة، ماعدا الثانية والثالثة فقد خلت من المفعول به.</a:t>
            </a:r>
          </a:p>
          <a:p>
            <a:pPr>
              <a:lnSpc>
                <a:spcPct val="150000"/>
              </a:lnSpc>
            </a:pP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13444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7992888" cy="57246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نورة</a:t>
            </a:r>
            <a:r>
              <a:rPr lang="ar-EG" sz="3200" b="1" dirty="0"/>
              <a:t>: لقد حاولت أن آتي بمفعول به مناسب، ولكني لم أستطع فقد اكتمل المعنى بدونه.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فوَّاز</a:t>
            </a:r>
            <a:r>
              <a:rPr lang="ar-EG" sz="3200" b="1" dirty="0"/>
              <a:t>: صحيح، لأن الفعل الذي استعملته في الجملتين كان فعلاً لازماً.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نورة:</a:t>
            </a:r>
            <a:r>
              <a:rPr lang="ar-EG" sz="3200" b="1" dirty="0"/>
              <a:t> فعلا لازماً! ما معنى (فعل لازم)؟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فوَّاز</a:t>
            </a:r>
            <a:r>
              <a:rPr lang="ar-EG" sz="3200" b="1" dirty="0"/>
              <a:t>: الفعل اللازم هو الفعل الذي يلزم الفاعل ويكتفي به، فلا يحتاج إلى مفعول به.</a:t>
            </a:r>
          </a:p>
          <a:p>
            <a:pPr>
              <a:lnSpc>
                <a:spcPct val="150000"/>
              </a:lnSpc>
            </a:pP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3646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52736"/>
            <a:ext cx="799817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نورة: </a:t>
            </a:r>
            <a:r>
              <a:rPr lang="ar-EG" sz="3200" b="1" dirty="0"/>
              <a:t>إذن هذا هو السبب في أني لم أستطع الإتيان بمفعول به في الجملتين.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فوَّاز</a:t>
            </a:r>
            <a:r>
              <a:rPr lang="ar-EG" sz="3200" b="1" dirty="0"/>
              <a:t>: نعم، أما النوع الثاني فهو المتعدي وهو الفعل الذي يتعدى الفاعل، ويحتاج إلى مفعول به يكمل المعنى.</a:t>
            </a:r>
          </a:p>
          <a:p>
            <a:pPr>
              <a:lnSpc>
                <a:spcPct val="150000"/>
              </a:lnSpc>
            </a:pPr>
            <a:r>
              <a:rPr lang="ar-EG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نورة</a:t>
            </a:r>
            <a:r>
              <a:rPr lang="ar-EG" sz="3200" b="1" dirty="0"/>
              <a:t>: معنى ذلك أن الفعل ينقسم قسمين من حيث التعدي واللزوم.</a:t>
            </a:r>
          </a:p>
        </p:txBody>
      </p:sp>
    </p:spTree>
    <p:extLst>
      <p:ext uri="{BB962C8B-B14F-4D97-AF65-F5344CB8AC3E}">
        <p14:creationId xmlns:p14="http://schemas.microsoft.com/office/powerpoint/2010/main" val="26690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208912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فوَّاز</a:t>
            </a:r>
            <a:r>
              <a:rPr lang="ar-EG" sz="3200" b="1" dirty="0"/>
              <a:t>: نعم هذا صحيح. وسأدلك على طريقة سريعة لاكتشاف نوع الفعل من حيث التعدي واللزوم.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>
                <a:solidFill>
                  <a:srgbClr val="002060"/>
                </a:solidFill>
              </a:rPr>
              <a:t>أضيفي الضمير (هاء الغائب) في آخر الفعل، فإن قبله فهو متعد، وان لم يقبله فهو لازم.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>
                <a:solidFill>
                  <a:srgbClr val="002060"/>
                </a:solidFill>
              </a:rPr>
              <a:t>تأملي: (سأل –بعث – نسق) نستطيع أن نقول:(سأله – بعثه –نسقه) فهي أفعال متعدية، لكن الأفعال (ذهب ونام وسعى) لا تقبل الهاء فلا نستطيع أن نقول: (ذهبه ونامه وسعاه) فهي أفعال لازمة.</a:t>
            </a:r>
            <a:endParaRPr lang="ar-EG" sz="3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نورة</a:t>
            </a:r>
            <a:r>
              <a:rPr lang="ar-EG" sz="3200" b="1" dirty="0"/>
              <a:t>: جزاك الله خيراً يا أخي، ونوَّر قلبك، فقد استفدت منك كثيراً.</a:t>
            </a:r>
          </a:p>
        </p:txBody>
      </p:sp>
    </p:spTree>
    <p:extLst>
      <p:ext uri="{BB962C8B-B14F-4D97-AF65-F5344CB8AC3E}">
        <p14:creationId xmlns:p14="http://schemas.microsoft.com/office/powerpoint/2010/main" val="22237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3990" y="1916832"/>
            <a:ext cx="6849516" cy="27363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1540607" y="2130822"/>
            <a:ext cx="5936282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4800" b="1" dirty="0">
                <a:solidFill>
                  <a:srgbClr val="002060"/>
                </a:solidFill>
              </a:rPr>
              <a:t>4- أجعل أحد الاسمين اللذين بين قوسين فاعلاً والآخر مفعولاً به في جمل مفيدة:</a:t>
            </a:r>
          </a:p>
        </p:txBody>
      </p:sp>
    </p:spTree>
    <p:extLst>
      <p:ext uri="{BB962C8B-B14F-4D97-AF65-F5344CB8AC3E}">
        <p14:creationId xmlns:p14="http://schemas.microsoft.com/office/powerpoint/2010/main" val="27727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7B3C3-E736-4FBC-8A95-FB47011B97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556792"/>
            <a:ext cx="8147535" cy="31909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632" y="2564904"/>
            <a:ext cx="6213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الـدرس الأول: المفعول به</a:t>
            </a:r>
          </a:p>
        </p:txBody>
      </p:sp>
    </p:spTree>
    <p:extLst>
      <p:ext uri="{BB962C8B-B14F-4D97-AF65-F5344CB8AC3E}">
        <p14:creationId xmlns:p14="http://schemas.microsoft.com/office/powerpoint/2010/main" val="3120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762" y="667141"/>
            <a:ext cx="7596336" cy="50167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(الناس، الصادق)، (المهندس، البناء) </a:t>
            </a:r>
          </a:p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(الرسالة، الخادم)، (الغزال، الأسد)</a:t>
            </a:r>
          </a:p>
          <a:p>
            <a:pPr algn="ctr"/>
            <a:endParaRPr lang="ar-EG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EG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ar-EG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3598" y="2627186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7030A0"/>
                </a:solidFill>
              </a:rPr>
              <a:t>يحب الناس الصادق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7262" y="3329409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7030A0"/>
                </a:solidFill>
              </a:rPr>
              <a:t>يبني المهندس البناء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4149080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7030A0"/>
                </a:solidFill>
              </a:rPr>
              <a:t>قرأ الخادم الرسالة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4916489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7030A0"/>
                </a:solidFill>
              </a:rPr>
              <a:t>أكل الأسد الغزال</a:t>
            </a:r>
          </a:p>
        </p:txBody>
      </p:sp>
    </p:spTree>
    <p:extLst>
      <p:ext uri="{BB962C8B-B14F-4D97-AF65-F5344CB8AC3E}">
        <p14:creationId xmlns:p14="http://schemas.microsoft.com/office/powerpoint/2010/main" val="25027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792" y="481027"/>
            <a:ext cx="78488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5- أجعل المفعول به مفرداً في الجمل الآتية: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33144"/>
              </p:ext>
            </p:extLst>
          </p:nvPr>
        </p:nvGraphicFramePr>
        <p:xfrm>
          <a:off x="683568" y="2276872"/>
          <a:ext cx="7776864" cy="247193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991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يزرع الفلاح الأشجار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تأمل</a:t>
                      </a:r>
                      <a:r>
                        <a:rPr lang="ar-EG" sz="2800" baseline="0" dirty="0"/>
                        <a:t> الطفل الغيوم </a:t>
                      </a:r>
                      <a:endParaRPr lang="ar-E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/>
                        <a:t>كافأ</a:t>
                      </a:r>
                      <a:r>
                        <a:rPr lang="ar-EG" sz="2400" baseline="0" dirty="0"/>
                        <a:t> المعلم الأطفال المؤدبين</a:t>
                      </a:r>
                      <a:endParaRPr lang="ar-EG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24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6062" y="378904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الشجرة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0927" y="378904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الغيمة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792" y="375618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الطفل</a:t>
            </a:r>
          </a:p>
        </p:txBody>
      </p:sp>
    </p:spTree>
    <p:extLst>
      <p:ext uri="{BB962C8B-B14F-4D97-AF65-F5344CB8AC3E}">
        <p14:creationId xmlns:p14="http://schemas.microsoft.com/office/powerpoint/2010/main" val="23210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267" y="764704"/>
            <a:ext cx="7848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002060"/>
                </a:solidFill>
              </a:rPr>
              <a:t>5- أجعل المفعول به جمعاً في الجمل الآتية: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58721"/>
              </p:ext>
            </p:extLst>
          </p:nvPr>
        </p:nvGraphicFramePr>
        <p:xfrm>
          <a:off x="539552" y="2348880"/>
          <a:ext cx="7971096" cy="247193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5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991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عالج الطبيب المريض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يصل المسلم قريبه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أدَّى محمد عمله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24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3952" y="3903469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المرضى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3866800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أقرباءه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776" y="3866800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أعماله</a:t>
            </a:r>
          </a:p>
        </p:txBody>
      </p:sp>
    </p:spTree>
    <p:extLst>
      <p:ext uri="{BB962C8B-B14F-4D97-AF65-F5344CB8AC3E}">
        <p14:creationId xmlns:p14="http://schemas.microsoft.com/office/powerpoint/2010/main" val="11999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10">
            <a:extLst>
              <a:ext uri="{FF2B5EF4-FFF2-40B4-BE49-F238E27FC236}">
                <a16:creationId xmlns:a16="http://schemas.microsoft.com/office/drawing/2014/main" id="{A7FBF7CA-A8A2-46A2-AFA0-A5F58E8E1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167" l="5000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501"/>
            <a:ext cx="2307280" cy="139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58914">
            <a:off x="3529396" y="588157"/>
            <a:ext cx="19442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أعـرب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1182" y="1472135"/>
            <a:ext cx="4968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نموذج معرب: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092" y="2220111"/>
            <a:ext cx="64666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/>
              <a:t>ابتكر الشاب أسلوباً جديداً للتعلم.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33135"/>
              </p:ext>
            </p:extLst>
          </p:nvPr>
        </p:nvGraphicFramePr>
        <p:xfrm>
          <a:off x="683568" y="3140968"/>
          <a:ext cx="7848872" cy="29329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23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اعرابها</a:t>
                      </a:r>
                      <a:endParaRPr lang="ar-E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ابتكر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002060"/>
                          </a:solidFill>
                        </a:rPr>
                        <a:t>فعل ماض مبني على الفتح.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الشاب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002060"/>
                          </a:solidFill>
                        </a:rPr>
                        <a:t>فاعل مرفوع وعلامة</a:t>
                      </a:r>
                      <a:r>
                        <a:rPr lang="ar-EG" sz="2800" b="1" baseline="0" dirty="0">
                          <a:solidFill>
                            <a:srgbClr val="002060"/>
                          </a:solidFill>
                        </a:rPr>
                        <a:t> رفعة الضمة الظاهرة على آخره.</a:t>
                      </a:r>
                      <a:endParaRPr lang="ar-EG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أسلوباً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002060"/>
                          </a:solidFill>
                        </a:rPr>
                        <a:t>مفعول به منصوب وعلامة نصبه الفتحة</a:t>
                      </a:r>
                      <a:r>
                        <a:rPr lang="ar-EG" sz="2800" b="1" baseline="0" dirty="0">
                          <a:solidFill>
                            <a:srgbClr val="002060"/>
                          </a:solidFill>
                        </a:rPr>
                        <a:t> الظاهرة على آخره.</a:t>
                      </a:r>
                      <a:endParaRPr lang="ar-EG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10">
            <a:extLst>
              <a:ext uri="{FF2B5EF4-FFF2-40B4-BE49-F238E27FC236}">
                <a16:creationId xmlns:a16="http://schemas.microsoft.com/office/drawing/2014/main" id="{A7FBF7CA-A8A2-46A2-AFA0-A5F58E8E1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167" l="5000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5258"/>
            <a:ext cx="4280953" cy="114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3279" y="822117"/>
            <a:ext cx="29395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أشارك في الاعراب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5871" y="1851703"/>
            <a:ext cx="646664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قدَّم المسلم النصيحة بأدب.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11980"/>
              </p:ext>
            </p:extLst>
          </p:nvPr>
        </p:nvGraphicFramePr>
        <p:xfrm>
          <a:off x="571782" y="2852936"/>
          <a:ext cx="7980061" cy="253605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3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اعرابها</a:t>
                      </a:r>
                      <a:endParaRPr lang="ar-E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قدَّم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................................مبني على الفتح.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المسلم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فاعل مرفوع.........................................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النصيحة</a:t>
                      </a:r>
                      <a:endParaRPr lang="ar-E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.............منصوب وعلامة نصبه...........................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04328" y="342900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فعل ماض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11" y="4094654"/>
            <a:ext cx="50340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وعلامة رفعه الضمة الظاهرة على آخره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0296" y="4732571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مفعول به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2297" y="4732571"/>
            <a:ext cx="4164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الفتحه الظاهرة على آخره</a:t>
            </a:r>
          </a:p>
        </p:txBody>
      </p:sp>
    </p:spTree>
    <p:extLst>
      <p:ext uri="{BB962C8B-B14F-4D97-AF65-F5344CB8AC3E}">
        <p14:creationId xmlns:p14="http://schemas.microsoft.com/office/powerpoint/2010/main" val="15672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2874" y="574068"/>
            <a:ext cx="57360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u="sng" dirty="0">
                <a:solidFill>
                  <a:srgbClr val="7030A0"/>
                </a:solidFill>
              </a:rPr>
              <a:t>3- أعراب الجملة الآتية إعراباً كاملاً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169" y="1643739"/>
            <a:ext cx="646664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solidFill>
                  <a:schemeClr val="accent5">
                    <a:lumMod val="75000"/>
                  </a:schemeClr>
                </a:solidFill>
              </a:rPr>
              <a:t>يحفظ المسلم الأمانة.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28238"/>
              </p:ext>
            </p:extLst>
          </p:nvPr>
        </p:nvGraphicFramePr>
        <p:xfrm>
          <a:off x="539552" y="2780928"/>
          <a:ext cx="8013162" cy="253605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26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>
                          <a:solidFill>
                            <a:srgbClr val="00B050"/>
                          </a:solidFill>
                        </a:rPr>
                        <a:t>الكلمة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>
                          <a:solidFill>
                            <a:srgbClr val="00B050"/>
                          </a:solidFill>
                        </a:rPr>
                        <a:t>إعرابها</a:t>
                      </a:r>
                      <a:endParaRPr lang="ar-EG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يحفظ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................................</a:t>
                      </a:r>
                      <a:r>
                        <a:rPr lang="ar-EG" sz="2800" b="1" dirty="0"/>
                        <a:t>مبني</a:t>
                      </a:r>
                      <a:r>
                        <a:rPr lang="ar-EG" sz="2800" dirty="0"/>
                        <a:t> </a:t>
                      </a:r>
                      <a:r>
                        <a:rPr lang="ar-EG" sz="2800" b="1" dirty="0"/>
                        <a:t>على</a:t>
                      </a:r>
                      <a:r>
                        <a:rPr lang="ar-EG" sz="2800" dirty="0"/>
                        <a:t> </a:t>
                      </a:r>
                      <a:r>
                        <a:rPr lang="ar-EG" sz="2800" b="1" dirty="0"/>
                        <a:t>الفتح</a:t>
                      </a:r>
                      <a:r>
                        <a:rPr lang="ar-EG" sz="28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المسلم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فاعل</a:t>
                      </a:r>
                      <a:r>
                        <a:rPr lang="ar-EG" sz="2800" dirty="0"/>
                        <a:t> </a:t>
                      </a:r>
                      <a:r>
                        <a:rPr lang="ar-EG" sz="2800" b="1" dirty="0"/>
                        <a:t>مرفوع</a:t>
                      </a:r>
                      <a:r>
                        <a:rPr lang="ar-EG" sz="2800" dirty="0"/>
                        <a:t>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الأمانة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/>
                        <a:t>...........</a:t>
                      </a:r>
                      <a:r>
                        <a:rPr lang="ar-EG" sz="2400" b="1" dirty="0"/>
                        <a:t>منصوب</a:t>
                      </a:r>
                      <a:r>
                        <a:rPr lang="ar-EG" sz="2400" dirty="0"/>
                        <a:t> </a:t>
                      </a:r>
                      <a:r>
                        <a:rPr lang="ar-EG" sz="2400" b="1" dirty="0"/>
                        <a:t>وعلامة</a:t>
                      </a:r>
                      <a:r>
                        <a:rPr lang="ar-EG" sz="2400" dirty="0"/>
                        <a:t> </a:t>
                      </a:r>
                      <a:r>
                        <a:rPr lang="ar-EG" sz="2400" b="1" dirty="0"/>
                        <a:t>نصبه</a:t>
                      </a:r>
                      <a:r>
                        <a:rPr lang="ar-EG" sz="2400" dirty="0"/>
                        <a:t>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05199" y="335699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فعل ماض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019476"/>
            <a:ext cx="50340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وعلامة رفعه الضمة الظاهرة على آخره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1804" y="4627483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مفعول به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248" y="4681960"/>
            <a:ext cx="32496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الفتحه الظاهرة على آخره</a:t>
            </a:r>
          </a:p>
        </p:txBody>
      </p:sp>
    </p:spTree>
    <p:extLst>
      <p:ext uri="{BB962C8B-B14F-4D97-AF65-F5344CB8AC3E}">
        <p14:creationId xmlns:p14="http://schemas.microsoft.com/office/powerpoint/2010/main" val="14190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6876256" y="291650"/>
            <a:ext cx="1971171" cy="1697190"/>
          </a:xfrm>
          <a:prstGeom prst="star6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TextBox 4"/>
          <p:cNvSpPr txBox="1"/>
          <p:nvPr/>
        </p:nvSpPr>
        <p:spPr>
          <a:xfrm rot="20934003">
            <a:off x="7248270" y="565745"/>
            <a:ext cx="11594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أتعلم وأتسلَّى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988840"/>
            <a:ext cx="7272808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تكوِّن كل مجموعة أربع جمل فعلية من إنشاء أعضائها، يكون المفعول به في الأولى اسماً لإنسان، وفي الثانية اسماً لحيوان، وفي الثالثة اسماً لنبات، وفي الرابعة اسمًا لجماد.  </a:t>
            </a:r>
          </a:p>
          <a:p>
            <a:pPr algn="ctr"/>
            <a:r>
              <a:rPr lang="ar-EG" sz="2800" b="1" dirty="0">
                <a:solidFill>
                  <a:srgbClr val="FF0000"/>
                </a:solidFill>
              </a:rPr>
              <a:t>والمجموعة الفائزة هي الأسرع مع صحة جميع الجمل.</a:t>
            </a:r>
            <a:endParaRPr lang="ar-EG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EG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2182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71600" y="1353794"/>
            <a:ext cx="7344816" cy="2880320"/>
          </a:xfrm>
          <a:prstGeom prst="cloudCallout">
            <a:avLst>
              <a:gd name="adj1" fmla="val -42679"/>
              <a:gd name="adj2" fmla="val 98439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2123728" y="2060848"/>
            <a:ext cx="5040560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 </a:t>
            </a:r>
          </a:p>
        </p:txBody>
      </p:sp>
    </p:spTree>
    <p:extLst>
      <p:ext uri="{BB962C8B-B14F-4D97-AF65-F5344CB8AC3E}">
        <p14:creationId xmlns:p14="http://schemas.microsoft.com/office/powerpoint/2010/main" val="33977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3590"/>
            <a:ext cx="8496944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dirty="0"/>
              <a:t>1- أضع مفعولاً به مناسباً مكان النقط وأضبط آخر الفعل والفاعل والمفعول به بالشكل وأنطقها نطقاً سليماً: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2564904"/>
            <a:ext cx="640871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arenBoth"/>
            </a:pPr>
            <a:r>
              <a:rPr lang="ar-EG" sz="2800" b="1" dirty="0"/>
              <a:t> أثاب الله...............................</a:t>
            </a:r>
          </a:p>
          <a:p>
            <a:pPr marL="342900" indent="-342900">
              <a:buAutoNum type="arabicParenBoth"/>
            </a:pPr>
            <a:endParaRPr lang="ar-EG" sz="2800" b="1" dirty="0"/>
          </a:p>
          <a:p>
            <a:pPr marL="342900" indent="-342900">
              <a:buAutoNum type="arabicParenBoth"/>
            </a:pPr>
            <a:r>
              <a:rPr lang="ar-EG" sz="2800" b="1" dirty="0"/>
              <a:t> قلَّم البستاني..........................</a:t>
            </a:r>
          </a:p>
          <a:p>
            <a:pPr marL="342900" indent="-342900">
              <a:buAutoNum type="arabicParenBoth"/>
            </a:pPr>
            <a:endParaRPr lang="ar-EG" sz="2800" b="1" dirty="0"/>
          </a:p>
          <a:p>
            <a:pPr marL="342900" indent="-342900">
              <a:buAutoNum type="arabicParenBoth"/>
            </a:pPr>
            <a:r>
              <a:rPr lang="ar-EG" sz="2800" b="1" dirty="0"/>
              <a:t> يحب المؤمن.........................</a:t>
            </a:r>
          </a:p>
          <a:p>
            <a:endParaRPr lang="ar-EG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89376" y="3381963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الأشجار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376" y="2543239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الصائم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376" y="4246045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الصلاة </a:t>
            </a:r>
            <a:endParaRPr lang="ar-E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409" y="990463"/>
            <a:ext cx="8496944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dirty="0"/>
              <a:t>1- أضع مفعولاً به مناسباً مكان النقط وأضبط آخر الفعل والفاعل والمفعول به بالشكل وأنطقها نطقاً سليماً: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204864"/>
            <a:ext cx="640871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2800" b="1" dirty="0"/>
          </a:p>
          <a:p>
            <a:r>
              <a:rPr lang="ar-EG" sz="2800" b="1" dirty="0"/>
              <a:t> 4- أوقف السائق.........................</a:t>
            </a:r>
          </a:p>
          <a:p>
            <a:endParaRPr lang="ar-EG" sz="2800" b="1" dirty="0"/>
          </a:p>
          <a:p>
            <a:r>
              <a:rPr lang="ar-EG" sz="2800" b="1" dirty="0"/>
              <a:t> 5- ينفع الصدق...........................</a:t>
            </a:r>
          </a:p>
          <a:p>
            <a:endParaRPr lang="ar-EG" sz="2800" b="1" dirty="0"/>
          </a:p>
          <a:p>
            <a:r>
              <a:rPr lang="ar-EG" sz="2800" b="1" dirty="0"/>
              <a:t> 6- وعظ الإمام...........................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0849" y="2579738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السيارة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8881" y="3474479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الصادق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1206" y="4305131"/>
            <a:ext cx="37966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جماعة المسجد </a:t>
            </a:r>
            <a:endParaRPr lang="ar-E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860032" y="764704"/>
            <a:ext cx="3600400" cy="936104"/>
          </a:xfrm>
          <a:prstGeom prst="wedgeRoundRectCallout">
            <a:avLst/>
          </a:prstGeom>
          <a:solidFill>
            <a:srgbClr val="00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الهدف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2708920"/>
            <a:ext cx="720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chemeClr val="accent3">
                    <a:lumMod val="50000"/>
                  </a:schemeClr>
                </a:solidFill>
              </a:rPr>
              <a:t>1- تعرُّف المفعول به وتمييزه واستعماله.</a:t>
            </a:r>
          </a:p>
          <a:p>
            <a:r>
              <a:rPr lang="ar-EG" sz="3600" b="1" dirty="0">
                <a:solidFill>
                  <a:schemeClr val="accent3">
                    <a:lumMod val="50000"/>
                  </a:schemeClr>
                </a:solidFill>
              </a:rPr>
              <a:t>2- اكتشاف العلامة الإعرابية للمفعول به. </a:t>
            </a:r>
          </a:p>
        </p:txBody>
      </p:sp>
    </p:spTree>
    <p:extLst>
      <p:ext uri="{BB962C8B-B14F-4D97-AF65-F5344CB8AC3E}">
        <p14:creationId xmlns:p14="http://schemas.microsoft.com/office/powerpoint/2010/main" val="26601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060848"/>
            <a:ext cx="6840760" cy="255454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40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2- أصل كل فعل وفاعل في العمود الأول بالمفعول به المناسب له في العمود الثاني، ثم أكتب الجملة الفعلية كاملة في المكان الخالي وأنطقها نطقاً سليماً:</a:t>
            </a:r>
          </a:p>
        </p:txBody>
      </p:sp>
    </p:spTree>
    <p:extLst>
      <p:ext uri="{BB962C8B-B14F-4D97-AF65-F5344CB8AC3E}">
        <p14:creationId xmlns:p14="http://schemas.microsoft.com/office/powerpoint/2010/main" val="124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18850"/>
              </p:ext>
            </p:extLst>
          </p:nvPr>
        </p:nvGraphicFramePr>
        <p:xfrm>
          <a:off x="611559" y="2204864"/>
          <a:ext cx="7848873" cy="266429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1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سمع الطلاب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صهوة جواده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>
                          <a:effectLst/>
                        </a:rPr>
                        <a:t>....................................................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نظم الشاعر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سورة من</a:t>
                      </a:r>
                      <a:r>
                        <a:rPr lang="ar-EG" sz="28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القرآن </a:t>
                      </a:r>
                      <a:endParaRPr lang="ar-EG" sz="2800" dirty="0">
                        <a:ln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>
                          <a:effectLst/>
                        </a:rPr>
                        <a:t>....................................................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حفظ الطفل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نصح المعلم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>
                          <a:effectLst/>
                        </a:rPr>
                        <a:t>....................................................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ركب الفارس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قصيدة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>
                          <a:effectLst/>
                        </a:rPr>
                        <a:t>....................................................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6012160" y="2708920"/>
            <a:ext cx="648072" cy="100811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68144" y="3212976"/>
            <a:ext cx="944488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014256" y="3355675"/>
            <a:ext cx="652264" cy="50405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8144" y="2564904"/>
            <a:ext cx="648072" cy="187220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2185700"/>
            <a:ext cx="3708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سمع الطلاب نصح المعلم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634" y="2833587"/>
            <a:ext cx="3708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نظم الشاعر قصيدة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3501008"/>
            <a:ext cx="3708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حفظ الطفل سورة من القرآن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072" y="4175502"/>
            <a:ext cx="3708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ركب الفارس صهوة جواده</a:t>
            </a:r>
          </a:p>
        </p:txBody>
      </p:sp>
    </p:spTree>
    <p:extLst>
      <p:ext uri="{BB962C8B-B14F-4D97-AF65-F5344CB8AC3E}">
        <p14:creationId xmlns:p14="http://schemas.microsoft.com/office/powerpoint/2010/main" val="21222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620688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أثبت تعلُّمي السابق</a:t>
            </a:r>
          </a:p>
        </p:txBody>
      </p:sp>
      <p:sp>
        <p:nvSpPr>
          <p:cNvPr id="5" name="Wave 4"/>
          <p:cNvSpPr/>
          <p:nvPr/>
        </p:nvSpPr>
        <p:spPr>
          <a:xfrm>
            <a:off x="1836008" y="2492896"/>
            <a:ext cx="5400288" cy="2016224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1-أكمل الخريطة الآتية:</a:t>
            </a:r>
          </a:p>
        </p:txBody>
      </p:sp>
    </p:spTree>
    <p:extLst>
      <p:ext uri="{BB962C8B-B14F-4D97-AF65-F5344CB8AC3E}">
        <p14:creationId xmlns:p14="http://schemas.microsoft.com/office/powerpoint/2010/main" val="30601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3851920" y="404664"/>
            <a:ext cx="1736455" cy="1224136"/>
          </a:xfrm>
          <a:prstGeom prst="flowChartPreparati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أنواع الجملة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56127" y="1188490"/>
            <a:ext cx="592590" cy="44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0363" y="1188490"/>
            <a:ext cx="504056" cy="44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Preparation 13"/>
          <p:cNvSpPr/>
          <p:nvPr/>
        </p:nvSpPr>
        <p:spPr>
          <a:xfrm>
            <a:off x="1626393" y="1016732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.......</a:t>
            </a:r>
          </a:p>
        </p:txBody>
      </p:sp>
      <p:sp>
        <p:nvSpPr>
          <p:cNvPr id="15" name="Flowchart: Preparation 14"/>
          <p:cNvSpPr/>
          <p:nvPr/>
        </p:nvSpPr>
        <p:spPr>
          <a:xfrm>
            <a:off x="5984419" y="1039383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اسمية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391046" y="2188006"/>
            <a:ext cx="329828" cy="44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55999" y="2263519"/>
            <a:ext cx="183121" cy="440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Preparation 24"/>
          <p:cNvSpPr/>
          <p:nvPr/>
        </p:nvSpPr>
        <p:spPr>
          <a:xfrm>
            <a:off x="7124227" y="2596522"/>
            <a:ext cx="1339817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</a:t>
            </a:r>
          </a:p>
        </p:txBody>
      </p:sp>
      <p:sp>
        <p:nvSpPr>
          <p:cNvPr id="26" name="Flowchart: Preparation 25"/>
          <p:cNvSpPr/>
          <p:nvPr/>
        </p:nvSpPr>
        <p:spPr>
          <a:xfrm>
            <a:off x="5148340" y="2703829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.......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935519" y="2263519"/>
            <a:ext cx="91562" cy="364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54213" y="2263519"/>
            <a:ext cx="199502" cy="351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lowchart: Preparation 30"/>
          <p:cNvSpPr/>
          <p:nvPr/>
        </p:nvSpPr>
        <p:spPr>
          <a:xfrm>
            <a:off x="2494620" y="2607745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فعل</a:t>
            </a:r>
          </a:p>
        </p:txBody>
      </p:sp>
      <p:sp>
        <p:nvSpPr>
          <p:cNvPr id="32" name="Flowchart: Preparation 31"/>
          <p:cNvSpPr/>
          <p:nvPr/>
        </p:nvSpPr>
        <p:spPr>
          <a:xfrm>
            <a:off x="642207" y="2628316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.......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473504" y="3852452"/>
            <a:ext cx="0" cy="527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lowchart: Preparation 35"/>
          <p:cNvSpPr/>
          <p:nvPr/>
        </p:nvSpPr>
        <p:spPr>
          <a:xfrm>
            <a:off x="2605276" y="4413792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.......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341731" y="5025860"/>
            <a:ext cx="6051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000105" y="5022503"/>
            <a:ext cx="6051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lowchart: Preparation 39"/>
          <p:cNvSpPr/>
          <p:nvPr/>
        </p:nvSpPr>
        <p:spPr>
          <a:xfrm>
            <a:off x="526708" y="4379963"/>
            <a:ext cx="1454592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41" name="Flowchart: Preparation 40"/>
          <p:cNvSpPr/>
          <p:nvPr/>
        </p:nvSpPr>
        <p:spPr>
          <a:xfrm>
            <a:off x="4946902" y="4379963"/>
            <a:ext cx="1736455" cy="122413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.......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00425" y="1188490"/>
            <a:ext cx="135329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فعلية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78457" y="2734412"/>
            <a:ext cx="1160391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مبتدأ</a:t>
            </a:r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6371" y="2992731"/>
            <a:ext cx="1160391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خبر</a:t>
            </a:r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3790" y="2917218"/>
            <a:ext cx="135329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فاعل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6662" y="4668865"/>
            <a:ext cx="135329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مضارع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1799" y="4668864"/>
            <a:ext cx="135329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ماض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6708" y="4662167"/>
            <a:ext cx="135329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أمر</a:t>
            </a:r>
          </a:p>
        </p:txBody>
      </p:sp>
    </p:spTree>
    <p:extLst>
      <p:ext uri="{BB962C8B-B14F-4D97-AF65-F5344CB8AC3E}">
        <p14:creationId xmlns:p14="http://schemas.microsoft.com/office/powerpoint/2010/main" val="5535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5" grpId="0" animBg="1"/>
      <p:bldP spid="26" grpId="0" animBg="1"/>
      <p:bldP spid="31" grpId="0" animBg="1"/>
      <p:bldP spid="32" grpId="0" animBg="1"/>
      <p:bldP spid="36" grpId="0" animBg="1"/>
      <p:bldP spid="40" grpId="0" animBg="1"/>
      <p:bldP spid="41" grpId="0" animBg="1"/>
      <p:bldP spid="42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204864"/>
            <a:ext cx="64807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أقرأ الجمل الآتية وأحدد الفعل ونوعه والفاعل، وأنطقهما نطقاً صحيحاً:</a:t>
            </a:r>
          </a:p>
        </p:txBody>
      </p:sp>
    </p:spTree>
    <p:extLst>
      <p:ext uri="{BB962C8B-B14F-4D97-AF65-F5344CB8AC3E}">
        <p14:creationId xmlns:p14="http://schemas.microsoft.com/office/powerpoint/2010/main" val="34203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2239"/>
              </p:ext>
            </p:extLst>
          </p:nvPr>
        </p:nvGraphicFramePr>
        <p:xfrm>
          <a:off x="971600" y="1397000"/>
          <a:ext cx="7344816" cy="429867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24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448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الجملة</a:t>
                      </a:r>
                      <a:r>
                        <a:rPr lang="ar-EG" sz="3600" baseline="0" dirty="0"/>
                        <a:t> </a:t>
                      </a:r>
                      <a:endParaRPr lang="ar-E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الفعل</a:t>
                      </a:r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نوعه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الفاعل</a:t>
                      </a:r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علَّم الكسائي ابنيِّ الرشيد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يرفع العلم صاحبه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يمزق النور الظلام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جلس عبد الله بن عمر مع كبار الصحابة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9932" y="2276872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علَّم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2276872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ماض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2276872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الكسائي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9932" y="3140968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يرفع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140968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مضارع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8745" y="3187528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العلم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9161" y="4005064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يمزق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4005064"/>
            <a:ext cx="15510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مضارع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709" y="3949928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النور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9161" y="4941168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جلس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4941168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ماض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0172" y="4941168"/>
            <a:ext cx="1185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عبد الله</a:t>
            </a:r>
          </a:p>
        </p:txBody>
      </p:sp>
    </p:spTree>
    <p:extLst>
      <p:ext uri="{BB962C8B-B14F-4D97-AF65-F5344CB8AC3E}">
        <p14:creationId xmlns:p14="http://schemas.microsoft.com/office/powerpoint/2010/main" val="40174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359428">
            <a:off x="1317850" y="1418562"/>
            <a:ext cx="7233244" cy="4254075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083934"/>
            <a:ext cx="5206923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EG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أبني تعلمي الجديد</a:t>
            </a:r>
          </a:p>
        </p:txBody>
      </p:sp>
    </p:spTree>
    <p:extLst>
      <p:ext uri="{BB962C8B-B14F-4D97-AF65-F5344CB8AC3E}">
        <p14:creationId xmlns:p14="http://schemas.microsoft.com/office/powerpoint/2010/main" val="31711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1149</Words>
  <Application>Microsoft Office PowerPoint</Application>
  <PresentationFormat>عرض على الشاشة (4:3)</PresentationFormat>
  <Paragraphs>240</Paragraphs>
  <Slides>41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105</cp:revision>
  <dcterms:created xsi:type="dcterms:W3CDTF">2019-03-17T17:31:04Z</dcterms:created>
  <dcterms:modified xsi:type="dcterms:W3CDTF">2020-11-28T16:50:57Z</dcterms:modified>
</cp:coreProperties>
</file>