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38"/>
  </p:notesMasterIdLst>
  <p:sldIdLst>
    <p:sldId id="301" r:id="rId2"/>
    <p:sldId id="264" r:id="rId3"/>
    <p:sldId id="259" r:id="rId4"/>
    <p:sldId id="335" r:id="rId5"/>
    <p:sldId id="336" r:id="rId6"/>
    <p:sldId id="337" r:id="rId7"/>
    <p:sldId id="303" r:id="rId8"/>
    <p:sldId id="304" r:id="rId9"/>
    <p:sldId id="338" r:id="rId10"/>
    <p:sldId id="339" r:id="rId11"/>
    <p:sldId id="340" r:id="rId12"/>
    <p:sldId id="267" r:id="rId13"/>
    <p:sldId id="346" r:id="rId14"/>
    <p:sldId id="347" r:id="rId15"/>
    <p:sldId id="269" r:id="rId16"/>
    <p:sldId id="309" r:id="rId17"/>
    <p:sldId id="310" r:id="rId18"/>
    <p:sldId id="311" r:id="rId19"/>
    <p:sldId id="341" r:id="rId20"/>
    <p:sldId id="342" r:id="rId21"/>
    <p:sldId id="343" r:id="rId22"/>
    <p:sldId id="313" r:id="rId23"/>
    <p:sldId id="334" r:id="rId24"/>
    <p:sldId id="333" r:id="rId25"/>
    <p:sldId id="268" r:id="rId26"/>
    <p:sldId id="316" r:id="rId27"/>
    <p:sldId id="315" r:id="rId28"/>
    <p:sldId id="317" r:id="rId29"/>
    <p:sldId id="318" r:id="rId30"/>
    <p:sldId id="319" r:id="rId31"/>
    <p:sldId id="274" r:id="rId32"/>
    <p:sldId id="320" r:id="rId33"/>
    <p:sldId id="321" r:id="rId34"/>
    <p:sldId id="298" r:id="rId35"/>
    <p:sldId id="344" r:id="rId36"/>
    <p:sldId id="345" r:id="rId37"/>
  </p:sldIdLst>
  <p:sldSz cx="9144000" cy="6858000" type="screen4x3"/>
  <p:notesSz cx="6858000" cy="9144000"/>
  <p:defaultTextStyle>
    <a:defPPr>
      <a:defRPr lang="ar-SA"/>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000099"/>
    <a:srgbClr val="006600"/>
    <a:srgbClr val="0000FF"/>
    <a:srgbClr val="FF0066"/>
    <a:srgbClr val="FF0000"/>
    <a:srgbClr val="29E374"/>
  </p:clrMru>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426" autoAdjust="0"/>
    <p:restoredTop sz="95993" autoAdjust="0"/>
  </p:normalViewPr>
  <p:slideViewPr>
    <p:cSldViewPr>
      <p:cViewPr varScale="1">
        <p:scale>
          <a:sx n="66" d="100"/>
          <a:sy n="66" d="100"/>
        </p:scale>
        <p:origin x="-1204" y="-6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rtl="1" eaLnBrk="1" hangingPunct="1">
              <a:defRPr sz="1200">
                <a:latin typeface="Arial" charset="0"/>
                <a:cs typeface="Arial" charset="0"/>
              </a:defRPr>
            </a:lvl1pPr>
          </a:lstStyle>
          <a:p>
            <a:pPr>
              <a:defRPr/>
            </a:pPr>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rtl="1" eaLnBrk="1" hangingPunct="1">
              <a:defRPr sz="1200">
                <a:latin typeface="Arial" charset="0"/>
                <a:cs typeface="Arial" charset="0"/>
              </a:defRPr>
            </a:lvl1pPr>
          </a:lstStyle>
          <a:p>
            <a:pPr>
              <a:defRPr/>
            </a:pPr>
            <a:fld id="{A6FC82B5-C16D-4A8D-8DB8-F6999831162E}" type="datetimeFigureOut">
              <a:rPr lang="en-US"/>
              <a:pPr>
                <a:defRPr/>
              </a:pPr>
              <a:t>1/18/2021</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smtClean="0"/>
              <a:t>انقر لتحرير أنماط النص الرئيسي</a:t>
            </a:r>
            <a:endParaRPr lang="en-US" noProof="0" smtClean="0"/>
          </a:p>
          <a:p>
            <a:pPr lvl="1"/>
            <a:r>
              <a:rPr lang="ar-SA" noProof="0" smtClean="0"/>
              <a:t>المستوى الثاني</a:t>
            </a:r>
            <a:endParaRPr lang="en-US" noProof="0" smtClean="0"/>
          </a:p>
          <a:p>
            <a:pPr lvl="2"/>
            <a:r>
              <a:rPr lang="ar-SA" noProof="0" smtClean="0"/>
              <a:t>المستوى الثالث</a:t>
            </a:r>
            <a:endParaRPr lang="en-US" noProof="0" smtClean="0"/>
          </a:p>
          <a:p>
            <a:pPr lvl="3"/>
            <a:r>
              <a:rPr lang="ar-SA" noProof="0" smtClean="0"/>
              <a:t>المستوى الرابع</a:t>
            </a:r>
            <a:endParaRPr lang="en-US" noProof="0" smtClean="0"/>
          </a:p>
          <a:p>
            <a:pPr lvl="4"/>
            <a:r>
              <a:rPr lang="ar-SA" noProof="0" smtClean="0"/>
              <a:t>المستوى الخامس</a:t>
            </a:r>
            <a:endParaRPr lang="en-US" noProof="0" smtClean="0"/>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1" eaLnBrk="1" hangingPunct="1">
              <a:defRPr sz="1200">
                <a:latin typeface="Arial" charset="0"/>
                <a:cs typeface="Arial" charset="0"/>
              </a:defRPr>
            </a:lvl1pPr>
          </a:lstStyle>
          <a:p>
            <a:pPr>
              <a:defRPr/>
            </a:pPr>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rtl="1" eaLnBrk="1" hangingPunct="1">
              <a:defRPr sz="1200"/>
            </a:lvl1pPr>
          </a:lstStyle>
          <a:p>
            <a:pPr>
              <a:defRPr/>
            </a:pPr>
            <a:fld id="{ACDB2E74-D1D3-4C8D-B1B4-68B9064AE241}" type="slidenum">
              <a:rPr lang="ar-SA"/>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3011" name="عنصر نائب للملاحظات 2"/>
          <p:cNvSpPr>
            <a:spLocks noGrp="1"/>
          </p:cNvSpPr>
          <p:nvPr>
            <p:ph type="body" idx="1"/>
          </p:nvPr>
        </p:nvSpPr>
        <p:spPr bwMode="auto">
          <a:noFill/>
        </p:spPr>
        <p:txBody>
          <a:bodyPr/>
          <a:lstStyle/>
          <a:p>
            <a:pPr eaLnBrk="1" hangingPunct="1">
              <a:spcBef>
                <a:spcPct val="0"/>
              </a:spcBef>
            </a:pPr>
            <a:endParaRPr lang="en-US" smtClean="0">
              <a:cs typeface="Arial" pitchFamily="34" charset="0"/>
            </a:endParaRPr>
          </a:p>
        </p:txBody>
      </p:sp>
      <p:sp>
        <p:nvSpPr>
          <p:cNvPr id="43012" name="عنصر نائب لرقم الشريحة 3"/>
          <p:cNvSpPr>
            <a:spLocks noGrp="1"/>
          </p:cNvSpPr>
          <p:nvPr>
            <p:ph type="sldNum" sz="quarter" idx="5"/>
          </p:nvPr>
        </p:nvSpPr>
        <p:spPr bwMode="auto">
          <a:noFill/>
          <a:ln>
            <a:miter lim="800000"/>
            <a:headEnd/>
            <a:tailEnd/>
          </a:ln>
        </p:spPr>
        <p:txBody>
          <a:bodyPr/>
          <a:lstStyle/>
          <a:p>
            <a:fld id="{58F85BEF-8D8E-4483-9CAB-A7197FB7BD1C}" type="slidenum">
              <a:rPr lang="ar-SA" smtClean="0"/>
              <a:pPr/>
              <a:t>15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4035" name="عنصر نائب للملاحظات 2"/>
          <p:cNvSpPr>
            <a:spLocks noGrp="1"/>
          </p:cNvSpPr>
          <p:nvPr>
            <p:ph type="body" idx="1"/>
          </p:nvPr>
        </p:nvSpPr>
        <p:spPr bwMode="auto">
          <a:noFill/>
        </p:spPr>
        <p:txBody>
          <a:bodyPr/>
          <a:lstStyle/>
          <a:p>
            <a:pPr eaLnBrk="1" hangingPunct="1">
              <a:spcBef>
                <a:spcPct val="0"/>
              </a:spcBef>
            </a:pPr>
            <a:endParaRPr lang="en-US" smtClean="0">
              <a:cs typeface="Arial" pitchFamily="34" charset="0"/>
            </a:endParaRPr>
          </a:p>
        </p:txBody>
      </p:sp>
      <p:sp>
        <p:nvSpPr>
          <p:cNvPr id="44036" name="عنصر نائب لرقم الشريحة 3"/>
          <p:cNvSpPr>
            <a:spLocks noGrp="1"/>
          </p:cNvSpPr>
          <p:nvPr>
            <p:ph type="sldNum" sz="quarter" idx="5"/>
          </p:nvPr>
        </p:nvSpPr>
        <p:spPr bwMode="auto">
          <a:noFill/>
          <a:ln>
            <a:miter lim="800000"/>
            <a:headEnd/>
            <a:tailEnd/>
          </a:ln>
        </p:spPr>
        <p:txBody>
          <a:bodyPr/>
          <a:lstStyle/>
          <a:p>
            <a:fld id="{AB943432-7735-409E-927A-FD6CE1369A2A}" type="slidenum">
              <a:rPr lang="ar-SA" smtClean="0"/>
              <a:pPr/>
              <a:t>16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5059" name="عنصر نائب للملاحظات 2"/>
          <p:cNvSpPr>
            <a:spLocks noGrp="1"/>
          </p:cNvSpPr>
          <p:nvPr>
            <p:ph type="body" idx="1"/>
          </p:nvPr>
        </p:nvSpPr>
        <p:spPr bwMode="auto">
          <a:noFill/>
        </p:spPr>
        <p:txBody>
          <a:bodyPr/>
          <a:lstStyle/>
          <a:p>
            <a:pPr eaLnBrk="1" hangingPunct="1">
              <a:spcBef>
                <a:spcPct val="0"/>
              </a:spcBef>
            </a:pPr>
            <a:endParaRPr lang="en-US" smtClean="0">
              <a:cs typeface="Arial" pitchFamily="34" charset="0"/>
            </a:endParaRPr>
          </a:p>
        </p:txBody>
      </p:sp>
      <p:sp>
        <p:nvSpPr>
          <p:cNvPr id="45060" name="عنصر نائب لرقم الشريحة 3"/>
          <p:cNvSpPr>
            <a:spLocks noGrp="1"/>
          </p:cNvSpPr>
          <p:nvPr>
            <p:ph type="sldNum" sz="quarter" idx="5"/>
          </p:nvPr>
        </p:nvSpPr>
        <p:spPr bwMode="auto">
          <a:noFill/>
          <a:ln>
            <a:miter lim="800000"/>
            <a:headEnd/>
            <a:tailEnd/>
          </a:ln>
        </p:spPr>
        <p:txBody>
          <a:bodyPr/>
          <a:lstStyle/>
          <a:p>
            <a:fld id="{B8BFBDB7-1646-41CD-8EB8-55BD4F80DFFF}" type="slidenum">
              <a:rPr lang="ar-SA" smtClean="0"/>
              <a:pPr/>
              <a:t>17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6083" name="عنصر نائب للملاحظات 2"/>
          <p:cNvSpPr>
            <a:spLocks noGrp="1"/>
          </p:cNvSpPr>
          <p:nvPr>
            <p:ph type="body" idx="1"/>
          </p:nvPr>
        </p:nvSpPr>
        <p:spPr bwMode="auto">
          <a:noFill/>
        </p:spPr>
        <p:txBody>
          <a:bodyPr/>
          <a:lstStyle/>
          <a:p>
            <a:pPr eaLnBrk="1" hangingPunct="1">
              <a:spcBef>
                <a:spcPct val="0"/>
              </a:spcBef>
            </a:pPr>
            <a:endParaRPr lang="en-US" smtClean="0">
              <a:cs typeface="Arial" pitchFamily="34" charset="0"/>
            </a:endParaRPr>
          </a:p>
        </p:txBody>
      </p:sp>
      <p:sp>
        <p:nvSpPr>
          <p:cNvPr id="46084" name="عنصر نائب لرقم الشريحة 3"/>
          <p:cNvSpPr>
            <a:spLocks noGrp="1"/>
          </p:cNvSpPr>
          <p:nvPr>
            <p:ph type="sldNum" sz="quarter" idx="5"/>
          </p:nvPr>
        </p:nvSpPr>
        <p:spPr bwMode="auto">
          <a:noFill/>
          <a:ln>
            <a:miter lim="800000"/>
            <a:headEnd/>
            <a:tailEnd/>
          </a:ln>
        </p:spPr>
        <p:txBody>
          <a:bodyPr/>
          <a:lstStyle/>
          <a:p>
            <a:fld id="{C9100AD1-949A-42DF-A37C-C96CC5EA9AF5}" type="slidenum">
              <a:rPr lang="ar-SA" smtClean="0"/>
              <a:pPr/>
              <a:t>18</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7107" name="عنصر نائب للملاحظات 2"/>
          <p:cNvSpPr>
            <a:spLocks noGrp="1"/>
          </p:cNvSpPr>
          <p:nvPr>
            <p:ph type="body" idx="1"/>
          </p:nvPr>
        </p:nvSpPr>
        <p:spPr bwMode="auto">
          <a:noFill/>
        </p:spPr>
        <p:txBody>
          <a:bodyPr/>
          <a:lstStyle/>
          <a:p>
            <a:pPr eaLnBrk="1" hangingPunct="1">
              <a:spcBef>
                <a:spcPct val="0"/>
              </a:spcBef>
            </a:pPr>
            <a:endParaRPr lang="en-US" smtClean="0">
              <a:cs typeface="Arial" pitchFamily="34" charset="0"/>
            </a:endParaRPr>
          </a:p>
        </p:txBody>
      </p:sp>
      <p:sp>
        <p:nvSpPr>
          <p:cNvPr id="47108" name="عنصر نائب لرقم الشريحة 3"/>
          <p:cNvSpPr>
            <a:spLocks noGrp="1"/>
          </p:cNvSpPr>
          <p:nvPr>
            <p:ph type="sldNum" sz="quarter" idx="5"/>
          </p:nvPr>
        </p:nvSpPr>
        <p:spPr bwMode="auto">
          <a:noFill/>
          <a:ln>
            <a:miter lim="800000"/>
            <a:headEnd/>
            <a:tailEnd/>
          </a:ln>
        </p:spPr>
        <p:txBody>
          <a:bodyPr/>
          <a:lstStyle/>
          <a:p>
            <a:fld id="{3DDDACAD-C78B-439B-8BCE-A3657655F9BD}" type="slidenum">
              <a:rPr lang="ar-SA" smtClean="0"/>
              <a:pPr/>
              <a:t>19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8131" name="عنصر نائب للملاحظات 2"/>
          <p:cNvSpPr>
            <a:spLocks noGrp="1"/>
          </p:cNvSpPr>
          <p:nvPr>
            <p:ph type="body" idx="1"/>
          </p:nvPr>
        </p:nvSpPr>
        <p:spPr bwMode="auto">
          <a:noFill/>
        </p:spPr>
        <p:txBody>
          <a:bodyPr/>
          <a:lstStyle/>
          <a:p>
            <a:pPr eaLnBrk="1" hangingPunct="1">
              <a:spcBef>
                <a:spcPct val="0"/>
              </a:spcBef>
            </a:pPr>
            <a:endParaRPr lang="en-US" smtClean="0">
              <a:cs typeface="Arial" pitchFamily="34" charset="0"/>
            </a:endParaRPr>
          </a:p>
        </p:txBody>
      </p:sp>
      <p:sp>
        <p:nvSpPr>
          <p:cNvPr id="48132" name="عنصر نائب لرقم الشريحة 3"/>
          <p:cNvSpPr>
            <a:spLocks noGrp="1"/>
          </p:cNvSpPr>
          <p:nvPr>
            <p:ph type="sldNum" sz="quarter" idx="5"/>
          </p:nvPr>
        </p:nvSpPr>
        <p:spPr bwMode="auto">
          <a:noFill/>
          <a:ln>
            <a:miter lim="800000"/>
            <a:headEnd/>
            <a:tailEnd/>
          </a:ln>
        </p:spPr>
        <p:txBody>
          <a:bodyPr/>
          <a:lstStyle/>
          <a:p>
            <a:fld id="{38B0BCB7-3D9B-41B5-BB63-407CCE993900}" type="slidenum">
              <a:rPr lang="ar-SA" smtClean="0"/>
              <a:pPr/>
              <a:t>20</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9155" name="عنصر نائب للملاحظات 2"/>
          <p:cNvSpPr>
            <a:spLocks noGrp="1"/>
          </p:cNvSpPr>
          <p:nvPr>
            <p:ph type="body" idx="1"/>
          </p:nvPr>
        </p:nvSpPr>
        <p:spPr bwMode="auto">
          <a:noFill/>
        </p:spPr>
        <p:txBody>
          <a:bodyPr/>
          <a:lstStyle/>
          <a:p>
            <a:pPr eaLnBrk="1" hangingPunct="1">
              <a:spcBef>
                <a:spcPct val="0"/>
              </a:spcBef>
            </a:pPr>
            <a:endParaRPr lang="en-US" smtClean="0">
              <a:cs typeface="Arial" pitchFamily="34" charset="0"/>
            </a:endParaRPr>
          </a:p>
        </p:txBody>
      </p:sp>
      <p:sp>
        <p:nvSpPr>
          <p:cNvPr id="49156" name="عنصر نائب لرقم الشريحة 3"/>
          <p:cNvSpPr>
            <a:spLocks noGrp="1"/>
          </p:cNvSpPr>
          <p:nvPr>
            <p:ph type="sldNum" sz="quarter" idx="5"/>
          </p:nvPr>
        </p:nvSpPr>
        <p:spPr bwMode="auto">
          <a:noFill/>
          <a:ln>
            <a:miter lim="800000"/>
            <a:headEnd/>
            <a:tailEnd/>
          </a:ln>
        </p:spPr>
        <p:txBody>
          <a:bodyPr/>
          <a:lstStyle/>
          <a:p>
            <a:fld id="{BFD232BC-739C-488B-84BA-BC4BE0759646}" type="slidenum">
              <a:rPr lang="ar-SA" smtClean="0"/>
              <a:pPr/>
              <a:t>21</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0179" name="عنصر نائب للملاحظات 2"/>
          <p:cNvSpPr>
            <a:spLocks noGrp="1"/>
          </p:cNvSpPr>
          <p:nvPr>
            <p:ph type="body" idx="1"/>
          </p:nvPr>
        </p:nvSpPr>
        <p:spPr bwMode="auto">
          <a:noFill/>
        </p:spPr>
        <p:txBody>
          <a:bodyPr/>
          <a:lstStyle/>
          <a:p>
            <a:pPr eaLnBrk="1" hangingPunct="1">
              <a:spcBef>
                <a:spcPct val="0"/>
              </a:spcBef>
            </a:pPr>
            <a:endParaRPr lang="en-US" smtClean="0">
              <a:cs typeface="Arial" pitchFamily="34" charset="0"/>
            </a:endParaRPr>
          </a:p>
        </p:txBody>
      </p:sp>
      <p:sp>
        <p:nvSpPr>
          <p:cNvPr id="50180" name="عنصر نائب لرقم الشريحة 3"/>
          <p:cNvSpPr>
            <a:spLocks noGrp="1"/>
          </p:cNvSpPr>
          <p:nvPr>
            <p:ph type="sldNum" sz="quarter" idx="5"/>
          </p:nvPr>
        </p:nvSpPr>
        <p:spPr bwMode="auto">
          <a:noFill/>
          <a:ln>
            <a:miter lim="800000"/>
            <a:headEnd/>
            <a:tailEnd/>
          </a:ln>
        </p:spPr>
        <p:txBody>
          <a:bodyPr/>
          <a:lstStyle/>
          <a:p>
            <a:fld id="{04A92440-4167-4715-BA49-B96EB7EE532B}" type="slidenum">
              <a:rPr lang="ar-SA" smtClean="0"/>
              <a:pPr/>
              <a:t>22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audio2.wav"/><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audio4.wav"/><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9.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0.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9" name="عنوان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ar-SA" smtClean="0"/>
              <a:t>انقر لتحرير نمط العنوان الرئيسي</a:t>
            </a:r>
            <a:endParaRPr lang="en-US"/>
          </a:p>
        </p:txBody>
      </p:sp>
      <p:sp>
        <p:nvSpPr>
          <p:cNvPr id="17" name="عنوان فرعي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ar-SA" smtClean="0"/>
              <a:t>انقر لتحرير نمط العنوان الثانوي الرئيسي</a:t>
            </a:r>
            <a:endParaRPr lang="en-US"/>
          </a:p>
        </p:txBody>
      </p:sp>
      <p:sp>
        <p:nvSpPr>
          <p:cNvPr id="4" name="عنصر نائب للتاريخ 29"/>
          <p:cNvSpPr>
            <a:spLocks noGrp="1"/>
          </p:cNvSpPr>
          <p:nvPr>
            <p:ph type="dt" sz="half" idx="10"/>
          </p:nvPr>
        </p:nvSpPr>
        <p:spPr/>
        <p:txBody>
          <a:bodyPr/>
          <a:lstStyle>
            <a:lvl1pPr>
              <a:defRPr/>
            </a:lvl1pPr>
          </a:lstStyle>
          <a:p>
            <a:pPr>
              <a:defRPr/>
            </a:pPr>
            <a:endParaRPr lang="en-US"/>
          </a:p>
        </p:txBody>
      </p:sp>
      <p:sp>
        <p:nvSpPr>
          <p:cNvPr id="5" name="عنصر نائب للتذييل 18"/>
          <p:cNvSpPr>
            <a:spLocks noGrp="1"/>
          </p:cNvSpPr>
          <p:nvPr>
            <p:ph type="ftr" sz="quarter" idx="11"/>
          </p:nvPr>
        </p:nvSpPr>
        <p:spPr/>
        <p:txBody>
          <a:bodyPr/>
          <a:lstStyle>
            <a:lvl1pPr>
              <a:defRPr/>
            </a:lvl1pPr>
          </a:lstStyle>
          <a:p>
            <a:pPr>
              <a:defRPr/>
            </a:pPr>
            <a:endParaRPr lang="en-US"/>
          </a:p>
        </p:txBody>
      </p:sp>
      <p:sp>
        <p:nvSpPr>
          <p:cNvPr id="6" name="عنصر نائب لرقم الشريحة 26"/>
          <p:cNvSpPr>
            <a:spLocks noGrp="1"/>
          </p:cNvSpPr>
          <p:nvPr>
            <p:ph type="sldNum" sz="quarter" idx="12"/>
          </p:nvPr>
        </p:nvSpPr>
        <p:spPr/>
        <p:txBody>
          <a:bodyPr/>
          <a:lstStyle>
            <a:lvl1pPr>
              <a:defRPr>
                <a:solidFill>
                  <a:srgbClr val="D1EAEE"/>
                </a:solidFill>
              </a:defRPr>
            </a:lvl1pPr>
          </a:lstStyle>
          <a:p>
            <a:pPr>
              <a:defRPr/>
            </a:pPr>
            <a:fld id="{F1C50115-1E6A-4D79-9DDB-80EB9F63CC8D}"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wheel spokes="8"/>
    <p:sndAc>
      <p:stSnd>
        <p:snd r:embed="rId2" name="chimes.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9"/>
          <p:cNvSpPr>
            <a:spLocks noGrp="1"/>
          </p:cNvSpPr>
          <p:nvPr>
            <p:ph type="dt" sz="half" idx="10"/>
          </p:nvPr>
        </p:nvSpPr>
        <p:spPr/>
        <p:txBody>
          <a:bodyPr/>
          <a:lstStyle>
            <a:lvl1pPr>
              <a:defRPr/>
            </a:lvl1pPr>
          </a:lstStyle>
          <a:p>
            <a:pPr>
              <a:defRPr/>
            </a:pPr>
            <a:endParaRPr lang="en-US"/>
          </a:p>
        </p:txBody>
      </p:sp>
      <p:sp>
        <p:nvSpPr>
          <p:cNvPr id="5" name="عنصر نائب للتذييل 21"/>
          <p:cNvSpPr>
            <a:spLocks noGrp="1"/>
          </p:cNvSpPr>
          <p:nvPr>
            <p:ph type="ftr" sz="quarter" idx="11"/>
          </p:nvPr>
        </p:nvSpPr>
        <p:spPr/>
        <p:txBody>
          <a:bodyPr/>
          <a:lstStyle>
            <a:lvl1pPr>
              <a:defRPr/>
            </a:lvl1pPr>
          </a:lstStyle>
          <a:p>
            <a:pPr>
              <a:defRPr/>
            </a:pPr>
            <a:endParaRPr lang="en-US"/>
          </a:p>
        </p:txBody>
      </p:sp>
      <p:sp>
        <p:nvSpPr>
          <p:cNvPr id="6" name="عنصر نائب لرقم الشريحة 17"/>
          <p:cNvSpPr>
            <a:spLocks noGrp="1"/>
          </p:cNvSpPr>
          <p:nvPr>
            <p:ph type="sldNum" sz="quarter" idx="12"/>
          </p:nvPr>
        </p:nvSpPr>
        <p:spPr/>
        <p:txBody>
          <a:bodyPr/>
          <a:lstStyle>
            <a:lvl1pPr>
              <a:defRPr/>
            </a:lvl1pPr>
          </a:lstStyle>
          <a:p>
            <a:pPr>
              <a:defRPr/>
            </a:pPr>
            <a:fld id="{0EFA3AB0-1162-4F13-B811-1F5C46914FF9}" type="slidenum">
              <a:rPr lang="ar-SA"/>
              <a:pPr>
                <a:defRPr/>
              </a:pPr>
              <a:t>‹#›</a:t>
            </a:fld>
            <a:endParaRPr lang="en-US"/>
          </a:p>
        </p:txBody>
      </p:sp>
    </p:spTree>
  </p:cSld>
  <p:clrMapOvr>
    <a:masterClrMapping/>
  </p:clrMapOvr>
  <p:transition>
    <p:wheel spokes="8"/>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914401"/>
            <a:ext cx="2057400" cy="5211763"/>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914401"/>
            <a:ext cx="6019800" cy="5211763"/>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9"/>
          <p:cNvSpPr>
            <a:spLocks noGrp="1"/>
          </p:cNvSpPr>
          <p:nvPr>
            <p:ph type="dt" sz="half" idx="10"/>
          </p:nvPr>
        </p:nvSpPr>
        <p:spPr/>
        <p:txBody>
          <a:bodyPr/>
          <a:lstStyle>
            <a:lvl1pPr>
              <a:defRPr/>
            </a:lvl1pPr>
          </a:lstStyle>
          <a:p>
            <a:pPr>
              <a:defRPr/>
            </a:pPr>
            <a:endParaRPr lang="en-US"/>
          </a:p>
        </p:txBody>
      </p:sp>
      <p:sp>
        <p:nvSpPr>
          <p:cNvPr id="5" name="عنصر نائب للتذييل 21"/>
          <p:cNvSpPr>
            <a:spLocks noGrp="1"/>
          </p:cNvSpPr>
          <p:nvPr>
            <p:ph type="ftr" sz="quarter" idx="11"/>
          </p:nvPr>
        </p:nvSpPr>
        <p:spPr/>
        <p:txBody>
          <a:bodyPr/>
          <a:lstStyle>
            <a:lvl1pPr>
              <a:defRPr/>
            </a:lvl1pPr>
          </a:lstStyle>
          <a:p>
            <a:pPr>
              <a:defRPr/>
            </a:pPr>
            <a:endParaRPr lang="en-US"/>
          </a:p>
        </p:txBody>
      </p:sp>
      <p:sp>
        <p:nvSpPr>
          <p:cNvPr id="6" name="عنصر نائب لرقم الشريحة 17"/>
          <p:cNvSpPr>
            <a:spLocks noGrp="1"/>
          </p:cNvSpPr>
          <p:nvPr>
            <p:ph type="sldNum" sz="quarter" idx="12"/>
          </p:nvPr>
        </p:nvSpPr>
        <p:spPr/>
        <p:txBody>
          <a:bodyPr/>
          <a:lstStyle>
            <a:lvl1pPr>
              <a:defRPr/>
            </a:lvl1pPr>
          </a:lstStyle>
          <a:p>
            <a:pPr>
              <a:defRPr/>
            </a:pPr>
            <a:fld id="{A66C60F9-BE5C-489D-8E36-778943FF4000}" type="slidenum">
              <a:rPr lang="ar-SA"/>
              <a:pPr>
                <a:defRPr/>
              </a:pPr>
              <a:t>‹#›</a:t>
            </a:fld>
            <a:endParaRPr lang="en-US"/>
          </a:p>
        </p:txBody>
      </p:sp>
    </p:spTree>
  </p:cSld>
  <p:clrMapOvr>
    <a:masterClrMapping/>
  </p:clrMapOvr>
  <p:transition>
    <p:wheel spokes="8"/>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9"/>
          <p:cNvSpPr>
            <a:spLocks noGrp="1"/>
          </p:cNvSpPr>
          <p:nvPr>
            <p:ph type="dt" sz="half" idx="10"/>
          </p:nvPr>
        </p:nvSpPr>
        <p:spPr/>
        <p:txBody>
          <a:bodyPr/>
          <a:lstStyle>
            <a:lvl1pPr>
              <a:defRPr/>
            </a:lvl1pPr>
          </a:lstStyle>
          <a:p>
            <a:pPr>
              <a:defRPr/>
            </a:pPr>
            <a:endParaRPr lang="en-US"/>
          </a:p>
        </p:txBody>
      </p:sp>
      <p:sp>
        <p:nvSpPr>
          <p:cNvPr id="5" name="عنصر نائب للتذييل 21"/>
          <p:cNvSpPr>
            <a:spLocks noGrp="1"/>
          </p:cNvSpPr>
          <p:nvPr>
            <p:ph type="ftr" sz="quarter" idx="11"/>
          </p:nvPr>
        </p:nvSpPr>
        <p:spPr/>
        <p:txBody>
          <a:bodyPr/>
          <a:lstStyle>
            <a:lvl1pPr>
              <a:defRPr/>
            </a:lvl1pPr>
          </a:lstStyle>
          <a:p>
            <a:pPr>
              <a:defRPr/>
            </a:pPr>
            <a:endParaRPr lang="en-US"/>
          </a:p>
        </p:txBody>
      </p:sp>
      <p:sp>
        <p:nvSpPr>
          <p:cNvPr id="6" name="عنصر نائب لرقم الشريحة 17"/>
          <p:cNvSpPr>
            <a:spLocks noGrp="1"/>
          </p:cNvSpPr>
          <p:nvPr>
            <p:ph type="sldNum" sz="quarter" idx="12"/>
          </p:nvPr>
        </p:nvSpPr>
        <p:spPr/>
        <p:txBody>
          <a:bodyPr/>
          <a:lstStyle>
            <a:lvl1pPr>
              <a:defRPr/>
            </a:lvl1pPr>
          </a:lstStyle>
          <a:p>
            <a:pPr>
              <a:defRPr/>
            </a:pPr>
            <a:fld id="{68793D2C-0E05-4787-85F0-CB023FB19B78}" type="slidenum">
              <a:rPr lang="ar-SA"/>
              <a:pPr>
                <a:defRPr/>
              </a:pPr>
              <a:t>‹#›</a:t>
            </a:fld>
            <a:endParaRPr lang="en-US"/>
          </a:p>
        </p:txBody>
      </p:sp>
    </p:spTree>
  </p:cSld>
  <p:clrMapOvr>
    <a:masterClrMapping/>
  </p:clrMapOvr>
  <p:transition>
    <p:wheel spokes="8"/>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pPr>
              <a:defRPr/>
            </a:pPr>
            <a:endParaRPr lang="en-US"/>
          </a:p>
        </p:txBody>
      </p:sp>
      <p:sp>
        <p:nvSpPr>
          <p:cNvPr id="5" name="عنصر نائب للتذييل 4"/>
          <p:cNvSpPr>
            <a:spLocks noGrp="1"/>
          </p:cNvSpPr>
          <p:nvPr>
            <p:ph type="ftr" sz="quarter" idx="11"/>
          </p:nvPr>
        </p:nvSpPr>
        <p:spPr/>
        <p:txBody>
          <a:bodyPr/>
          <a:lstStyle>
            <a:lvl1pPr>
              <a:defRPr/>
            </a:lvl1pPr>
          </a:lstStyle>
          <a:p>
            <a:pPr>
              <a:defRPr/>
            </a:pPr>
            <a:endParaRPr lang="en-US"/>
          </a:p>
        </p:txBody>
      </p:sp>
      <p:sp>
        <p:nvSpPr>
          <p:cNvPr id="6" name="عنصر نائب لرقم الشريحة 5"/>
          <p:cNvSpPr>
            <a:spLocks noGrp="1"/>
          </p:cNvSpPr>
          <p:nvPr>
            <p:ph type="sldNum" sz="quarter" idx="12"/>
          </p:nvPr>
        </p:nvSpPr>
        <p:spPr/>
        <p:txBody>
          <a:bodyPr/>
          <a:lstStyle>
            <a:lvl1pPr>
              <a:defRPr>
                <a:solidFill>
                  <a:srgbClr val="D1EAEE"/>
                </a:solidFill>
              </a:defRPr>
            </a:lvl1pPr>
          </a:lstStyle>
          <a:p>
            <a:pPr>
              <a:defRPr/>
            </a:pPr>
            <a:fld id="{196E80D8-30B6-4360-ADC9-7B57D13BB5CD}"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wheel spokes="8"/>
    <p:sndAc>
      <p:stSnd>
        <p:snd r:embed="rId2"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9"/>
          <p:cNvSpPr>
            <a:spLocks noGrp="1"/>
          </p:cNvSpPr>
          <p:nvPr>
            <p:ph type="dt" sz="half" idx="10"/>
          </p:nvPr>
        </p:nvSpPr>
        <p:spPr/>
        <p:txBody>
          <a:bodyPr/>
          <a:lstStyle>
            <a:lvl1pPr>
              <a:defRPr/>
            </a:lvl1pPr>
          </a:lstStyle>
          <a:p>
            <a:pPr>
              <a:defRPr/>
            </a:pPr>
            <a:endParaRPr lang="en-US"/>
          </a:p>
        </p:txBody>
      </p:sp>
      <p:sp>
        <p:nvSpPr>
          <p:cNvPr id="6" name="عنصر نائب للتذييل 21"/>
          <p:cNvSpPr>
            <a:spLocks noGrp="1"/>
          </p:cNvSpPr>
          <p:nvPr>
            <p:ph type="ftr" sz="quarter" idx="11"/>
          </p:nvPr>
        </p:nvSpPr>
        <p:spPr/>
        <p:txBody>
          <a:bodyPr/>
          <a:lstStyle>
            <a:lvl1pPr>
              <a:defRPr/>
            </a:lvl1pPr>
          </a:lstStyle>
          <a:p>
            <a:pPr>
              <a:defRPr/>
            </a:pPr>
            <a:endParaRPr lang="en-US"/>
          </a:p>
        </p:txBody>
      </p:sp>
      <p:sp>
        <p:nvSpPr>
          <p:cNvPr id="7" name="عنصر نائب لرقم الشريحة 17"/>
          <p:cNvSpPr>
            <a:spLocks noGrp="1"/>
          </p:cNvSpPr>
          <p:nvPr>
            <p:ph type="sldNum" sz="quarter" idx="12"/>
          </p:nvPr>
        </p:nvSpPr>
        <p:spPr/>
        <p:txBody>
          <a:bodyPr/>
          <a:lstStyle>
            <a:lvl1pPr>
              <a:defRPr/>
            </a:lvl1pPr>
          </a:lstStyle>
          <a:p>
            <a:pPr>
              <a:defRPr/>
            </a:pPr>
            <a:fld id="{0A654E16-EDA7-4021-81FF-D46EB5AFEB89}" type="slidenum">
              <a:rPr lang="ar-SA"/>
              <a:pPr>
                <a:defRPr/>
              </a:pPr>
              <a:t>‹#›</a:t>
            </a:fld>
            <a:endParaRPr lang="en-US"/>
          </a:p>
        </p:txBody>
      </p:sp>
    </p:spTree>
  </p:cSld>
  <p:clrMapOvr>
    <a:masterClrMapping/>
  </p:clrMapOvr>
  <p:transition>
    <p:wheel spokes="8"/>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a:lstStyle>
            <a:lvl1pPr>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ar-SA" smtClean="0"/>
              <a:t>انقر لتحرير أنماط النص الرئيسي</a:t>
            </a:r>
          </a:p>
        </p:txBody>
      </p:sp>
      <p:sp>
        <p:nvSpPr>
          <p:cNvPr id="4" name="عنصر نائب للنص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ar-SA" smtClean="0"/>
              <a:t>انقر لتحرير أنماط النص الرئيسي</a:t>
            </a:r>
          </a:p>
        </p:txBody>
      </p:sp>
      <p:sp>
        <p:nvSpPr>
          <p:cNvPr id="5" name="عنصر نائب للمحتوى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محتوى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9"/>
          <p:cNvSpPr>
            <a:spLocks noGrp="1"/>
          </p:cNvSpPr>
          <p:nvPr>
            <p:ph type="dt" sz="half" idx="10"/>
          </p:nvPr>
        </p:nvSpPr>
        <p:spPr/>
        <p:txBody>
          <a:bodyPr/>
          <a:lstStyle>
            <a:lvl1pPr>
              <a:defRPr/>
            </a:lvl1pPr>
          </a:lstStyle>
          <a:p>
            <a:pPr>
              <a:defRPr/>
            </a:pPr>
            <a:endParaRPr lang="en-US"/>
          </a:p>
        </p:txBody>
      </p:sp>
      <p:sp>
        <p:nvSpPr>
          <p:cNvPr id="8" name="عنصر نائب للتذييل 21"/>
          <p:cNvSpPr>
            <a:spLocks noGrp="1"/>
          </p:cNvSpPr>
          <p:nvPr>
            <p:ph type="ftr" sz="quarter" idx="11"/>
          </p:nvPr>
        </p:nvSpPr>
        <p:spPr/>
        <p:txBody>
          <a:bodyPr/>
          <a:lstStyle>
            <a:lvl1pPr>
              <a:defRPr/>
            </a:lvl1pPr>
          </a:lstStyle>
          <a:p>
            <a:pPr>
              <a:defRPr/>
            </a:pPr>
            <a:endParaRPr lang="en-US"/>
          </a:p>
        </p:txBody>
      </p:sp>
      <p:sp>
        <p:nvSpPr>
          <p:cNvPr id="9" name="عنصر نائب لرقم الشريحة 17"/>
          <p:cNvSpPr>
            <a:spLocks noGrp="1"/>
          </p:cNvSpPr>
          <p:nvPr>
            <p:ph type="sldNum" sz="quarter" idx="12"/>
          </p:nvPr>
        </p:nvSpPr>
        <p:spPr/>
        <p:txBody>
          <a:bodyPr/>
          <a:lstStyle>
            <a:lvl1pPr>
              <a:defRPr/>
            </a:lvl1pPr>
          </a:lstStyle>
          <a:p>
            <a:pPr>
              <a:defRPr/>
            </a:pPr>
            <a:fld id="{05CA8FDB-BF82-4E94-BB90-583684685A09}" type="slidenum">
              <a:rPr lang="ar-SA"/>
              <a:pPr>
                <a:defRPr/>
              </a:pPr>
              <a:t>‹#›</a:t>
            </a:fld>
            <a:endParaRPr lang="en-US"/>
          </a:p>
        </p:txBody>
      </p:sp>
    </p:spTree>
  </p:cSld>
  <p:clrMapOvr>
    <a:masterClrMapping/>
  </p:clrMapOvr>
  <p:transition>
    <p:wheel spokes="8"/>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ar-SA" smtClean="0"/>
              <a:t>انقر لتحرير نمط العنوان الرئيسي</a:t>
            </a:r>
            <a:endParaRPr lang="en-US"/>
          </a:p>
        </p:txBody>
      </p:sp>
      <p:sp>
        <p:nvSpPr>
          <p:cNvPr id="3" name="عنصر نائب للتاريخ 9"/>
          <p:cNvSpPr>
            <a:spLocks noGrp="1"/>
          </p:cNvSpPr>
          <p:nvPr>
            <p:ph type="dt" sz="half" idx="10"/>
          </p:nvPr>
        </p:nvSpPr>
        <p:spPr/>
        <p:txBody>
          <a:bodyPr/>
          <a:lstStyle>
            <a:lvl1pPr>
              <a:defRPr/>
            </a:lvl1pPr>
          </a:lstStyle>
          <a:p>
            <a:pPr>
              <a:defRPr/>
            </a:pPr>
            <a:endParaRPr lang="en-US"/>
          </a:p>
        </p:txBody>
      </p:sp>
      <p:sp>
        <p:nvSpPr>
          <p:cNvPr id="4" name="عنصر نائب للتذييل 21"/>
          <p:cNvSpPr>
            <a:spLocks noGrp="1"/>
          </p:cNvSpPr>
          <p:nvPr>
            <p:ph type="ftr" sz="quarter" idx="11"/>
          </p:nvPr>
        </p:nvSpPr>
        <p:spPr/>
        <p:txBody>
          <a:bodyPr/>
          <a:lstStyle>
            <a:lvl1pPr>
              <a:defRPr/>
            </a:lvl1pPr>
          </a:lstStyle>
          <a:p>
            <a:pPr>
              <a:defRPr/>
            </a:pPr>
            <a:endParaRPr lang="en-US"/>
          </a:p>
        </p:txBody>
      </p:sp>
      <p:sp>
        <p:nvSpPr>
          <p:cNvPr id="5" name="عنصر نائب لرقم الشريحة 17"/>
          <p:cNvSpPr>
            <a:spLocks noGrp="1"/>
          </p:cNvSpPr>
          <p:nvPr>
            <p:ph type="sldNum" sz="quarter" idx="12"/>
          </p:nvPr>
        </p:nvSpPr>
        <p:spPr/>
        <p:txBody>
          <a:bodyPr/>
          <a:lstStyle>
            <a:lvl1pPr>
              <a:defRPr/>
            </a:lvl1pPr>
          </a:lstStyle>
          <a:p>
            <a:pPr>
              <a:defRPr/>
            </a:pPr>
            <a:fld id="{ACD86F35-C698-4479-B7AD-EB6B7C70D0B5}" type="slidenum">
              <a:rPr lang="ar-SA"/>
              <a:pPr>
                <a:defRPr/>
              </a:pPr>
              <a:t>‹#›</a:t>
            </a:fld>
            <a:endParaRPr lang="en-US"/>
          </a:p>
        </p:txBody>
      </p:sp>
    </p:spTree>
  </p:cSld>
  <p:clrMapOvr>
    <a:masterClrMapping/>
  </p:clrMapOvr>
  <p:transition>
    <p:wheel spokes="8"/>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9"/>
          <p:cNvSpPr>
            <a:spLocks noGrp="1"/>
          </p:cNvSpPr>
          <p:nvPr>
            <p:ph type="dt" sz="half" idx="10"/>
          </p:nvPr>
        </p:nvSpPr>
        <p:spPr/>
        <p:txBody>
          <a:bodyPr/>
          <a:lstStyle>
            <a:lvl1pPr>
              <a:defRPr/>
            </a:lvl1pPr>
          </a:lstStyle>
          <a:p>
            <a:pPr>
              <a:defRPr/>
            </a:pPr>
            <a:endParaRPr lang="en-US"/>
          </a:p>
        </p:txBody>
      </p:sp>
      <p:sp>
        <p:nvSpPr>
          <p:cNvPr id="3" name="عنصر نائب للتذييل 21"/>
          <p:cNvSpPr>
            <a:spLocks noGrp="1"/>
          </p:cNvSpPr>
          <p:nvPr>
            <p:ph type="ftr" sz="quarter" idx="11"/>
          </p:nvPr>
        </p:nvSpPr>
        <p:spPr/>
        <p:txBody>
          <a:bodyPr/>
          <a:lstStyle>
            <a:lvl1pPr>
              <a:defRPr/>
            </a:lvl1pPr>
          </a:lstStyle>
          <a:p>
            <a:pPr>
              <a:defRPr/>
            </a:pPr>
            <a:endParaRPr lang="en-US"/>
          </a:p>
        </p:txBody>
      </p:sp>
      <p:sp>
        <p:nvSpPr>
          <p:cNvPr id="4" name="عنصر نائب لرقم الشريحة 17"/>
          <p:cNvSpPr>
            <a:spLocks noGrp="1"/>
          </p:cNvSpPr>
          <p:nvPr>
            <p:ph type="sldNum" sz="quarter" idx="12"/>
          </p:nvPr>
        </p:nvSpPr>
        <p:spPr/>
        <p:txBody>
          <a:bodyPr/>
          <a:lstStyle>
            <a:lvl1pPr>
              <a:defRPr/>
            </a:lvl1pPr>
          </a:lstStyle>
          <a:p>
            <a:pPr>
              <a:defRPr/>
            </a:pPr>
            <a:fld id="{4BB0E9F7-87C2-4EF0-A091-C58B32844834}" type="slidenum">
              <a:rPr lang="ar-SA"/>
              <a:pPr>
                <a:defRPr/>
              </a:pPr>
              <a:t>‹#›</a:t>
            </a:fld>
            <a:endParaRPr lang="en-US"/>
          </a:p>
        </p:txBody>
      </p:sp>
    </p:spTree>
  </p:cSld>
  <p:clrMapOvr>
    <a:masterClrMapping/>
  </p:clrMapOvr>
  <p:transition>
    <p:wheel spokes="8"/>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ar-SA" smtClean="0"/>
              <a:t>انقر لتحرير نمط العنوان الرئيسي</a:t>
            </a:r>
            <a:endParaRPr lang="en-US"/>
          </a:p>
        </p:txBody>
      </p:sp>
      <p:sp>
        <p:nvSpPr>
          <p:cNvPr id="3" name="عنصر نائب للنص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ar-SA" smtClean="0"/>
              <a:t>انقر لتحرير أنماط النص الرئيسي</a:t>
            </a:r>
          </a:p>
        </p:txBody>
      </p:sp>
      <p:sp>
        <p:nvSpPr>
          <p:cNvPr id="4" name="عنصر نائب للمحتوى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9"/>
          <p:cNvSpPr>
            <a:spLocks noGrp="1"/>
          </p:cNvSpPr>
          <p:nvPr>
            <p:ph type="dt" sz="half" idx="10"/>
          </p:nvPr>
        </p:nvSpPr>
        <p:spPr/>
        <p:txBody>
          <a:bodyPr/>
          <a:lstStyle>
            <a:lvl1pPr>
              <a:defRPr/>
            </a:lvl1pPr>
          </a:lstStyle>
          <a:p>
            <a:pPr>
              <a:defRPr/>
            </a:pPr>
            <a:endParaRPr lang="en-US"/>
          </a:p>
        </p:txBody>
      </p:sp>
      <p:sp>
        <p:nvSpPr>
          <p:cNvPr id="6" name="عنصر نائب للتذييل 21"/>
          <p:cNvSpPr>
            <a:spLocks noGrp="1"/>
          </p:cNvSpPr>
          <p:nvPr>
            <p:ph type="ftr" sz="quarter" idx="11"/>
          </p:nvPr>
        </p:nvSpPr>
        <p:spPr/>
        <p:txBody>
          <a:bodyPr/>
          <a:lstStyle>
            <a:lvl1pPr>
              <a:defRPr/>
            </a:lvl1pPr>
          </a:lstStyle>
          <a:p>
            <a:pPr>
              <a:defRPr/>
            </a:pPr>
            <a:endParaRPr lang="en-US"/>
          </a:p>
        </p:txBody>
      </p:sp>
      <p:sp>
        <p:nvSpPr>
          <p:cNvPr id="7" name="عنصر نائب لرقم الشريحة 17"/>
          <p:cNvSpPr>
            <a:spLocks noGrp="1"/>
          </p:cNvSpPr>
          <p:nvPr>
            <p:ph type="sldNum" sz="quarter" idx="12"/>
          </p:nvPr>
        </p:nvSpPr>
        <p:spPr/>
        <p:txBody>
          <a:bodyPr/>
          <a:lstStyle>
            <a:lvl1pPr>
              <a:defRPr/>
            </a:lvl1pPr>
          </a:lstStyle>
          <a:p>
            <a:pPr>
              <a:defRPr/>
            </a:pPr>
            <a:fld id="{66D349AA-597F-4681-9AAF-52C1CB917F2F}" type="slidenum">
              <a:rPr lang="ar-SA"/>
              <a:pPr>
                <a:defRPr/>
              </a:pPr>
              <a:t>‹#›</a:t>
            </a:fld>
            <a:endParaRPr lang="en-US"/>
          </a:p>
        </p:txBody>
      </p:sp>
    </p:spTree>
  </p:cSld>
  <p:clrMapOvr>
    <a:masterClrMapping/>
  </p:clrMapOvr>
  <p:transition>
    <p:wheel spokes="8"/>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5" name="مستطيل ذو زاوية واحدة مخدوشة ودائرية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مثلث قائم الزاوية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شكل حر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8" name="شكل حر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2" name="عنوان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ar-SA" smtClean="0"/>
              <a:t>انقر لتحرير نمط العنوان الرئيسي</a:t>
            </a:r>
            <a:endParaRPr lang="en-US"/>
          </a:p>
        </p:txBody>
      </p:sp>
      <p:sp>
        <p:nvSpPr>
          <p:cNvPr id="4" name="عنصر نائب للنص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ar-SA" smtClean="0"/>
              <a:t>انقر لتحرير أنماط النص الرئيسي</a:t>
            </a:r>
          </a:p>
        </p:txBody>
      </p:sp>
      <p:sp>
        <p:nvSpPr>
          <p:cNvPr id="3" name="عنصر نائب للصورة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ar-SA" noProof="0" smtClean="0"/>
              <a:t>انقر فوق الرمز لإضافة صورة</a:t>
            </a:r>
            <a:endParaRPr lang="en-US" noProof="0" dirty="0"/>
          </a:p>
        </p:txBody>
      </p:sp>
      <p:sp>
        <p:nvSpPr>
          <p:cNvPr id="9" name="عنصر نائب للتاريخ 4"/>
          <p:cNvSpPr>
            <a:spLocks noGrp="1"/>
          </p:cNvSpPr>
          <p:nvPr>
            <p:ph type="dt" sz="half" idx="10"/>
          </p:nvPr>
        </p:nvSpPr>
        <p:spPr/>
        <p:txBody>
          <a:bodyPr/>
          <a:lstStyle>
            <a:lvl1pPr>
              <a:defRPr/>
            </a:lvl1pPr>
          </a:lstStyle>
          <a:p>
            <a:pPr>
              <a:defRPr/>
            </a:pPr>
            <a:endParaRPr lang="en-US"/>
          </a:p>
        </p:txBody>
      </p:sp>
      <p:sp>
        <p:nvSpPr>
          <p:cNvPr id="10" name="عنصر نائب للتذييل 5"/>
          <p:cNvSpPr>
            <a:spLocks noGrp="1"/>
          </p:cNvSpPr>
          <p:nvPr>
            <p:ph type="ftr" sz="quarter" idx="11"/>
          </p:nvPr>
        </p:nvSpPr>
        <p:spPr/>
        <p:txBody>
          <a:bodyPr/>
          <a:lstStyle>
            <a:lvl1pPr>
              <a:defRPr/>
            </a:lvl1pPr>
          </a:lstStyle>
          <a:p>
            <a:pPr>
              <a:defRPr/>
            </a:pPr>
            <a:endParaRPr lang="en-US"/>
          </a:p>
        </p:txBody>
      </p:sp>
      <p:sp>
        <p:nvSpPr>
          <p:cNvPr id="11" name="عنصر نائب لرقم الشريحة 6"/>
          <p:cNvSpPr>
            <a:spLocks noGrp="1"/>
          </p:cNvSpPr>
          <p:nvPr>
            <p:ph type="sldNum" sz="quarter" idx="12"/>
          </p:nvPr>
        </p:nvSpPr>
        <p:spPr>
          <a:xfrm>
            <a:off x="8077200" y="6356350"/>
            <a:ext cx="609600" cy="365125"/>
          </a:xfrm>
        </p:spPr>
        <p:txBody>
          <a:bodyPr/>
          <a:lstStyle>
            <a:lvl1pPr>
              <a:defRPr/>
            </a:lvl1pPr>
          </a:lstStyle>
          <a:p>
            <a:pPr>
              <a:defRPr/>
            </a:pPr>
            <a:fld id="{9B7824F3-E450-465D-8C75-F05F6614E4DE}" type="slidenum">
              <a:rPr lang="ar-SA"/>
              <a:pPr>
                <a:defRPr/>
              </a:pPr>
              <a:t>‹#›</a:t>
            </a:fld>
            <a:endParaRPr lang="en-US"/>
          </a:p>
        </p:txBody>
      </p:sp>
    </p:spTree>
  </p:cSld>
  <p:clrMapOvr>
    <a:masterClrMapping/>
  </p:clrMapOvr>
  <p:transition>
    <p:wheel spokes="8"/>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7" name="شكل حر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8" name="شكل حر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1028" name="عنصر نائب للعنوان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ar-SA" smtClean="0"/>
              <a:t>انقر لتحرير نمط العنوان الرئيسي</a:t>
            </a:r>
          </a:p>
        </p:txBody>
      </p:sp>
      <p:sp>
        <p:nvSpPr>
          <p:cNvPr id="1029" name="عنصر نائب للنص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10" name="عنصر نائب للتاريخ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عنصر نائب للتذييل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عنصر نائب لرقم الشريحة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ACA49FCC-023F-47F6-9D17-FCCE37DC2004}" type="slidenum">
              <a:rPr lang="ar-SA"/>
              <a:pPr>
                <a:defRPr/>
              </a:pPr>
              <a:t>‹#›</a:t>
            </a:fld>
            <a:endParaRPr lang="en-US"/>
          </a:p>
        </p:txBody>
      </p:sp>
      <p:grpSp>
        <p:nvGrpSpPr>
          <p:cNvPr id="1033" name="مجموعة 1"/>
          <p:cNvGrpSpPr>
            <a:grpSpLocks/>
          </p:cNvGrpSpPr>
          <p:nvPr/>
        </p:nvGrpSpPr>
        <p:grpSpPr bwMode="auto">
          <a:xfrm>
            <a:off x="-19050" y="203200"/>
            <a:ext cx="9180513" cy="647700"/>
            <a:chOff x="-19045" y="216550"/>
            <a:chExt cx="9180548" cy="649224"/>
          </a:xfrm>
        </p:grpSpPr>
        <p:sp>
          <p:nvSpPr>
            <p:cNvPr id="12" name="شكل حر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a:p>
          </p:txBody>
        </p:sp>
        <p:sp>
          <p:nvSpPr>
            <p:cNvPr id="13" name="شكل حر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a:p>
          </p:txBody>
        </p:sp>
      </p:grpSp>
    </p:spTree>
  </p:cSld>
  <p:clrMap bg1="lt1" tx1="dk1" bg2="lt2" tx2="dk2" accent1="accent1" accent2="accent2" accent3="accent3" accent4="accent4" accent5="accent5" accent6="accent6" hlink="hlink" folHlink="folHlink"/>
  <p:sldLayoutIdLst>
    <p:sldLayoutId id="2147483795" r:id="rId1"/>
    <p:sldLayoutId id="2147483787" r:id="rId2"/>
    <p:sldLayoutId id="2147483796" r:id="rId3"/>
    <p:sldLayoutId id="2147483788" r:id="rId4"/>
    <p:sldLayoutId id="2147483789" r:id="rId5"/>
    <p:sldLayoutId id="2147483790" r:id="rId6"/>
    <p:sldLayoutId id="2147483791" r:id="rId7"/>
    <p:sldLayoutId id="2147483792" r:id="rId8"/>
    <p:sldLayoutId id="2147483797" r:id="rId9"/>
    <p:sldLayoutId id="2147483793" r:id="rId10"/>
    <p:sldLayoutId id="2147483794" r:id="rId11"/>
  </p:sldLayoutIdLst>
  <p:transition>
    <p:wheel spokes="8"/>
    <p:sndAc>
      <p:stSnd>
        <p:snd r:embed="rId13" name="chimes.wav"/>
      </p:stSnd>
    </p:sndAc>
  </p:transition>
  <p:timing>
    <p:tnLst>
      <p:par>
        <p:cTn id="1" dur="indefinite" restart="never" nodeType="tmRoot"/>
      </p:par>
    </p:tnLst>
  </p:timing>
  <p:txStyles>
    <p:titleStyle>
      <a:lvl1pPr algn="l" rtl="1" eaLnBrk="0" fontAlgn="base" hangingPunct="0">
        <a:spcBef>
          <a:spcPct val="0"/>
        </a:spcBef>
        <a:spcAft>
          <a:spcPct val="0"/>
        </a:spcAft>
        <a:defRPr sz="5000" kern="1200">
          <a:solidFill>
            <a:schemeClr val="tx2"/>
          </a:solidFill>
          <a:latin typeface="+mj-lt"/>
          <a:ea typeface="+mj-ea"/>
          <a:cs typeface="+mj-cs"/>
        </a:defRPr>
      </a:lvl1pPr>
      <a:lvl2pPr algn="l" rtl="1" eaLnBrk="0" fontAlgn="base" hangingPunct="0">
        <a:spcBef>
          <a:spcPct val="0"/>
        </a:spcBef>
        <a:spcAft>
          <a:spcPct val="0"/>
        </a:spcAft>
        <a:defRPr sz="5000">
          <a:solidFill>
            <a:schemeClr val="tx2"/>
          </a:solidFill>
          <a:latin typeface="Calibri" pitchFamily="34" charset="0"/>
          <a:cs typeface="Traditional Arabic" pitchFamily="18" charset="-78"/>
        </a:defRPr>
      </a:lvl2pPr>
      <a:lvl3pPr algn="l" rtl="1" eaLnBrk="0" fontAlgn="base" hangingPunct="0">
        <a:spcBef>
          <a:spcPct val="0"/>
        </a:spcBef>
        <a:spcAft>
          <a:spcPct val="0"/>
        </a:spcAft>
        <a:defRPr sz="5000">
          <a:solidFill>
            <a:schemeClr val="tx2"/>
          </a:solidFill>
          <a:latin typeface="Calibri" pitchFamily="34" charset="0"/>
          <a:cs typeface="Traditional Arabic" pitchFamily="18" charset="-78"/>
        </a:defRPr>
      </a:lvl3pPr>
      <a:lvl4pPr algn="l" rtl="1" eaLnBrk="0" fontAlgn="base" hangingPunct="0">
        <a:spcBef>
          <a:spcPct val="0"/>
        </a:spcBef>
        <a:spcAft>
          <a:spcPct val="0"/>
        </a:spcAft>
        <a:defRPr sz="5000">
          <a:solidFill>
            <a:schemeClr val="tx2"/>
          </a:solidFill>
          <a:latin typeface="Calibri" pitchFamily="34" charset="0"/>
          <a:cs typeface="Traditional Arabic" pitchFamily="18" charset="-78"/>
        </a:defRPr>
      </a:lvl4pPr>
      <a:lvl5pPr algn="l" rtl="1" eaLnBrk="0" fontAlgn="base" hangingPunct="0">
        <a:spcBef>
          <a:spcPct val="0"/>
        </a:spcBef>
        <a:spcAft>
          <a:spcPct val="0"/>
        </a:spcAft>
        <a:defRPr sz="5000">
          <a:solidFill>
            <a:schemeClr val="tx2"/>
          </a:solidFill>
          <a:latin typeface="Calibri" pitchFamily="34" charset="0"/>
          <a:cs typeface="Traditional Arabic" pitchFamily="18" charset="-78"/>
        </a:defRPr>
      </a:lvl5pPr>
      <a:lvl6pPr marL="457200" algn="l" rtl="1" fontAlgn="base">
        <a:spcBef>
          <a:spcPct val="0"/>
        </a:spcBef>
        <a:spcAft>
          <a:spcPct val="0"/>
        </a:spcAft>
        <a:defRPr sz="5000">
          <a:solidFill>
            <a:schemeClr val="tx2"/>
          </a:solidFill>
          <a:latin typeface="Calibri" pitchFamily="34" charset="0"/>
          <a:cs typeface="Traditional Arabic" pitchFamily="18" charset="-78"/>
        </a:defRPr>
      </a:lvl6pPr>
      <a:lvl7pPr marL="914400" algn="l" rtl="1" fontAlgn="base">
        <a:spcBef>
          <a:spcPct val="0"/>
        </a:spcBef>
        <a:spcAft>
          <a:spcPct val="0"/>
        </a:spcAft>
        <a:defRPr sz="5000">
          <a:solidFill>
            <a:schemeClr val="tx2"/>
          </a:solidFill>
          <a:latin typeface="Calibri" pitchFamily="34" charset="0"/>
          <a:cs typeface="Traditional Arabic" pitchFamily="18" charset="-78"/>
        </a:defRPr>
      </a:lvl7pPr>
      <a:lvl8pPr marL="1371600" algn="l" rtl="1" fontAlgn="base">
        <a:spcBef>
          <a:spcPct val="0"/>
        </a:spcBef>
        <a:spcAft>
          <a:spcPct val="0"/>
        </a:spcAft>
        <a:defRPr sz="5000">
          <a:solidFill>
            <a:schemeClr val="tx2"/>
          </a:solidFill>
          <a:latin typeface="Calibri" pitchFamily="34" charset="0"/>
          <a:cs typeface="Traditional Arabic" pitchFamily="18" charset="-78"/>
        </a:defRPr>
      </a:lvl8pPr>
      <a:lvl9pPr marL="1828800" algn="l" rtl="1" fontAlgn="base">
        <a:spcBef>
          <a:spcPct val="0"/>
        </a:spcBef>
        <a:spcAft>
          <a:spcPct val="0"/>
        </a:spcAft>
        <a:defRPr sz="5000">
          <a:solidFill>
            <a:schemeClr val="tx2"/>
          </a:solidFill>
          <a:latin typeface="Calibri" pitchFamily="34" charset="0"/>
          <a:cs typeface="Traditional Arabic" pitchFamily="18" charset="-78"/>
        </a:defRPr>
      </a:lvl9pPr>
    </p:titleStyle>
    <p:bodyStyle>
      <a:lvl1pPr marL="273050" indent="-273050" algn="r" rtl="1"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ajalla UI"/>
          <a:cs typeface="+mn-cs"/>
        </a:defRPr>
      </a:lvl1pPr>
      <a:lvl2pPr marL="639763" indent="-246063" algn="r" rtl="1"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ajalla UI"/>
          <a:cs typeface="+mn-cs"/>
        </a:defRPr>
      </a:lvl2pPr>
      <a:lvl3pPr marL="914400" indent="-246063" algn="r" rtl="1"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ajalla UI"/>
          <a:cs typeface="+mn-cs"/>
        </a:defRPr>
      </a:lvl3pPr>
      <a:lvl4pPr marL="1187450" indent="-209550" algn="r" rtl="1"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ajalla UI"/>
          <a:cs typeface="+mn-cs"/>
        </a:defRPr>
      </a:lvl4pPr>
      <a:lvl5pPr marL="1462088" indent="-209550" algn="r" rtl="1"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ajalla UI"/>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audio" Target="../media/audio14.wav"/></Relationships>
</file>

<file path=ppt/slides/_rels/slide10.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audio" Target="../media/audio41.wav"/></Relationships>
</file>

<file path=ppt/slides/_rels/slide11.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audio" Target="../media/audio42.wav"/><Relationship Id="rId7" Type="http://schemas.openxmlformats.org/officeDocument/2006/relationships/audio" Target="../media/audio46.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audio" Target="../media/audio43.wav"/></Relationships>
</file>

<file path=ppt/slides/_rels/slide12.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wmf"/><Relationship Id="rId4" Type="http://schemas.openxmlformats.org/officeDocument/2006/relationships/audio" Target="../media/audio49.wav"/></Relationships>
</file>

<file path=ppt/slides/_rels/slide13.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audio" Target="../media/audio50.wav"/><Relationship Id="rId7" Type="http://schemas.openxmlformats.org/officeDocument/2006/relationships/audio" Target="../media/audio54.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 Id="rId9"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audio" Target="../media/audio55.wav"/><Relationship Id="rId7" Type="http://schemas.openxmlformats.org/officeDocument/2006/relationships/image" Target="../media/image6.jpe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wmf"/><Relationship Id="rId5" Type="http://schemas.openxmlformats.org/officeDocument/2006/relationships/audio" Target="../media/audio57.wav"/><Relationship Id="rId4" Type="http://schemas.openxmlformats.org/officeDocument/2006/relationships/audio" Target="../media/audio56.wav"/></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audio" Target="../media/audio58.wav"/></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audio" Target="../media/audio59.wav"/></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audio" Target="../media/audio60.wav"/></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63.wav"/><Relationship Id="rId5" Type="http://schemas.openxmlformats.org/officeDocument/2006/relationships/audio" Target="../media/audio62.wav"/><Relationship Id="rId4" Type="http://schemas.openxmlformats.org/officeDocument/2006/relationships/audio" Target="../media/audio61.wav"/></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audio" Target="../media/audio65.wav"/><Relationship Id="rId4" Type="http://schemas.openxmlformats.org/officeDocument/2006/relationships/audio" Target="../media/audio64.wav"/></Relationships>
</file>

<file path=ppt/slides/_rels/slide2.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67.wav"/><Relationship Id="rId5" Type="http://schemas.openxmlformats.org/officeDocument/2006/relationships/audio" Target="../media/audio66.wav"/><Relationship Id="rId4" Type="http://schemas.openxmlformats.org/officeDocument/2006/relationships/audio" Target="../media/audio61.wav"/></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audio" Target="../media/audio68.wav"/><Relationship Id="rId4" Type="http://schemas.openxmlformats.org/officeDocument/2006/relationships/audio" Target="../media/audio64.wav"/></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audio" Target="../media/audio70.wav"/><Relationship Id="rId4" Type="http://schemas.openxmlformats.org/officeDocument/2006/relationships/audio" Target="../media/audio69.wav"/></Relationships>
</file>

<file path=ppt/slides/_rels/slide23.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wmf"/><Relationship Id="rId4" Type="http://schemas.openxmlformats.org/officeDocument/2006/relationships/audio" Target="../media/audio73.wav"/></Relationships>
</file>

<file path=ppt/slides/_rels/slide25.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audio" Target="../media/audio75.wav"/></Relationships>
</file>

<file path=ppt/slides/_rels/slide26.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27.xml.rels><?xml version="1.0" encoding="UTF-8" standalone="yes"?>
<Relationships xmlns="http://schemas.openxmlformats.org/package/2006/relationships"><Relationship Id="rId8" Type="http://schemas.openxmlformats.org/officeDocument/2006/relationships/audio" Target="../media/audio82.wav"/><Relationship Id="rId3" Type="http://schemas.openxmlformats.org/officeDocument/2006/relationships/audio" Target="../media/audio77.wav"/><Relationship Id="rId7" Type="http://schemas.openxmlformats.org/officeDocument/2006/relationships/audio" Target="../media/audio8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80.wav"/><Relationship Id="rId5" Type="http://schemas.openxmlformats.org/officeDocument/2006/relationships/audio" Target="../media/audio79.wav"/><Relationship Id="rId10" Type="http://schemas.openxmlformats.org/officeDocument/2006/relationships/image" Target="../media/image7.wmf"/><Relationship Id="rId4" Type="http://schemas.openxmlformats.org/officeDocument/2006/relationships/audio" Target="../media/audio78.wav"/><Relationship Id="rId9" Type="http://schemas.openxmlformats.org/officeDocument/2006/relationships/audio" Target="../media/audio83.wav"/></Relationships>
</file>

<file path=ppt/slides/_rels/slide28.xml.rels><?xml version="1.0" encoding="UTF-8" standalone="yes"?>
<Relationships xmlns="http://schemas.openxmlformats.org/package/2006/relationships"><Relationship Id="rId3" Type="http://schemas.openxmlformats.org/officeDocument/2006/relationships/audio" Target="../media/audio84.wav"/><Relationship Id="rId7" Type="http://schemas.openxmlformats.org/officeDocument/2006/relationships/image" Target="../media/image7.w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87.wav"/><Relationship Id="rId5" Type="http://schemas.openxmlformats.org/officeDocument/2006/relationships/audio" Target="../media/audio86.wav"/><Relationship Id="rId4" Type="http://schemas.openxmlformats.org/officeDocument/2006/relationships/audio" Target="../media/audio85.wav"/></Relationships>
</file>

<file path=ppt/slides/_rels/slide29.xml.rels><?xml version="1.0" encoding="UTF-8" standalone="yes"?>
<Relationships xmlns="http://schemas.openxmlformats.org/package/2006/relationships"><Relationship Id="rId3" Type="http://schemas.openxmlformats.org/officeDocument/2006/relationships/audio" Target="../media/audio88.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audio" Target="../media/audio90.wav"/><Relationship Id="rId4" Type="http://schemas.openxmlformats.org/officeDocument/2006/relationships/audio" Target="../media/audio89.wav"/></Relationships>
</file>

<file path=ppt/slides/_rels/slide3.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audio" Target="../media/audio18.wav"/><Relationship Id="rId4" Type="http://schemas.openxmlformats.org/officeDocument/2006/relationships/audio" Target="../media/audio17.wav"/></Relationships>
</file>

<file path=ppt/slides/_rels/slide30.xml.rels><?xml version="1.0" encoding="UTF-8" standalone="yes"?>
<Relationships xmlns="http://schemas.openxmlformats.org/package/2006/relationships"><Relationship Id="rId3" Type="http://schemas.openxmlformats.org/officeDocument/2006/relationships/audio" Target="../media/audio91.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audio" Target="../media/audio92.wav"/></Relationships>
</file>

<file path=ppt/slides/_rels/slide31.xml.rels><?xml version="1.0" encoding="UTF-8" standalone="yes"?>
<Relationships xmlns="http://schemas.openxmlformats.org/package/2006/relationships"><Relationship Id="rId3" Type="http://schemas.openxmlformats.org/officeDocument/2006/relationships/audio" Target="../media/audio93.wav"/><Relationship Id="rId7" Type="http://schemas.openxmlformats.org/officeDocument/2006/relationships/image" Target="../media/image10.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96.wav"/><Relationship Id="rId5" Type="http://schemas.openxmlformats.org/officeDocument/2006/relationships/audio" Target="../media/audio95.wav"/><Relationship Id="rId4" Type="http://schemas.openxmlformats.org/officeDocument/2006/relationships/audio" Target="../media/audio94.wav"/></Relationships>
</file>

<file path=ppt/slides/_rels/slide32.xml.rels><?xml version="1.0" encoding="UTF-8" standalone="yes"?>
<Relationships xmlns="http://schemas.openxmlformats.org/package/2006/relationships"><Relationship Id="rId3" Type="http://schemas.openxmlformats.org/officeDocument/2006/relationships/audio" Target="../media/audio97.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0.wmf"/><Relationship Id="rId4" Type="http://schemas.openxmlformats.org/officeDocument/2006/relationships/audio" Target="../media/audio98.wav"/></Relationships>
</file>

<file path=ppt/slides/_rels/slide33.xml.rels><?xml version="1.0" encoding="UTF-8" standalone="yes"?>
<Relationships xmlns="http://schemas.openxmlformats.org/package/2006/relationships"><Relationship Id="rId3" Type="http://schemas.openxmlformats.org/officeDocument/2006/relationships/audio" Target="../media/audio99.wav"/><Relationship Id="rId7" Type="http://schemas.openxmlformats.org/officeDocument/2006/relationships/image" Target="../media/image10.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02.wav"/><Relationship Id="rId5" Type="http://schemas.openxmlformats.org/officeDocument/2006/relationships/audio" Target="../media/audio101.wav"/><Relationship Id="rId4" Type="http://schemas.openxmlformats.org/officeDocument/2006/relationships/audio" Target="../media/audio100.wav"/></Relationships>
</file>

<file path=ppt/slides/_rels/slide34.xml.rels><?xml version="1.0" encoding="UTF-8" standalone="yes"?>
<Relationships xmlns="http://schemas.openxmlformats.org/package/2006/relationships"><Relationship Id="rId3" Type="http://schemas.openxmlformats.org/officeDocument/2006/relationships/audio" Target="../media/audio103.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04.wav"/></Relationships>
</file>

<file path=ppt/slides/_rels/slide35.xml.rels><?xml version="1.0" encoding="UTF-8" standalone="yes"?>
<Relationships xmlns="http://schemas.openxmlformats.org/package/2006/relationships"><Relationship Id="rId3" Type="http://schemas.openxmlformats.org/officeDocument/2006/relationships/audio" Target="../media/audio105.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10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07.wav"/></Relationships>
</file>

<file path=ppt/slides/_rels/slide4.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5.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23.wav"/></Relationships>
</file>

<file path=ppt/slides/_rels/slide7.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25.wav"/></Relationships>
</file>

<file path=ppt/slides/_rels/slide8.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audio" Target="../media/audio26.wav"/></Relationships>
</file>

<file path=ppt/slides/_rels/slide9.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29.wav"/><Relationship Id="rId4" Type="http://schemas.openxmlformats.org/officeDocument/2006/relationships/audio" Target="../media/audio2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403350" y="3573463"/>
            <a:ext cx="6286500" cy="1714500"/>
            <a:chOff x="214282" y="3786190"/>
            <a:chExt cx="6286544" cy="1714512"/>
          </a:xfrm>
        </p:grpSpPr>
        <p:grpSp>
          <p:nvGrpSpPr>
            <p:cNvPr id="5126" name="Group 7"/>
            <p:cNvGrpSpPr>
              <a:grpSpLocks/>
            </p:cNvGrpSpPr>
            <p:nvPr/>
          </p:nvGrpSpPr>
          <p:grpSpPr bwMode="auto">
            <a:xfrm>
              <a:off x="214282" y="3786190"/>
              <a:ext cx="6286544" cy="1714512"/>
              <a:chOff x="214282" y="3786190"/>
              <a:chExt cx="6286544" cy="1714512"/>
            </a:xfrm>
          </p:grpSpPr>
          <p:sp>
            <p:nvSpPr>
              <p:cNvPr id="7" name="Round Same Side Corner Rectangle 6"/>
              <p:cNvSpPr/>
              <p:nvPr/>
            </p:nvSpPr>
            <p:spPr>
              <a:xfrm>
                <a:off x="500034" y="4000503"/>
                <a:ext cx="5643603" cy="1357323"/>
              </a:xfrm>
              <a:prstGeom prst="round2SameRect">
                <a:avLst/>
              </a:prstGeom>
              <a:gradFill>
                <a:gsLst>
                  <a:gs pos="0">
                    <a:srgbClr val="D60093"/>
                  </a:gs>
                  <a:gs pos="50000">
                    <a:schemeClr val="bg1"/>
                  </a:gs>
                  <a:gs pos="100000">
                    <a:srgbClr val="FF00FF"/>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pic>
            <p:nvPicPr>
              <p:cNvPr id="5129" name="Picture 5" descr="Bdrlc008.wmf"/>
              <p:cNvPicPr>
                <a:picLocks noChangeAspect="1"/>
              </p:cNvPicPr>
              <p:nvPr/>
            </p:nvPicPr>
            <p:blipFill>
              <a:blip r:embed="rId5" cstate="print"/>
              <a:srcRect/>
              <a:stretch>
                <a:fillRect/>
              </a:stretch>
            </p:blipFill>
            <p:spPr bwMode="auto">
              <a:xfrm>
                <a:off x="214282" y="3786190"/>
                <a:ext cx="6286544" cy="1714512"/>
              </a:xfrm>
              <a:prstGeom prst="rect">
                <a:avLst/>
              </a:prstGeom>
              <a:noFill/>
              <a:ln w="9525">
                <a:noFill/>
                <a:miter lim="800000"/>
                <a:headEnd/>
                <a:tailEnd/>
              </a:ln>
            </p:spPr>
          </p:pic>
        </p:grpSp>
        <p:sp>
          <p:nvSpPr>
            <p:cNvPr id="5127" name="TextBox 4"/>
            <p:cNvSpPr txBox="1">
              <a:spLocks noChangeArrowheads="1"/>
            </p:cNvSpPr>
            <p:nvPr/>
          </p:nvSpPr>
          <p:spPr bwMode="auto">
            <a:xfrm>
              <a:off x="1071538" y="4357694"/>
              <a:ext cx="4500594" cy="914406"/>
            </a:xfrm>
            <a:prstGeom prst="rect">
              <a:avLst/>
            </a:prstGeom>
            <a:noFill/>
            <a:ln w="9525">
              <a:noFill/>
              <a:miter lim="800000"/>
              <a:headEnd/>
              <a:tailEnd/>
            </a:ln>
          </p:spPr>
          <p:txBody>
            <a:bodyPr>
              <a:spAutoFit/>
            </a:bodyPr>
            <a:lstStyle/>
            <a:p>
              <a:pPr algn="ctr" rtl="1" eaLnBrk="1" hangingPunct="1"/>
              <a:r>
                <a:rPr lang="ar-SA" sz="5400" b="1">
                  <a:latin typeface="Calibri" pitchFamily="34" charset="0"/>
                  <a:ea typeface="Majalla UI"/>
                  <a:cs typeface="Majalla UI"/>
                </a:rPr>
                <a:t>صلة الرحم</a:t>
              </a:r>
              <a:endParaRPr lang="en-US" sz="5400">
                <a:latin typeface="Calibri" pitchFamily="34" charset="0"/>
                <a:ea typeface="Majalla UI"/>
                <a:cs typeface="Majalla UI"/>
              </a:endParaRPr>
            </a:p>
          </p:txBody>
        </p:sp>
      </p:grpSp>
      <p:grpSp>
        <p:nvGrpSpPr>
          <p:cNvPr id="4" name="Group 13"/>
          <p:cNvGrpSpPr>
            <a:grpSpLocks/>
          </p:cNvGrpSpPr>
          <p:nvPr/>
        </p:nvGrpSpPr>
        <p:grpSpPr bwMode="auto">
          <a:xfrm>
            <a:off x="1643063" y="244475"/>
            <a:ext cx="5676900" cy="2970213"/>
            <a:chOff x="1035" y="154"/>
            <a:chExt cx="3576" cy="1871"/>
          </a:xfrm>
        </p:grpSpPr>
        <p:pic>
          <p:nvPicPr>
            <p:cNvPr id="2052" name="Picture 11" descr="0014"/>
            <p:cNvPicPr>
              <a:picLocks noChangeAspect="1" noChangeArrowheads="1"/>
            </p:cNvPicPr>
            <p:nvPr/>
          </p:nvPicPr>
          <p:blipFill>
            <a:blip r:embed="rId6" cstate="print"/>
            <a:srcRect/>
            <a:stretch>
              <a:fillRect/>
            </a:stretch>
          </p:blipFill>
          <p:spPr bwMode="auto">
            <a:xfrm>
              <a:off x="1035" y="154"/>
              <a:ext cx="3576" cy="1871"/>
            </a:xfrm>
            <a:prstGeom prst="roundRect">
              <a:avLst/>
            </a:prstGeom>
            <a:noFill/>
            <a:ln w="9525">
              <a:noFill/>
              <a:miter lim="800000"/>
              <a:headEnd/>
              <a:tailEnd/>
            </a:ln>
          </p:spPr>
        </p:pic>
        <p:sp>
          <p:nvSpPr>
            <p:cNvPr id="5125" name="Rectangle 12"/>
            <p:cNvSpPr>
              <a:spLocks noChangeArrowheads="1"/>
            </p:cNvSpPr>
            <p:nvPr/>
          </p:nvSpPr>
          <p:spPr bwMode="auto">
            <a:xfrm>
              <a:off x="1474" y="663"/>
              <a:ext cx="2721" cy="681"/>
            </a:xfrm>
            <a:prstGeom prst="roundRect">
              <a:avLst>
                <a:gd name="adj" fmla="val 16667"/>
              </a:avLst>
            </a:prstGeom>
            <a:noFill/>
            <a:ln w="9525">
              <a:noFill/>
              <a:miter lim="800000"/>
              <a:headEnd/>
              <a:tailEnd/>
            </a:ln>
          </p:spPr>
          <p:txBody>
            <a:bodyPr wrap="none" anchor="ctr"/>
            <a:lstStyle/>
            <a:p>
              <a:pPr algn="ctr" eaLnBrk="1" hangingPunct="1"/>
              <a:r>
                <a:rPr lang="ar-SA" sz="6600" b="1">
                  <a:solidFill>
                    <a:schemeClr val="bg1"/>
                  </a:solidFill>
                  <a:ea typeface="Majalla UI"/>
                  <a:cs typeface="Majalla UI"/>
                </a:rPr>
                <a:t>الوحدة الرابعة</a:t>
              </a:r>
              <a:endParaRPr lang="en-US" sz="6600" b="1">
                <a:solidFill>
                  <a:schemeClr val="bg1"/>
                </a:solidFill>
                <a:ea typeface="Majalla UI"/>
                <a:cs typeface="Majalla UI"/>
              </a:endParaRPr>
            </a:p>
          </p:txBody>
        </p:sp>
      </p:gr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وحده4.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Horizontal)">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صله الرحم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714905" y="71414"/>
            <a:ext cx="4214813" cy="1643074"/>
            <a:chOff x="1857356" y="3286124"/>
            <a:chExt cx="4786346" cy="2962124"/>
          </a:xfrm>
          <a:scene3d>
            <a:camera prst="orthographicFront">
              <a:rot lat="0" lon="0" rev="0"/>
            </a:camera>
            <a:lightRig rig="balanced" dir="t">
              <a:rot lat="0" lon="0" rev="8700000"/>
            </a:lightRig>
          </a:scene3d>
        </p:grpSpPr>
        <p:sp>
          <p:nvSpPr>
            <p:cNvPr id="10" name="Cloud 2"/>
            <p:cNvSpPr/>
            <p:nvPr/>
          </p:nvSpPr>
          <p:spPr>
            <a:xfrm>
              <a:off x="2715473" y="4749464"/>
              <a:ext cx="3928229" cy="1498784"/>
            </a:xfrm>
            <a:prstGeom prst="cloud">
              <a:avLst/>
            </a:prstGeom>
            <a:solidFill>
              <a:srgbClr val="00B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ar-EG" sz="6600" b="1">
                <a:solidFill>
                  <a:schemeClr val="bg1"/>
                </a:solidFill>
              </a:endParaRPr>
            </a:p>
          </p:txBody>
        </p:sp>
        <p:sp>
          <p:nvSpPr>
            <p:cNvPr id="11" name="Cloud 3"/>
            <p:cNvSpPr/>
            <p:nvPr/>
          </p:nvSpPr>
          <p:spPr>
            <a:xfrm>
              <a:off x="1857356" y="3286124"/>
              <a:ext cx="3928229" cy="1498784"/>
            </a:xfrm>
            <a:prstGeom prst="cloud">
              <a:avLst/>
            </a:prstGeom>
            <a:solidFill>
              <a:srgbClr val="FF00FF"/>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ar-EG" sz="6600" b="1">
                <a:solidFill>
                  <a:schemeClr val="bg1"/>
                </a:solidFill>
              </a:endParaRPr>
            </a:p>
          </p:txBody>
        </p:sp>
        <p:sp>
          <p:nvSpPr>
            <p:cNvPr id="12" name="Flowchart: Punched Tape 4"/>
            <p:cNvSpPr/>
            <p:nvPr/>
          </p:nvSpPr>
          <p:spPr>
            <a:xfrm>
              <a:off x="1857356" y="3400016"/>
              <a:ext cx="4786346" cy="2742724"/>
            </a:xfrm>
            <a:prstGeom prst="flowChartPunchedTape">
              <a:avLst/>
            </a:prstGeom>
            <a:solidFill>
              <a:srgbClr val="00B0F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ar-EG" sz="6600" b="1" dirty="0">
                  <a:solidFill>
                    <a:schemeClr val="bg1"/>
                  </a:solidFill>
                </a:rPr>
                <a:t>معاني الكلمات</a:t>
              </a:r>
            </a:p>
          </p:txBody>
        </p:sp>
      </p:grpSp>
      <p:grpSp>
        <p:nvGrpSpPr>
          <p:cNvPr id="3" name="Group 7"/>
          <p:cNvGrpSpPr>
            <a:grpSpLocks/>
          </p:cNvGrpSpPr>
          <p:nvPr/>
        </p:nvGrpSpPr>
        <p:grpSpPr bwMode="auto">
          <a:xfrm>
            <a:off x="357158" y="1785926"/>
            <a:ext cx="8242301" cy="5072098"/>
            <a:chOff x="300763" y="1126804"/>
            <a:chExt cx="9110155" cy="4231022"/>
          </a:xfrm>
          <a:scene3d>
            <a:camera prst="orthographicFront">
              <a:rot lat="0" lon="0" rev="0"/>
            </a:camera>
            <a:lightRig rig="balanced" dir="t">
              <a:rot lat="0" lon="0" rev="8700000"/>
            </a:lightRig>
          </a:scene3d>
        </p:grpSpPr>
        <p:sp>
          <p:nvSpPr>
            <p:cNvPr id="16" name="Round Diagonal Corner Rectangle 4"/>
            <p:cNvSpPr/>
            <p:nvPr/>
          </p:nvSpPr>
          <p:spPr>
            <a:xfrm rot="5400000">
              <a:off x="2581035" y="-1153468"/>
              <a:ext cx="3888133" cy="8448677"/>
            </a:xfrm>
            <a:prstGeom prst="roundRect">
              <a:avLst/>
            </a:prstGeom>
            <a:solidFill>
              <a:schemeClr val="accent6">
                <a:lumMod val="50000"/>
              </a:schemeClr>
            </a:solidFill>
            <a:ln w="57150">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ar-EG"/>
            </a:p>
          </p:txBody>
        </p:sp>
        <p:sp>
          <p:nvSpPr>
            <p:cNvPr id="17" name="Round Diagonal Corner Rectangle 5"/>
            <p:cNvSpPr/>
            <p:nvPr/>
          </p:nvSpPr>
          <p:spPr>
            <a:xfrm>
              <a:off x="695513" y="1500174"/>
              <a:ext cx="8715405" cy="3857652"/>
            </a:xfrm>
            <a:prstGeom prst="roundRect">
              <a:avLst/>
            </a:prstGeom>
            <a:solidFill>
              <a:srgbClr val="FFFF00"/>
            </a:solidFill>
            <a:ln w="57150">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ar-EG"/>
            </a:p>
          </p:txBody>
        </p:sp>
      </p:grpSp>
      <p:graphicFrame>
        <p:nvGraphicFramePr>
          <p:cNvPr id="19483" name="Group 27"/>
          <p:cNvGraphicFramePr>
            <a:graphicFrameLocks noGrp="1"/>
          </p:cNvGraphicFramePr>
          <p:nvPr/>
        </p:nvGraphicFramePr>
        <p:xfrm>
          <a:off x="1500188" y="2598738"/>
          <a:ext cx="6457950" cy="3814760"/>
        </p:xfrm>
        <a:graphic>
          <a:graphicData uri="http://schemas.openxmlformats.org/drawingml/2006/table">
            <a:tbl>
              <a:tblPr rtl="1"/>
              <a:tblGrid>
                <a:gridCol w="1787248"/>
                <a:gridCol w="4670702"/>
              </a:tblGrid>
              <a:tr h="762952">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rgbClr val="FFFF00"/>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rgbClr val="FFFF00"/>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0000FF"/>
                    </a:solidFill>
                  </a:tcPr>
                </a:tc>
              </a:tr>
              <a:tr h="762952">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r>
              <a:tr h="762952">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r>
              <a:tr h="762952">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r>
              <a:tr h="762952">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r>
            </a:tbl>
          </a:graphicData>
        </a:graphic>
      </p:graphicFrame>
      <p:sp>
        <p:nvSpPr>
          <p:cNvPr id="13" name="مربع نص 12"/>
          <p:cNvSpPr txBox="1">
            <a:spLocks noChangeArrowheads="1"/>
          </p:cNvSpPr>
          <p:nvPr/>
        </p:nvSpPr>
        <p:spPr bwMode="auto">
          <a:xfrm>
            <a:off x="6072188" y="3425825"/>
            <a:ext cx="1857375" cy="646113"/>
          </a:xfrm>
          <a:prstGeom prst="rect">
            <a:avLst/>
          </a:prstGeom>
          <a:noFill/>
          <a:ln w="9525">
            <a:noFill/>
            <a:miter lim="800000"/>
            <a:headEnd/>
            <a:tailEnd/>
          </a:ln>
        </p:spPr>
        <p:txBody>
          <a:bodyPr>
            <a:spAutoFit/>
          </a:bodyPr>
          <a:lstStyle/>
          <a:p>
            <a:pPr algn="ctr" eaLnBrk="1" hangingPunct="1"/>
            <a:r>
              <a:rPr lang="ar-EG" sz="3600" b="1">
                <a:solidFill>
                  <a:srgbClr val="0000FF"/>
                </a:solidFill>
                <a:ea typeface="Majalla UI"/>
                <a:cs typeface="Majalla UI"/>
              </a:rPr>
              <a:t>يبسط</a:t>
            </a:r>
            <a:endParaRPr lang="ar-SA" sz="3600" b="1">
              <a:solidFill>
                <a:srgbClr val="0000FF"/>
              </a:solidFill>
              <a:ea typeface="Majalla UI"/>
              <a:cs typeface="Majalla UI"/>
            </a:endParaRPr>
          </a:p>
        </p:txBody>
      </p:sp>
      <p:sp>
        <p:nvSpPr>
          <p:cNvPr id="14" name="مربع نص 13"/>
          <p:cNvSpPr txBox="1">
            <a:spLocks noChangeArrowheads="1"/>
          </p:cNvSpPr>
          <p:nvPr/>
        </p:nvSpPr>
        <p:spPr bwMode="auto">
          <a:xfrm>
            <a:off x="6072188" y="2625725"/>
            <a:ext cx="1857375" cy="830263"/>
          </a:xfrm>
          <a:prstGeom prst="rect">
            <a:avLst/>
          </a:prstGeom>
          <a:noFill/>
          <a:ln w="9525">
            <a:noFill/>
            <a:miter lim="800000"/>
            <a:headEnd/>
            <a:tailEnd/>
          </a:ln>
        </p:spPr>
        <p:txBody>
          <a:bodyPr>
            <a:spAutoFit/>
          </a:bodyPr>
          <a:lstStyle/>
          <a:p>
            <a:pPr algn="ctr" eaLnBrk="1" hangingPunct="1"/>
            <a:r>
              <a:rPr lang="ar-EG" sz="4800" b="1">
                <a:solidFill>
                  <a:srgbClr val="FFFF00"/>
                </a:solidFill>
                <a:ea typeface="Majalla UI"/>
                <a:cs typeface="Majalla UI"/>
              </a:rPr>
              <a:t>الكلمة</a:t>
            </a:r>
            <a:endParaRPr lang="en-US" sz="4800" b="1">
              <a:solidFill>
                <a:srgbClr val="FFFF00"/>
              </a:solidFill>
              <a:ea typeface="Majalla UI"/>
              <a:cs typeface="Majalla UI"/>
            </a:endParaRPr>
          </a:p>
        </p:txBody>
      </p:sp>
      <p:sp>
        <p:nvSpPr>
          <p:cNvPr id="15" name="مربع نص 14"/>
          <p:cNvSpPr txBox="1">
            <a:spLocks noChangeArrowheads="1"/>
          </p:cNvSpPr>
          <p:nvPr/>
        </p:nvSpPr>
        <p:spPr bwMode="auto">
          <a:xfrm>
            <a:off x="2714625" y="2625725"/>
            <a:ext cx="1857375" cy="830263"/>
          </a:xfrm>
          <a:prstGeom prst="rect">
            <a:avLst/>
          </a:prstGeom>
          <a:noFill/>
          <a:ln w="9525">
            <a:noFill/>
            <a:miter lim="800000"/>
            <a:headEnd/>
            <a:tailEnd/>
          </a:ln>
        </p:spPr>
        <p:txBody>
          <a:bodyPr>
            <a:spAutoFit/>
          </a:bodyPr>
          <a:lstStyle/>
          <a:p>
            <a:pPr algn="ctr" eaLnBrk="1" hangingPunct="1"/>
            <a:r>
              <a:rPr lang="ar-EG" sz="4800" b="1">
                <a:solidFill>
                  <a:srgbClr val="FFFF00"/>
                </a:solidFill>
                <a:ea typeface="Majalla UI"/>
                <a:cs typeface="Majalla UI"/>
              </a:rPr>
              <a:t>معناها</a:t>
            </a:r>
            <a:endParaRPr lang="en-US" sz="4800" b="1">
              <a:solidFill>
                <a:srgbClr val="FFFF00"/>
              </a:solidFill>
              <a:ea typeface="Majalla UI"/>
              <a:cs typeface="Majalla UI"/>
            </a:endParaRPr>
          </a:p>
        </p:txBody>
      </p:sp>
      <p:sp>
        <p:nvSpPr>
          <p:cNvPr id="18" name="مربع نص 17"/>
          <p:cNvSpPr txBox="1">
            <a:spLocks noChangeArrowheads="1"/>
          </p:cNvSpPr>
          <p:nvPr/>
        </p:nvSpPr>
        <p:spPr bwMode="auto">
          <a:xfrm>
            <a:off x="2286000" y="3425825"/>
            <a:ext cx="3000375" cy="584200"/>
          </a:xfrm>
          <a:prstGeom prst="rect">
            <a:avLst/>
          </a:prstGeom>
          <a:noFill/>
          <a:ln w="9525">
            <a:noFill/>
            <a:miter lim="800000"/>
            <a:headEnd/>
            <a:tailEnd/>
          </a:ln>
        </p:spPr>
        <p:txBody>
          <a:bodyPr>
            <a:spAutoFit/>
          </a:bodyPr>
          <a:lstStyle/>
          <a:p>
            <a:pPr algn="ctr" eaLnBrk="1" hangingPunct="1"/>
            <a:r>
              <a:rPr lang="ar-EG" sz="3200" b="1">
                <a:solidFill>
                  <a:srgbClr val="C00000"/>
                </a:solidFill>
                <a:ea typeface="Majalla UI"/>
                <a:cs typeface="Majalla UI"/>
              </a:rPr>
              <a:t>يُوَسَّع</a:t>
            </a:r>
            <a:endParaRPr lang="ar-SA" sz="3200" b="1">
              <a:solidFill>
                <a:srgbClr val="C00000"/>
              </a:solidFill>
              <a:ea typeface="Majalla UI"/>
              <a:cs typeface="Majalla UI"/>
            </a:endParaRPr>
          </a:p>
        </p:txBody>
      </p:sp>
      <p:sp>
        <p:nvSpPr>
          <p:cNvPr id="19" name="مربع نص 18"/>
          <p:cNvSpPr txBox="1">
            <a:spLocks noChangeArrowheads="1"/>
          </p:cNvSpPr>
          <p:nvPr/>
        </p:nvSpPr>
        <p:spPr bwMode="auto">
          <a:xfrm>
            <a:off x="6072188" y="4211638"/>
            <a:ext cx="1857375" cy="646112"/>
          </a:xfrm>
          <a:prstGeom prst="rect">
            <a:avLst/>
          </a:prstGeom>
          <a:noFill/>
          <a:ln w="9525">
            <a:noFill/>
            <a:miter lim="800000"/>
            <a:headEnd/>
            <a:tailEnd/>
          </a:ln>
        </p:spPr>
        <p:txBody>
          <a:bodyPr>
            <a:spAutoFit/>
          </a:bodyPr>
          <a:lstStyle/>
          <a:p>
            <a:pPr algn="ctr" eaLnBrk="1" hangingPunct="1"/>
            <a:r>
              <a:rPr lang="ar-EG" sz="3600" b="1">
                <a:solidFill>
                  <a:srgbClr val="0000FF"/>
                </a:solidFill>
                <a:ea typeface="Majalla UI"/>
                <a:cs typeface="Majalla UI"/>
              </a:rPr>
              <a:t>ينسأ</a:t>
            </a:r>
            <a:endParaRPr lang="ar-SA" sz="3600" b="1">
              <a:solidFill>
                <a:srgbClr val="0000FF"/>
              </a:solidFill>
              <a:ea typeface="Majalla UI"/>
              <a:cs typeface="Majalla UI"/>
            </a:endParaRPr>
          </a:p>
        </p:txBody>
      </p:sp>
      <p:sp>
        <p:nvSpPr>
          <p:cNvPr id="20" name="مربع نص 19"/>
          <p:cNvSpPr txBox="1">
            <a:spLocks noChangeArrowheads="1"/>
          </p:cNvSpPr>
          <p:nvPr/>
        </p:nvSpPr>
        <p:spPr bwMode="auto">
          <a:xfrm>
            <a:off x="2286000" y="4211638"/>
            <a:ext cx="3000375" cy="584200"/>
          </a:xfrm>
          <a:prstGeom prst="rect">
            <a:avLst/>
          </a:prstGeom>
          <a:noFill/>
          <a:ln w="9525">
            <a:noFill/>
            <a:miter lim="800000"/>
            <a:headEnd/>
            <a:tailEnd/>
          </a:ln>
        </p:spPr>
        <p:txBody>
          <a:bodyPr>
            <a:spAutoFit/>
          </a:bodyPr>
          <a:lstStyle/>
          <a:p>
            <a:pPr algn="ctr" eaLnBrk="1" hangingPunct="1"/>
            <a:r>
              <a:rPr lang="ar-EG" sz="3200" b="1">
                <a:solidFill>
                  <a:srgbClr val="0000FF"/>
                </a:solidFill>
                <a:ea typeface="Majalla UI"/>
                <a:cs typeface="Majalla UI"/>
              </a:rPr>
              <a:t>يؤخر</a:t>
            </a:r>
            <a:endParaRPr lang="ar-SA" sz="3200" b="1">
              <a:solidFill>
                <a:srgbClr val="0000FF"/>
              </a:solidFill>
              <a:ea typeface="Majalla UI"/>
              <a:cs typeface="Majalla UI"/>
            </a:endParaRPr>
          </a:p>
        </p:txBody>
      </p:sp>
      <p:sp>
        <p:nvSpPr>
          <p:cNvPr id="21" name="مربع نص 20"/>
          <p:cNvSpPr txBox="1">
            <a:spLocks noChangeArrowheads="1"/>
          </p:cNvSpPr>
          <p:nvPr/>
        </p:nvSpPr>
        <p:spPr bwMode="auto">
          <a:xfrm>
            <a:off x="6072188" y="4997450"/>
            <a:ext cx="1857375" cy="646113"/>
          </a:xfrm>
          <a:prstGeom prst="rect">
            <a:avLst/>
          </a:prstGeom>
          <a:noFill/>
          <a:ln w="9525">
            <a:noFill/>
            <a:miter lim="800000"/>
            <a:headEnd/>
            <a:tailEnd/>
          </a:ln>
        </p:spPr>
        <p:txBody>
          <a:bodyPr>
            <a:spAutoFit/>
          </a:bodyPr>
          <a:lstStyle/>
          <a:p>
            <a:pPr algn="ctr" eaLnBrk="1" hangingPunct="1"/>
            <a:r>
              <a:rPr lang="ar-EG" sz="3600" b="1">
                <a:solidFill>
                  <a:srgbClr val="0000FF"/>
                </a:solidFill>
                <a:ea typeface="Majalla UI"/>
                <a:cs typeface="Majalla UI"/>
              </a:rPr>
              <a:t>أجله</a:t>
            </a:r>
            <a:endParaRPr lang="ar-SA" sz="3600" b="1">
              <a:solidFill>
                <a:srgbClr val="0000FF"/>
              </a:solidFill>
              <a:ea typeface="Majalla UI"/>
              <a:cs typeface="Majalla UI"/>
            </a:endParaRPr>
          </a:p>
        </p:txBody>
      </p:sp>
      <p:sp>
        <p:nvSpPr>
          <p:cNvPr id="22" name="مربع نص 21"/>
          <p:cNvSpPr txBox="1">
            <a:spLocks noChangeArrowheads="1"/>
          </p:cNvSpPr>
          <p:nvPr/>
        </p:nvSpPr>
        <p:spPr bwMode="auto">
          <a:xfrm>
            <a:off x="2286000" y="4926013"/>
            <a:ext cx="3000375" cy="584200"/>
          </a:xfrm>
          <a:prstGeom prst="rect">
            <a:avLst/>
          </a:prstGeom>
          <a:noFill/>
          <a:ln w="9525">
            <a:noFill/>
            <a:miter lim="800000"/>
            <a:headEnd/>
            <a:tailEnd/>
          </a:ln>
        </p:spPr>
        <p:txBody>
          <a:bodyPr>
            <a:spAutoFit/>
          </a:bodyPr>
          <a:lstStyle/>
          <a:p>
            <a:pPr algn="ctr" eaLnBrk="1" hangingPunct="1"/>
            <a:r>
              <a:rPr lang="ar-EG" sz="3200" b="1">
                <a:solidFill>
                  <a:srgbClr val="C00000"/>
                </a:solidFill>
                <a:ea typeface="Majalla UI"/>
                <a:cs typeface="Majalla UI"/>
              </a:rPr>
              <a:t>عُمُره</a:t>
            </a:r>
            <a:endParaRPr lang="ar-SA" sz="3200" b="1">
              <a:solidFill>
                <a:srgbClr val="C00000"/>
              </a:solidFill>
              <a:ea typeface="Majalla UI"/>
              <a:cs typeface="Majalla UI"/>
            </a:endParaRPr>
          </a:p>
        </p:txBody>
      </p:sp>
      <p:sp>
        <p:nvSpPr>
          <p:cNvPr id="23" name="مربع نص 22"/>
          <p:cNvSpPr txBox="1">
            <a:spLocks noChangeArrowheads="1"/>
          </p:cNvSpPr>
          <p:nvPr/>
        </p:nvSpPr>
        <p:spPr bwMode="auto">
          <a:xfrm>
            <a:off x="6072188" y="5711825"/>
            <a:ext cx="1857375" cy="646113"/>
          </a:xfrm>
          <a:prstGeom prst="rect">
            <a:avLst/>
          </a:prstGeom>
          <a:noFill/>
          <a:ln w="9525">
            <a:noFill/>
            <a:miter lim="800000"/>
            <a:headEnd/>
            <a:tailEnd/>
          </a:ln>
        </p:spPr>
        <p:txBody>
          <a:bodyPr>
            <a:spAutoFit/>
          </a:bodyPr>
          <a:lstStyle/>
          <a:p>
            <a:pPr algn="ctr" eaLnBrk="1" hangingPunct="1"/>
            <a:r>
              <a:rPr lang="ar-EG" sz="3600" b="1">
                <a:solidFill>
                  <a:srgbClr val="0000FF"/>
                </a:solidFill>
                <a:ea typeface="Majalla UI"/>
                <a:cs typeface="Majalla UI"/>
              </a:rPr>
              <a:t>رحمه</a:t>
            </a:r>
            <a:endParaRPr lang="ar-SA" sz="3600" b="1">
              <a:solidFill>
                <a:srgbClr val="0000FF"/>
              </a:solidFill>
              <a:ea typeface="Majalla UI"/>
              <a:cs typeface="Majalla UI"/>
            </a:endParaRPr>
          </a:p>
        </p:txBody>
      </p:sp>
      <p:sp>
        <p:nvSpPr>
          <p:cNvPr id="24" name="مربع نص 23"/>
          <p:cNvSpPr txBox="1">
            <a:spLocks noChangeArrowheads="1"/>
          </p:cNvSpPr>
          <p:nvPr/>
        </p:nvSpPr>
        <p:spPr bwMode="auto">
          <a:xfrm>
            <a:off x="1571625" y="5711825"/>
            <a:ext cx="4572000" cy="584200"/>
          </a:xfrm>
          <a:prstGeom prst="rect">
            <a:avLst/>
          </a:prstGeom>
          <a:noFill/>
          <a:ln w="9525">
            <a:noFill/>
            <a:miter lim="800000"/>
            <a:headEnd/>
            <a:tailEnd/>
          </a:ln>
        </p:spPr>
        <p:txBody>
          <a:bodyPr>
            <a:spAutoFit/>
          </a:bodyPr>
          <a:lstStyle/>
          <a:p>
            <a:pPr algn="ctr" eaLnBrk="1" hangingPunct="1"/>
            <a:r>
              <a:rPr lang="ar-EG" sz="3200" b="1">
                <a:solidFill>
                  <a:srgbClr val="0000FF"/>
                </a:solidFill>
                <a:ea typeface="Majalla UI"/>
                <a:cs typeface="Majalla UI"/>
              </a:rPr>
              <a:t>أقاربه من جهة الأب أو الأم</a:t>
            </a:r>
            <a:endParaRPr lang="ar-SA" sz="3200" b="1">
              <a:solidFill>
                <a:srgbClr val="0000FF"/>
              </a:solidFill>
              <a:ea typeface="Majalla UI"/>
              <a:cs typeface="Majalla UI"/>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عانى الكلمات.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son notify.wav"/>
                                        </p:tgtEl>
                                      </p:cMediaNode>
                                    </p:audio>
                                  </p:subTnLst>
                                </p:cTn>
                              </p:par>
                              <p:par>
                                <p:cTn id="15" presetID="1" presetClass="entr" presetSubtype="0" fill="hold" nodeType="withEffect">
                                  <p:stCondLst>
                                    <p:cond delay="0"/>
                                  </p:stCondLst>
                                  <p:childTnLst>
                                    <p:set>
                                      <p:cBhvr>
                                        <p:cTn id="16" dur="1" fill="hold">
                                          <p:stCondLst>
                                            <p:cond delay="499"/>
                                          </p:stCondLst>
                                        </p:cTn>
                                        <p:tgtEl>
                                          <p:spTgt spid="19483"/>
                                        </p:tgtEl>
                                        <p:attrNameLst>
                                          <p:attrName>style.visibility</p:attrName>
                                        </p:attrNameLst>
                                      </p:cBhvr>
                                      <p:to>
                                        <p:strVal val="visible"/>
                                      </p:to>
                                    </p:set>
                                  </p:childTnLst>
                                </p:cTn>
                              </p:par>
                              <p:par>
                                <p:cTn id="17" presetID="47"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الكلمه.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47"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anim calcmode="lin" valueType="num">
                                      <p:cBhvr>
                                        <p:cTn id="27" dur="500" fill="hold"/>
                                        <p:tgtEl>
                                          <p:spTgt spid="13"/>
                                        </p:tgtEl>
                                        <p:attrNameLst>
                                          <p:attrName>ppt_x</p:attrName>
                                        </p:attrNameLst>
                                      </p:cBhvr>
                                      <p:tavLst>
                                        <p:tav tm="0">
                                          <p:val>
                                            <p:strVal val="#ppt_x"/>
                                          </p:val>
                                        </p:tav>
                                        <p:tav tm="100000">
                                          <p:val>
                                            <p:strVal val="#ppt_x"/>
                                          </p:val>
                                        </p:tav>
                                      </p:tavLst>
                                    </p:anim>
                                    <p:anim calcmode="lin" valueType="num">
                                      <p:cBhvr>
                                        <p:cTn id="28"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يبسط.wav"/>
                                        </p:tgtEl>
                                      </p:cMediaNode>
                                    </p:audio>
                                  </p:sub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anim calcmode="lin" valueType="num">
                                      <p:cBhvr>
                                        <p:cTn id="34" dur="500" fill="hold"/>
                                        <p:tgtEl>
                                          <p:spTgt spid="15"/>
                                        </p:tgtEl>
                                        <p:attrNameLst>
                                          <p:attrName>ppt_x</p:attrName>
                                        </p:attrNameLst>
                                      </p:cBhvr>
                                      <p:tavLst>
                                        <p:tav tm="0">
                                          <p:val>
                                            <p:strVal val="#ppt_x"/>
                                          </p:val>
                                        </p:tav>
                                        <p:tav tm="100000">
                                          <p:val>
                                            <p:strVal val="#ppt_x"/>
                                          </p:val>
                                        </p:tav>
                                      </p:tavLst>
                                    </p:anim>
                                    <p:anim calcmode="lin" valueType="num">
                                      <p:cBhvr>
                                        <p:cTn id="35"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معناها.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anim calcmode="lin" valueType="num">
                                      <p:cBhvr>
                                        <p:cTn id="41" dur="500" fill="hold"/>
                                        <p:tgtEl>
                                          <p:spTgt spid="18"/>
                                        </p:tgtEl>
                                        <p:attrNameLst>
                                          <p:attrName>ppt_x</p:attrName>
                                        </p:attrNameLst>
                                      </p:cBhvr>
                                      <p:tavLst>
                                        <p:tav tm="0">
                                          <p:val>
                                            <p:strVal val="#ppt_x"/>
                                          </p:val>
                                        </p:tav>
                                        <p:tav tm="100000">
                                          <p:val>
                                            <p:strVal val="#ppt_x"/>
                                          </p:val>
                                        </p:tav>
                                      </p:tavLst>
                                    </p:anim>
                                    <p:anim calcmode="lin" valueType="num">
                                      <p:cBhvr>
                                        <p:cTn id="42"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8" name="يوسع.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47"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anim calcmode="lin" valueType="num">
                                      <p:cBhvr>
                                        <p:cTn id="48" dur="500" fill="hold"/>
                                        <p:tgtEl>
                                          <p:spTgt spid="19"/>
                                        </p:tgtEl>
                                        <p:attrNameLst>
                                          <p:attrName>ppt_x</p:attrName>
                                        </p:attrNameLst>
                                      </p:cBhvr>
                                      <p:tavLst>
                                        <p:tav tm="0">
                                          <p:val>
                                            <p:strVal val="#ppt_x"/>
                                          </p:val>
                                        </p:tav>
                                        <p:tav tm="100000">
                                          <p:val>
                                            <p:strVal val="#ppt_x"/>
                                          </p:val>
                                        </p:tav>
                                      </p:tavLst>
                                    </p:anim>
                                    <p:anim calcmode="lin" valueType="num">
                                      <p:cBhvr>
                                        <p:cTn id="4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9" name="ينسا.wav"/>
                                        </p:tgtEl>
                                      </p:cMediaNode>
                                    </p:audio>
                                  </p:subTnLst>
                                </p:cTn>
                              </p:par>
                            </p:childTnLst>
                          </p:cTn>
                        </p:par>
                      </p:childTnLst>
                    </p:cTn>
                  </p:par>
                  <p:par>
                    <p:cTn id="50" fill="hold" nodeType="clickPar">
                      <p:stCondLst>
                        <p:cond delay="indefinite"/>
                      </p:stCondLst>
                      <p:childTnLst>
                        <p:par>
                          <p:cTn id="51" fill="hold" nodeType="withGroup">
                            <p:stCondLst>
                              <p:cond delay="0"/>
                            </p:stCondLst>
                            <p:childTnLst>
                              <p:par>
                                <p:cTn id="52" presetID="47"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anim calcmode="lin" valueType="num">
                                      <p:cBhvr>
                                        <p:cTn id="55" dur="500" fill="hold"/>
                                        <p:tgtEl>
                                          <p:spTgt spid="20"/>
                                        </p:tgtEl>
                                        <p:attrNameLst>
                                          <p:attrName>ppt_x</p:attrName>
                                        </p:attrNameLst>
                                      </p:cBhvr>
                                      <p:tavLst>
                                        <p:tav tm="0">
                                          <p:val>
                                            <p:strVal val="#ppt_x"/>
                                          </p:val>
                                        </p:tav>
                                        <p:tav tm="100000">
                                          <p:val>
                                            <p:strVal val="#ppt_x"/>
                                          </p:val>
                                        </p:tav>
                                      </p:tavLst>
                                    </p:anim>
                                    <p:anim calcmode="lin" valueType="num">
                                      <p:cBhvr>
                                        <p:cTn id="56"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10" name="يؤخر.wav"/>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47"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anim calcmode="lin" valueType="num">
                                      <p:cBhvr>
                                        <p:cTn id="62" dur="500" fill="hold"/>
                                        <p:tgtEl>
                                          <p:spTgt spid="21"/>
                                        </p:tgtEl>
                                        <p:attrNameLst>
                                          <p:attrName>ppt_x</p:attrName>
                                        </p:attrNameLst>
                                      </p:cBhvr>
                                      <p:tavLst>
                                        <p:tav tm="0">
                                          <p:val>
                                            <p:strVal val="#ppt_x"/>
                                          </p:val>
                                        </p:tav>
                                        <p:tav tm="100000">
                                          <p:val>
                                            <p:strVal val="#ppt_x"/>
                                          </p:val>
                                        </p:tav>
                                      </p:tavLst>
                                    </p:anim>
                                    <p:anim calcmode="lin" valueType="num">
                                      <p:cBhvr>
                                        <p:cTn id="63"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11" name="اجله.wav"/>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47" presetClass="entr" presetSubtype="0"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anim calcmode="lin" valueType="num">
                                      <p:cBhvr>
                                        <p:cTn id="69" dur="500" fill="hold"/>
                                        <p:tgtEl>
                                          <p:spTgt spid="22"/>
                                        </p:tgtEl>
                                        <p:attrNameLst>
                                          <p:attrName>ppt_x</p:attrName>
                                        </p:attrNameLst>
                                      </p:cBhvr>
                                      <p:tavLst>
                                        <p:tav tm="0">
                                          <p:val>
                                            <p:strVal val="#ppt_x"/>
                                          </p:val>
                                        </p:tav>
                                        <p:tav tm="100000">
                                          <p:val>
                                            <p:strVal val="#ppt_x"/>
                                          </p:val>
                                        </p:tav>
                                      </p:tavLst>
                                    </p:anim>
                                    <p:anim calcmode="lin" valueType="num">
                                      <p:cBhvr>
                                        <p:cTn id="7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12" name="عمره.wav"/>
                                        </p:tgtEl>
                                      </p:cMediaNode>
                                    </p:audio>
                                  </p:subTnLst>
                                </p:cTn>
                              </p:par>
                            </p:childTnLst>
                          </p:cTn>
                        </p:par>
                      </p:childTnLst>
                    </p:cTn>
                  </p:par>
                  <p:par>
                    <p:cTn id="71" fill="hold" nodeType="clickPar">
                      <p:stCondLst>
                        <p:cond delay="indefinite"/>
                      </p:stCondLst>
                      <p:childTnLst>
                        <p:par>
                          <p:cTn id="72" fill="hold" nodeType="withGroup">
                            <p:stCondLst>
                              <p:cond delay="0"/>
                            </p:stCondLst>
                            <p:childTnLst>
                              <p:par>
                                <p:cTn id="73" presetID="47"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anim calcmode="lin" valueType="num">
                                      <p:cBhvr>
                                        <p:cTn id="76" dur="500" fill="hold"/>
                                        <p:tgtEl>
                                          <p:spTgt spid="23"/>
                                        </p:tgtEl>
                                        <p:attrNameLst>
                                          <p:attrName>ppt_x</p:attrName>
                                        </p:attrNameLst>
                                      </p:cBhvr>
                                      <p:tavLst>
                                        <p:tav tm="0">
                                          <p:val>
                                            <p:strVal val="#ppt_x"/>
                                          </p:val>
                                        </p:tav>
                                        <p:tav tm="100000">
                                          <p:val>
                                            <p:strVal val="#ppt_x"/>
                                          </p:val>
                                        </p:tav>
                                      </p:tavLst>
                                    </p:anim>
                                    <p:anim calcmode="lin" valueType="num">
                                      <p:cBhvr>
                                        <p:cTn id="77"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13" name="رحمه.wav"/>
                                        </p:tgtEl>
                                      </p:cMediaNode>
                                    </p:audio>
                                  </p:subTnLst>
                                </p:cTn>
                              </p:par>
                            </p:childTnLst>
                          </p:cTn>
                        </p:par>
                      </p:childTnLst>
                    </p:cTn>
                  </p:par>
                  <p:par>
                    <p:cTn id="78" fill="hold" nodeType="clickPar">
                      <p:stCondLst>
                        <p:cond delay="indefinite"/>
                      </p:stCondLst>
                      <p:childTnLst>
                        <p:par>
                          <p:cTn id="79" fill="hold" nodeType="withGroup">
                            <p:stCondLst>
                              <p:cond delay="0"/>
                            </p:stCondLst>
                            <p:childTnLst>
                              <p:par>
                                <p:cTn id="80" presetID="47" presetClass="entr" presetSubtype="0" fill="hold"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anim calcmode="lin" valueType="num">
                                      <p:cBhvr>
                                        <p:cTn id="83" dur="500" fill="hold"/>
                                        <p:tgtEl>
                                          <p:spTgt spid="24"/>
                                        </p:tgtEl>
                                        <p:attrNameLst>
                                          <p:attrName>ppt_x</p:attrName>
                                        </p:attrNameLst>
                                      </p:cBhvr>
                                      <p:tavLst>
                                        <p:tav tm="0">
                                          <p:val>
                                            <p:strVal val="#ppt_x"/>
                                          </p:val>
                                        </p:tav>
                                        <p:tav tm="100000">
                                          <p:val>
                                            <p:strVal val="#ppt_x"/>
                                          </p:val>
                                        </p:tav>
                                      </p:tavLst>
                                    </p:anim>
                                    <p:anim calcmode="lin" valueType="num">
                                      <p:cBhvr>
                                        <p:cTn id="84" dur="5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0"/>
                                            </p:cond>
                                          </p:stCondLst>
                                          <p:endCondLst>
                                            <p:cond evt="onStopAudio" delay="0">
                                              <p:tgtEl>
                                                <p:sldTgt/>
                                              </p:tgtEl>
                                            </p:cond>
                                          </p:endCondLst>
                                        </p:cTn>
                                        <p:tgtEl>
                                          <p:sndTgt r:embed="rId14" name="اقاربه م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429125" y="142852"/>
            <a:ext cx="4214813" cy="1500198"/>
            <a:chOff x="1857356" y="3286124"/>
            <a:chExt cx="4786346" cy="2962124"/>
          </a:xfrm>
          <a:scene3d>
            <a:camera prst="orthographicFront">
              <a:rot lat="0" lon="0" rev="0"/>
            </a:camera>
            <a:lightRig rig="balanced" dir="t">
              <a:rot lat="0" lon="0" rev="8700000"/>
            </a:lightRig>
          </a:scene3d>
        </p:grpSpPr>
        <p:sp>
          <p:nvSpPr>
            <p:cNvPr id="10" name="Cloud 2"/>
            <p:cNvSpPr/>
            <p:nvPr/>
          </p:nvSpPr>
          <p:spPr>
            <a:xfrm>
              <a:off x="2715473" y="4749464"/>
              <a:ext cx="3928229" cy="1498784"/>
            </a:xfrm>
            <a:prstGeom prst="cloud">
              <a:avLst/>
            </a:prstGeom>
            <a:solidFill>
              <a:srgbClr val="00B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ar-EG" sz="6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Cloud 3"/>
            <p:cNvSpPr/>
            <p:nvPr/>
          </p:nvSpPr>
          <p:spPr>
            <a:xfrm>
              <a:off x="1857356" y="3286124"/>
              <a:ext cx="3928229" cy="1498784"/>
            </a:xfrm>
            <a:prstGeom prst="cloud">
              <a:avLst/>
            </a:prstGeom>
            <a:solidFill>
              <a:srgbClr val="FF00FF"/>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ar-EG" sz="6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Flowchart: Punched Tape 4"/>
            <p:cNvSpPr/>
            <p:nvPr/>
          </p:nvSpPr>
          <p:spPr>
            <a:xfrm>
              <a:off x="1857356" y="3400016"/>
              <a:ext cx="4786346" cy="2742724"/>
            </a:xfrm>
            <a:prstGeom prst="flowChartPunchedTape">
              <a:avLst/>
            </a:prstGeom>
            <a:solidFill>
              <a:srgbClr val="00B0F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ar-EG" sz="6600" b="1" dirty="0">
                  <a:solidFill>
                    <a:schemeClr val="bg1"/>
                  </a:solidFill>
                </a:rPr>
                <a:t>معاني الكلمات</a:t>
              </a:r>
            </a:p>
          </p:txBody>
        </p:sp>
      </p:grpSp>
      <p:grpSp>
        <p:nvGrpSpPr>
          <p:cNvPr id="3" name="Group 7"/>
          <p:cNvGrpSpPr>
            <a:grpSpLocks/>
          </p:cNvGrpSpPr>
          <p:nvPr/>
        </p:nvGrpSpPr>
        <p:grpSpPr bwMode="auto">
          <a:xfrm>
            <a:off x="401665" y="1785926"/>
            <a:ext cx="8242301" cy="5072098"/>
            <a:chOff x="300763" y="1126804"/>
            <a:chExt cx="9110155" cy="4231022"/>
          </a:xfrm>
          <a:scene3d>
            <a:camera prst="orthographicFront">
              <a:rot lat="0" lon="0" rev="0"/>
            </a:camera>
            <a:lightRig rig="balanced" dir="t">
              <a:rot lat="0" lon="0" rev="8700000"/>
            </a:lightRig>
          </a:scene3d>
        </p:grpSpPr>
        <p:sp>
          <p:nvSpPr>
            <p:cNvPr id="16" name="Round Diagonal Corner Rectangle 4"/>
            <p:cNvSpPr/>
            <p:nvPr/>
          </p:nvSpPr>
          <p:spPr>
            <a:xfrm rot="5400000">
              <a:off x="2581035" y="-1153468"/>
              <a:ext cx="3888133" cy="8448677"/>
            </a:xfrm>
            <a:prstGeom prst="roundRect">
              <a:avLst/>
            </a:prstGeom>
            <a:solidFill>
              <a:schemeClr val="accent6">
                <a:lumMod val="50000"/>
              </a:schemeClr>
            </a:solidFill>
            <a:ln w="57150">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ar-EG"/>
            </a:p>
          </p:txBody>
        </p:sp>
        <p:sp>
          <p:nvSpPr>
            <p:cNvPr id="17" name="Round Diagonal Corner Rectangle 5"/>
            <p:cNvSpPr/>
            <p:nvPr/>
          </p:nvSpPr>
          <p:spPr>
            <a:xfrm>
              <a:off x="695513" y="1500174"/>
              <a:ext cx="8715405" cy="3857652"/>
            </a:xfrm>
            <a:prstGeom prst="roundRect">
              <a:avLst/>
            </a:prstGeom>
            <a:solidFill>
              <a:srgbClr val="FFFF00"/>
            </a:solidFill>
            <a:ln w="57150">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ar-EG"/>
            </a:p>
          </p:txBody>
        </p:sp>
      </p:grpSp>
      <p:graphicFrame>
        <p:nvGraphicFramePr>
          <p:cNvPr id="19483" name="Group 27"/>
          <p:cNvGraphicFramePr>
            <a:graphicFrameLocks noGrp="1"/>
          </p:cNvGraphicFramePr>
          <p:nvPr/>
        </p:nvGraphicFramePr>
        <p:xfrm>
          <a:off x="1500188" y="3214688"/>
          <a:ext cx="6457950" cy="3051176"/>
        </p:xfrm>
        <a:graphic>
          <a:graphicData uri="http://schemas.openxmlformats.org/drawingml/2006/table">
            <a:tbl>
              <a:tblPr rtl="1"/>
              <a:tblGrid>
                <a:gridCol w="1743520"/>
                <a:gridCol w="4714430"/>
              </a:tblGrid>
              <a:tr h="762794">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rgbClr val="FFFF00"/>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rgbClr val="FFFF00"/>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0000FF"/>
                    </a:solidFill>
                  </a:tcPr>
                </a:tc>
              </a:tr>
              <a:tr h="762794">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r>
              <a:tr h="762794">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r>
              <a:tr h="762794">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r>
            </a:tbl>
          </a:graphicData>
        </a:graphic>
      </p:graphicFrame>
      <p:sp>
        <p:nvSpPr>
          <p:cNvPr id="13" name="مربع نص 12"/>
          <p:cNvSpPr txBox="1">
            <a:spLocks noChangeArrowheads="1"/>
          </p:cNvSpPr>
          <p:nvPr/>
        </p:nvSpPr>
        <p:spPr bwMode="auto">
          <a:xfrm>
            <a:off x="6072188" y="3956050"/>
            <a:ext cx="1857375" cy="646113"/>
          </a:xfrm>
          <a:prstGeom prst="rect">
            <a:avLst/>
          </a:prstGeom>
          <a:noFill/>
          <a:ln w="9525">
            <a:noFill/>
            <a:miter lim="800000"/>
            <a:headEnd/>
            <a:tailEnd/>
          </a:ln>
        </p:spPr>
        <p:txBody>
          <a:bodyPr>
            <a:spAutoFit/>
          </a:bodyPr>
          <a:lstStyle/>
          <a:p>
            <a:pPr algn="ctr" eaLnBrk="1" hangingPunct="1"/>
            <a:r>
              <a:rPr lang="ar-EG" sz="3600" b="1">
                <a:solidFill>
                  <a:srgbClr val="0000FF"/>
                </a:solidFill>
                <a:ea typeface="Majalla UI"/>
                <a:cs typeface="Majalla UI"/>
              </a:rPr>
              <a:t>أجدر</a:t>
            </a:r>
            <a:endParaRPr lang="ar-SA" sz="3600" b="1">
              <a:solidFill>
                <a:srgbClr val="0000FF"/>
              </a:solidFill>
              <a:ea typeface="Majalla UI"/>
              <a:cs typeface="Majalla UI"/>
            </a:endParaRPr>
          </a:p>
        </p:txBody>
      </p:sp>
      <p:sp>
        <p:nvSpPr>
          <p:cNvPr id="15382" name="مربع نص 13"/>
          <p:cNvSpPr txBox="1">
            <a:spLocks noChangeArrowheads="1"/>
          </p:cNvSpPr>
          <p:nvPr/>
        </p:nvSpPr>
        <p:spPr bwMode="auto">
          <a:xfrm>
            <a:off x="6072188" y="3241675"/>
            <a:ext cx="1857375" cy="830263"/>
          </a:xfrm>
          <a:prstGeom prst="rect">
            <a:avLst/>
          </a:prstGeom>
          <a:noFill/>
          <a:ln w="9525">
            <a:noFill/>
            <a:miter lim="800000"/>
            <a:headEnd/>
            <a:tailEnd/>
          </a:ln>
        </p:spPr>
        <p:txBody>
          <a:bodyPr>
            <a:spAutoFit/>
          </a:bodyPr>
          <a:lstStyle/>
          <a:p>
            <a:pPr algn="ctr" eaLnBrk="1" hangingPunct="1"/>
            <a:r>
              <a:rPr lang="ar-EG" sz="4800" b="1">
                <a:solidFill>
                  <a:srgbClr val="FFFF00"/>
                </a:solidFill>
                <a:ea typeface="Majalla UI"/>
                <a:cs typeface="Majalla UI"/>
              </a:rPr>
              <a:t>الكلمة</a:t>
            </a:r>
            <a:endParaRPr lang="en-US" sz="4800" b="1">
              <a:solidFill>
                <a:srgbClr val="FFFF00"/>
              </a:solidFill>
              <a:ea typeface="Majalla UI"/>
              <a:cs typeface="Majalla UI"/>
            </a:endParaRPr>
          </a:p>
        </p:txBody>
      </p:sp>
      <p:sp>
        <p:nvSpPr>
          <p:cNvPr id="15383" name="مربع نص 14"/>
          <p:cNvSpPr txBox="1">
            <a:spLocks noChangeArrowheads="1"/>
          </p:cNvSpPr>
          <p:nvPr/>
        </p:nvSpPr>
        <p:spPr bwMode="auto">
          <a:xfrm>
            <a:off x="2714625" y="3241675"/>
            <a:ext cx="1857375" cy="830263"/>
          </a:xfrm>
          <a:prstGeom prst="rect">
            <a:avLst/>
          </a:prstGeom>
          <a:noFill/>
          <a:ln w="9525">
            <a:noFill/>
            <a:miter lim="800000"/>
            <a:headEnd/>
            <a:tailEnd/>
          </a:ln>
        </p:spPr>
        <p:txBody>
          <a:bodyPr>
            <a:spAutoFit/>
          </a:bodyPr>
          <a:lstStyle/>
          <a:p>
            <a:pPr algn="ctr" eaLnBrk="1" hangingPunct="1"/>
            <a:r>
              <a:rPr lang="ar-EG" sz="4800" b="1">
                <a:solidFill>
                  <a:srgbClr val="FFFF00"/>
                </a:solidFill>
                <a:ea typeface="Majalla UI"/>
                <a:cs typeface="Majalla UI"/>
              </a:rPr>
              <a:t>معناها</a:t>
            </a:r>
            <a:endParaRPr lang="en-US" sz="4800" b="1">
              <a:solidFill>
                <a:srgbClr val="FFFF00"/>
              </a:solidFill>
              <a:ea typeface="Majalla UI"/>
              <a:cs typeface="Majalla UI"/>
            </a:endParaRPr>
          </a:p>
        </p:txBody>
      </p:sp>
      <p:sp>
        <p:nvSpPr>
          <p:cNvPr id="18" name="مربع نص 17"/>
          <p:cNvSpPr txBox="1">
            <a:spLocks noChangeArrowheads="1"/>
          </p:cNvSpPr>
          <p:nvPr/>
        </p:nvSpPr>
        <p:spPr bwMode="auto">
          <a:xfrm>
            <a:off x="1571625" y="4130675"/>
            <a:ext cx="4429125" cy="584200"/>
          </a:xfrm>
          <a:prstGeom prst="rect">
            <a:avLst/>
          </a:prstGeom>
          <a:noFill/>
          <a:ln w="9525">
            <a:noFill/>
            <a:miter lim="800000"/>
            <a:headEnd/>
            <a:tailEnd/>
          </a:ln>
        </p:spPr>
        <p:txBody>
          <a:bodyPr>
            <a:spAutoFit/>
          </a:bodyPr>
          <a:lstStyle/>
          <a:p>
            <a:pPr algn="ctr" eaLnBrk="1" hangingPunct="1"/>
            <a:r>
              <a:rPr lang="ar-EG" sz="3200" b="1" dirty="0">
                <a:solidFill>
                  <a:srgbClr val="C00000"/>
                </a:solidFill>
                <a:ea typeface="Majalla UI"/>
                <a:cs typeface="Majalla UI"/>
              </a:rPr>
              <a:t>أحق </a:t>
            </a:r>
            <a:r>
              <a:rPr lang="ar-EG" sz="3200" b="1" dirty="0" smtClean="0">
                <a:solidFill>
                  <a:srgbClr val="C00000"/>
                </a:solidFill>
                <a:ea typeface="Majalla UI"/>
                <a:cs typeface="Majalla UI"/>
              </a:rPr>
              <a:t>وأولى</a:t>
            </a:r>
            <a:endParaRPr lang="ar-SA" sz="3200" b="1" dirty="0">
              <a:solidFill>
                <a:srgbClr val="C00000"/>
              </a:solidFill>
              <a:ea typeface="Majalla UI"/>
              <a:cs typeface="Majalla UI"/>
            </a:endParaRPr>
          </a:p>
        </p:txBody>
      </p:sp>
      <p:sp>
        <p:nvSpPr>
          <p:cNvPr id="19" name="مربع نص 18"/>
          <p:cNvSpPr txBox="1">
            <a:spLocks noChangeArrowheads="1"/>
          </p:cNvSpPr>
          <p:nvPr/>
        </p:nvSpPr>
        <p:spPr bwMode="auto">
          <a:xfrm>
            <a:off x="6215063" y="4786313"/>
            <a:ext cx="1857375" cy="646112"/>
          </a:xfrm>
          <a:prstGeom prst="rect">
            <a:avLst/>
          </a:prstGeom>
          <a:noFill/>
          <a:ln w="9525">
            <a:noFill/>
            <a:miter lim="800000"/>
            <a:headEnd/>
            <a:tailEnd/>
          </a:ln>
        </p:spPr>
        <p:txBody>
          <a:bodyPr>
            <a:spAutoFit/>
          </a:bodyPr>
          <a:lstStyle/>
          <a:p>
            <a:pPr algn="ctr" eaLnBrk="1" hangingPunct="1"/>
            <a:r>
              <a:rPr lang="ar-EG" sz="3600" b="1">
                <a:solidFill>
                  <a:srgbClr val="0000FF"/>
                </a:solidFill>
                <a:ea typeface="Majalla UI"/>
                <a:cs typeface="Majalla UI"/>
              </a:rPr>
              <a:t>ما يدّخر له</a:t>
            </a:r>
            <a:endParaRPr lang="ar-SA" sz="3600" b="1">
              <a:solidFill>
                <a:srgbClr val="0000FF"/>
              </a:solidFill>
              <a:ea typeface="Majalla UI"/>
              <a:cs typeface="Majalla UI"/>
            </a:endParaRPr>
          </a:p>
        </p:txBody>
      </p:sp>
      <p:sp>
        <p:nvSpPr>
          <p:cNvPr id="20" name="مربع نص 19"/>
          <p:cNvSpPr txBox="1">
            <a:spLocks noChangeArrowheads="1"/>
          </p:cNvSpPr>
          <p:nvPr/>
        </p:nvSpPr>
        <p:spPr bwMode="auto">
          <a:xfrm>
            <a:off x="1500188" y="4773613"/>
            <a:ext cx="4714875" cy="584200"/>
          </a:xfrm>
          <a:prstGeom prst="rect">
            <a:avLst/>
          </a:prstGeom>
          <a:noFill/>
          <a:ln w="9525">
            <a:noFill/>
            <a:miter lim="800000"/>
            <a:headEnd/>
            <a:tailEnd/>
          </a:ln>
        </p:spPr>
        <p:txBody>
          <a:bodyPr>
            <a:spAutoFit/>
          </a:bodyPr>
          <a:lstStyle/>
          <a:p>
            <a:pPr algn="ctr" eaLnBrk="1" hangingPunct="1"/>
            <a:r>
              <a:rPr lang="ar-EG" sz="3200" b="1">
                <a:solidFill>
                  <a:srgbClr val="0000FF"/>
                </a:solidFill>
                <a:ea typeface="Majalla UI"/>
                <a:cs typeface="Majalla UI"/>
              </a:rPr>
              <a:t>ما يؤجله له من العقوبة في الآخرة</a:t>
            </a:r>
            <a:endParaRPr lang="ar-SA" sz="3200" b="1">
              <a:solidFill>
                <a:srgbClr val="0000FF"/>
              </a:solidFill>
              <a:ea typeface="Majalla UI"/>
              <a:cs typeface="Majalla UI"/>
            </a:endParaRPr>
          </a:p>
        </p:txBody>
      </p:sp>
      <p:sp>
        <p:nvSpPr>
          <p:cNvPr id="21" name="مربع نص 20"/>
          <p:cNvSpPr txBox="1">
            <a:spLocks noChangeArrowheads="1"/>
          </p:cNvSpPr>
          <p:nvPr/>
        </p:nvSpPr>
        <p:spPr bwMode="auto">
          <a:xfrm>
            <a:off x="6072188" y="5568950"/>
            <a:ext cx="1857375" cy="646113"/>
          </a:xfrm>
          <a:prstGeom prst="rect">
            <a:avLst/>
          </a:prstGeom>
          <a:noFill/>
          <a:ln w="9525">
            <a:noFill/>
            <a:miter lim="800000"/>
            <a:headEnd/>
            <a:tailEnd/>
          </a:ln>
        </p:spPr>
        <p:txBody>
          <a:bodyPr>
            <a:spAutoFit/>
          </a:bodyPr>
          <a:lstStyle/>
          <a:p>
            <a:pPr algn="ctr" eaLnBrk="1" hangingPunct="1"/>
            <a:r>
              <a:rPr lang="ar-EG" sz="3600" b="1">
                <a:solidFill>
                  <a:srgbClr val="0000FF"/>
                </a:solidFill>
                <a:ea typeface="Majalla UI"/>
                <a:cs typeface="Majalla UI"/>
              </a:rPr>
              <a:t>البغي</a:t>
            </a:r>
            <a:endParaRPr lang="ar-SA" sz="3600" b="1">
              <a:solidFill>
                <a:srgbClr val="0000FF"/>
              </a:solidFill>
              <a:ea typeface="Majalla UI"/>
              <a:cs typeface="Majalla UI"/>
            </a:endParaRPr>
          </a:p>
        </p:txBody>
      </p:sp>
      <p:sp>
        <p:nvSpPr>
          <p:cNvPr id="22" name="مربع نص 21"/>
          <p:cNvSpPr txBox="1">
            <a:spLocks noChangeArrowheads="1"/>
          </p:cNvSpPr>
          <p:nvPr/>
        </p:nvSpPr>
        <p:spPr bwMode="auto">
          <a:xfrm>
            <a:off x="1428750" y="5500688"/>
            <a:ext cx="4429125" cy="584200"/>
          </a:xfrm>
          <a:prstGeom prst="rect">
            <a:avLst/>
          </a:prstGeom>
          <a:noFill/>
          <a:ln w="9525">
            <a:noFill/>
            <a:miter lim="800000"/>
            <a:headEnd/>
            <a:tailEnd/>
          </a:ln>
        </p:spPr>
        <p:txBody>
          <a:bodyPr>
            <a:spAutoFit/>
          </a:bodyPr>
          <a:lstStyle/>
          <a:p>
            <a:pPr algn="ctr" eaLnBrk="1" hangingPunct="1"/>
            <a:r>
              <a:rPr lang="ar-EG" sz="3200" b="1">
                <a:solidFill>
                  <a:srgbClr val="0000FF"/>
                </a:solidFill>
                <a:ea typeface="Majalla UI"/>
                <a:cs typeface="Majalla UI"/>
              </a:rPr>
              <a:t>الظلم والخروج على الإمام</a:t>
            </a:r>
            <a:endParaRPr lang="ar-SA" sz="3200" b="1">
              <a:solidFill>
                <a:srgbClr val="0000FF"/>
              </a:solidFill>
              <a:ea typeface="Majalla UI"/>
              <a:cs typeface="Majalla UI"/>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جدر.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احق و اولى.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ما يدخ لهر.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6" name="ما يؤجله.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7" name="البغى.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47"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anim calcmode="lin" valueType="num">
                                      <p:cBhvr>
                                        <p:cTn id="43" dur="500" fill="hold"/>
                                        <p:tgtEl>
                                          <p:spTgt spid="22"/>
                                        </p:tgtEl>
                                        <p:attrNameLst>
                                          <p:attrName>ppt_x</p:attrName>
                                        </p:attrNameLst>
                                      </p:cBhvr>
                                      <p:tavLst>
                                        <p:tav tm="0">
                                          <p:val>
                                            <p:strVal val="#ppt_x"/>
                                          </p:val>
                                        </p:tav>
                                        <p:tav tm="100000">
                                          <p:val>
                                            <p:strVal val="#ppt_x"/>
                                          </p:val>
                                        </p:tav>
                                      </p:tavLst>
                                    </p:anim>
                                    <p:anim calcmode="lin" valueType="num">
                                      <p:cBhvr>
                                        <p:cTn id="44"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8" name="الظلم و الخرو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06363" y="1714500"/>
            <a:ext cx="8931275" cy="5000625"/>
            <a:chOff x="214282" y="1714488"/>
            <a:chExt cx="8774836" cy="4929222"/>
          </a:xfrm>
        </p:grpSpPr>
        <p:pic>
          <p:nvPicPr>
            <p:cNvPr id="16390" name="Picture 6" descr="Clipped.wmf"/>
            <p:cNvPicPr>
              <a:picLocks noChangeAspect="1"/>
            </p:cNvPicPr>
            <p:nvPr/>
          </p:nvPicPr>
          <p:blipFill>
            <a:blip r:embed="rId5" cstate="print"/>
            <a:srcRect/>
            <a:stretch>
              <a:fillRect/>
            </a:stretch>
          </p:blipFill>
          <p:spPr bwMode="auto">
            <a:xfrm>
              <a:off x="214282" y="1714488"/>
              <a:ext cx="8774836" cy="4929222"/>
            </a:xfrm>
            <a:prstGeom prst="rect">
              <a:avLst/>
            </a:prstGeom>
            <a:noFill/>
            <a:ln w="9525">
              <a:noFill/>
              <a:miter lim="800000"/>
              <a:headEnd/>
              <a:tailEnd/>
            </a:ln>
          </p:spPr>
        </p:pic>
        <p:sp>
          <p:nvSpPr>
            <p:cNvPr id="16391" name="Rectangle 3"/>
            <p:cNvSpPr>
              <a:spLocks noChangeArrowheads="1"/>
            </p:cNvSpPr>
            <p:nvPr/>
          </p:nvSpPr>
          <p:spPr bwMode="auto">
            <a:xfrm>
              <a:off x="1740453" y="3404507"/>
              <a:ext cx="5528815" cy="2032644"/>
            </a:xfrm>
            <a:prstGeom prst="rect">
              <a:avLst/>
            </a:prstGeom>
            <a:noFill/>
            <a:ln w="9525">
              <a:noFill/>
              <a:miter lim="800000"/>
              <a:headEnd/>
              <a:tailEnd/>
            </a:ln>
          </p:spPr>
          <p:txBody>
            <a:bodyPr>
              <a:spAutoFit/>
            </a:bodyPr>
            <a:lstStyle/>
            <a:p>
              <a:pPr algn="ctr" rtl="1" eaLnBrk="1" hangingPunct="1">
                <a:spcBef>
                  <a:spcPct val="50000"/>
                </a:spcBef>
              </a:pPr>
              <a:r>
                <a:rPr lang="ar-EG" sz="3200" b="1">
                  <a:solidFill>
                    <a:srgbClr val="FF0000"/>
                  </a:solidFill>
                  <a:ea typeface="Majalla UI"/>
                  <a:cs typeface="Majalla UI"/>
                </a:rPr>
                <a:t>1- يوصيك نبيك محمد صلى الله عليه وسلم بتقوية علاقتك مع أقاربك، وزيادة محبتهم وألفتهم، والقيام بصلتهم الأقرب منهم فالأقرب.</a:t>
              </a:r>
            </a:p>
          </p:txBody>
        </p:sp>
      </p:grpSp>
      <p:grpSp>
        <p:nvGrpSpPr>
          <p:cNvPr id="3" name="Group 5"/>
          <p:cNvGrpSpPr>
            <a:grpSpLocks/>
          </p:cNvGrpSpPr>
          <p:nvPr/>
        </p:nvGrpSpPr>
        <p:grpSpPr bwMode="auto">
          <a:xfrm>
            <a:off x="0" y="142875"/>
            <a:ext cx="9144000" cy="1428750"/>
            <a:chOff x="2628368" y="285728"/>
            <a:chExt cx="3679074" cy="1428760"/>
          </a:xfrm>
        </p:grpSpPr>
        <p:sp>
          <p:nvSpPr>
            <p:cNvPr id="9" name="Double Wave 4"/>
            <p:cNvSpPr/>
            <p:nvPr/>
          </p:nvSpPr>
          <p:spPr>
            <a:xfrm>
              <a:off x="3143183" y="285728"/>
              <a:ext cx="2643057" cy="1428760"/>
            </a:xfrm>
            <a:prstGeom prst="doubleWave">
              <a:avLst/>
            </a:prstGeom>
            <a:blipFill>
              <a:blip r:embed="rId6" cstate="print">
                <a:lum bright="-11000" contrast="17000"/>
              </a:blip>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16389" name="TextBox 2"/>
            <p:cNvSpPr txBox="1">
              <a:spLocks noChangeArrowheads="1"/>
            </p:cNvSpPr>
            <p:nvPr/>
          </p:nvSpPr>
          <p:spPr bwMode="auto">
            <a:xfrm>
              <a:off x="2628368" y="576823"/>
              <a:ext cx="3679074" cy="923336"/>
            </a:xfrm>
            <a:prstGeom prst="rect">
              <a:avLst/>
            </a:prstGeom>
            <a:noFill/>
            <a:ln w="9525">
              <a:noFill/>
              <a:miter lim="800000"/>
              <a:headEnd/>
              <a:tailEnd/>
            </a:ln>
          </p:spPr>
          <p:txBody>
            <a:bodyPr>
              <a:spAutoFit/>
            </a:bodyPr>
            <a:lstStyle/>
            <a:p>
              <a:pPr algn="ctr" rtl="1" eaLnBrk="1" hangingPunct="1"/>
              <a:r>
                <a:rPr lang="ar-EG" sz="5400" b="1">
                  <a:solidFill>
                    <a:srgbClr val="FFFF00"/>
                  </a:solidFill>
                  <a:ea typeface="Majalla UI"/>
                  <a:cs typeface="Majalla UI"/>
                </a:rPr>
                <a:t>من معاني الحديث وإرشاداته</a:t>
              </a:r>
              <a:endParaRPr lang="en-US" sz="5400" b="1">
                <a:solidFill>
                  <a:srgbClr val="FFFF00"/>
                </a:solidFill>
                <a:ea typeface="Majalla UI"/>
                <a:cs typeface="Majalla UI"/>
              </a:endParaRPr>
            </a:p>
          </p:txBody>
        </p:sp>
      </p:gr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من معانى الحديث.wav"/>
                                        </p:tgtEl>
                                      </p:cMediaNode>
                                    </p:audio>
                                  </p:sub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400" decel="100000"/>
                                        <p:tgtEl>
                                          <p:spTgt spid="2"/>
                                        </p:tgtEl>
                                      </p:cBhvr>
                                    </p:animEffect>
                                    <p:anim calcmode="lin" valueType="num">
                                      <p:cBhvr>
                                        <p:cTn id="13" dur="400" decel="100000" fill="hold"/>
                                        <p:tgtEl>
                                          <p:spTgt spid="2"/>
                                        </p:tgtEl>
                                        <p:attrNameLst>
                                          <p:attrName>style.rotation</p:attrName>
                                        </p:attrNameLst>
                                      </p:cBhvr>
                                      <p:tavLst>
                                        <p:tav tm="0">
                                          <p:val>
                                            <p:fltVal val="-90"/>
                                          </p:val>
                                        </p:tav>
                                        <p:tav tm="100000">
                                          <p:val>
                                            <p:fltVal val="0"/>
                                          </p:val>
                                        </p:tav>
                                      </p:tavLst>
                                    </p:anim>
                                    <p:anim calcmode="lin" valueType="num">
                                      <p:cBhvr>
                                        <p:cTn id="14" dur="400" decel="100000" fill="hold"/>
                                        <p:tgtEl>
                                          <p:spTgt spid="2"/>
                                        </p:tgtEl>
                                        <p:attrNameLst>
                                          <p:attrName>ppt_x</p:attrName>
                                        </p:attrNameLst>
                                      </p:cBhvr>
                                      <p:tavLst>
                                        <p:tav tm="0">
                                          <p:val>
                                            <p:strVal val="#ppt_x+0.4"/>
                                          </p:val>
                                        </p:tav>
                                        <p:tav tm="100000">
                                          <p:val>
                                            <p:strVal val="#ppt_x-0.05"/>
                                          </p:val>
                                        </p:tav>
                                      </p:tavLst>
                                    </p:anim>
                                    <p:anim calcmode="lin" valueType="num">
                                      <p:cBhvr>
                                        <p:cTn id="15" dur="400" decel="100000" fill="hold"/>
                                        <p:tgtEl>
                                          <p:spTgt spid="2"/>
                                        </p:tgtEl>
                                        <p:attrNameLst>
                                          <p:attrName>ppt_y</p:attrName>
                                        </p:attrNameLst>
                                      </p:cBhvr>
                                      <p:tavLst>
                                        <p:tav tm="0">
                                          <p:val>
                                            <p:strVal val="#ppt_y-0.4"/>
                                          </p:val>
                                        </p:tav>
                                        <p:tav tm="100000">
                                          <p:val>
                                            <p:strVal val="#ppt_y+0.1"/>
                                          </p:val>
                                        </p:tav>
                                      </p:tavLst>
                                    </p:anim>
                                    <p:anim calcmode="lin" valueType="num">
                                      <p:cBhvr>
                                        <p:cTn id="16" dur="100" accel="100000" fill="hold">
                                          <p:stCondLst>
                                            <p:cond delay="400"/>
                                          </p:stCondLst>
                                        </p:cTn>
                                        <p:tgtEl>
                                          <p:spTgt spid="2"/>
                                        </p:tgtEl>
                                        <p:attrNameLst>
                                          <p:attrName>ppt_x</p:attrName>
                                        </p:attrNameLst>
                                      </p:cBhvr>
                                      <p:tavLst>
                                        <p:tav tm="0">
                                          <p:val>
                                            <p:strVal val="#ppt_x-0.05"/>
                                          </p:val>
                                        </p:tav>
                                        <p:tav tm="100000">
                                          <p:val>
                                            <p:strVal val="#ppt_x"/>
                                          </p:val>
                                        </p:tav>
                                      </p:tavLst>
                                    </p:anim>
                                    <p:anim calcmode="lin" valueType="num">
                                      <p:cBhvr>
                                        <p:cTn id="17" dur="100" accel="100000" fill="hold">
                                          <p:stCondLst>
                                            <p:cond delay="4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يوصيك نبي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Clipped.wmf"/>
          <p:cNvPicPr>
            <a:picLocks noChangeAspect="1"/>
          </p:cNvPicPr>
          <p:nvPr/>
        </p:nvPicPr>
        <p:blipFill>
          <a:blip r:embed="rId8" cstate="print"/>
          <a:srcRect/>
          <a:stretch>
            <a:fillRect/>
          </a:stretch>
        </p:blipFill>
        <p:spPr bwMode="auto">
          <a:xfrm>
            <a:off x="106363" y="1714500"/>
            <a:ext cx="8931275" cy="5000625"/>
          </a:xfrm>
          <a:prstGeom prst="rect">
            <a:avLst/>
          </a:prstGeom>
          <a:noFill/>
          <a:ln w="9525">
            <a:noFill/>
            <a:miter lim="800000"/>
            <a:headEnd/>
            <a:tailEnd/>
          </a:ln>
        </p:spPr>
      </p:pic>
      <p:grpSp>
        <p:nvGrpSpPr>
          <p:cNvPr id="17411" name="Group 5"/>
          <p:cNvGrpSpPr>
            <a:grpSpLocks/>
          </p:cNvGrpSpPr>
          <p:nvPr/>
        </p:nvGrpSpPr>
        <p:grpSpPr bwMode="auto">
          <a:xfrm>
            <a:off x="0" y="142875"/>
            <a:ext cx="9144000" cy="1428750"/>
            <a:chOff x="2628368" y="285728"/>
            <a:chExt cx="3679074" cy="1428760"/>
          </a:xfrm>
        </p:grpSpPr>
        <p:sp>
          <p:nvSpPr>
            <p:cNvPr id="9" name="Double Wave 4"/>
            <p:cNvSpPr/>
            <p:nvPr/>
          </p:nvSpPr>
          <p:spPr>
            <a:xfrm>
              <a:off x="3143183" y="285728"/>
              <a:ext cx="2643057" cy="1428760"/>
            </a:xfrm>
            <a:prstGeom prst="doubleWave">
              <a:avLst/>
            </a:prstGeom>
            <a:blipFill>
              <a:blip r:embed="rId9" cstate="print">
                <a:lum bright="-11000" contrast="17000"/>
              </a:blip>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17418" name="TextBox 2"/>
            <p:cNvSpPr txBox="1">
              <a:spLocks noChangeArrowheads="1"/>
            </p:cNvSpPr>
            <p:nvPr/>
          </p:nvSpPr>
          <p:spPr bwMode="auto">
            <a:xfrm>
              <a:off x="2628368" y="576823"/>
              <a:ext cx="3679074" cy="923336"/>
            </a:xfrm>
            <a:prstGeom prst="rect">
              <a:avLst/>
            </a:prstGeom>
            <a:noFill/>
            <a:ln w="9525">
              <a:noFill/>
              <a:miter lim="800000"/>
              <a:headEnd/>
              <a:tailEnd/>
            </a:ln>
          </p:spPr>
          <p:txBody>
            <a:bodyPr>
              <a:spAutoFit/>
            </a:bodyPr>
            <a:lstStyle/>
            <a:p>
              <a:pPr algn="ctr" rtl="1" eaLnBrk="1" hangingPunct="1"/>
              <a:r>
                <a:rPr lang="ar-EG" sz="5400" b="1">
                  <a:solidFill>
                    <a:srgbClr val="FFFF00"/>
                  </a:solidFill>
                  <a:ea typeface="Majalla UI"/>
                  <a:cs typeface="Majalla UI"/>
                </a:rPr>
                <a:t>من معاني الحديث وإرشاداته</a:t>
              </a:r>
              <a:endParaRPr lang="en-US" sz="5400" b="1">
                <a:solidFill>
                  <a:srgbClr val="FFFF00"/>
                </a:solidFill>
                <a:ea typeface="Majalla UI"/>
                <a:cs typeface="Majalla UI"/>
              </a:endParaRPr>
            </a:p>
          </p:txBody>
        </p:sp>
      </p:grpSp>
      <p:sp>
        <p:nvSpPr>
          <p:cNvPr id="8" name="Rectangle 3"/>
          <p:cNvSpPr>
            <a:spLocks noChangeArrowheads="1"/>
          </p:cNvSpPr>
          <p:nvPr/>
        </p:nvSpPr>
        <p:spPr bwMode="auto">
          <a:xfrm>
            <a:off x="1285875" y="3929063"/>
            <a:ext cx="5857875" cy="2062162"/>
          </a:xfrm>
          <a:prstGeom prst="rect">
            <a:avLst/>
          </a:prstGeom>
          <a:noFill/>
          <a:ln w="9525">
            <a:noFill/>
            <a:miter lim="800000"/>
            <a:headEnd/>
            <a:tailEnd/>
          </a:ln>
        </p:spPr>
        <p:txBody>
          <a:bodyPr>
            <a:spAutoFit/>
          </a:bodyPr>
          <a:lstStyle/>
          <a:p>
            <a:pPr marL="514350" indent="-514350" algn="justLow" rtl="1" eaLnBrk="1" hangingPunct="1">
              <a:spcBef>
                <a:spcPct val="50000"/>
              </a:spcBef>
              <a:buFontTx/>
              <a:buAutoNum type="arabic1Minus"/>
            </a:pPr>
            <a:r>
              <a:rPr lang="ar-EG" sz="2800" b="1">
                <a:solidFill>
                  <a:srgbClr val="000099"/>
                </a:solidFill>
                <a:ea typeface="Majalla UI"/>
                <a:cs typeface="Majalla UI"/>
              </a:rPr>
              <a:t>أن تسلك وسائل متعددة مع أقاربك، مثل: زيارتهم، والسؤال عنهم، والاتصال بهم،</a:t>
            </a:r>
          </a:p>
          <a:p>
            <a:pPr marL="514350" indent="-514350" algn="justLow" rtl="1" eaLnBrk="1" hangingPunct="1">
              <a:spcBef>
                <a:spcPct val="50000"/>
              </a:spcBef>
            </a:pPr>
            <a:r>
              <a:rPr lang="ar-EG" sz="2800" b="1">
                <a:solidFill>
                  <a:srgbClr val="000099"/>
                </a:solidFill>
                <a:ea typeface="Majalla UI"/>
                <a:cs typeface="Majalla UI"/>
              </a:rPr>
              <a:t> </a:t>
            </a:r>
            <a:r>
              <a:rPr lang="ar-EG" sz="2000" b="1">
                <a:solidFill>
                  <a:srgbClr val="000099"/>
                </a:solidFill>
                <a:ea typeface="Majalla UI"/>
                <a:cs typeface="Majalla UI"/>
              </a:rPr>
              <a:t>و</a:t>
            </a:r>
            <a:r>
              <a:rPr lang="ar-EG" sz="1400" b="1">
                <a:solidFill>
                  <a:srgbClr val="000099"/>
                </a:solidFill>
                <a:ea typeface="Majalla UI"/>
                <a:cs typeface="Majalla UI"/>
              </a:rPr>
              <a:t>.................................</a:t>
            </a:r>
            <a:r>
              <a:rPr lang="ar-EG" sz="2000" b="1">
                <a:solidFill>
                  <a:srgbClr val="000099"/>
                </a:solidFill>
                <a:ea typeface="Majalla UI"/>
                <a:cs typeface="Majalla UI"/>
              </a:rPr>
              <a:t> و</a:t>
            </a:r>
            <a:r>
              <a:rPr lang="ar-EG" sz="1200" b="1">
                <a:solidFill>
                  <a:srgbClr val="000099"/>
                </a:solidFill>
                <a:ea typeface="Majalla UI"/>
                <a:cs typeface="Majalla UI"/>
              </a:rPr>
              <a:t>.......................................</a:t>
            </a:r>
            <a:endParaRPr lang="ar-EG" sz="2000" b="1">
              <a:solidFill>
                <a:srgbClr val="000099"/>
              </a:solidFill>
              <a:ea typeface="Majalla UI"/>
              <a:cs typeface="Majalla UI"/>
            </a:endParaRPr>
          </a:p>
          <a:p>
            <a:pPr marL="514350" indent="-514350" algn="justLow" rtl="1" eaLnBrk="1" hangingPunct="1">
              <a:spcBef>
                <a:spcPct val="50000"/>
              </a:spcBef>
            </a:pPr>
            <a:r>
              <a:rPr lang="ar-EG" sz="2000" b="1">
                <a:solidFill>
                  <a:srgbClr val="000099"/>
                </a:solidFill>
                <a:ea typeface="Majalla UI"/>
                <a:cs typeface="Majalla UI"/>
              </a:rPr>
              <a:t> و</a:t>
            </a:r>
            <a:r>
              <a:rPr lang="ar-EG" sz="1100" b="1">
                <a:solidFill>
                  <a:srgbClr val="000099"/>
                </a:solidFill>
                <a:ea typeface="Majalla UI"/>
                <a:cs typeface="Majalla UI"/>
              </a:rPr>
              <a:t>.................................................</a:t>
            </a:r>
            <a:endParaRPr lang="ar-EG" sz="2000" b="1">
              <a:solidFill>
                <a:srgbClr val="000099"/>
              </a:solidFill>
              <a:ea typeface="Majalla UI"/>
              <a:cs typeface="Majalla UI"/>
            </a:endParaRPr>
          </a:p>
        </p:txBody>
      </p:sp>
      <p:sp>
        <p:nvSpPr>
          <p:cNvPr id="11" name="عنوان 1"/>
          <p:cNvSpPr txBox="1">
            <a:spLocks/>
          </p:cNvSpPr>
          <p:nvPr/>
        </p:nvSpPr>
        <p:spPr bwMode="auto">
          <a:xfrm>
            <a:off x="1785938" y="2724150"/>
            <a:ext cx="5643562" cy="990600"/>
          </a:xfrm>
          <a:prstGeom prst="rect">
            <a:avLst/>
          </a:prstGeom>
          <a:noFill/>
          <a:ln w="9525">
            <a:noFill/>
            <a:miter lim="800000"/>
            <a:headEnd/>
            <a:tailEnd/>
          </a:ln>
        </p:spPr>
        <p:txBody>
          <a:bodyPr anchor="ctr"/>
          <a:lstStyle/>
          <a:p>
            <a:pPr algn="justLow" rtl="1" eaLnBrk="1" hangingPunct="1"/>
            <a:r>
              <a:rPr lang="ar-EG" sz="3200" b="1">
                <a:solidFill>
                  <a:srgbClr val="FF0000"/>
                </a:solidFill>
                <a:ea typeface="Majalla UI"/>
                <a:cs typeface="Majalla UI"/>
              </a:rPr>
              <a:t>2- لتحقيق صلة الرحم نقترح عليك:</a:t>
            </a:r>
            <a:endParaRPr lang="en-US" sz="3200" b="1">
              <a:solidFill>
                <a:srgbClr val="FF0000"/>
              </a:solidFill>
              <a:ea typeface="Majalla UI"/>
              <a:cs typeface="Majalla UI"/>
            </a:endParaRPr>
          </a:p>
        </p:txBody>
      </p:sp>
      <p:sp>
        <p:nvSpPr>
          <p:cNvPr id="12" name="TextBox 7"/>
          <p:cNvSpPr txBox="1">
            <a:spLocks noChangeArrowheads="1"/>
          </p:cNvSpPr>
          <p:nvPr/>
        </p:nvSpPr>
        <p:spPr bwMode="auto">
          <a:xfrm>
            <a:off x="5407025" y="4929188"/>
            <a:ext cx="1455738" cy="523875"/>
          </a:xfrm>
          <a:prstGeom prst="rect">
            <a:avLst/>
          </a:prstGeom>
          <a:noFill/>
          <a:ln w="9525">
            <a:noFill/>
            <a:miter lim="800000"/>
            <a:headEnd/>
            <a:tailEnd/>
          </a:ln>
        </p:spPr>
        <p:txBody>
          <a:bodyPr wrap="none">
            <a:spAutoFit/>
          </a:bodyPr>
          <a:lstStyle/>
          <a:p>
            <a:pPr eaLnBrk="1" hangingPunct="1"/>
            <a:r>
              <a:rPr lang="ar-SA" sz="2800" b="1">
                <a:ea typeface="Majalla UI"/>
                <a:cs typeface="Majalla UI"/>
              </a:rPr>
              <a:t>الهدية لهم </a:t>
            </a:r>
            <a:endParaRPr lang="ar-EG" sz="2800">
              <a:ea typeface="Majalla UI"/>
              <a:cs typeface="Majalla UI"/>
            </a:endParaRPr>
          </a:p>
        </p:txBody>
      </p:sp>
      <p:sp>
        <p:nvSpPr>
          <p:cNvPr id="13" name="TextBox 8"/>
          <p:cNvSpPr txBox="1">
            <a:spLocks noChangeArrowheads="1"/>
          </p:cNvSpPr>
          <p:nvPr/>
        </p:nvSpPr>
        <p:spPr bwMode="auto">
          <a:xfrm>
            <a:off x="2933700" y="4929188"/>
            <a:ext cx="1836738" cy="523875"/>
          </a:xfrm>
          <a:prstGeom prst="rect">
            <a:avLst/>
          </a:prstGeom>
          <a:noFill/>
          <a:ln w="9525">
            <a:noFill/>
            <a:miter lim="800000"/>
            <a:headEnd/>
            <a:tailEnd/>
          </a:ln>
        </p:spPr>
        <p:txBody>
          <a:bodyPr wrap="none">
            <a:spAutoFit/>
          </a:bodyPr>
          <a:lstStyle/>
          <a:p>
            <a:pPr eaLnBrk="1" hangingPunct="1"/>
            <a:r>
              <a:rPr lang="ar-SA" sz="2800" b="1">
                <a:ea typeface="Majalla UI"/>
                <a:cs typeface="Majalla UI"/>
              </a:rPr>
              <a:t>تفقد أحوالهم، </a:t>
            </a:r>
            <a:endParaRPr lang="ar-EG" sz="2800">
              <a:ea typeface="Majalla UI"/>
              <a:cs typeface="Majalla UI"/>
            </a:endParaRPr>
          </a:p>
        </p:txBody>
      </p:sp>
      <p:sp>
        <p:nvSpPr>
          <p:cNvPr id="14" name="TextBox 9"/>
          <p:cNvSpPr txBox="1">
            <a:spLocks noChangeArrowheads="1"/>
          </p:cNvSpPr>
          <p:nvPr/>
        </p:nvSpPr>
        <p:spPr bwMode="auto">
          <a:xfrm>
            <a:off x="5700713" y="5429250"/>
            <a:ext cx="1228725" cy="523875"/>
          </a:xfrm>
          <a:prstGeom prst="rect">
            <a:avLst/>
          </a:prstGeom>
          <a:noFill/>
          <a:ln w="9525">
            <a:noFill/>
            <a:miter lim="800000"/>
            <a:headEnd/>
            <a:tailEnd/>
          </a:ln>
        </p:spPr>
        <p:txBody>
          <a:bodyPr wrap="none">
            <a:spAutoFit/>
          </a:bodyPr>
          <a:lstStyle/>
          <a:p>
            <a:pPr eaLnBrk="1" hangingPunct="1"/>
            <a:r>
              <a:rPr lang="ar-SA" sz="2800" b="1">
                <a:ea typeface="Majalla UI"/>
                <a:cs typeface="Majalla UI"/>
              </a:rPr>
              <a:t>إعانتهم. </a:t>
            </a:r>
            <a:endParaRPr lang="ar-EG" sz="2800">
              <a:ea typeface="Majalla UI"/>
              <a:cs typeface="Majalla UI"/>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لتحقيق صله.wav"/>
                                        </p:tgtEl>
                                      </p:cMediaNode>
                                    </p:audio>
                                  </p:subTnLst>
                                </p:cTn>
                              </p:par>
                            </p:childTnLst>
                          </p:cTn>
                        </p:par>
                      </p:childTnLst>
                    </p:cTn>
                  </p:par>
                  <p:par>
                    <p:cTn id="12" fill="hold">
                      <p:stCondLst>
                        <p:cond delay="indefinite"/>
                      </p:stCondLst>
                      <p:childTnLst>
                        <p:par>
                          <p:cTn id="13" fill="hold">
                            <p:stCondLst>
                              <p:cond delay="0"/>
                            </p:stCondLst>
                            <p:childTnLst>
                              <p:par>
                                <p:cTn id="14" presetID="25"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7"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8"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anim calcmode="lin" valueType="num">
                                      <p:cBhvr>
                                        <p:cTn id="20"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1"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2"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23" dur="500" decel="50000">
                                          <p:stCondLst>
                                            <p:cond delay="0"/>
                                          </p:stCondLst>
                                        </p:cTn>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ان تسلك وسائل.wav"/>
                                        </p:tgtEl>
                                      </p:cMediaNode>
                                    </p:audio>
                                  </p:sub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 calcmode="lin" valueType="num">
                                      <p:cBhvr>
                                        <p:cTn id="30" dur="500" fill="hold"/>
                                        <p:tgtEl>
                                          <p:spTgt spid="12"/>
                                        </p:tgtEl>
                                        <p:attrNameLst>
                                          <p:attrName>style.rotation</p:attrName>
                                        </p:attrNameLst>
                                      </p:cBhvr>
                                      <p:tavLst>
                                        <p:tav tm="0">
                                          <p:val>
                                            <p:fltVal val="360"/>
                                          </p:val>
                                        </p:tav>
                                        <p:tav tm="100000">
                                          <p:val>
                                            <p:fltVal val="0"/>
                                          </p:val>
                                        </p:tav>
                                      </p:tavLst>
                                    </p:anim>
                                    <p:animEffect transition="in" filter="fade">
                                      <p:cBhvr>
                                        <p:cTn id="31"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الهديه لهم.wav"/>
                                        </p:tgtEl>
                                      </p:cMediaNode>
                                    </p:audio>
                                  </p:sub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 calcmode="lin" valueType="num">
                                      <p:cBhvr>
                                        <p:cTn id="38" dur="500" fill="hold"/>
                                        <p:tgtEl>
                                          <p:spTgt spid="13"/>
                                        </p:tgtEl>
                                        <p:attrNameLst>
                                          <p:attrName>style.rotation</p:attrName>
                                        </p:attrNameLst>
                                      </p:cBhvr>
                                      <p:tavLst>
                                        <p:tav tm="0">
                                          <p:val>
                                            <p:fltVal val="360"/>
                                          </p:val>
                                        </p:tav>
                                        <p:tav tm="100000">
                                          <p:val>
                                            <p:fltVal val="0"/>
                                          </p:val>
                                        </p:tav>
                                      </p:tavLst>
                                    </p:anim>
                                    <p:animEffect transition="in" filter="fade">
                                      <p:cBhvr>
                                        <p:cTn id="39" dur="500"/>
                                        <p:tgtEl>
                                          <p:spTgt spid="13"/>
                                        </p:tgtEl>
                                      </p:cBhvr>
                                    </p:animEffect>
                                  </p:childTnLst>
                                  <p:subTnLst>
                                    <p:audio>
                                      <p:cMediaNode>
                                        <p:cTn display="0" masterRel="sameClick">
                                          <p:stCondLst>
                                            <p:cond evt="begin" delay="0">
                                              <p:tn val="34"/>
                                            </p:cond>
                                          </p:stCondLst>
                                          <p:endCondLst>
                                            <p:cond evt="onStopAudio" delay="0">
                                              <p:tgtEl>
                                                <p:sldTgt/>
                                              </p:tgtEl>
                                            </p:cond>
                                          </p:endCondLst>
                                        </p:cTn>
                                        <p:tgtEl>
                                          <p:sndTgt r:embed="rId6" name="تفقد احوالهم.wav"/>
                                        </p:tgtEl>
                                      </p:cMediaNode>
                                    </p:audio>
                                  </p:sub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 calcmode="lin" valueType="num">
                                      <p:cBhvr>
                                        <p:cTn id="46" dur="500" fill="hold"/>
                                        <p:tgtEl>
                                          <p:spTgt spid="14"/>
                                        </p:tgtEl>
                                        <p:attrNameLst>
                                          <p:attrName>style.rotation</p:attrName>
                                        </p:attrNameLst>
                                      </p:cBhvr>
                                      <p:tavLst>
                                        <p:tav tm="0">
                                          <p:val>
                                            <p:fltVal val="360"/>
                                          </p:val>
                                        </p:tav>
                                        <p:tav tm="100000">
                                          <p:val>
                                            <p:fltVal val="0"/>
                                          </p:val>
                                        </p:tav>
                                      </p:tavLst>
                                    </p:anim>
                                    <p:animEffect transition="in" filter="fade">
                                      <p:cBhvr>
                                        <p:cTn id="47" dur="5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7" name="اعانته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Clipped.wmf"/>
          <p:cNvPicPr>
            <a:picLocks noChangeAspect="1"/>
          </p:cNvPicPr>
          <p:nvPr/>
        </p:nvPicPr>
        <p:blipFill>
          <a:blip r:embed="rId6" cstate="print"/>
          <a:srcRect/>
          <a:stretch>
            <a:fillRect/>
          </a:stretch>
        </p:blipFill>
        <p:spPr bwMode="auto">
          <a:xfrm>
            <a:off x="106363" y="1714500"/>
            <a:ext cx="8931275" cy="5000625"/>
          </a:xfrm>
          <a:prstGeom prst="rect">
            <a:avLst/>
          </a:prstGeom>
          <a:noFill/>
          <a:ln w="9525">
            <a:noFill/>
            <a:miter lim="800000"/>
            <a:headEnd/>
            <a:tailEnd/>
          </a:ln>
        </p:spPr>
      </p:pic>
      <p:grpSp>
        <p:nvGrpSpPr>
          <p:cNvPr id="18435" name="Group 5"/>
          <p:cNvGrpSpPr>
            <a:grpSpLocks/>
          </p:cNvGrpSpPr>
          <p:nvPr/>
        </p:nvGrpSpPr>
        <p:grpSpPr bwMode="auto">
          <a:xfrm>
            <a:off x="0" y="142875"/>
            <a:ext cx="9144000" cy="1428750"/>
            <a:chOff x="2628368" y="285728"/>
            <a:chExt cx="3679074" cy="1428760"/>
          </a:xfrm>
        </p:grpSpPr>
        <p:sp>
          <p:nvSpPr>
            <p:cNvPr id="9" name="Double Wave 4"/>
            <p:cNvSpPr/>
            <p:nvPr/>
          </p:nvSpPr>
          <p:spPr>
            <a:xfrm>
              <a:off x="3143183" y="285728"/>
              <a:ext cx="2643057" cy="1428760"/>
            </a:xfrm>
            <a:prstGeom prst="doubleWave">
              <a:avLst/>
            </a:prstGeom>
            <a:blipFill>
              <a:blip r:embed="rId7" cstate="print">
                <a:lum bright="-11000" contrast="17000"/>
              </a:blip>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18442" name="TextBox 2"/>
            <p:cNvSpPr txBox="1">
              <a:spLocks noChangeArrowheads="1"/>
            </p:cNvSpPr>
            <p:nvPr/>
          </p:nvSpPr>
          <p:spPr bwMode="auto">
            <a:xfrm>
              <a:off x="2628368" y="576823"/>
              <a:ext cx="3679074" cy="923336"/>
            </a:xfrm>
            <a:prstGeom prst="rect">
              <a:avLst/>
            </a:prstGeom>
            <a:noFill/>
            <a:ln w="9525">
              <a:noFill/>
              <a:miter lim="800000"/>
              <a:headEnd/>
              <a:tailEnd/>
            </a:ln>
          </p:spPr>
          <p:txBody>
            <a:bodyPr>
              <a:spAutoFit/>
            </a:bodyPr>
            <a:lstStyle/>
            <a:p>
              <a:pPr algn="ctr" rtl="1" eaLnBrk="1" hangingPunct="1"/>
              <a:r>
                <a:rPr lang="ar-EG" sz="5400" b="1">
                  <a:solidFill>
                    <a:srgbClr val="FFFF00"/>
                  </a:solidFill>
                  <a:ea typeface="Majalla UI"/>
                  <a:cs typeface="Majalla UI"/>
                </a:rPr>
                <a:t>من معاني الحديث وإرشاداته</a:t>
              </a:r>
              <a:endParaRPr lang="en-US" sz="5400" b="1">
                <a:solidFill>
                  <a:srgbClr val="FFFF00"/>
                </a:solidFill>
                <a:ea typeface="Majalla UI"/>
                <a:cs typeface="Majalla UI"/>
              </a:endParaRPr>
            </a:p>
          </p:txBody>
        </p:sp>
      </p:grpSp>
      <p:sp>
        <p:nvSpPr>
          <p:cNvPr id="15" name="Rectangle 3"/>
          <p:cNvSpPr>
            <a:spLocks noChangeArrowheads="1"/>
          </p:cNvSpPr>
          <p:nvPr/>
        </p:nvSpPr>
        <p:spPr bwMode="auto">
          <a:xfrm>
            <a:off x="1071563" y="3679825"/>
            <a:ext cx="6715125" cy="2678113"/>
          </a:xfrm>
          <a:prstGeom prst="rect">
            <a:avLst/>
          </a:prstGeom>
          <a:noFill/>
          <a:ln w="9525">
            <a:noFill/>
            <a:miter lim="800000"/>
            <a:headEnd/>
            <a:tailEnd/>
          </a:ln>
        </p:spPr>
        <p:txBody>
          <a:bodyPr>
            <a:spAutoFit/>
          </a:bodyPr>
          <a:lstStyle/>
          <a:p>
            <a:pPr algn="r" rtl="1" eaLnBrk="1" hangingPunct="1"/>
            <a:r>
              <a:rPr lang="ar-EG" sz="2800" b="1">
                <a:solidFill>
                  <a:srgbClr val="000099"/>
                </a:solidFill>
                <a:ea typeface="Majalla UI"/>
                <a:cs typeface="Majalla UI"/>
              </a:rPr>
              <a:t>ب- أن تنبذ كل طريق تؤدي إلى التقاطع والتباغض معهم، سواء أكان:</a:t>
            </a:r>
            <a:endParaRPr lang="en-US" sz="2800" b="1">
              <a:solidFill>
                <a:srgbClr val="000099"/>
              </a:solidFill>
              <a:ea typeface="Majalla UI"/>
              <a:cs typeface="Majalla UI"/>
            </a:endParaRPr>
          </a:p>
          <a:p>
            <a:pPr algn="r" rtl="1" eaLnBrk="1" hangingPunct="1"/>
            <a:r>
              <a:rPr lang="ar-EG" sz="2800" b="1">
                <a:solidFill>
                  <a:srgbClr val="000099"/>
                </a:solidFill>
                <a:ea typeface="Majalla UI"/>
                <a:cs typeface="Majalla UI"/>
              </a:rPr>
              <a:t>بالقول، مثل: سبّهم</a:t>
            </a:r>
          </a:p>
          <a:p>
            <a:pPr algn="r" rtl="1" eaLnBrk="1" hangingPunct="1"/>
            <a:r>
              <a:rPr lang="ar-EG" sz="2800" b="1">
                <a:solidFill>
                  <a:srgbClr val="000099"/>
                </a:solidFill>
                <a:ea typeface="Majalla UI"/>
                <a:cs typeface="Majalla UI"/>
              </a:rPr>
              <a:t> و</a:t>
            </a:r>
            <a:r>
              <a:rPr lang="ar-EG" sz="1200" b="1">
                <a:solidFill>
                  <a:srgbClr val="000099"/>
                </a:solidFill>
                <a:ea typeface="Majalla UI"/>
                <a:cs typeface="Majalla UI"/>
              </a:rPr>
              <a:t>.......................................................... ..................................... ......................................</a:t>
            </a:r>
            <a:endParaRPr lang="en-US" sz="2800" b="1">
              <a:solidFill>
                <a:srgbClr val="000099"/>
              </a:solidFill>
              <a:ea typeface="Majalla UI"/>
              <a:cs typeface="Majalla UI"/>
            </a:endParaRPr>
          </a:p>
          <a:p>
            <a:pPr algn="r" rtl="1" eaLnBrk="1" hangingPunct="1"/>
            <a:r>
              <a:rPr lang="ar-EG" sz="2800" b="1">
                <a:solidFill>
                  <a:srgbClr val="000099"/>
                </a:solidFill>
                <a:ea typeface="Majalla UI"/>
                <a:cs typeface="Majalla UI"/>
              </a:rPr>
              <a:t>أم بالفعل، مثل: التكبر عليهم</a:t>
            </a:r>
          </a:p>
          <a:p>
            <a:pPr algn="r" rtl="1" eaLnBrk="1" hangingPunct="1"/>
            <a:r>
              <a:rPr lang="ar-EG" sz="2800" b="1">
                <a:solidFill>
                  <a:srgbClr val="000099"/>
                </a:solidFill>
                <a:ea typeface="Majalla UI"/>
                <a:cs typeface="Majalla UI"/>
              </a:rPr>
              <a:t> و</a:t>
            </a:r>
            <a:r>
              <a:rPr lang="ar-EG" sz="1600" b="1">
                <a:solidFill>
                  <a:srgbClr val="000099"/>
                </a:solidFill>
                <a:ea typeface="Majalla UI"/>
                <a:cs typeface="Majalla UI"/>
              </a:rPr>
              <a:t>...................... ..........................................</a:t>
            </a:r>
            <a:endParaRPr lang="en-US" sz="2800" b="1">
              <a:solidFill>
                <a:srgbClr val="000099"/>
              </a:solidFill>
              <a:ea typeface="Majalla UI"/>
              <a:cs typeface="Majalla UI"/>
            </a:endParaRPr>
          </a:p>
        </p:txBody>
      </p:sp>
      <p:sp>
        <p:nvSpPr>
          <p:cNvPr id="18437" name="TextBox 7"/>
          <p:cNvSpPr txBox="1">
            <a:spLocks noChangeArrowheads="1"/>
          </p:cNvSpPr>
          <p:nvPr/>
        </p:nvSpPr>
        <p:spPr bwMode="auto">
          <a:xfrm>
            <a:off x="3786188" y="4000500"/>
            <a:ext cx="184150" cy="369888"/>
          </a:xfrm>
          <a:prstGeom prst="rect">
            <a:avLst/>
          </a:prstGeom>
          <a:noFill/>
          <a:ln w="9525">
            <a:noFill/>
            <a:miter lim="800000"/>
            <a:headEnd/>
            <a:tailEnd/>
          </a:ln>
        </p:spPr>
        <p:txBody>
          <a:bodyPr wrap="none">
            <a:spAutoFit/>
          </a:bodyPr>
          <a:lstStyle/>
          <a:p>
            <a:pPr eaLnBrk="1" hangingPunct="1"/>
            <a:endParaRPr lang="ar-EG">
              <a:ea typeface="Majalla UI"/>
              <a:cs typeface="Majalla UI"/>
            </a:endParaRPr>
          </a:p>
        </p:txBody>
      </p:sp>
      <p:sp>
        <p:nvSpPr>
          <p:cNvPr id="18" name="TextBox 9"/>
          <p:cNvSpPr txBox="1"/>
          <p:nvPr/>
        </p:nvSpPr>
        <p:spPr>
          <a:xfrm>
            <a:off x="3725863" y="5834063"/>
            <a:ext cx="3703637" cy="523875"/>
          </a:xfrm>
          <a:prstGeom prst="rect">
            <a:avLst/>
          </a:prstGeom>
          <a:noFill/>
        </p:spPr>
        <p:txBody>
          <a:bodyPr wrap="none" rtlCol="1">
            <a:spAutoFit/>
          </a:bodyPr>
          <a:lstStyle/>
          <a:p>
            <a:pPr eaLnBrk="1" hangingPunct="1">
              <a:defRPr/>
            </a:pPr>
            <a:r>
              <a:rPr lang="ar-SA" sz="2800" b="1" dirty="0"/>
              <a:t>عقوقهم أو ضربهم أو إيذاءهم.</a:t>
            </a:r>
            <a:endParaRPr lang="ar-EG" sz="2800" b="1" dirty="0">
              <a:solidFill>
                <a:schemeClr val="accent2">
                  <a:lumMod val="75000"/>
                </a:schemeClr>
              </a:solidFill>
            </a:endParaRPr>
          </a:p>
        </p:txBody>
      </p:sp>
      <p:sp>
        <p:nvSpPr>
          <p:cNvPr id="19" name="TextBox 10"/>
          <p:cNvSpPr txBox="1"/>
          <p:nvPr/>
        </p:nvSpPr>
        <p:spPr>
          <a:xfrm>
            <a:off x="785813" y="4976813"/>
            <a:ext cx="6643687" cy="523875"/>
          </a:xfrm>
          <a:prstGeom prst="rect">
            <a:avLst/>
          </a:prstGeom>
          <a:noFill/>
        </p:spPr>
        <p:txBody>
          <a:bodyPr rtlCol="1">
            <a:spAutoFit/>
          </a:bodyPr>
          <a:lstStyle/>
          <a:p>
            <a:pPr algn="r" eaLnBrk="1" hangingPunct="1">
              <a:defRPr/>
            </a:pPr>
            <a:r>
              <a:rPr lang="ar-SA" sz="2800" b="1" dirty="0"/>
              <a:t>لعنهم أو رفع الصوت عليهم</a:t>
            </a:r>
            <a:r>
              <a:rPr lang="ar-EG" sz="2800" b="1" dirty="0"/>
              <a:t> ورفع الصوت عليهم</a:t>
            </a:r>
            <a:r>
              <a:rPr lang="ar-SA" sz="2800" b="1" dirty="0"/>
              <a:t> </a:t>
            </a:r>
            <a:endParaRPr lang="ar-EG" sz="2800" b="1" dirty="0">
              <a:solidFill>
                <a:schemeClr val="accent2">
                  <a:lumMod val="75000"/>
                </a:schemeClr>
              </a:solidFill>
            </a:endParaRPr>
          </a:p>
        </p:txBody>
      </p:sp>
      <p:sp>
        <p:nvSpPr>
          <p:cNvPr id="18440" name="عنوان 1"/>
          <p:cNvSpPr txBox="1">
            <a:spLocks/>
          </p:cNvSpPr>
          <p:nvPr/>
        </p:nvSpPr>
        <p:spPr bwMode="auto">
          <a:xfrm>
            <a:off x="1785938" y="2724150"/>
            <a:ext cx="5643562" cy="990600"/>
          </a:xfrm>
          <a:prstGeom prst="rect">
            <a:avLst/>
          </a:prstGeom>
          <a:noFill/>
          <a:ln w="9525">
            <a:noFill/>
            <a:miter lim="800000"/>
            <a:headEnd/>
            <a:tailEnd/>
          </a:ln>
        </p:spPr>
        <p:txBody>
          <a:bodyPr anchor="ctr"/>
          <a:lstStyle/>
          <a:p>
            <a:pPr algn="justLow" rtl="1" eaLnBrk="1" hangingPunct="1"/>
            <a:r>
              <a:rPr lang="ar-EG" sz="3200" b="1">
                <a:solidFill>
                  <a:srgbClr val="FF0000"/>
                </a:solidFill>
                <a:ea typeface="Majalla UI"/>
                <a:cs typeface="Majalla UI"/>
              </a:rPr>
              <a:t>2- لتحقيق صلة الرحم نقترح عليك:</a:t>
            </a:r>
            <a:endParaRPr lang="en-US" sz="3200" b="1">
              <a:solidFill>
                <a:srgbClr val="FF0000"/>
              </a:solidFill>
              <a:ea typeface="Majalla UI"/>
              <a:cs typeface="Majalla UI"/>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ان تنبذ كل.wav"/>
                                        </p:tgtEl>
                                      </p:cMediaNode>
                                    </p:audio>
                                  </p:sub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لعنهم او.wav"/>
                                        </p:tgtEl>
                                      </p:cMediaNode>
                                    </p:audio>
                                  </p:sub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عقوقهم ا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642938" y="1857375"/>
            <a:ext cx="8072437" cy="4643438"/>
            <a:chOff x="405" y="1170"/>
            <a:chExt cx="5085" cy="2925"/>
          </a:xfrm>
        </p:grpSpPr>
        <p:grpSp>
          <p:nvGrpSpPr>
            <p:cNvPr id="19462" name="مجموعة 47"/>
            <p:cNvGrpSpPr>
              <a:grpSpLocks/>
            </p:cNvGrpSpPr>
            <p:nvPr/>
          </p:nvGrpSpPr>
          <p:grpSpPr bwMode="auto">
            <a:xfrm>
              <a:off x="405" y="1170"/>
              <a:ext cx="5085" cy="2925"/>
              <a:chOff x="7572396" y="4929198"/>
              <a:chExt cx="1795454" cy="785818"/>
            </a:xfrm>
          </p:grpSpPr>
          <p:sp>
            <p:nvSpPr>
              <p:cNvPr id="49" name="Oval 5"/>
              <p:cNvSpPr/>
              <p:nvPr/>
            </p:nvSpPr>
            <p:spPr bwMode="auto">
              <a:xfrm>
                <a:off x="7653253" y="4929198"/>
                <a:ext cx="1714597" cy="714356"/>
              </a:xfrm>
              <a:prstGeom prst="cloud">
                <a:avLst/>
              </a:prstGeom>
              <a:solidFill>
                <a:srgbClr val="000099"/>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50" name="Oval 5"/>
              <p:cNvSpPr/>
              <p:nvPr/>
            </p:nvSpPr>
            <p:spPr bwMode="auto">
              <a:xfrm>
                <a:off x="7572396" y="5000636"/>
                <a:ext cx="1714492" cy="714380"/>
              </a:xfrm>
              <a:prstGeom prst="cloud">
                <a:avLst/>
              </a:prstGeom>
              <a:solidFill>
                <a:srgbClr val="FF0066"/>
              </a:solidFill>
              <a:ln w="12700">
                <a:solidFill>
                  <a:srgbClr val="000099"/>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19463" name="عنوان 1"/>
            <p:cNvSpPr txBox="1">
              <a:spLocks/>
            </p:cNvSpPr>
            <p:nvPr/>
          </p:nvSpPr>
          <p:spPr bwMode="auto">
            <a:xfrm>
              <a:off x="870" y="1950"/>
              <a:ext cx="3990" cy="1200"/>
            </a:xfrm>
            <a:prstGeom prst="rect">
              <a:avLst/>
            </a:prstGeom>
            <a:noFill/>
            <a:ln w="9525">
              <a:noFill/>
              <a:miter lim="800000"/>
              <a:headEnd/>
              <a:tailEnd/>
            </a:ln>
          </p:spPr>
          <p:txBody>
            <a:bodyPr anchor="ctr"/>
            <a:lstStyle/>
            <a:p>
              <a:pPr algn="ctr" rtl="1" eaLnBrk="1" hangingPunct="1"/>
              <a:r>
                <a:rPr lang="ar-EG" sz="4000" b="1" dirty="0">
                  <a:solidFill>
                    <a:schemeClr val="bg1"/>
                  </a:solidFill>
                  <a:ea typeface="Majalla UI"/>
                  <a:cs typeface="Majalla UI"/>
                </a:rPr>
                <a:t>3- ينبغي ألا تقابل قطيعتهم أو إساءتهم بالمثل، بل تصل من قطعك وتحسن </a:t>
              </a:r>
              <a:r>
                <a:rPr lang="ar-EG" sz="4000" b="1" dirty="0" smtClean="0">
                  <a:solidFill>
                    <a:schemeClr val="bg1"/>
                  </a:solidFill>
                  <a:ea typeface="Majalla UI"/>
                  <a:cs typeface="Majalla UI"/>
                </a:rPr>
                <a:t>إلى من أساء </a:t>
              </a:r>
              <a:r>
                <a:rPr lang="ar-EG" sz="4000" b="1" dirty="0">
                  <a:solidFill>
                    <a:schemeClr val="bg1"/>
                  </a:solidFill>
                  <a:ea typeface="Majalla UI"/>
                  <a:cs typeface="Majalla UI"/>
                </a:rPr>
                <a:t>إليك.</a:t>
              </a:r>
              <a:endParaRPr lang="en-US" sz="4000" b="1" dirty="0">
                <a:solidFill>
                  <a:schemeClr val="bg1"/>
                </a:solidFill>
                <a:ea typeface="Majalla UI"/>
                <a:cs typeface="Majalla UI"/>
              </a:endParaRPr>
            </a:p>
          </p:txBody>
        </p:sp>
      </p:grpSp>
      <p:grpSp>
        <p:nvGrpSpPr>
          <p:cNvPr id="19459" name="Group 5"/>
          <p:cNvGrpSpPr>
            <a:grpSpLocks/>
          </p:cNvGrpSpPr>
          <p:nvPr/>
        </p:nvGrpSpPr>
        <p:grpSpPr bwMode="auto">
          <a:xfrm>
            <a:off x="0" y="142875"/>
            <a:ext cx="9144000" cy="1428750"/>
            <a:chOff x="2628368" y="285728"/>
            <a:chExt cx="3679074" cy="1428760"/>
          </a:xfrm>
        </p:grpSpPr>
        <p:sp>
          <p:nvSpPr>
            <p:cNvPr id="11" name="Double Wave 4"/>
            <p:cNvSpPr/>
            <p:nvPr/>
          </p:nvSpPr>
          <p:spPr>
            <a:xfrm>
              <a:off x="3143183" y="285728"/>
              <a:ext cx="2643057" cy="1428760"/>
            </a:xfrm>
            <a:prstGeom prst="doubleWave">
              <a:avLst/>
            </a:prstGeom>
            <a:blipFill>
              <a:blip r:embed="rId5" cstate="print">
                <a:lum bright="-11000" contrast="17000"/>
              </a:blip>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19461" name="TextBox 2"/>
            <p:cNvSpPr txBox="1">
              <a:spLocks noChangeArrowheads="1"/>
            </p:cNvSpPr>
            <p:nvPr/>
          </p:nvSpPr>
          <p:spPr bwMode="auto">
            <a:xfrm>
              <a:off x="2628368" y="576823"/>
              <a:ext cx="3679074" cy="923336"/>
            </a:xfrm>
            <a:prstGeom prst="rect">
              <a:avLst/>
            </a:prstGeom>
            <a:noFill/>
            <a:ln w="9525">
              <a:noFill/>
              <a:miter lim="800000"/>
              <a:headEnd/>
              <a:tailEnd/>
            </a:ln>
          </p:spPr>
          <p:txBody>
            <a:bodyPr>
              <a:spAutoFit/>
            </a:bodyPr>
            <a:lstStyle/>
            <a:p>
              <a:pPr algn="ctr" rtl="1" eaLnBrk="1" hangingPunct="1"/>
              <a:r>
                <a:rPr lang="ar-EG" sz="5400" b="1">
                  <a:solidFill>
                    <a:srgbClr val="FFFF00"/>
                  </a:solidFill>
                  <a:ea typeface="Majalla UI"/>
                  <a:cs typeface="Majalla UI"/>
                </a:rPr>
                <a:t>من معاني الحديث وإرشاداته</a:t>
              </a:r>
              <a:endParaRPr lang="en-US" sz="5400" b="1">
                <a:solidFill>
                  <a:srgbClr val="FFFF00"/>
                </a:solidFill>
                <a:ea typeface="Majalla UI"/>
                <a:cs typeface="Majalla UI"/>
              </a:endParaRPr>
            </a:p>
          </p:txBody>
        </p:sp>
      </p:grpSp>
    </p:spTree>
  </p:cSld>
  <p:clrMapOvr>
    <a:masterClrMapping/>
  </p:clrMapOvr>
  <p:transition>
    <p:wheel spokes="8"/>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ينبغى ال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642938" y="1857375"/>
            <a:ext cx="8072437" cy="4643438"/>
            <a:chOff x="405" y="1170"/>
            <a:chExt cx="5085" cy="2925"/>
          </a:xfrm>
        </p:grpSpPr>
        <p:grpSp>
          <p:nvGrpSpPr>
            <p:cNvPr id="20486" name="مجموعة 47"/>
            <p:cNvGrpSpPr>
              <a:grpSpLocks/>
            </p:cNvGrpSpPr>
            <p:nvPr/>
          </p:nvGrpSpPr>
          <p:grpSpPr bwMode="auto">
            <a:xfrm>
              <a:off x="405" y="1170"/>
              <a:ext cx="5085" cy="2925"/>
              <a:chOff x="7572396" y="4929198"/>
              <a:chExt cx="1795454" cy="785818"/>
            </a:xfrm>
          </p:grpSpPr>
          <p:sp>
            <p:nvSpPr>
              <p:cNvPr id="49" name="Oval 5"/>
              <p:cNvSpPr/>
              <p:nvPr/>
            </p:nvSpPr>
            <p:spPr bwMode="auto">
              <a:xfrm>
                <a:off x="7653253" y="4929198"/>
                <a:ext cx="1714597" cy="714356"/>
              </a:xfrm>
              <a:prstGeom prst="cloud">
                <a:avLst/>
              </a:prstGeom>
              <a:solidFill>
                <a:srgbClr val="000099"/>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50" name="Oval 5"/>
              <p:cNvSpPr/>
              <p:nvPr/>
            </p:nvSpPr>
            <p:spPr bwMode="auto">
              <a:xfrm>
                <a:off x="7572396" y="5000636"/>
                <a:ext cx="1714492" cy="714380"/>
              </a:xfrm>
              <a:prstGeom prst="cloud">
                <a:avLst/>
              </a:prstGeom>
              <a:solidFill>
                <a:srgbClr val="FF0066"/>
              </a:solidFill>
              <a:ln w="12700">
                <a:solidFill>
                  <a:srgbClr val="000099"/>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20487" name="عنوان 1"/>
            <p:cNvSpPr txBox="1">
              <a:spLocks/>
            </p:cNvSpPr>
            <p:nvPr/>
          </p:nvSpPr>
          <p:spPr bwMode="auto">
            <a:xfrm>
              <a:off x="870" y="1950"/>
              <a:ext cx="3990" cy="1200"/>
            </a:xfrm>
            <a:prstGeom prst="rect">
              <a:avLst/>
            </a:prstGeom>
            <a:noFill/>
            <a:ln w="9525">
              <a:noFill/>
              <a:miter lim="800000"/>
              <a:headEnd/>
              <a:tailEnd/>
            </a:ln>
          </p:spPr>
          <p:txBody>
            <a:bodyPr anchor="ctr"/>
            <a:lstStyle/>
            <a:p>
              <a:pPr algn="ctr" rtl="1" eaLnBrk="1" hangingPunct="1"/>
              <a:r>
                <a:rPr lang="ar-EG" sz="4000" b="1">
                  <a:solidFill>
                    <a:schemeClr val="bg1"/>
                  </a:solidFill>
                  <a:ea typeface="Majalla UI"/>
                  <a:cs typeface="Majalla UI"/>
                </a:rPr>
                <a:t>4- احذر من قطيعة رحمك، فإن عقوبة قاطع الرحم معجّلة له في الدنيا مع ما ينتظره في الآخرة.</a:t>
              </a:r>
            </a:p>
          </p:txBody>
        </p:sp>
      </p:grpSp>
      <p:grpSp>
        <p:nvGrpSpPr>
          <p:cNvPr id="20483" name="Group 5"/>
          <p:cNvGrpSpPr>
            <a:grpSpLocks/>
          </p:cNvGrpSpPr>
          <p:nvPr/>
        </p:nvGrpSpPr>
        <p:grpSpPr bwMode="auto">
          <a:xfrm>
            <a:off x="0" y="142875"/>
            <a:ext cx="9144000" cy="1428750"/>
            <a:chOff x="2628368" y="285728"/>
            <a:chExt cx="3679074" cy="1428760"/>
          </a:xfrm>
        </p:grpSpPr>
        <p:sp>
          <p:nvSpPr>
            <p:cNvPr id="11" name="Double Wave 4"/>
            <p:cNvSpPr/>
            <p:nvPr/>
          </p:nvSpPr>
          <p:spPr>
            <a:xfrm>
              <a:off x="3143183" y="285728"/>
              <a:ext cx="2643057" cy="1428760"/>
            </a:xfrm>
            <a:prstGeom prst="doubleWave">
              <a:avLst/>
            </a:prstGeom>
            <a:blipFill>
              <a:blip r:embed="rId5" cstate="print">
                <a:lum bright="-11000" contrast="17000"/>
              </a:blip>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20485" name="TextBox 2"/>
            <p:cNvSpPr txBox="1">
              <a:spLocks noChangeArrowheads="1"/>
            </p:cNvSpPr>
            <p:nvPr/>
          </p:nvSpPr>
          <p:spPr bwMode="auto">
            <a:xfrm>
              <a:off x="2628368" y="576823"/>
              <a:ext cx="3679074" cy="923336"/>
            </a:xfrm>
            <a:prstGeom prst="rect">
              <a:avLst/>
            </a:prstGeom>
            <a:noFill/>
            <a:ln w="9525">
              <a:noFill/>
              <a:miter lim="800000"/>
              <a:headEnd/>
              <a:tailEnd/>
            </a:ln>
          </p:spPr>
          <p:txBody>
            <a:bodyPr>
              <a:spAutoFit/>
            </a:bodyPr>
            <a:lstStyle/>
            <a:p>
              <a:pPr algn="ctr" rtl="1" eaLnBrk="1" hangingPunct="1"/>
              <a:r>
                <a:rPr lang="ar-EG" sz="5400" b="1">
                  <a:solidFill>
                    <a:srgbClr val="FFFF00"/>
                  </a:solidFill>
                  <a:ea typeface="Majalla UI"/>
                  <a:cs typeface="Majalla UI"/>
                </a:rPr>
                <a:t>من معاني الحديث وإرشاداته</a:t>
              </a:r>
              <a:endParaRPr lang="en-US" sz="5400" b="1">
                <a:solidFill>
                  <a:srgbClr val="FFFF00"/>
                </a:solidFill>
                <a:ea typeface="Majalla UI"/>
                <a:cs typeface="Majalla UI"/>
              </a:endParaRPr>
            </a:p>
          </p:txBody>
        </p:sp>
      </p:grpSp>
    </p:spTree>
  </p:cSld>
  <p:clrMapOvr>
    <a:masterClrMapping/>
  </p:clrMapOvr>
  <p:transition>
    <p:wheel spokes="8"/>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احذر من قطيع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642938" y="1857375"/>
            <a:ext cx="8072437" cy="4643438"/>
            <a:chOff x="405" y="1170"/>
            <a:chExt cx="5085" cy="2925"/>
          </a:xfrm>
        </p:grpSpPr>
        <p:grpSp>
          <p:nvGrpSpPr>
            <p:cNvPr id="21510" name="مجموعة 47"/>
            <p:cNvGrpSpPr>
              <a:grpSpLocks/>
            </p:cNvGrpSpPr>
            <p:nvPr/>
          </p:nvGrpSpPr>
          <p:grpSpPr bwMode="auto">
            <a:xfrm>
              <a:off x="405" y="1170"/>
              <a:ext cx="5085" cy="2925"/>
              <a:chOff x="7572396" y="4929198"/>
              <a:chExt cx="1795454" cy="785818"/>
            </a:xfrm>
          </p:grpSpPr>
          <p:sp>
            <p:nvSpPr>
              <p:cNvPr id="49" name="Oval 5"/>
              <p:cNvSpPr/>
              <p:nvPr/>
            </p:nvSpPr>
            <p:spPr bwMode="auto">
              <a:xfrm>
                <a:off x="7653253" y="4929198"/>
                <a:ext cx="1714597" cy="714356"/>
              </a:xfrm>
              <a:prstGeom prst="cloud">
                <a:avLst/>
              </a:prstGeom>
              <a:solidFill>
                <a:srgbClr val="000099"/>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50" name="Oval 5"/>
              <p:cNvSpPr/>
              <p:nvPr/>
            </p:nvSpPr>
            <p:spPr bwMode="auto">
              <a:xfrm>
                <a:off x="7572396" y="5000636"/>
                <a:ext cx="1714492" cy="714380"/>
              </a:xfrm>
              <a:prstGeom prst="cloud">
                <a:avLst/>
              </a:prstGeom>
              <a:solidFill>
                <a:srgbClr val="FF0066"/>
              </a:solidFill>
              <a:ln w="12700">
                <a:solidFill>
                  <a:srgbClr val="000099"/>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21511" name="عنوان 1"/>
            <p:cNvSpPr txBox="1">
              <a:spLocks/>
            </p:cNvSpPr>
            <p:nvPr/>
          </p:nvSpPr>
          <p:spPr bwMode="auto">
            <a:xfrm>
              <a:off x="870" y="2130"/>
              <a:ext cx="3990" cy="1200"/>
            </a:xfrm>
            <a:prstGeom prst="rect">
              <a:avLst/>
            </a:prstGeom>
            <a:noFill/>
            <a:ln w="9525">
              <a:noFill/>
              <a:miter lim="800000"/>
              <a:headEnd/>
              <a:tailEnd/>
            </a:ln>
          </p:spPr>
          <p:txBody>
            <a:bodyPr anchor="ctr"/>
            <a:lstStyle/>
            <a:p>
              <a:pPr algn="ctr" rtl="1" eaLnBrk="1" hangingPunct="1"/>
              <a:r>
                <a:rPr lang="ar-EG" sz="4000" b="1" dirty="0" smtClean="0">
                  <a:solidFill>
                    <a:schemeClr val="bg1"/>
                  </a:solidFill>
                  <a:ea typeface="Majalla UI"/>
                  <a:cs typeface="Majalla UI"/>
                </a:rPr>
                <a:t>5- أظنك </a:t>
              </a:r>
              <a:r>
                <a:rPr lang="ar-EG" sz="4000" b="1" dirty="0">
                  <a:solidFill>
                    <a:schemeClr val="bg1"/>
                  </a:solidFill>
                  <a:ea typeface="Majalla UI"/>
                  <a:cs typeface="Majalla UI"/>
                </a:rPr>
                <a:t>ستزيد عنايتك بأقاربك إذا علمت ما أعده الله من الأجر لواصل رحمِه، وما توعَّد </a:t>
              </a:r>
              <a:r>
                <a:rPr lang="ar-EG" sz="4000" b="1" dirty="0" err="1">
                  <a:solidFill>
                    <a:schemeClr val="bg1"/>
                  </a:solidFill>
                  <a:ea typeface="Majalla UI"/>
                  <a:cs typeface="Majalla UI"/>
                </a:rPr>
                <a:t>به</a:t>
              </a:r>
              <a:r>
                <a:rPr lang="ar-EG" sz="4000" b="1" dirty="0">
                  <a:solidFill>
                    <a:schemeClr val="bg1"/>
                  </a:solidFill>
                  <a:ea typeface="Majalla UI"/>
                  <a:cs typeface="Majalla UI"/>
                </a:rPr>
                <a:t> من العقوبة لقاطع رحمِه، ويمكن توضيح ذلك على النحو التالي:</a:t>
              </a:r>
            </a:p>
          </p:txBody>
        </p:sp>
      </p:grpSp>
      <p:grpSp>
        <p:nvGrpSpPr>
          <p:cNvPr id="21507" name="Group 5"/>
          <p:cNvGrpSpPr>
            <a:grpSpLocks/>
          </p:cNvGrpSpPr>
          <p:nvPr/>
        </p:nvGrpSpPr>
        <p:grpSpPr bwMode="auto">
          <a:xfrm>
            <a:off x="0" y="142875"/>
            <a:ext cx="9144000" cy="1428750"/>
            <a:chOff x="2628368" y="285728"/>
            <a:chExt cx="3679074" cy="1428760"/>
          </a:xfrm>
        </p:grpSpPr>
        <p:sp>
          <p:nvSpPr>
            <p:cNvPr id="11" name="Double Wave 4"/>
            <p:cNvSpPr/>
            <p:nvPr/>
          </p:nvSpPr>
          <p:spPr>
            <a:xfrm>
              <a:off x="3143183" y="285728"/>
              <a:ext cx="2643057" cy="1428760"/>
            </a:xfrm>
            <a:prstGeom prst="doubleWave">
              <a:avLst/>
            </a:prstGeom>
            <a:blipFill>
              <a:blip r:embed="rId5" cstate="print">
                <a:lum bright="-11000" contrast="17000"/>
              </a:blip>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21509" name="TextBox 2"/>
            <p:cNvSpPr txBox="1">
              <a:spLocks noChangeArrowheads="1"/>
            </p:cNvSpPr>
            <p:nvPr/>
          </p:nvSpPr>
          <p:spPr bwMode="auto">
            <a:xfrm>
              <a:off x="2628368" y="576823"/>
              <a:ext cx="3679074" cy="923336"/>
            </a:xfrm>
            <a:prstGeom prst="rect">
              <a:avLst/>
            </a:prstGeom>
            <a:noFill/>
            <a:ln w="9525">
              <a:noFill/>
              <a:miter lim="800000"/>
              <a:headEnd/>
              <a:tailEnd/>
            </a:ln>
          </p:spPr>
          <p:txBody>
            <a:bodyPr>
              <a:spAutoFit/>
            </a:bodyPr>
            <a:lstStyle/>
            <a:p>
              <a:pPr algn="ctr" rtl="1" eaLnBrk="1" hangingPunct="1"/>
              <a:r>
                <a:rPr lang="ar-EG" sz="5400" b="1">
                  <a:solidFill>
                    <a:srgbClr val="FFFF00"/>
                  </a:solidFill>
                  <a:ea typeface="Majalla UI"/>
                  <a:cs typeface="Majalla UI"/>
                </a:rPr>
                <a:t>من معاني الحديث وإرشاداته</a:t>
              </a:r>
              <a:endParaRPr lang="en-US" sz="5400" b="1">
                <a:solidFill>
                  <a:srgbClr val="FFFF00"/>
                </a:solidFill>
                <a:ea typeface="Majalla UI"/>
                <a:cs typeface="Majalla UI"/>
              </a:endParaRPr>
            </a:p>
          </p:txBody>
        </p:sp>
      </p:grpSp>
    </p:spTree>
  </p:cSld>
  <p:clrMapOvr>
    <a:masterClrMapping/>
  </p:clrMapOvr>
  <p:transition>
    <p:wheel spokes="8"/>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اظنك ستزي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47"/>
          <p:cNvGrpSpPr>
            <a:grpSpLocks/>
          </p:cNvGrpSpPr>
          <p:nvPr/>
        </p:nvGrpSpPr>
        <p:grpSpPr bwMode="auto">
          <a:xfrm>
            <a:off x="857250" y="1484313"/>
            <a:ext cx="8072438" cy="4954587"/>
            <a:chOff x="7572396" y="4929198"/>
            <a:chExt cx="1795454" cy="785818"/>
          </a:xfrm>
        </p:grpSpPr>
        <p:sp>
          <p:nvSpPr>
            <p:cNvPr id="49" name="Oval 5"/>
            <p:cNvSpPr/>
            <p:nvPr/>
          </p:nvSpPr>
          <p:spPr bwMode="auto">
            <a:xfrm>
              <a:off x="7653253" y="4929198"/>
              <a:ext cx="1714597" cy="714311"/>
            </a:xfrm>
            <a:prstGeom prst="cloud">
              <a:avLst/>
            </a:prstGeom>
            <a:solidFill>
              <a:srgbClr val="000099"/>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50" name="Oval 5"/>
            <p:cNvSpPr/>
            <p:nvPr/>
          </p:nvSpPr>
          <p:spPr bwMode="auto">
            <a:xfrm>
              <a:off x="7572396" y="5000636"/>
              <a:ext cx="1714492" cy="714380"/>
            </a:xfrm>
            <a:prstGeom prst="cloud">
              <a:avLst/>
            </a:prstGeom>
            <a:solidFill>
              <a:srgbClr val="FF0066"/>
            </a:solidFill>
            <a:ln w="12700">
              <a:solidFill>
                <a:srgbClr val="000099"/>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32773" name="عنوان 1"/>
          <p:cNvSpPr txBox="1">
            <a:spLocks/>
          </p:cNvSpPr>
          <p:nvPr/>
        </p:nvSpPr>
        <p:spPr bwMode="auto">
          <a:xfrm>
            <a:off x="1357258" y="4357687"/>
            <a:ext cx="6453187" cy="86201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lstStyle/>
          <a:p>
            <a:pPr algn="ctr" rtl="1" eaLnBrk="1" hangingPunct="1">
              <a:defRPr/>
            </a:pPr>
            <a:r>
              <a:rPr lang="ar-SA" sz="4000" b="1" dirty="0">
                <a:solidFill>
                  <a:srgbClr val="C00000"/>
                </a:solidFill>
              </a:rPr>
              <a:t>توسيع في الرزق، ويؤخر الله أجله.</a:t>
            </a:r>
            <a:endParaRPr lang="en-US" sz="4000" dirty="0">
              <a:solidFill>
                <a:srgbClr val="C00000"/>
              </a:solidFill>
            </a:endParaRPr>
          </a:p>
        </p:txBody>
      </p:sp>
      <p:grpSp>
        <p:nvGrpSpPr>
          <p:cNvPr id="3" name="Group 17"/>
          <p:cNvGrpSpPr>
            <a:grpSpLocks/>
          </p:cNvGrpSpPr>
          <p:nvPr/>
        </p:nvGrpSpPr>
        <p:grpSpPr bwMode="auto">
          <a:xfrm>
            <a:off x="2643188" y="2786063"/>
            <a:ext cx="4097337" cy="1120775"/>
            <a:chOff x="1800" y="1485"/>
            <a:chExt cx="2581" cy="891"/>
          </a:xfrm>
        </p:grpSpPr>
        <p:sp>
          <p:nvSpPr>
            <p:cNvPr id="17417" name="عنوان 1"/>
            <p:cNvSpPr txBox="1">
              <a:spLocks/>
            </p:cNvSpPr>
            <p:nvPr/>
          </p:nvSpPr>
          <p:spPr bwMode="auto">
            <a:xfrm>
              <a:off x="1935" y="1980"/>
              <a:ext cx="2309" cy="39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lstStyle/>
            <a:p>
              <a:pPr algn="ctr" rtl="1" eaLnBrk="1" hangingPunct="1">
                <a:defRPr/>
              </a:pPr>
              <a:r>
                <a:rPr lang="ar-EG" sz="4000" b="1" dirty="0">
                  <a:solidFill>
                    <a:srgbClr val="006600"/>
                  </a:solidFill>
                </a:rPr>
                <a:t>في الدنيا، مثل:</a:t>
              </a:r>
              <a:endParaRPr lang="en-US" sz="4000" b="1" dirty="0">
                <a:solidFill>
                  <a:srgbClr val="006600"/>
                </a:solidFill>
              </a:endParaRPr>
            </a:p>
          </p:txBody>
        </p:sp>
        <p:sp>
          <p:nvSpPr>
            <p:cNvPr id="17418" name="عنوان 1"/>
            <p:cNvSpPr txBox="1">
              <a:spLocks/>
            </p:cNvSpPr>
            <p:nvPr/>
          </p:nvSpPr>
          <p:spPr bwMode="auto">
            <a:xfrm>
              <a:off x="1800" y="1485"/>
              <a:ext cx="2581" cy="405"/>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nchor="ctr"/>
            <a:lstStyle/>
            <a:p>
              <a:pPr algn="ctr" rtl="1" eaLnBrk="1" hangingPunct="1">
                <a:defRPr/>
              </a:pPr>
              <a:r>
                <a:rPr lang="ar-EG" sz="4000" b="1" dirty="0">
                  <a:solidFill>
                    <a:srgbClr val="000099"/>
                  </a:solidFill>
                </a:rPr>
                <a:t>ما أعده الله من الأجر:</a:t>
              </a:r>
            </a:p>
          </p:txBody>
        </p:sp>
      </p:grpSp>
      <p:sp>
        <p:nvSpPr>
          <p:cNvPr id="22535" name="TextBox 13"/>
          <p:cNvSpPr txBox="1">
            <a:spLocks noChangeArrowheads="1"/>
          </p:cNvSpPr>
          <p:nvPr/>
        </p:nvSpPr>
        <p:spPr bwMode="auto">
          <a:xfrm>
            <a:off x="-214313" y="5000625"/>
            <a:ext cx="184150" cy="369888"/>
          </a:xfrm>
          <a:prstGeom prst="rect">
            <a:avLst/>
          </a:prstGeom>
          <a:noFill/>
          <a:ln w="9525">
            <a:noFill/>
            <a:miter lim="800000"/>
            <a:headEnd/>
            <a:tailEnd/>
          </a:ln>
        </p:spPr>
        <p:txBody>
          <a:bodyPr wrap="none">
            <a:spAutoFit/>
          </a:bodyPr>
          <a:lstStyle/>
          <a:p>
            <a:pPr eaLnBrk="1" hangingPunct="1"/>
            <a:endParaRPr lang="ar-EG">
              <a:ea typeface="Majalla UI"/>
              <a:cs typeface="Majalla UI"/>
            </a:endParaRPr>
          </a:p>
        </p:txBody>
      </p:sp>
      <p:grpSp>
        <p:nvGrpSpPr>
          <p:cNvPr id="22536" name="Group 5"/>
          <p:cNvGrpSpPr>
            <a:grpSpLocks/>
          </p:cNvGrpSpPr>
          <p:nvPr/>
        </p:nvGrpSpPr>
        <p:grpSpPr bwMode="auto">
          <a:xfrm>
            <a:off x="0" y="142875"/>
            <a:ext cx="9144000" cy="1428750"/>
            <a:chOff x="2628368" y="285728"/>
            <a:chExt cx="3679074" cy="1428760"/>
          </a:xfrm>
        </p:grpSpPr>
        <p:sp>
          <p:nvSpPr>
            <p:cNvPr id="14" name="Double Wave 4"/>
            <p:cNvSpPr/>
            <p:nvPr/>
          </p:nvSpPr>
          <p:spPr>
            <a:xfrm>
              <a:off x="3143183" y="285728"/>
              <a:ext cx="2643057" cy="1428760"/>
            </a:xfrm>
            <a:prstGeom prst="doubleWave">
              <a:avLst/>
            </a:prstGeom>
            <a:blipFill>
              <a:blip r:embed="rId7" cstate="print">
                <a:lum bright="-11000" contrast="17000"/>
              </a:blip>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22538" name="TextBox 2"/>
            <p:cNvSpPr txBox="1">
              <a:spLocks noChangeArrowheads="1"/>
            </p:cNvSpPr>
            <p:nvPr/>
          </p:nvSpPr>
          <p:spPr bwMode="auto">
            <a:xfrm>
              <a:off x="2628368" y="576823"/>
              <a:ext cx="3679074" cy="923336"/>
            </a:xfrm>
            <a:prstGeom prst="rect">
              <a:avLst/>
            </a:prstGeom>
            <a:noFill/>
            <a:ln w="9525">
              <a:noFill/>
              <a:miter lim="800000"/>
              <a:headEnd/>
              <a:tailEnd/>
            </a:ln>
          </p:spPr>
          <p:txBody>
            <a:bodyPr>
              <a:spAutoFit/>
            </a:bodyPr>
            <a:lstStyle/>
            <a:p>
              <a:pPr algn="ctr" rtl="1" eaLnBrk="1" hangingPunct="1"/>
              <a:r>
                <a:rPr lang="ar-EG" sz="5400" b="1">
                  <a:solidFill>
                    <a:srgbClr val="FFFF00"/>
                  </a:solidFill>
                  <a:ea typeface="Majalla UI"/>
                  <a:cs typeface="Majalla UI"/>
                </a:rPr>
                <a:t>من معاني الحديث وإرشاداته</a:t>
              </a:r>
              <a:endParaRPr lang="en-US" sz="5400" b="1">
                <a:solidFill>
                  <a:srgbClr val="FFFF00"/>
                </a:solidFill>
                <a:ea typeface="Majalla UI"/>
                <a:cs typeface="Majalla UI"/>
              </a:endParaRPr>
            </a:p>
          </p:txBody>
        </p:sp>
      </p:grpSp>
    </p:spTree>
  </p:cSld>
  <p:clrMapOvr>
    <a:masterClrMapping/>
  </p:clrMapOvr>
  <p:transition>
    <p:wheel spokes="8"/>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notify.wav"/>
                                        </p:tgtEl>
                                      </p:cMediaNode>
                                    </p:audio>
                                  </p:subTnLst>
                                </p:cTn>
                              </p:par>
                              <p:par>
                                <p:cTn id="8" presetID="1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Top)">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5" name="ما اعده الله من اجر فى الدنيا.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32773"/>
                                        </p:tgtEl>
                                        <p:attrNameLst>
                                          <p:attrName>style.visibility</p:attrName>
                                        </p:attrNameLst>
                                      </p:cBhvr>
                                      <p:to>
                                        <p:strVal val="visible"/>
                                      </p:to>
                                    </p:set>
                                    <p:animEffect transition="in" filter="wipe(down)">
                                      <p:cBhvr>
                                        <p:cTn id="15" dur="145">
                                          <p:stCondLst>
                                            <p:cond delay="0"/>
                                          </p:stCondLst>
                                        </p:cTn>
                                        <p:tgtEl>
                                          <p:spTgt spid="32773"/>
                                        </p:tgtEl>
                                      </p:cBhvr>
                                    </p:animEffect>
                                    <p:anim calcmode="lin" valueType="num">
                                      <p:cBhvr>
                                        <p:cTn id="16" dur="456" tmFilter="0,0; 0.14,0.36; 0.43,0.73; 0.71,0.91; 1.0,1.0">
                                          <p:stCondLst>
                                            <p:cond delay="0"/>
                                          </p:stCondLst>
                                        </p:cTn>
                                        <p:tgtEl>
                                          <p:spTgt spid="32773"/>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32773"/>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32773"/>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32773"/>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32773"/>
                                        </p:tgtEl>
                                        <p:attrNameLst>
                                          <p:attrName>ppt_y</p:attrName>
                                        </p:attrNameLst>
                                      </p:cBhvr>
                                      <p:tavLst>
                                        <p:tav tm="0" fmla="#ppt_y-sin(pi*$)/81">
                                          <p:val>
                                            <p:fltVal val="0"/>
                                          </p:val>
                                        </p:tav>
                                        <p:tav tm="100000">
                                          <p:val>
                                            <p:fltVal val="1"/>
                                          </p:val>
                                        </p:tav>
                                      </p:tavLst>
                                    </p:anim>
                                    <p:animScale>
                                      <p:cBhvr>
                                        <p:cTn id="21" dur="7">
                                          <p:stCondLst>
                                            <p:cond delay="162"/>
                                          </p:stCondLst>
                                        </p:cTn>
                                        <p:tgtEl>
                                          <p:spTgt spid="32773"/>
                                        </p:tgtEl>
                                      </p:cBhvr>
                                      <p:to x="100000" y="60000"/>
                                    </p:animScale>
                                    <p:animScale>
                                      <p:cBhvr>
                                        <p:cTn id="22" dur="41" decel="50000">
                                          <p:stCondLst>
                                            <p:cond delay="169"/>
                                          </p:stCondLst>
                                        </p:cTn>
                                        <p:tgtEl>
                                          <p:spTgt spid="32773"/>
                                        </p:tgtEl>
                                      </p:cBhvr>
                                      <p:to x="100000" y="100000"/>
                                    </p:animScale>
                                    <p:animScale>
                                      <p:cBhvr>
                                        <p:cTn id="23" dur="7">
                                          <p:stCondLst>
                                            <p:cond delay="328"/>
                                          </p:stCondLst>
                                        </p:cTn>
                                        <p:tgtEl>
                                          <p:spTgt spid="32773"/>
                                        </p:tgtEl>
                                      </p:cBhvr>
                                      <p:to x="100000" y="80000"/>
                                    </p:animScale>
                                    <p:animScale>
                                      <p:cBhvr>
                                        <p:cTn id="24" dur="41" decel="50000">
                                          <p:stCondLst>
                                            <p:cond delay="335"/>
                                          </p:stCondLst>
                                        </p:cTn>
                                        <p:tgtEl>
                                          <p:spTgt spid="32773"/>
                                        </p:tgtEl>
                                      </p:cBhvr>
                                      <p:to x="100000" y="100000"/>
                                    </p:animScale>
                                    <p:animScale>
                                      <p:cBhvr>
                                        <p:cTn id="25" dur="7">
                                          <p:stCondLst>
                                            <p:cond delay="410"/>
                                          </p:stCondLst>
                                        </p:cTn>
                                        <p:tgtEl>
                                          <p:spTgt spid="32773"/>
                                        </p:tgtEl>
                                      </p:cBhvr>
                                      <p:to x="100000" y="90000"/>
                                    </p:animScale>
                                    <p:animScale>
                                      <p:cBhvr>
                                        <p:cTn id="26" dur="41" decel="50000">
                                          <p:stCondLst>
                                            <p:cond delay="417"/>
                                          </p:stCondLst>
                                        </p:cTn>
                                        <p:tgtEl>
                                          <p:spTgt spid="32773"/>
                                        </p:tgtEl>
                                      </p:cBhvr>
                                      <p:to x="100000" y="100000"/>
                                    </p:animScale>
                                    <p:animScale>
                                      <p:cBhvr>
                                        <p:cTn id="27" dur="7">
                                          <p:stCondLst>
                                            <p:cond delay="452"/>
                                          </p:stCondLst>
                                        </p:cTn>
                                        <p:tgtEl>
                                          <p:spTgt spid="32773"/>
                                        </p:tgtEl>
                                      </p:cBhvr>
                                      <p:to x="100000" y="95000"/>
                                    </p:animScale>
                                    <p:animScale>
                                      <p:cBhvr>
                                        <p:cTn id="28" dur="41" decel="50000">
                                          <p:stCondLst>
                                            <p:cond delay="458"/>
                                          </p:stCondLst>
                                        </p:cTn>
                                        <p:tgtEl>
                                          <p:spTgt spid="32773"/>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6" name="توسيع فى الرز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مجموعة 47"/>
          <p:cNvGrpSpPr>
            <a:grpSpLocks/>
          </p:cNvGrpSpPr>
          <p:nvPr/>
        </p:nvGrpSpPr>
        <p:grpSpPr bwMode="auto">
          <a:xfrm>
            <a:off x="684213" y="1643063"/>
            <a:ext cx="8072437" cy="4954587"/>
            <a:chOff x="7572396" y="4929198"/>
            <a:chExt cx="1795454" cy="785818"/>
          </a:xfrm>
        </p:grpSpPr>
        <p:sp>
          <p:nvSpPr>
            <p:cNvPr id="49" name="Oval 5"/>
            <p:cNvSpPr/>
            <p:nvPr/>
          </p:nvSpPr>
          <p:spPr bwMode="auto">
            <a:xfrm>
              <a:off x="7653253" y="4929198"/>
              <a:ext cx="1714597" cy="714311"/>
            </a:xfrm>
            <a:prstGeom prst="cloud">
              <a:avLst/>
            </a:prstGeom>
            <a:solidFill>
              <a:srgbClr val="000099"/>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50" name="Oval 5"/>
            <p:cNvSpPr/>
            <p:nvPr/>
          </p:nvSpPr>
          <p:spPr bwMode="auto">
            <a:xfrm>
              <a:off x="7572396" y="5000636"/>
              <a:ext cx="1714492" cy="714380"/>
            </a:xfrm>
            <a:prstGeom prst="cloud">
              <a:avLst/>
            </a:prstGeom>
            <a:solidFill>
              <a:srgbClr val="FF0066"/>
            </a:solidFill>
            <a:ln w="12700">
              <a:solidFill>
                <a:srgbClr val="000099"/>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32773" name="عنوان 1"/>
          <p:cNvSpPr txBox="1">
            <a:spLocks/>
          </p:cNvSpPr>
          <p:nvPr/>
        </p:nvSpPr>
        <p:spPr bwMode="auto">
          <a:xfrm>
            <a:off x="1571604" y="4638692"/>
            <a:ext cx="6453187" cy="86201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lstStyle/>
          <a:p>
            <a:pPr algn="ctr" rtl="1" eaLnBrk="1" hangingPunct="1">
              <a:defRPr/>
            </a:pPr>
            <a:r>
              <a:rPr lang="ar-SA" sz="4000" b="1" dirty="0">
                <a:solidFill>
                  <a:srgbClr val="C00000"/>
                </a:solidFill>
              </a:rPr>
              <a:t>دخول الجنة.</a:t>
            </a:r>
            <a:endParaRPr lang="en-US" sz="3600" dirty="0">
              <a:solidFill>
                <a:srgbClr val="C00000"/>
              </a:solidFill>
            </a:endParaRPr>
          </a:p>
        </p:txBody>
      </p:sp>
      <p:sp>
        <p:nvSpPr>
          <p:cNvPr id="23558" name="عنوان 1"/>
          <p:cNvSpPr txBox="1">
            <a:spLocks/>
          </p:cNvSpPr>
          <p:nvPr/>
        </p:nvSpPr>
        <p:spPr bwMode="auto">
          <a:xfrm>
            <a:off x="762000" y="4419600"/>
            <a:ext cx="8382000" cy="914400"/>
          </a:xfrm>
          <a:prstGeom prst="rect">
            <a:avLst/>
          </a:prstGeom>
          <a:noFill/>
          <a:ln w="9525">
            <a:noFill/>
            <a:miter lim="800000"/>
            <a:headEnd/>
            <a:tailEnd/>
          </a:ln>
        </p:spPr>
        <p:txBody>
          <a:bodyPr anchor="ctr"/>
          <a:lstStyle/>
          <a:p>
            <a:pPr algn="ctr" rtl="1" eaLnBrk="1" hangingPunct="1"/>
            <a:endParaRPr lang="en-US" sz="4000" b="1">
              <a:solidFill>
                <a:schemeClr val="bg1"/>
              </a:solidFill>
              <a:ea typeface="Majalla UI"/>
              <a:cs typeface="Majalla UI"/>
            </a:endParaRPr>
          </a:p>
        </p:txBody>
      </p:sp>
      <p:sp>
        <p:nvSpPr>
          <p:cNvPr id="23559" name="عنوان 1"/>
          <p:cNvSpPr txBox="1">
            <a:spLocks/>
          </p:cNvSpPr>
          <p:nvPr/>
        </p:nvSpPr>
        <p:spPr bwMode="auto">
          <a:xfrm>
            <a:off x="3071813" y="5000625"/>
            <a:ext cx="2500312" cy="1219200"/>
          </a:xfrm>
          <a:prstGeom prst="rect">
            <a:avLst/>
          </a:prstGeom>
          <a:noFill/>
          <a:ln w="9525">
            <a:noFill/>
            <a:miter lim="800000"/>
            <a:headEnd/>
            <a:tailEnd/>
          </a:ln>
        </p:spPr>
        <p:txBody>
          <a:bodyPr anchor="ctr"/>
          <a:lstStyle/>
          <a:p>
            <a:pPr algn="justLow" rtl="1" eaLnBrk="1" hangingPunct="1"/>
            <a:endParaRPr lang="en-US" sz="3600">
              <a:ea typeface="Majalla UI"/>
              <a:cs typeface="Majalla UI"/>
            </a:endParaRPr>
          </a:p>
        </p:txBody>
      </p:sp>
      <p:sp>
        <p:nvSpPr>
          <p:cNvPr id="17417" name="عنوان 1"/>
          <p:cNvSpPr txBox="1">
            <a:spLocks/>
          </p:cNvSpPr>
          <p:nvPr/>
        </p:nvSpPr>
        <p:spPr bwMode="auto">
          <a:xfrm>
            <a:off x="3071814" y="3143248"/>
            <a:ext cx="3665538" cy="6286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lstStyle/>
          <a:p>
            <a:pPr algn="ctr" rtl="1" eaLnBrk="1" hangingPunct="1">
              <a:defRPr/>
            </a:pPr>
            <a:r>
              <a:rPr lang="ar-EG" sz="4000" b="1" dirty="0">
                <a:solidFill>
                  <a:srgbClr val="006600"/>
                </a:solidFill>
              </a:rPr>
              <a:t>في الآخرة، مثل:</a:t>
            </a:r>
            <a:endParaRPr lang="en-US" sz="4000" b="1" dirty="0">
              <a:solidFill>
                <a:srgbClr val="006600"/>
              </a:solidFill>
            </a:endParaRPr>
          </a:p>
        </p:txBody>
      </p:sp>
      <p:sp>
        <p:nvSpPr>
          <p:cNvPr id="23563" name="TextBox 13"/>
          <p:cNvSpPr txBox="1">
            <a:spLocks noChangeArrowheads="1"/>
          </p:cNvSpPr>
          <p:nvPr/>
        </p:nvSpPr>
        <p:spPr bwMode="auto">
          <a:xfrm>
            <a:off x="0" y="4572000"/>
            <a:ext cx="184150" cy="369888"/>
          </a:xfrm>
          <a:prstGeom prst="rect">
            <a:avLst/>
          </a:prstGeom>
          <a:noFill/>
          <a:ln w="9525">
            <a:noFill/>
            <a:miter lim="800000"/>
            <a:headEnd/>
            <a:tailEnd/>
          </a:ln>
        </p:spPr>
        <p:txBody>
          <a:bodyPr wrap="none">
            <a:spAutoFit/>
          </a:bodyPr>
          <a:lstStyle/>
          <a:p>
            <a:pPr eaLnBrk="1" hangingPunct="1"/>
            <a:endParaRPr lang="ar-EG">
              <a:ea typeface="Majalla UI"/>
              <a:cs typeface="Majalla UI"/>
            </a:endParaRPr>
          </a:p>
        </p:txBody>
      </p:sp>
      <p:grpSp>
        <p:nvGrpSpPr>
          <p:cNvPr id="23564" name="Group 5"/>
          <p:cNvGrpSpPr>
            <a:grpSpLocks/>
          </p:cNvGrpSpPr>
          <p:nvPr/>
        </p:nvGrpSpPr>
        <p:grpSpPr bwMode="auto">
          <a:xfrm>
            <a:off x="0" y="142875"/>
            <a:ext cx="9144000" cy="1428750"/>
            <a:chOff x="2628368" y="285728"/>
            <a:chExt cx="3679074" cy="1428760"/>
          </a:xfrm>
        </p:grpSpPr>
        <p:sp>
          <p:nvSpPr>
            <p:cNvPr id="14" name="Double Wave 4"/>
            <p:cNvSpPr/>
            <p:nvPr/>
          </p:nvSpPr>
          <p:spPr>
            <a:xfrm>
              <a:off x="3143183" y="285728"/>
              <a:ext cx="2643057" cy="1428760"/>
            </a:xfrm>
            <a:prstGeom prst="doubleWave">
              <a:avLst/>
            </a:prstGeom>
            <a:blipFill>
              <a:blip r:embed="rId6" cstate="print">
                <a:lum bright="-11000" contrast="17000"/>
              </a:blip>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23566" name="TextBox 2"/>
            <p:cNvSpPr txBox="1">
              <a:spLocks noChangeArrowheads="1"/>
            </p:cNvSpPr>
            <p:nvPr/>
          </p:nvSpPr>
          <p:spPr bwMode="auto">
            <a:xfrm>
              <a:off x="2628368" y="576823"/>
              <a:ext cx="3679074" cy="923336"/>
            </a:xfrm>
            <a:prstGeom prst="rect">
              <a:avLst/>
            </a:prstGeom>
            <a:noFill/>
            <a:ln w="9525">
              <a:noFill/>
              <a:miter lim="800000"/>
              <a:headEnd/>
              <a:tailEnd/>
            </a:ln>
          </p:spPr>
          <p:txBody>
            <a:bodyPr>
              <a:spAutoFit/>
            </a:bodyPr>
            <a:lstStyle/>
            <a:p>
              <a:pPr algn="ctr" rtl="1" eaLnBrk="1" hangingPunct="1"/>
              <a:r>
                <a:rPr lang="ar-EG" sz="5400" b="1">
                  <a:solidFill>
                    <a:srgbClr val="FFFF00"/>
                  </a:solidFill>
                  <a:ea typeface="Majalla UI"/>
                  <a:cs typeface="Majalla UI"/>
                </a:rPr>
                <a:t>من معاني الحديث وإرشاداته</a:t>
              </a:r>
              <a:endParaRPr lang="en-US" sz="5400" b="1">
                <a:solidFill>
                  <a:srgbClr val="FFFF00"/>
                </a:solidFill>
                <a:ea typeface="Majalla UI"/>
                <a:cs typeface="Majalla UI"/>
              </a:endParaRPr>
            </a:p>
          </p:txBody>
        </p:sp>
      </p:grpSp>
    </p:spTree>
  </p:cSld>
  <p:clrMapOvr>
    <a:masterClrMapping/>
  </p:clrMapOvr>
  <p:transition>
    <p:wheel spokes="8"/>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7417"/>
                                        </p:tgtEl>
                                        <p:attrNameLst>
                                          <p:attrName>style.visibility</p:attrName>
                                        </p:attrNameLst>
                                      </p:cBhvr>
                                      <p:to>
                                        <p:strVal val="visible"/>
                                      </p:to>
                                    </p:set>
                                    <p:animEffect transition="in" filter="fade">
                                      <p:cBhvr>
                                        <p:cTn id="7" dur="1000"/>
                                        <p:tgtEl>
                                          <p:spTgt spid="17417"/>
                                        </p:tgtEl>
                                      </p:cBhvr>
                                    </p:animEffect>
                                    <p:anim calcmode="lin" valueType="num">
                                      <p:cBhvr>
                                        <p:cTn id="8" dur="1000" fill="hold"/>
                                        <p:tgtEl>
                                          <p:spTgt spid="17417"/>
                                        </p:tgtEl>
                                        <p:attrNameLst>
                                          <p:attrName>ppt_x</p:attrName>
                                        </p:attrNameLst>
                                      </p:cBhvr>
                                      <p:tavLst>
                                        <p:tav tm="0">
                                          <p:val>
                                            <p:strVal val="#ppt_x"/>
                                          </p:val>
                                        </p:tav>
                                        <p:tav tm="100000">
                                          <p:val>
                                            <p:strVal val="#ppt_x"/>
                                          </p:val>
                                        </p:tav>
                                      </p:tavLst>
                                    </p:anim>
                                    <p:anim calcmode="lin" valueType="num">
                                      <p:cBhvr>
                                        <p:cTn id="9" dur="1000" fill="hold"/>
                                        <p:tgtEl>
                                          <p:spTgt spid="174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فى الاخره.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nodeType="clickEffect">
                                  <p:stCondLst>
                                    <p:cond delay="0"/>
                                  </p:stCondLst>
                                  <p:childTnLst>
                                    <p:set>
                                      <p:cBhvr>
                                        <p:cTn id="13" dur="1" fill="hold">
                                          <p:stCondLst>
                                            <p:cond delay="0"/>
                                          </p:stCondLst>
                                        </p:cTn>
                                        <p:tgtEl>
                                          <p:spTgt spid="32773"/>
                                        </p:tgtEl>
                                        <p:attrNameLst>
                                          <p:attrName>style.visibility</p:attrName>
                                        </p:attrNameLst>
                                      </p:cBhvr>
                                      <p:to>
                                        <p:strVal val="visible"/>
                                      </p:to>
                                    </p:set>
                                    <p:animEffect transition="in" filter="wipe(down)">
                                      <p:cBhvr>
                                        <p:cTn id="14" dur="145">
                                          <p:stCondLst>
                                            <p:cond delay="0"/>
                                          </p:stCondLst>
                                        </p:cTn>
                                        <p:tgtEl>
                                          <p:spTgt spid="32773"/>
                                        </p:tgtEl>
                                      </p:cBhvr>
                                    </p:animEffect>
                                    <p:anim calcmode="lin" valueType="num">
                                      <p:cBhvr>
                                        <p:cTn id="15" dur="456" tmFilter="0,0; 0.14,0.36; 0.43,0.73; 0.71,0.91; 1.0,1.0">
                                          <p:stCondLst>
                                            <p:cond delay="0"/>
                                          </p:stCondLst>
                                        </p:cTn>
                                        <p:tgtEl>
                                          <p:spTgt spid="32773"/>
                                        </p:tgtEl>
                                        <p:attrNameLst>
                                          <p:attrName>ppt_x</p:attrName>
                                        </p:attrNameLst>
                                      </p:cBhvr>
                                      <p:tavLst>
                                        <p:tav tm="0">
                                          <p:val>
                                            <p:strVal val="#ppt_x-0.25"/>
                                          </p:val>
                                        </p:tav>
                                        <p:tav tm="100000">
                                          <p:val>
                                            <p:strVal val="#ppt_x"/>
                                          </p:val>
                                        </p:tav>
                                      </p:tavLst>
                                    </p:anim>
                                    <p:anim calcmode="lin" valueType="num">
                                      <p:cBhvr>
                                        <p:cTn id="16" dur="166" tmFilter="0.0,0.0; 0.25,0.07; 0.50,0.2; 0.75,0.467; 1.0,1.0">
                                          <p:stCondLst>
                                            <p:cond delay="0"/>
                                          </p:stCondLst>
                                        </p:cTn>
                                        <p:tgtEl>
                                          <p:spTgt spid="32773"/>
                                        </p:tgtEl>
                                        <p:attrNameLst>
                                          <p:attrName>ppt_y</p:attrName>
                                        </p:attrNameLst>
                                      </p:cBhvr>
                                      <p:tavLst>
                                        <p:tav tm="0" fmla="#ppt_y-sin(pi*$)/3">
                                          <p:val>
                                            <p:fltVal val="0.5"/>
                                          </p:val>
                                        </p:tav>
                                        <p:tav tm="100000">
                                          <p:val>
                                            <p:fltVal val="1"/>
                                          </p:val>
                                        </p:tav>
                                      </p:tavLst>
                                    </p:anim>
                                    <p:anim calcmode="lin" valueType="num">
                                      <p:cBhvr>
                                        <p:cTn id="17" dur="166" tmFilter="0, 0; 0.125,0.2665; 0.25,0.4; 0.375,0.465; 0.5,0.5;  0.625,0.535; 0.75,0.6; 0.875,0.7335; 1,1">
                                          <p:stCondLst>
                                            <p:cond delay="166"/>
                                          </p:stCondLst>
                                        </p:cTn>
                                        <p:tgtEl>
                                          <p:spTgt spid="32773"/>
                                        </p:tgtEl>
                                        <p:attrNameLst>
                                          <p:attrName>ppt_y</p:attrName>
                                        </p:attrNameLst>
                                      </p:cBhvr>
                                      <p:tavLst>
                                        <p:tav tm="0" fmla="#ppt_y-sin(pi*$)/9">
                                          <p:val>
                                            <p:fltVal val="0"/>
                                          </p:val>
                                        </p:tav>
                                        <p:tav tm="100000">
                                          <p:val>
                                            <p:fltVal val="1"/>
                                          </p:val>
                                        </p:tav>
                                      </p:tavLst>
                                    </p:anim>
                                    <p:anim calcmode="lin" valueType="num">
                                      <p:cBhvr>
                                        <p:cTn id="18" dur="83" tmFilter="0, 0; 0.125,0.2665; 0.25,0.4; 0.375,0.465; 0.5,0.5;  0.625,0.535; 0.75,0.6; 0.875,0.7335; 1,1">
                                          <p:stCondLst>
                                            <p:cond delay="331"/>
                                          </p:stCondLst>
                                        </p:cTn>
                                        <p:tgtEl>
                                          <p:spTgt spid="32773"/>
                                        </p:tgtEl>
                                        <p:attrNameLst>
                                          <p:attrName>ppt_y</p:attrName>
                                        </p:attrNameLst>
                                      </p:cBhvr>
                                      <p:tavLst>
                                        <p:tav tm="0" fmla="#ppt_y-sin(pi*$)/27">
                                          <p:val>
                                            <p:fltVal val="0"/>
                                          </p:val>
                                        </p:tav>
                                        <p:tav tm="100000">
                                          <p:val>
                                            <p:fltVal val="1"/>
                                          </p:val>
                                        </p:tav>
                                      </p:tavLst>
                                    </p:anim>
                                    <p:anim calcmode="lin" valueType="num">
                                      <p:cBhvr>
                                        <p:cTn id="19" dur="41" tmFilter="0, 0; 0.125,0.2665; 0.25,0.4; 0.375,0.465; 0.5,0.5;  0.625,0.535; 0.75,0.6; 0.875,0.7335; 1,1">
                                          <p:stCondLst>
                                            <p:cond delay="414"/>
                                          </p:stCondLst>
                                        </p:cTn>
                                        <p:tgtEl>
                                          <p:spTgt spid="32773"/>
                                        </p:tgtEl>
                                        <p:attrNameLst>
                                          <p:attrName>ppt_y</p:attrName>
                                        </p:attrNameLst>
                                      </p:cBhvr>
                                      <p:tavLst>
                                        <p:tav tm="0" fmla="#ppt_y-sin(pi*$)/81">
                                          <p:val>
                                            <p:fltVal val="0"/>
                                          </p:val>
                                        </p:tav>
                                        <p:tav tm="100000">
                                          <p:val>
                                            <p:fltVal val="1"/>
                                          </p:val>
                                        </p:tav>
                                      </p:tavLst>
                                    </p:anim>
                                    <p:animScale>
                                      <p:cBhvr>
                                        <p:cTn id="20" dur="7">
                                          <p:stCondLst>
                                            <p:cond delay="162"/>
                                          </p:stCondLst>
                                        </p:cTn>
                                        <p:tgtEl>
                                          <p:spTgt spid="32773"/>
                                        </p:tgtEl>
                                      </p:cBhvr>
                                      <p:to x="100000" y="60000"/>
                                    </p:animScale>
                                    <p:animScale>
                                      <p:cBhvr>
                                        <p:cTn id="21" dur="41" decel="50000">
                                          <p:stCondLst>
                                            <p:cond delay="169"/>
                                          </p:stCondLst>
                                        </p:cTn>
                                        <p:tgtEl>
                                          <p:spTgt spid="32773"/>
                                        </p:tgtEl>
                                      </p:cBhvr>
                                      <p:to x="100000" y="100000"/>
                                    </p:animScale>
                                    <p:animScale>
                                      <p:cBhvr>
                                        <p:cTn id="22" dur="7">
                                          <p:stCondLst>
                                            <p:cond delay="328"/>
                                          </p:stCondLst>
                                        </p:cTn>
                                        <p:tgtEl>
                                          <p:spTgt spid="32773"/>
                                        </p:tgtEl>
                                      </p:cBhvr>
                                      <p:to x="100000" y="80000"/>
                                    </p:animScale>
                                    <p:animScale>
                                      <p:cBhvr>
                                        <p:cTn id="23" dur="41" decel="50000">
                                          <p:stCondLst>
                                            <p:cond delay="335"/>
                                          </p:stCondLst>
                                        </p:cTn>
                                        <p:tgtEl>
                                          <p:spTgt spid="32773"/>
                                        </p:tgtEl>
                                      </p:cBhvr>
                                      <p:to x="100000" y="100000"/>
                                    </p:animScale>
                                    <p:animScale>
                                      <p:cBhvr>
                                        <p:cTn id="24" dur="7">
                                          <p:stCondLst>
                                            <p:cond delay="410"/>
                                          </p:stCondLst>
                                        </p:cTn>
                                        <p:tgtEl>
                                          <p:spTgt spid="32773"/>
                                        </p:tgtEl>
                                      </p:cBhvr>
                                      <p:to x="100000" y="90000"/>
                                    </p:animScale>
                                    <p:animScale>
                                      <p:cBhvr>
                                        <p:cTn id="25" dur="41" decel="50000">
                                          <p:stCondLst>
                                            <p:cond delay="417"/>
                                          </p:stCondLst>
                                        </p:cTn>
                                        <p:tgtEl>
                                          <p:spTgt spid="32773"/>
                                        </p:tgtEl>
                                      </p:cBhvr>
                                      <p:to x="100000" y="100000"/>
                                    </p:animScale>
                                    <p:animScale>
                                      <p:cBhvr>
                                        <p:cTn id="26" dur="7">
                                          <p:stCondLst>
                                            <p:cond delay="452"/>
                                          </p:stCondLst>
                                        </p:cTn>
                                        <p:tgtEl>
                                          <p:spTgt spid="32773"/>
                                        </p:tgtEl>
                                      </p:cBhvr>
                                      <p:to x="100000" y="95000"/>
                                    </p:animScale>
                                    <p:animScale>
                                      <p:cBhvr>
                                        <p:cTn id="27" dur="41" decel="50000">
                                          <p:stCondLst>
                                            <p:cond delay="458"/>
                                          </p:stCondLst>
                                        </p:cTn>
                                        <p:tgtEl>
                                          <p:spTgt spid="32773"/>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5" name="دخول الجن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714375" y="1857375"/>
            <a:ext cx="7643813" cy="3500438"/>
            <a:chOff x="2889562" y="571480"/>
            <a:chExt cx="5927911" cy="2978628"/>
          </a:xfrm>
        </p:grpSpPr>
        <p:grpSp>
          <p:nvGrpSpPr>
            <p:cNvPr id="3" name="Group 4"/>
            <p:cNvGrpSpPr/>
            <p:nvPr/>
          </p:nvGrpSpPr>
          <p:grpSpPr>
            <a:xfrm>
              <a:off x="2889562" y="571480"/>
              <a:ext cx="5927911" cy="2978628"/>
              <a:chOff x="243440" y="3143248"/>
              <a:chExt cx="6083909" cy="4029909"/>
            </a:xfrm>
            <a:solidFill>
              <a:srgbClr val="9900CC"/>
            </a:solidFill>
          </p:grpSpPr>
          <p:sp>
            <p:nvSpPr>
              <p:cNvPr id="26" name="Explosion 2 5"/>
              <p:cNvSpPr/>
              <p:nvPr/>
            </p:nvSpPr>
            <p:spPr>
              <a:xfrm>
                <a:off x="243440" y="3143248"/>
                <a:ext cx="6083909" cy="4029909"/>
              </a:xfrm>
              <a:prstGeom prst="irregularSeal2">
                <a:avLst/>
              </a:prstGeom>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lin ang="5400000" scaled="1"/>
                <a:tileRect/>
              </a:gradFill>
              <a:ln>
                <a:solidFill>
                  <a:schemeClr val="tx1"/>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27" name="Plaque 6"/>
              <p:cNvSpPr/>
              <p:nvPr/>
            </p:nvSpPr>
            <p:spPr>
              <a:xfrm>
                <a:off x="925748" y="4307239"/>
                <a:ext cx="4714908" cy="1714512"/>
              </a:xfrm>
              <a:prstGeom prst="plaque">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rtl="1" eaLnBrk="1" fontAlgn="auto" hangingPunct="1">
                  <a:spcBef>
                    <a:spcPts val="0"/>
                  </a:spcBef>
                  <a:spcAft>
                    <a:spcPts val="0"/>
                  </a:spcAft>
                  <a:defRPr/>
                </a:pPr>
                <a:endParaRPr lang="ar-EG"/>
              </a:p>
            </p:txBody>
          </p:sp>
        </p:grpSp>
        <p:sp>
          <p:nvSpPr>
            <p:cNvPr id="25" name="TextBox 1"/>
            <p:cNvSpPr txBox="1"/>
            <p:nvPr/>
          </p:nvSpPr>
          <p:spPr>
            <a:xfrm>
              <a:off x="3942182" y="1669723"/>
              <a:ext cx="3785737" cy="786196"/>
            </a:xfrm>
            <a:prstGeom prst="rect">
              <a:avLst/>
            </a:prstGeom>
            <a:noFill/>
          </p:spPr>
          <p:txBody>
            <a:bodyPr rtlCol="1">
              <a:spAutoFit/>
            </a:bodyPr>
            <a:lstStyle/>
            <a:p>
              <a:pPr algn="r" rtl="1" eaLnBrk="1" fontAlgn="auto" hangingPunct="1">
                <a:spcBef>
                  <a:spcPts val="0"/>
                </a:spcBef>
                <a:spcAft>
                  <a:spcPts val="0"/>
                </a:spcAft>
                <a:defRPr/>
              </a:pPr>
              <a:r>
                <a:rPr lang="ar-SA" sz="5400" b="1" dirty="0">
                  <a:solidFill>
                    <a:srgbClr val="FF0000"/>
                  </a:solidFill>
                  <a:latin typeface="+mn-lt"/>
                  <a:cs typeface="+mn-cs"/>
                </a:rPr>
                <a:t>الدرس الحادي عشر</a:t>
              </a:r>
              <a:endParaRPr lang="ar-EG" sz="5400" b="1" dirty="0">
                <a:solidFill>
                  <a:srgbClr val="FF0000"/>
                </a:solidFill>
                <a:latin typeface="+mn-lt"/>
                <a:cs typeface="+mn-cs"/>
              </a:endParaRPr>
            </a:p>
          </p:txBody>
        </p:sp>
      </p:gr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
                                        <p:tgtEl>
                                          <p:spTgt spid="2"/>
                                        </p:tgtEl>
                                      </p:cBhvr>
                                    </p:animEffect>
                                    <p:anim calcmode="lin" valueType="num">
                                      <p:cBhvr>
                                        <p:cTn id="8" dur="200" fill="hold"/>
                                        <p:tgtEl>
                                          <p:spTgt spid="2"/>
                                        </p:tgtEl>
                                        <p:attrNameLst>
                                          <p:attrName>ppt_x</p:attrName>
                                        </p:attrNameLst>
                                      </p:cBhvr>
                                      <p:tavLst>
                                        <p:tav tm="0">
                                          <p:val>
                                            <p:strVal val="#ppt_x"/>
                                          </p:val>
                                        </p:tav>
                                        <p:tav tm="100000">
                                          <p:val>
                                            <p:strVal val="#ppt_x"/>
                                          </p:val>
                                        </p:tav>
                                      </p:tavLst>
                                    </p:anim>
                                    <p:anim calcmode="lin" valueType="num">
                                      <p:cBhvr>
                                        <p:cTn id="9" dur="200" fill="hold"/>
                                        <p:tgtEl>
                                          <p:spTgt spid="2"/>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درس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47"/>
          <p:cNvGrpSpPr>
            <a:grpSpLocks/>
          </p:cNvGrpSpPr>
          <p:nvPr/>
        </p:nvGrpSpPr>
        <p:grpSpPr bwMode="auto">
          <a:xfrm>
            <a:off x="684213" y="1643063"/>
            <a:ext cx="8072437" cy="4954587"/>
            <a:chOff x="7572396" y="4929198"/>
            <a:chExt cx="1795454" cy="785818"/>
          </a:xfrm>
        </p:grpSpPr>
        <p:sp>
          <p:nvSpPr>
            <p:cNvPr id="49" name="Oval 5"/>
            <p:cNvSpPr/>
            <p:nvPr/>
          </p:nvSpPr>
          <p:spPr bwMode="auto">
            <a:xfrm>
              <a:off x="7653253" y="4929198"/>
              <a:ext cx="1714597" cy="714311"/>
            </a:xfrm>
            <a:prstGeom prst="cloud">
              <a:avLst/>
            </a:prstGeom>
            <a:solidFill>
              <a:srgbClr val="000099"/>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50" name="Oval 5"/>
            <p:cNvSpPr/>
            <p:nvPr/>
          </p:nvSpPr>
          <p:spPr bwMode="auto">
            <a:xfrm>
              <a:off x="7572396" y="5000636"/>
              <a:ext cx="1714492" cy="714380"/>
            </a:xfrm>
            <a:prstGeom prst="cloud">
              <a:avLst/>
            </a:prstGeom>
            <a:solidFill>
              <a:srgbClr val="FF0066"/>
            </a:solidFill>
            <a:ln w="12700">
              <a:solidFill>
                <a:srgbClr val="000099"/>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32773" name="عنوان 1"/>
          <p:cNvSpPr txBox="1">
            <a:spLocks/>
          </p:cNvSpPr>
          <p:nvPr/>
        </p:nvSpPr>
        <p:spPr bwMode="auto">
          <a:xfrm>
            <a:off x="1357258" y="4357687"/>
            <a:ext cx="6453187" cy="86201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lstStyle/>
          <a:p>
            <a:pPr algn="ctr" rtl="1" eaLnBrk="1" hangingPunct="1">
              <a:defRPr/>
            </a:pPr>
            <a:r>
              <a:rPr lang="ar-EG" sz="4000" b="1" dirty="0">
                <a:solidFill>
                  <a:srgbClr val="C00000"/>
                </a:solidFill>
              </a:rPr>
              <a:t>ضيق الرزق في الدنيا وقلة البركة.</a:t>
            </a:r>
            <a:endParaRPr lang="en-US" sz="4000" dirty="0">
              <a:solidFill>
                <a:srgbClr val="C00000"/>
              </a:solidFill>
            </a:endParaRPr>
          </a:p>
        </p:txBody>
      </p:sp>
      <p:grpSp>
        <p:nvGrpSpPr>
          <p:cNvPr id="3" name="Group 17"/>
          <p:cNvGrpSpPr>
            <a:grpSpLocks/>
          </p:cNvGrpSpPr>
          <p:nvPr/>
        </p:nvGrpSpPr>
        <p:grpSpPr bwMode="auto">
          <a:xfrm>
            <a:off x="2000250" y="2786063"/>
            <a:ext cx="5214938" cy="1414462"/>
            <a:chOff x="1395" y="1485"/>
            <a:chExt cx="3285" cy="891"/>
          </a:xfrm>
        </p:grpSpPr>
        <p:sp>
          <p:nvSpPr>
            <p:cNvPr id="17417" name="عنوان 1"/>
            <p:cNvSpPr txBox="1">
              <a:spLocks/>
            </p:cNvSpPr>
            <p:nvPr/>
          </p:nvSpPr>
          <p:spPr bwMode="auto">
            <a:xfrm>
              <a:off x="1935" y="1980"/>
              <a:ext cx="2309" cy="39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lstStyle/>
            <a:p>
              <a:pPr algn="ctr" rtl="1" eaLnBrk="1" hangingPunct="1">
                <a:defRPr/>
              </a:pPr>
              <a:r>
                <a:rPr lang="ar-EG" sz="4000" b="1" dirty="0">
                  <a:solidFill>
                    <a:srgbClr val="006600"/>
                  </a:solidFill>
                </a:rPr>
                <a:t>في الدنيا، مثل:</a:t>
              </a:r>
              <a:endParaRPr lang="en-US" sz="4000" b="1" dirty="0">
                <a:solidFill>
                  <a:srgbClr val="006600"/>
                </a:solidFill>
              </a:endParaRPr>
            </a:p>
          </p:txBody>
        </p:sp>
        <p:sp>
          <p:nvSpPr>
            <p:cNvPr id="17418" name="عنوان 1"/>
            <p:cNvSpPr txBox="1">
              <a:spLocks/>
            </p:cNvSpPr>
            <p:nvPr/>
          </p:nvSpPr>
          <p:spPr bwMode="auto">
            <a:xfrm>
              <a:off x="1395" y="1485"/>
              <a:ext cx="3285" cy="405"/>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nchor="ctr"/>
            <a:lstStyle/>
            <a:p>
              <a:pPr algn="ctr" rtl="1" eaLnBrk="1" hangingPunct="1">
                <a:defRPr/>
              </a:pPr>
              <a:r>
                <a:rPr lang="ar-EG" sz="4000" b="1" dirty="0">
                  <a:solidFill>
                    <a:srgbClr val="000099"/>
                  </a:solidFill>
                </a:rPr>
                <a:t>ما توعد الله به من العقوبة:</a:t>
              </a:r>
              <a:endParaRPr lang="en-US" sz="4000" b="1" dirty="0">
                <a:solidFill>
                  <a:srgbClr val="000099"/>
                </a:solidFill>
              </a:endParaRPr>
            </a:p>
          </p:txBody>
        </p:sp>
      </p:grpSp>
      <p:sp>
        <p:nvSpPr>
          <p:cNvPr id="24583" name="TextBox 13"/>
          <p:cNvSpPr txBox="1">
            <a:spLocks noChangeArrowheads="1"/>
          </p:cNvSpPr>
          <p:nvPr/>
        </p:nvSpPr>
        <p:spPr bwMode="auto">
          <a:xfrm>
            <a:off x="-214313" y="5000625"/>
            <a:ext cx="184150" cy="369888"/>
          </a:xfrm>
          <a:prstGeom prst="rect">
            <a:avLst/>
          </a:prstGeom>
          <a:noFill/>
          <a:ln w="9525">
            <a:noFill/>
            <a:miter lim="800000"/>
            <a:headEnd/>
            <a:tailEnd/>
          </a:ln>
        </p:spPr>
        <p:txBody>
          <a:bodyPr wrap="none">
            <a:spAutoFit/>
          </a:bodyPr>
          <a:lstStyle/>
          <a:p>
            <a:pPr eaLnBrk="1" hangingPunct="1"/>
            <a:endParaRPr lang="ar-EG">
              <a:ea typeface="Majalla UI"/>
              <a:cs typeface="Majalla UI"/>
            </a:endParaRPr>
          </a:p>
        </p:txBody>
      </p:sp>
      <p:grpSp>
        <p:nvGrpSpPr>
          <p:cNvPr id="24584" name="Group 5"/>
          <p:cNvGrpSpPr>
            <a:grpSpLocks/>
          </p:cNvGrpSpPr>
          <p:nvPr/>
        </p:nvGrpSpPr>
        <p:grpSpPr bwMode="auto">
          <a:xfrm>
            <a:off x="0" y="142875"/>
            <a:ext cx="9144000" cy="1428750"/>
            <a:chOff x="2628368" y="285728"/>
            <a:chExt cx="3679074" cy="1428760"/>
          </a:xfrm>
        </p:grpSpPr>
        <p:sp>
          <p:nvSpPr>
            <p:cNvPr id="14" name="Double Wave 4"/>
            <p:cNvSpPr/>
            <p:nvPr/>
          </p:nvSpPr>
          <p:spPr>
            <a:xfrm>
              <a:off x="3143183" y="285728"/>
              <a:ext cx="2643057" cy="1428760"/>
            </a:xfrm>
            <a:prstGeom prst="doubleWave">
              <a:avLst/>
            </a:prstGeom>
            <a:blipFill>
              <a:blip r:embed="rId7" cstate="print">
                <a:lum bright="-11000" contrast="17000"/>
              </a:blip>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24586" name="TextBox 2"/>
            <p:cNvSpPr txBox="1">
              <a:spLocks noChangeArrowheads="1"/>
            </p:cNvSpPr>
            <p:nvPr/>
          </p:nvSpPr>
          <p:spPr bwMode="auto">
            <a:xfrm>
              <a:off x="2628368" y="576823"/>
              <a:ext cx="3679074" cy="923336"/>
            </a:xfrm>
            <a:prstGeom prst="rect">
              <a:avLst/>
            </a:prstGeom>
            <a:noFill/>
            <a:ln w="9525">
              <a:noFill/>
              <a:miter lim="800000"/>
              <a:headEnd/>
              <a:tailEnd/>
            </a:ln>
          </p:spPr>
          <p:txBody>
            <a:bodyPr>
              <a:spAutoFit/>
            </a:bodyPr>
            <a:lstStyle/>
            <a:p>
              <a:pPr algn="ctr" rtl="1" eaLnBrk="1" hangingPunct="1"/>
              <a:r>
                <a:rPr lang="ar-EG" sz="5400" b="1">
                  <a:solidFill>
                    <a:srgbClr val="FFFF00"/>
                  </a:solidFill>
                  <a:ea typeface="Majalla UI"/>
                  <a:cs typeface="Majalla UI"/>
                </a:rPr>
                <a:t>من معاني الحديث وإرشاداته</a:t>
              </a:r>
              <a:endParaRPr lang="en-US" sz="5400" b="1">
                <a:solidFill>
                  <a:srgbClr val="FFFF00"/>
                </a:solidFill>
                <a:ea typeface="Majalla UI"/>
                <a:cs typeface="Majalla UI"/>
              </a:endParaRPr>
            </a:p>
          </p:txBody>
        </p:sp>
      </p:grpSp>
    </p:spTree>
  </p:cSld>
  <p:clrMapOvr>
    <a:masterClrMapping/>
  </p:clrMapOvr>
  <p:transition>
    <p:wheel spokes="8"/>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notify.wav"/>
                                        </p:tgtEl>
                                      </p:cMediaNode>
                                    </p:audio>
                                  </p:subTnLst>
                                </p:cTn>
                              </p:par>
                              <p:par>
                                <p:cTn id="8" presetID="1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Top)">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5" name="ما توعد به من العقوبه فى الدنيا.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32773"/>
                                        </p:tgtEl>
                                        <p:attrNameLst>
                                          <p:attrName>style.visibility</p:attrName>
                                        </p:attrNameLst>
                                      </p:cBhvr>
                                      <p:to>
                                        <p:strVal val="visible"/>
                                      </p:to>
                                    </p:set>
                                    <p:animEffect transition="in" filter="wipe(down)">
                                      <p:cBhvr>
                                        <p:cTn id="15" dur="145">
                                          <p:stCondLst>
                                            <p:cond delay="0"/>
                                          </p:stCondLst>
                                        </p:cTn>
                                        <p:tgtEl>
                                          <p:spTgt spid="32773"/>
                                        </p:tgtEl>
                                      </p:cBhvr>
                                    </p:animEffect>
                                    <p:anim calcmode="lin" valueType="num">
                                      <p:cBhvr>
                                        <p:cTn id="16" dur="456" tmFilter="0,0; 0.14,0.36; 0.43,0.73; 0.71,0.91; 1.0,1.0">
                                          <p:stCondLst>
                                            <p:cond delay="0"/>
                                          </p:stCondLst>
                                        </p:cTn>
                                        <p:tgtEl>
                                          <p:spTgt spid="32773"/>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32773"/>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32773"/>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32773"/>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32773"/>
                                        </p:tgtEl>
                                        <p:attrNameLst>
                                          <p:attrName>ppt_y</p:attrName>
                                        </p:attrNameLst>
                                      </p:cBhvr>
                                      <p:tavLst>
                                        <p:tav tm="0" fmla="#ppt_y-sin(pi*$)/81">
                                          <p:val>
                                            <p:fltVal val="0"/>
                                          </p:val>
                                        </p:tav>
                                        <p:tav tm="100000">
                                          <p:val>
                                            <p:fltVal val="1"/>
                                          </p:val>
                                        </p:tav>
                                      </p:tavLst>
                                    </p:anim>
                                    <p:animScale>
                                      <p:cBhvr>
                                        <p:cTn id="21" dur="7">
                                          <p:stCondLst>
                                            <p:cond delay="162"/>
                                          </p:stCondLst>
                                        </p:cTn>
                                        <p:tgtEl>
                                          <p:spTgt spid="32773"/>
                                        </p:tgtEl>
                                      </p:cBhvr>
                                      <p:to x="100000" y="60000"/>
                                    </p:animScale>
                                    <p:animScale>
                                      <p:cBhvr>
                                        <p:cTn id="22" dur="41" decel="50000">
                                          <p:stCondLst>
                                            <p:cond delay="169"/>
                                          </p:stCondLst>
                                        </p:cTn>
                                        <p:tgtEl>
                                          <p:spTgt spid="32773"/>
                                        </p:tgtEl>
                                      </p:cBhvr>
                                      <p:to x="100000" y="100000"/>
                                    </p:animScale>
                                    <p:animScale>
                                      <p:cBhvr>
                                        <p:cTn id="23" dur="7">
                                          <p:stCondLst>
                                            <p:cond delay="328"/>
                                          </p:stCondLst>
                                        </p:cTn>
                                        <p:tgtEl>
                                          <p:spTgt spid="32773"/>
                                        </p:tgtEl>
                                      </p:cBhvr>
                                      <p:to x="100000" y="80000"/>
                                    </p:animScale>
                                    <p:animScale>
                                      <p:cBhvr>
                                        <p:cTn id="24" dur="41" decel="50000">
                                          <p:stCondLst>
                                            <p:cond delay="335"/>
                                          </p:stCondLst>
                                        </p:cTn>
                                        <p:tgtEl>
                                          <p:spTgt spid="32773"/>
                                        </p:tgtEl>
                                      </p:cBhvr>
                                      <p:to x="100000" y="100000"/>
                                    </p:animScale>
                                    <p:animScale>
                                      <p:cBhvr>
                                        <p:cTn id="25" dur="7">
                                          <p:stCondLst>
                                            <p:cond delay="410"/>
                                          </p:stCondLst>
                                        </p:cTn>
                                        <p:tgtEl>
                                          <p:spTgt spid="32773"/>
                                        </p:tgtEl>
                                      </p:cBhvr>
                                      <p:to x="100000" y="90000"/>
                                    </p:animScale>
                                    <p:animScale>
                                      <p:cBhvr>
                                        <p:cTn id="26" dur="41" decel="50000">
                                          <p:stCondLst>
                                            <p:cond delay="417"/>
                                          </p:stCondLst>
                                        </p:cTn>
                                        <p:tgtEl>
                                          <p:spTgt spid="32773"/>
                                        </p:tgtEl>
                                      </p:cBhvr>
                                      <p:to x="100000" y="100000"/>
                                    </p:animScale>
                                    <p:animScale>
                                      <p:cBhvr>
                                        <p:cTn id="27" dur="7">
                                          <p:stCondLst>
                                            <p:cond delay="452"/>
                                          </p:stCondLst>
                                        </p:cTn>
                                        <p:tgtEl>
                                          <p:spTgt spid="32773"/>
                                        </p:tgtEl>
                                      </p:cBhvr>
                                      <p:to x="100000" y="95000"/>
                                    </p:animScale>
                                    <p:animScale>
                                      <p:cBhvr>
                                        <p:cTn id="28" dur="41" decel="50000">
                                          <p:stCondLst>
                                            <p:cond delay="458"/>
                                          </p:stCondLst>
                                        </p:cTn>
                                        <p:tgtEl>
                                          <p:spTgt spid="32773"/>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6" name="ضيق الرز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مجموعة 47"/>
          <p:cNvGrpSpPr>
            <a:grpSpLocks/>
          </p:cNvGrpSpPr>
          <p:nvPr/>
        </p:nvGrpSpPr>
        <p:grpSpPr bwMode="auto">
          <a:xfrm>
            <a:off x="684213" y="1643063"/>
            <a:ext cx="8072437" cy="4954587"/>
            <a:chOff x="7572396" y="4929198"/>
            <a:chExt cx="1795454" cy="785818"/>
          </a:xfrm>
        </p:grpSpPr>
        <p:sp>
          <p:nvSpPr>
            <p:cNvPr id="49" name="Oval 5"/>
            <p:cNvSpPr/>
            <p:nvPr/>
          </p:nvSpPr>
          <p:spPr bwMode="auto">
            <a:xfrm>
              <a:off x="7653253" y="4929198"/>
              <a:ext cx="1714597" cy="714311"/>
            </a:xfrm>
            <a:prstGeom prst="cloud">
              <a:avLst/>
            </a:prstGeom>
            <a:solidFill>
              <a:srgbClr val="000099"/>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50" name="Oval 5"/>
            <p:cNvSpPr/>
            <p:nvPr/>
          </p:nvSpPr>
          <p:spPr bwMode="auto">
            <a:xfrm>
              <a:off x="7572396" y="5000636"/>
              <a:ext cx="1714492" cy="714380"/>
            </a:xfrm>
            <a:prstGeom prst="cloud">
              <a:avLst/>
            </a:prstGeom>
            <a:solidFill>
              <a:srgbClr val="FF0066"/>
            </a:solidFill>
            <a:ln w="12700">
              <a:solidFill>
                <a:srgbClr val="000099"/>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32773" name="عنوان 1"/>
          <p:cNvSpPr txBox="1">
            <a:spLocks/>
          </p:cNvSpPr>
          <p:nvPr/>
        </p:nvSpPr>
        <p:spPr bwMode="auto">
          <a:xfrm>
            <a:off x="1571604" y="4638692"/>
            <a:ext cx="6453187" cy="86201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lstStyle/>
          <a:p>
            <a:pPr algn="ctr" rtl="1" eaLnBrk="1" hangingPunct="1">
              <a:defRPr/>
            </a:pPr>
            <a:r>
              <a:rPr lang="ar-EG" sz="4000" b="1" dirty="0">
                <a:solidFill>
                  <a:srgbClr val="C00000"/>
                </a:solidFill>
              </a:rPr>
              <a:t>مع ما ينتظره في الآخرة.</a:t>
            </a:r>
            <a:endParaRPr lang="en-US" sz="4000" dirty="0">
              <a:solidFill>
                <a:srgbClr val="C00000"/>
              </a:solidFill>
            </a:endParaRPr>
          </a:p>
        </p:txBody>
      </p:sp>
      <p:sp>
        <p:nvSpPr>
          <p:cNvPr id="25606" name="عنوان 1"/>
          <p:cNvSpPr txBox="1">
            <a:spLocks/>
          </p:cNvSpPr>
          <p:nvPr/>
        </p:nvSpPr>
        <p:spPr bwMode="auto">
          <a:xfrm>
            <a:off x="762000" y="4419600"/>
            <a:ext cx="8382000" cy="914400"/>
          </a:xfrm>
          <a:prstGeom prst="rect">
            <a:avLst/>
          </a:prstGeom>
          <a:noFill/>
          <a:ln w="9525">
            <a:noFill/>
            <a:miter lim="800000"/>
            <a:headEnd/>
            <a:tailEnd/>
          </a:ln>
        </p:spPr>
        <p:txBody>
          <a:bodyPr anchor="ctr"/>
          <a:lstStyle/>
          <a:p>
            <a:pPr algn="ctr" rtl="1" eaLnBrk="1" hangingPunct="1"/>
            <a:endParaRPr lang="en-US" sz="4000" b="1">
              <a:solidFill>
                <a:schemeClr val="bg1"/>
              </a:solidFill>
              <a:ea typeface="Majalla UI"/>
              <a:cs typeface="Majalla UI"/>
            </a:endParaRPr>
          </a:p>
        </p:txBody>
      </p:sp>
      <p:sp>
        <p:nvSpPr>
          <p:cNvPr id="25607" name="عنوان 1"/>
          <p:cNvSpPr txBox="1">
            <a:spLocks/>
          </p:cNvSpPr>
          <p:nvPr/>
        </p:nvSpPr>
        <p:spPr bwMode="auto">
          <a:xfrm>
            <a:off x="3071813" y="5000625"/>
            <a:ext cx="2500312" cy="1219200"/>
          </a:xfrm>
          <a:prstGeom prst="rect">
            <a:avLst/>
          </a:prstGeom>
          <a:noFill/>
          <a:ln w="9525">
            <a:noFill/>
            <a:miter lim="800000"/>
            <a:headEnd/>
            <a:tailEnd/>
          </a:ln>
        </p:spPr>
        <p:txBody>
          <a:bodyPr anchor="ctr"/>
          <a:lstStyle/>
          <a:p>
            <a:pPr algn="justLow" rtl="1" eaLnBrk="1" hangingPunct="1"/>
            <a:endParaRPr lang="en-US" sz="3600">
              <a:ea typeface="Majalla UI"/>
              <a:cs typeface="Majalla UI"/>
            </a:endParaRPr>
          </a:p>
        </p:txBody>
      </p:sp>
      <p:sp>
        <p:nvSpPr>
          <p:cNvPr id="17417" name="عنوان 1"/>
          <p:cNvSpPr txBox="1">
            <a:spLocks/>
          </p:cNvSpPr>
          <p:nvPr/>
        </p:nvSpPr>
        <p:spPr bwMode="auto">
          <a:xfrm>
            <a:off x="3071814" y="3143248"/>
            <a:ext cx="3665538" cy="6286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lstStyle/>
          <a:p>
            <a:pPr algn="ctr" rtl="1" eaLnBrk="1" hangingPunct="1">
              <a:defRPr/>
            </a:pPr>
            <a:r>
              <a:rPr lang="ar-EG" sz="4000" b="1" dirty="0">
                <a:solidFill>
                  <a:srgbClr val="006600"/>
                </a:solidFill>
              </a:rPr>
              <a:t>في الآخرة، مثل:</a:t>
            </a:r>
            <a:endParaRPr lang="en-US" sz="4000" b="1" dirty="0">
              <a:solidFill>
                <a:srgbClr val="006600"/>
              </a:solidFill>
            </a:endParaRPr>
          </a:p>
        </p:txBody>
      </p:sp>
      <p:sp>
        <p:nvSpPr>
          <p:cNvPr id="25611" name="TextBox 13"/>
          <p:cNvSpPr txBox="1">
            <a:spLocks noChangeArrowheads="1"/>
          </p:cNvSpPr>
          <p:nvPr/>
        </p:nvSpPr>
        <p:spPr bwMode="auto">
          <a:xfrm>
            <a:off x="0" y="4572000"/>
            <a:ext cx="184150" cy="369888"/>
          </a:xfrm>
          <a:prstGeom prst="rect">
            <a:avLst/>
          </a:prstGeom>
          <a:noFill/>
          <a:ln w="9525">
            <a:noFill/>
            <a:miter lim="800000"/>
            <a:headEnd/>
            <a:tailEnd/>
          </a:ln>
        </p:spPr>
        <p:txBody>
          <a:bodyPr wrap="none">
            <a:spAutoFit/>
          </a:bodyPr>
          <a:lstStyle/>
          <a:p>
            <a:pPr eaLnBrk="1" hangingPunct="1"/>
            <a:endParaRPr lang="ar-EG">
              <a:ea typeface="Majalla UI"/>
              <a:cs typeface="Majalla UI"/>
            </a:endParaRPr>
          </a:p>
        </p:txBody>
      </p:sp>
      <p:grpSp>
        <p:nvGrpSpPr>
          <p:cNvPr id="25612" name="Group 5"/>
          <p:cNvGrpSpPr>
            <a:grpSpLocks/>
          </p:cNvGrpSpPr>
          <p:nvPr/>
        </p:nvGrpSpPr>
        <p:grpSpPr bwMode="auto">
          <a:xfrm>
            <a:off x="0" y="142875"/>
            <a:ext cx="9144000" cy="1428750"/>
            <a:chOff x="2628368" y="285728"/>
            <a:chExt cx="3679074" cy="1428760"/>
          </a:xfrm>
        </p:grpSpPr>
        <p:sp>
          <p:nvSpPr>
            <p:cNvPr id="14" name="Double Wave 4"/>
            <p:cNvSpPr/>
            <p:nvPr/>
          </p:nvSpPr>
          <p:spPr>
            <a:xfrm>
              <a:off x="3143183" y="285728"/>
              <a:ext cx="2643057" cy="1428760"/>
            </a:xfrm>
            <a:prstGeom prst="doubleWave">
              <a:avLst/>
            </a:prstGeom>
            <a:blipFill>
              <a:blip r:embed="rId6" cstate="print">
                <a:lum bright="-11000" contrast="17000"/>
              </a:blip>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25614" name="TextBox 2"/>
            <p:cNvSpPr txBox="1">
              <a:spLocks noChangeArrowheads="1"/>
            </p:cNvSpPr>
            <p:nvPr/>
          </p:nvSpPr>
          <p:spPr bwMode="auto">
            <a:xfrm>
              <a:off x="2628368" y="576823"/>
              <a:ext cx="3679074" cy="923336"/>
            </a:xfrm>
            <a:prstGeom prst="rect">
              <a:avLst/>
            </a:prstGeom>
            <a:noFill/>
            <a:ln w="9525">
              <a:noFill/>
              <a:miter lim="800000"/>
              <a:headEnd/>
              <a:tailEnd/>
            </a:ln>
          </p:spPr>
          <p:txBody>
            <a:bodyPr>
              <a:spAutoFit/>
            </a:bodyPr>
            <a:lstStyle/>
            <a:p>
              <a:pPr algn="ctr" rtl="1" eaLnBrk="1" hangingPunct="1"/>
              <a:r>
                <a:rPr lang="ar-EG" sz="5400" b="1">
                  <a:solidFill>
                    <a:srgbClr val="FFFF00"/>
                  </a:solidFill>
                  <a:ea typeface="Majalla UI"/>
                  <a:cs typeface="Majalla UI"/>
                </a:rPr>
                <a:t>من معاني الحديث وإرشاداته</a:t>
              </a:r>
              <a:endParaRPr lang="en-US" sz="5400" b="1">
                <a:solidFill>
                  <a:srgbClr val="FFFF00"/>
                </a:solidFill>
                <a:ea typeface="Majalla UI"/>
                <a:cs typeface="Majalla UI"/>
              </a:endParaRPr>
            </a:p>
          </p:txBody>
        </p:sp>
      </p:grpSp>
    </p:spTree>
  </p:cSld>
  <p:clrMapOvr>
    <a:masterClrMapping/>
  </p:clrMapOvr>
  <p:transition>
    <p:wheel spokes="8"/>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7417"/>
                                        </p:tgtEl>
                                        <p:attrNameLst>
                                          <p:attrName>style.visibility</p:attrName>
                                        </p:attrNameLst>
                                      </p:cBhvr>
                                      <p:to>
                                        <p:strVal val="visible"/>
                                      </p:to>
                                    </p:set>
                                    <p:animEffect transition="in" filter="fade">
                                      <p:cBhvr>
                                        <p:cTn id="7" dur="1000"/>
                                        <p:tgtEl>
                                          <p:spTgt spid="17417"/>
                                        </p:tgtEl>
                                      </p:cBhvr>
                                    </p:animEffect>
                                    <p:anim calcmode="lin" valueType="num">
                                      <p:cBhvr>
                                        <p:cTn id="8" dur="1000" fill="hold"/>
                                        <p:tgtEl>
                                          <p:spTgt spid="17417"/>
                                        </p:tgtEl>
                                        <p:attrNameLst>
                                          <p:attrName>ppt_x</p:attrName>
                                        </p:attrNameLst>
                                      </p:cBhvr>
                                      <p:tavLst>
                                        <p:tav tm="0">
                                          <p:val>
                                            <p:strVal val="#ppt_x"/>
                                          </p:val>
                                        </p:tav>
                                        <p:tav tm="100000">
                                          <p:val>
                                            <p:strVal val="#ppt_x"/>
                                          </p:val>
                                        </p:tav>
                                      </p:tavLst>
                                    </p:anim>
                                    <p:anim calcmode="lin" valueType="num">
                                      <p:cBhvr>
                                        <p:cTn id="9" dur="1000" fill="hold"/>
                                        <p:tgtEl>
                                          <p:spTgt spid="174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فى الاخره.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nodeType="clickEffect">
                                  <p:stCondLst>
                                    <p:cond delay="0"/>
                                  </p:stCondLst>
                                  <p:childTnLst>
                                    <p:set>
                                      <p:cBhvr>
                                        <p:cTn id="13" dur="1" fill="hold">
                                          <p:stCondLst>
                                            <p:cond delay="0"/>
                                          </p:stCondLst>
                                        </p:cTn>
                                        <p:tgtEl>
                                          <p:spTgt spid="32773"/>
                                        </p:tgtEl>
                                        <p:attrNameLst>
                                          <p:attrName>style.visibility</p:attrName>
                                        </p:attrNameLst>
                                      </p:cBhvr>
                                      <p:to>
                                        <p:strVal val="visible"/>
                                      </p:to>
                                    </p:set>
                                    <p:animEffect transition="in" filter="wipe(down)">
                                      <p:cBhvr>
                                        <p:cTn id="14" dur="145">
                                          <p:stCondLst>
                                            <p:cond delay="0"/>
                                          </p:stCondLst>
                                        </p:cTn>
                                        <p:tgtEl>
                                          <p:spTgt spid="32773"/>
                                        </p:tgtEl>
                                      </p:cBhvr>
                                    </p:animEffect>
                                    <p:anim calcmode="lin" valueType="num">
                                      <p:cBhvr>
                                        <p:cTn id="15" dur="456" tmFilter="0,0; 0.14,0.36; 0.43,0.73; 0.71,0.91; 1.0,1.0">
                                          <p:stCondLst>
                                            <p:cond delay="0"/>
                                          </p:stCondLst>
                                        </p:cTn>
                                        <p:tgtEl>
                                          <p:spTgt spid="32773"/>
                                        </p:tgtEl>
                                        <p:attrNameLst>
                                          <p:attrName>ppt_x</p:attrName>
                                        </p:attrNameLst>
                                      </p:cBhvr>
                                      <p:tavLst>
                                        <p:tav tm="0">
                                          <p:val>
                                            <p:strVal val="#ppt_x-0.25"/>
                                          </p:val>
                                        </p:tav>
                                        <p:tav tm="100000">
                                          <p:val>
                                            <p:strVal val="#ppt_x"/>
                                          </p:val>
                                        </p:tav>
                                      </p:tavLst>
                                    </p:anim>
                                    <p:anim calcmode="lin" valueType="num">
                                      <p:cBhvr>
                                        <p:cTn id="16" dur="166" tmFilter="0.0,0.0; 0.25,0.07; 0.50,0.2; 0.75,0.467; 1.0,1.0">
                                          <p:stCondLst>
                                            <p:cond delay="0"/>
                                          </p:stCondLst>
                                        </p:cTn>
                                        <p:tgtEl>
                                          <p:spTgt spid="32773"/>
                                        </p:tgtEl>
                                        <p:attrNameLst>
                                          <p:attrName>ppt_y</p:attrName>
                                        </p:attrNameLst>
                                      </p:cBhvr>
                                      <p:tavLst>
                                        <p:tav tm="0" fmla="#ppt_y-sin(pi*$)/3">
                                          <p:val>
                                            <p:fltVal val="0.5"/>
                                          </p:val>
                                        </p:tav>
                                        <p:tav tm="100000">
                                          <p:val>
                                            <p:fltVal val="1"/>
                                          </p:val>
                                        </p:tav>
                                      </p:tavLst>
                                    </p:anim>
                                    <p:anim calcmode="lin" valueType="num">
                                      <p:cBhvr>
                                        <p:cTn id="17" dur="166" tmFilter="0, 0; 0.125,0.2665; 0.25,0.4; 0.375,0.465; 0.5,0.5;  0.625,0.535; 0.75,0.6; 0.875,0.7335; 1,1">
                                          <p:stCondLst>
                                            <p:cond delay="166"/>
                                          </p:stCondLst>
                                        </p:cTn>
                                        <p:tgtEl>
                                          <p:spTgt spid="32773"/>
                                        </p:tgtEl>
                                        <p:attrNameLst>
                                          <p:attrName>ppt_y</p:attrName>
                                        </p:attrNameLst>
                                      </p:cBhvr>
                                      <p:tavLst>
                                        <p:tav tm="0" fmla="#ppt_y-sin(pi*$)/9">
                                          <p:val>
                                            <p:fltVal val="0"/>
                                          </p:val>
                                        </p:tav>
                                        <p:tav tm="100000">
                                          <p:val>
                                            <p:fltVal val="1"/>
                                          </p:val>
                                        </p:tav>
                                      </p:tavLst>
                                    </p:anim>
                                    <p:anim calcmode="lin" valueType="num">
                                      <p:cBhvr>
                                        <p:cTn id="18" dur="83" tmFilter="0, 0; 0.125,0.2665; 0.25,0.4; 0.375,0.465; 0.5,0.5;  0.625,0.535; 0.75,0.6; 0.875,0.7335; 1,1">
                                          <p:stCondLst>
                                            <p:cond delay="331"/>
                                          </p:stCondLst>
                                        </p:cTn>
                                        <p:tgtEl>
                                          <p:spTgt spid="32773"/>
                                        </p:tgtEl>
                                        <p:attrNameLst>
                                          <p:attrName>ppt_y</p:attrName>
                                        </p:attrNameLst>
                                      </p:cBhvr>
                                      <p:tavLst>
                                        <p:tav tm="0" fmla="#ppt_y-sin(pi*$)/27">
                                          <p:val>
                                            <p:fltVal val="0"/>
                                          </p:val>
                                        </p:tav>
                                        <p:tav tm="100000">
                                          <p:val>
                                            <p:fltVal val="1"/>
                                          </p:val>
                                        </p:tav>
                                      </p:tavLst>
                                    </p:anim>
                                    <p:anim calcmode="lin" valueType="num">
                                      <p:cBhvr>
                                        <p:cTn id="19" dur="41" tmFilter="0, 0; 0.125,0.2665; 0.25,0.4; 0.375,0.465; 0.5,0.5;  0.625,0.535; 0.75,0.6; 0.875,0.7335; 1,1">
                                          <p:stCondLst>
                                            <p:cond delay="414"/>
                                          </p:stCondLst>
                                        </p:cTn>
                                        <p:tgtEl>
                                          <p:spTgt spid="32773"/>
                                        </p:tgtEl>
                                        <p:attrNameLst>
                                          <p:attrName>ppt_y</p:attrName>
                                        </p:attrNameLst>
                                      </p:cBhvr>
                                      <p:tavLst>
                                        <p:tav tm="0" fmla="#ppt_y-sin(pi*$)/81">
                                          <p:val>
                                            <p:fltVal val="0"/>
                                          </p:val>
                                        </p:tav>
                                        <p:tav tm="100000">
                                          <p:val>
                                            <p:fltVal val="1"/>
                                          </p:val>
                                        </p:tav>
                                      </p:tavLst>
                                    </p:anim>
                                    <p:animScale>
                                      <p:cBhvr>
                                        <p:cTn id="20" dur="7">
                                          <p:stCondLst>
                                            <p:cond delay="162"/>
                                          </p:stCondLst>
                                        </p:cTn>
                                        <p:tgtEl>
                                          <p:spTgt spid="32773"/>
                                        </p:tgtEl>
                                      </p:cBhvr>
                                      <p:to x="100000" y="60000"/>
                                    </p:animScale>
                                    <p:animScale>
                                      <p:cBhvr>
                                        <p:cTn id="21" dur="41" decel="50000">
                                          <p:stCondLst>
                                            <p:cond delay="169"/>
                                          </p:stCondLst>
                                        </p:cTn>
                                        <p:tgtEl>
                                          <p:spTgt spid="32773"/>
                                        </p:tgtEl>
                                      </p:cBhvr>
                                      <p:to x="100000" y="100000"/>
                                    </p:animScale>
                                    <p:animScale>
                                      <p:cBhvr>
                                        <p:cTn id="22" dur="7">
                                          <p:stCondLst>
                                            <p:cond delay="328"/>
                                          </p:stCondLst>
                                        </p:cTn>
                                        <p:tgtEl>
                                          <p:spTgt spid="32773"/>
                                        </p:tgtEl>
                                      </p:cBhvr>
                                      <p:to x="100000" y="80000"/>
                                    </p:animScale>
                                    <p:animScale>
                                      <p:cBhvr>
                                        <p:cTn id="23" dur="41" decel="50000">
                                          <p:stCondLst>
                                            <p:cond delay="335"/>
                                          </p:stCondLst>
                                        </p:cTn>
                                        <p:tgtEl>
                                          <p:spTgt spid="32773"/>
                                        </p:tgtEl>
                                      </p:cBhvr>
                                      <p:to x="100000" y="100000"/>
                                    </p:animScale>
                                    <p:animScale>
                                      <p:cBhvr>
                                        <p:cTn id="24" dur="7">
                                          <p:stCondLst>
                                            <p:cond delay="410"/>
                                          </p:stCondLst>
                                        </p:cTn>
                                        <p:tgtEl>
                                          <p:spTgt spid="32773"/>
                                        </p:tgtEl>
                                      </p:cBhvr>
                                      <p:to x="100000" y="90000"/>
                                    </p:animScale>
                                    <p:animScale>
                                      <p:cBhvr>
                                        <p:cTn id="25" dur="41" decel="50000">
                                          <p:stCondLst>
                                            <p:cond delay="417"/>
                                          </p:stCondLst>
                                        </p:cTn>
                                        <p:tgtEl>
                                          <p:spTgt spid="32773"/>
                                        </p:tgtEl>
                                      </p:cBhvr>
                                      <p:to x="100000" y="100000"/>
                                    </p:animScale>
                                    <p:animScale>
                                      <p:cBhvr>
                                        <p:cTn id="26" dur="7">
                                          <p:stCondLst>
                                            <p:cond delay="452"/>
                                          </p:stCondLst>
                                        </p:cTn>
                                        <p:tgtEl>
                                          <p:spTgt spid="32773"/>
                                        </p:tgtEl>
                                      </p:cBhvr>
                                      <p:to x="100000" y="95000"/>
                                    </p:animScale>
                                    <p:animScale>
                                      <p:cBhvr>
                                        <p:cTn id="27" dur="41" decel="50000">
                                          <p:stCondLst>
                                            <p:cond delay="458"/>
                                          </p:stCondLst>
                                        </p:cTn>
                                        <p:tgtEl>
                                          <p:spTgt spid="32773"/>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5" name="مع ما ينتظر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785813" y="1500188"/>
            <a:ext cx="8072437" cy="5143500"/>
            <a:chOff x="495" y="945"/>
            <a:chExt cx="5085" cy="3240"/>
          </a:xfrm>
        </p:grpSpPr>
        <p:grpSp>
          <p:nvGrpSpPr>
            <p:cNvPr id="26628" name="مجموعة 47"/>
            <p:cNvGrpSpPr>
              <a:grpSpLocks/>
            </p:cNvGrpSpPr>
            <p:nvPr/>
          </p:nvGrpSpPr>
          <p:grpSpPr bwMode="auto">
            <a:xfrm>
              <a:off x="495" y="945"/>
              <a:ext cx="5085" cy="3240"/>
              <a:chOff x="7572396" y="4929198"/>
              <a:chExt cx="1795454" cy="796889"/>
            </a:xfrm>
          </p:grpSpPr>
          <p:sp>
            <p:nvSpPr>
              <p:cNvPr id="49" name="Oval 5"/>
              <p:cNvSpPr/>
              <p:nvPr/>
            </p:nvSpPr>
            <p:spPr bwMode="auto">
              <a:xfrm>
                <a:off x="7653253" y="4929198"/>
                <a:ext cx="1714597" cy="714495"/>
              </a:xfrm>
              <a:prstGeom prst="cloud">
                <a:avLst/>
              </a:prstGeom>
              <a:solidFill>
                <a:srgbClr val="000099"/>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50" name="Oval 5"/>
              <p:cNvSpPr/>
              <p:nvPr/>
            </p:nvSpPr>
            <p:spPr bwMode="auto">
              <a:xfrm>
                <a:off x="7572396" y="5000636"/>
                <a:ext cx="1731904" cy="725451"/>
              </a:xfrm>
              <a:prstGeom prst="cloud">
                <a:avLst/>
              </a:prstGeom>
              <a:solidFill>
                <a:srgbClr val="FF0066"/>
              </a:solidFill>
              <a:ln w="12700">
                <a:solidFill>
                  <a:srgbClr val="000099"/>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26629" name="عنوان 1"/>
            <p:cNvSpPr txBox="1">
              <a:spLocks/>
            </p:cNvSpPr>
            <p:nvPr/>
          </p:nvSpPr>
          <p:spPr bwMode="auto">
            <a:xfrm>
              <a:off x="1080" y="1485"/>
              <a:ext cx="4095" cy="2340"/>
            </a:xfrm>
            <a:prstGeom prst="rect">
              <a:avLst/>
            </a:prstGeom>
            <a:noFill/>
            <a:ln w="9525">
              <a:noFill/>
              <a:miter lim="800000"/>
              <a:headEnd/>
              <a:tailEnd/>
            </a:ln>
          </p:spPr>
          <p:txBody>
            <a:bodyPr anchor="ctr"/>
            <a:lstStyle/>
            <a:p>
              <a:pPr algn="ctr" rtl="1" eaLnBrk="1" hangingPunct="1"/>
              <a:r>
                <a:rPr lang="ar-EG" sz="3600" b="1" dirty="0">
                  <a:solidFill>
                    <a:schemeClr val="bg1"/>
                  </a:solidFill>
                  <a:ea typeface="Majalla UI"/>
                  <a:cs typeface="Majalla UI"/>
                </a:rPr>
                <a:t>جاء في التعريف بأنس بن </a:t>
              </a:r>
              <a:r>
                <a:rPr lang="ar-EG" sz="3600" b="1" dirty="0" smtClean="0">
                  <a:solidFill>
                    <a:schemeClr val="bg1"/>
                  </a:solidFill>
                  <a:ea typeface="Majalla UI"/>
                  <a:cs typeface="Majalla UI"/>
                </a:rPr>
                <a:t>مالك رضي الله عنه </a:t>
              </a:r>
              <a:r>
                <a:rPr lang="ar-EG" sz="3600" b="1" dirty="0">
                  <a:solidFill>
                    <a:schemeClr val="bg1"/>
                  </a:solidFill>
                  <a:ea typeface="Majalla UI"/>
                  <a:cs typeface="Majalla UI"/>
                </a:rPr>
                <a:t>أنه خدم النبي صلى الله عليه وسلم عشر سنين، قال </a:t>
              </a:r>
              <a:r>
                <a:rPr lang="ar-EG" sz="3600" b="1" dirty="0" smtClean="0">
                  <a:solidFill>
                    <a:schemeClr val="bg1"/>
                  </a:solidFill>
                  <a:ea typeface="Majalla UI"/>
                  <a:cs typeface="Majalla UI"/>
                </a:rPr>
                <a:t>أنس رضي الله عنه: </a:t>
              </a:r>
              <a:r>
                <a:rPr lang="ar-EG" sz="3600" b="1" dirty="0">
                  <a:solidFill>
                    <a:schemeClr val="bg1"/>
                  </a:solidFill>
                  <a:ea typeface="Majalla UI"/>
                  <a:cs typeface="Majalla UI"/>
                </a:rPr>
                <a:t>والله ما قال لي أفِّ قَطُّ، ولا قال لي لشيء لِمَ فعلت كذا وهلاّ فعلت كذا، على أي شيء يدل ذلك</a:t>
              </a:r>
              <a:r>
                <a:rPr lang="ar-EG" sz="4000" b="1" dirty="0">
                  <a:solidFill>
                    <a:schemeClr val="bg1"/>
                  </a:solidFill>
                  <a:ea typeface="Majalla UI"/>
                  <a:cs typeface="Majalla UI"/>
                </a:rPr>
                <a:t>؟</a:t>
              </a:r>
            </a:p>
          </p:txBody>
        </p:sp>
      </p:grpSp>
      <p:sp>
        <p:nvSpPr>
          <p:cNvPr id="7" name="عنوان 1"/>
          <p:cNvSpPr txBox="1">
            <a:spLocks/>
          </p:cNvSpPr>
          <p:nvPr/>
        </p:nvSpPr>
        <p:spPr bwMode="auto">
          <a:xfrm>
            <a:off x="6503988" y="500063"/>
            <a:ext cx="1568450" cy="172085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algn="ctr" rtl="1" eaLnBrk="1" hangingPunct="1">
              <a:defRPr/>
            </a:pPr>
            <a:r>
              <a:rPr lang="ar-EG" sz="7200" b="1" dirty="0">
                <a:solidFill>
                  <a:srgbClr val="C00000"/>
                </a:solidFill>
              </a:rPr>
              <a:t>فكر؟</a:t>
            </a:r>
          </a:p>
        </p:txBody>
      </p:sp>
    </p:spTree>
  </p:cSld>
  <p:clrMapOvr>
    <a:masterClrMapping/>
  </p:clrMapOvr>
  <p:transition>
    <p:wheel spokes="8"/>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فكر.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5" name="جاء في التعريف بأنس بن مال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1785938"/>
            <a:ext cx="9144000" cy="3857625"/>
            <a:chOff x="500034" y="1423444"/>
            <a:chExt cx="8143932" cy="4143404"/>
          </a:xfrm>
        </p:grpSpPr>
        <p:grpSp>
          <p:nvGrpSpPr>
            <p:cNvPr id="27651" name="Group 7"/>
            <p:cNvGrpSpPr>
              <a:grpSpLocks/>
            </p:cNvGrpSpPr>
            <p:nvPr/>
          </p:nvGrpSpPr>
          <p:grpSpPr bwMode="auto">
            <a:xfrm>
              <a:off x="500034" y="1423444"/>
              <a:ext cx="8143932" cy="4143404"/>
              <a:chOff x="1357290" y="1423444"/>
              <a:chExt cx="6572296" cy="4143404"/>
            </a:xfrm>
          </p:grpSpPr>
          <p:sp>
            <p:nvSpPr>
              <p:cNvPr id="7" name="Rounded Rectangle 6"/>
              <p:cNvSpPr/>
              <p:nvPr/>
            </p:nvSpPr>
            <p:spPr bwMode="auto">
              <a:xfrm>
                <a:off x="1357290" y="1423444"/>
                <a:ext cx="6572296" cy="4143404"/>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1"/>
              <a:lstStyle/>
              <a:p>
                <a:pPr algn="r" rtl="1" eaLnBrk="1" hangingPunct="1">
                  <a:defRPr/>
                </a:pPr>
                <a:endParaRPr lang="ar-EG">
                  <a:solidFill>
                    <a:schemeClr val="tx1"/>
                  </a:solidFill>
                </a:endParaRPr>
              </a:p>
            </p:txBody>
          </p:sp>
          <p:sp>
            <p:nvSpPr>
              <p:cNvPr id="27658" name="Rectangle 7"/>
              <p:cNvSpPr>
                <a:spLocks noChangeArrowheads="1"/>
              </p:cNvSpPr>
              <p:nvPr/>
            </p:nvSpPr>
            <p:spPr bwMode="auto">
              <a:xfrm>
                <a:off x="1857356" y="1883822"/>
                <a:ext cx="5572164" cy="3286148"/>
              </a:xfrm>
              <a:prstGeom prst="rect">
                <a:avLst/>
              </a:prstGeom>
              <a:solidFill>
                <a:schemeClr val="accent1"/>
              </a:solidFill>
              <a:ln w="9525" algn="ctr">
                <a:solidFill>
                  <a:schemeClr val="tx1"/>
                </a:solidFill>
                <a:round/>
                <a:headEnd/>
                <a:tailEnd/>
              </a:ln>
            </p:spPr>
            <p:txBody>
              <a:bodyPr/>
              <a:lstStyle/>
              <a:p>
                <a:pPr algn="r" rtl="1" eaLnBrk="1" hangingPunct="1"/>
                <a:endParaRPr lang="ar-EG">
                  <a:ea typeface="Majalla UI"/>
                  <a:cs typeface="Majalla UI"/>
                </a:endParaRPr>
              </a:p>
            </p:txBody>
          </p:sp>
        </p:grpSp>
        <p:sp>
          <p:nvSpPr>
            <p:cNvPr id="21508" name="TextBox 5"/>
            <p:cNvSpPr txBox="1">
              <a:spLocks noChangeArrowheads="1"/>
            </p:cNvSpPr>
            <p:nvPr/>
          </p:nvSpPr>
          <p:spPr bwMode="auto">
            <a:xfrm>
              <a:off x="1581629" y="2486735"/>
              <a:ext cx="6044367" cy="2082636"/>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ctr" rtl="1" eaLnBrk="1" hangingPunct="1">
                <a:defRPr/>
              </a:pPr>
              <a:r>
                <a:rPr lang="ar-EG" sz="4000" b="1" dirty="0"/>
                <a:t>يدل ذلك على حسن خلق الرسول صلى الله عليه وسلم، وإحسانه لجميع الناس من حوله الصغير والكبير.</a:t>
              </a:r>
              <a:endParaRPr lang="en-US" sz="4000" dirty="0"/>
            </a:p>
          </p:txBody>
        </p:sp>
      </p:gr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
                                        </p:tgtEl>
                                        <p:attrNameLst>
                                          <p:attrName>ppt_w</p:attrName>
                                        </p:attrNameLst>
                                      </p:cBhvr>
                                      <p:tavLst>
                                        <p:tav tm="0">
                                          <p:val>
                                            <p:strVal val="#ppt_w*.05"/>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يدل ذل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3357563" y="214313"/>
            <a:ext cx="5572125" cy="1643062"/>
            <a:chOff x="2857488" y="71391"/>
            <a:chExt cx="3924081" cy="1643097"/>
          </a:xfrm>
        </p:grpSpPr>
        <p:sp>
          <p:nvSpPr>
            <p:cNvPr id="34" name="24-Point Star 9"/>
            <p:cNvSpPr/>
            <p:nvPr/>
          </p:nvSpPr>
          <p:spPr>
            <a:xfrm>
              <a:off x="2857488" y="71391"/>
              <a:ext cx="3924081" cy="1643097"/>
            </a:xfrm>
            <a:prstGeom prst="star24">
              <a:avLst/>
            </a:prstGeom>
            <a:ln/>
          </p:spPr>
          <p:style>
            <a:lnRef idx="3">
              <a:schemeClr val="lt1"/>
            </a:lnRef>
            <a:fillRef idx="1">
              <a:schemeClr val="accent3"/>
            </a:fillRef>
            <a:effectRef idx="1">
              <a:schemeClr val="accent3"/>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35" name="Rectangle 1"/>
            <p:cNvSpPr/>
            <p:nvPr/>
          </p:nvSpPr>
          <p:spPr>
            <a:xfrm>
              <a:off x="3555102" y="428586"/>
              <a:ext cx="2488605" cy="830281"/>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algn="ctr" rtl="1" eaLnBrk="1" fontAlgn="auto" hangingPunct="1">
                <a:spcBef>
                  <a:spcPts val="0"/>
                </a:spcBef>
                <a:spcAft>
                  <a:spcPts val="0"/>
                </a:spcAft>
                <a:defRPr/>
              </a:pPr>
              <a:r>
                <a:rPr lang="ar-SA" sz="4800" b="1" dirty="0">
                  <a:solidFill>
                    <a:schemeClr val="tx1"/>
                  </a:solidFill>
                </a:rPr>
                <a:t>تطبيقات سلوكية </a:t>
              </a:r>
              <a:endParaRPr lang="ar-EG" sz="4800" b="1" dirty="0">
                <a:solidFill>
                  <a:schemeClr val="tx1"/>
                </a:solidFill>
              </a:endParaRPr>
            </a:p>
          </p:txBody>
        </p:sp>
      </p:grpSp>
      <p:grpSp>
        <p:nvGrpSpPr>
          <p:cNvPr id="3" name="Group 4"/>
          <p:cNvGrpSpPr>
            <a:grpSpLocks/>
          </p:cNvGrpSpPr>
          <p:nvPr/>
        </p:nvGrpSpPr>
        <p:grpSpPr bwMode="auto">
          <a:xfrm>
            <a:off x="214313" y="1857375"/>
            <a:ext cx="8929687" cy="4643438"/>
            <a:chOff x="642909" y="1071614"/>
            <a:chExt cx="8501090" cy="3143647"/>
          </a:xfrm>
        </p:grpSpPr>
        <p:pic>
          <p:nvPicPr>
            <p:cNvPr id="28682" name="Picture 3" descr="Frame-52.wmf"/>
            <p:cNvPicPr>
              <a:picLocks noChangeAspect="1"/>
            </p:cNvPicPr>
            <p:nvPr/>
          </p:nvPicPr>
          <p:blipFill>
            <a:blip r:embed="rId5" cstate="print"/>
            <a:srcRect/>
            <a:stretch>
              <a:fillRect/>
            </a:stretch>
          </p:blipFill>
          <p:spPr bwMode="auto">
            <a:xfrm>
              <a:off x="642909" y="1071614"/>
              <a:ext cx="8501090" cy="3143647"/>
            </a:xfrm>
            <a:prstGeom prst="rect">
              <a:avLst/>
            </a:prstGeom>
            <a:noFill/>
            <a:ln w="9525">
              <a:noFill/>
              <a:miter lim="800000"/>
              <a:headEnd/>
              <a:tailEnd/>
            </a:ln>
          </p:spPr>
        </p:pic>
        <p:sp>
          <p:nvSpPr>
            <p:cNvPr id="28683" name="TextBox 1"/>
            <p:cNvSpPr txBox="1">
              <a:spLocks noChangeArrowheads="1"/>
            </p:cNvSpPr>
            <p:nvPr/>
          </p:nvSpPr>
          <p:spPr bwMode="auto">
            <a:xfrm>
              <a:off x="1785918" y="1720982"/>
              <a:ext cx="6000792" cy="812627"/>
            </a:xfrm>
            <a:prstGeom prst="rect">
              <a:avLst/>
            </a:prstGeom>
            <a:noFill/>
            <a:ln w="9525">
              <a:noFill/>
              <a:miter lim="800000"/>
              <a:headEnd/>
              <a:tailEnd/>
            </a:ln>
          </p:spPr>
          <p:txBody>
            <a:bodyPr>
              <a:spAutoFit/>
            </a:bodyPr>
            <a:lstStyle/>
            <a:p>
              <a:pPr algn="ctr" rtl="1" eaLnBrk="1" hangingPunct="1">
                <a:spcBef>
                  <a:spcPct val="50000"/>
                </a:spcBef>
              </a:pPr>
              <a:r>
                <a:rPr lang="ar-EG" sz="3600" b="1">
                  <a:solidFill>
                    <a:srgbClr val="7030A0"/>
                  </a:solidFill>
                  <a:ea typeface="Majalla UI"/>
                  <a:cs typeface="Majalla UI"/>
                </a:rPr>
                <a:t>أصل أقاربي بالوسائل الممكنة ممتثلاً أمر الله ورسوله صلى الله عليه وسلم:</a:t>
              </a:r>
            </a:p>
          </p:txBody>
        </p:sp>
      </p:grpSp>
      <p:sp>
        <p:nvSpPr>
          <p:cNvPr id="28676" name="عنوان 1"/>
          <p:cNvSpPr txBox="1">
            <a:spLocks/>
          </p:cNvSpPr>
          <p:nvPr/>
        </p:nvSpPr>
        <p:spPr bwMode="auto">
          <a:xfrm>
            <a:off x="500063" y="4376738"/>
            <a:ext cx="7929562" cy="838200"/>
          </a:xfrm>
          <a:prstGeom prst="rect">
            <a:avLst/>
          </a:prstGeom>
          <a:noFill/>
          <a:ln w="9525">
            <a:noFill/>
            <a:miter lim="800000"/>
            <a:headEnd/>
            <a:tailEnd/>
          </a:ln>
        </p:spPr>
        <p:txBody>
          <a:bodyPr anchor="ctr"/>
          <a:lstStyle/>
          <a:p>
            <a:pPr algn="ctr" rtl="1" eaLnBrk="1" hangingPunct="1"/>
            <a:endParaRPr lang="en-US" sz="4000">
              <a:solidFill>
                <a:srgbClr val="7030A0"/>
              </a:solidFill>
              <a:ea typeface="Majalla UI"/>
              <a:cs typeface="Majalla UI"/>
            </a:endParaRPr>
          </a:p>
        </p:txBody>
      </p:sp>
      <p:pic>
        <p:nvPicPr>
          <p:cNvPr id="4" name="Picture 2"/>
          <p:cNvPicPr>
            <a:picLocks noChangeAspect="1" noChangeArrowheads="1"/>
          </p:cNvPicPr>
          <p:nvPr/>
        </p:nvPicPr>
        <p:blipFill>
          <a:blip r:embed="rId6" cstate="print">
            <a:lum bright="-9000" contrast="23000"/>
          </a:blip>
          <a:srcRect/>
          <a:stretch>
            <a:fillRect/>
          </a:stretch>
        </p:blipFill>
        <p:spPr bwMode="auto">
          <a:xfrm>
            <a:off x="642910" y="4214818"/>
            <a:ext cx="7786742" cy="1619251"/>
          </a:xfrm>
          <a:prstGeom prst="rect">
            <a:avLst/>
          </a:prstGeom>
          <a:noFill/>
          <a:ln w="9525">
            <a:noFill/>
            <a:miter lim="800000"/>
            <a:headEnd/>
            <a:tailEnd/>
          </a:ln>
          <a:effectLst/>
        </p:spPr>
      </p:pic>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تطبيقات سلوكيه.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اصل اقاربى بالوسائل.wav"/>
                                        </p:tgtEl>
                                      </p:cMediaNode>
                                    </p:audio>
                                  </p:subTnLst>
                                </p:cTn>
                              </p:par>
                              <p:par>
                                <p:cTn id="13" presetID="4"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4"/>
          <p:cNvGrpSpPr>
            <a:grpSpLocks/>
          </p:cNvGrpSpPr>
          <p:nvPr/>
        </p:nvGrpSpPr>
        <p:grpSpPr bwMode="auto">
          <a:xfrm>
            <a:off x="214313" y="1857375"/>
            <a:ext cx="8929687" cy="4643438"/>
            <a:chOff x="642909" y="1071614"/>
            <a:chExt cx="8501090" cy="3143647"/>
          </a:xfrm>
        </p:grpSpPr>
        <p:pic>
          <p:nvPicPr>
            <p:cNvPr id="29704" name="Picture 3" descr="Frame-52.wmf"/>
            <p:cNvPicPr>
              <a:picLocks noChangeAspect="1"/>
            </p:cNvPicPr>
            <p:nvPr/>
          </p:nvPicPr>
          <p:blipFill>
            <a:blip r:embed="rId5" cstate="print"/>
            <a:srcRect/>
            <a:stretch>
              <a:fillRect/>
            </a:stretch>
          </p:blipFill>
          <p:spPr bwMode="auto">
            <a:xfrm>
              <a:off x="642909" y="1071614"/>
              <a:ext cx="8501090" cy="3143647"/>
            </a:xfrm>
            <a:prstGeom prst="rect">
              <a:avLst/>
            </a:prstGeom>
            <a:noFill/>
            <a:ln w="9525">
              <a:noFill/>
              <a:miter lim="800000"/>
              <a:headEnd/>
              <a:tailEnd/>
            </a:ln>
          </p:spPr>
        </p:pic>
        <p:sp>
          <p:nvSpPr>
            <p:cNvPr id="29705" name="TextBox 1"/>
            <p:cNvSpPr txBox="1">
              <a:spLocks noChangeArrowheads="1"/>
            </p:cNvSpPr>
            <p:nvPr/>
          </p:nvSpPr>
          <p:spPr bwMode="auto">
            <a:xfrm>
              <a:off x="1785918" y="1720982"/>
              <a:ext cx="6000792" cy="812627"/>
            </a:xfrm>
            <a:prstGeom prst="rect">
              <a:avLst/>
            </a:prstGeom>
            <a:noFill/>
            <a:ln w="9525">
              <a:noFill/>
              <a:miter lim="800000"/>
              <a:headEnd/>
              <a:tailEnd/>
            </a:ln>
          </p:spPr>
          <p:txBody>
            <a:bodyPr>
              <a:spAutoFit/>
            </a:bodyPr>
            <a:lstStyle/>
            <a:p>
              <a:pPr algn="ctr" rtl="1" eaLnBrk="1" hangingPunct="1">
                <a:spcBef>
                  <a:spcPct val="50000"/>
                </a:spcBef>
              </a:pPr>
              <a:r>
                <a:rPr lang="ar-EG" sz="3600" b="1">
                  <a:solidFill>
                    <a:srgbClr val="7030A0"/>
                  </a:solidFill>
                  <a:ea typeface="Majalla UI"/>
                  <a:cs typeface="Majalla UI"/>
                </a:rPr>
                <a:t>أصل أقاربي بالوسائل الممكنة ممتثلاً أمر الله ورسوله صلى الله عليه وسلم:</a:t>
              </a:r>
            </a:p>
          </p:txBody>
        </p:sp>
      </p:grpSp>
      <p:sp>
        <p:nvSpPr>
          <p:cNvPr id="40963" name="عنوان 1"/>
          <p:cNvSpPr txBox="1">
            <a:spLocks/>
          </p:cNvSpPr>
          <p:nvPr/>
        </p:nvSpPr>
        <p:spPr bwMode="auto">
          <a:xfrm>
            <a:off x="500063" y="4376738"/>
            <a:ext cx="7929562" cy="838200"/>
          </a:xfrm>
          <a:prstGeom prst="rect">
            <a:avLst/>
          </a:prstGeom>
          <a:noFill/>
          <a:ln w="9525">
            <a:noFill/>
            <a:miter lim="800000"/>
            <a:headEnd/>
            <a:tailEnd/>
          </a:ln>
        </p:spPr>
        <p:txBody>
          <a:bodyPr anchor="ctr"/>
          <a:lstStyle/>
          <a:p>
            <a:pPr algn="ctr" rtl="1" eaLnBrk="1" hangingPunct="1"/>
            <a:r>
              <a:rPr lang="ar-EG" sz="3600" b="1" dirty="0">
                <a:solidFill>
                  <a:srgbClr val="7030A0"/>
                </a:solidFill>
                <a:ea typeface="Majalla UI"/>
                <a:cs typeface="Majalla UI"/>
              </a:rPr>
              <a:t>سأقوم بزيارة (                 ) في عطلة نهاية هذا الأسبوع</a:t>
            </a:r>
            <a:r>
              <a:rPr lang="ar-EG" sz="4000" dirty="0">
                <a:solidFill>
                  <a:srgbClr val="7030A0"/>
                </a:solidFill>
                <a:ea typeface="Majalla UI"/>
                <a:cs typeface="Majalla UI"/>
              </a:rPr>
              <a:t>.</a:t>
            </a:r>
            <a:endParaRPr lang="en-US" sz="4000" dirty="0">
              <a:solidFill>
                <a:srgbClr val="7030A0"/>
              </a:solidFill>
              <a:ea typeface="Majalla UI"/>
              <a:cs typeface="Majalla UI"/>
            </a:endParaRPr>
          </a:p>
        </p:txBody>
      </p:sp>
      <p:sp>
        <p:nvSpPr>
          <p:cNvPr id="2" name="TextBox 1"/>
          <p:cNvSpPr txBox="1">
            <a:spLocks noChangeArrowheads="1"/>
          </p:cNvSpPr>
          <p:nvPr/>
        </p:nvSpPr>
        <p:spPr bwMode="auto">
          <a:xfrm>
            <a:off x="3857625" y="4202113"/>
            <a:ext cx="2084388" cy="584200"/>
          </a:xfrm>
          <a:prstGeom prst="rect">
            <a:avLst/>
          </a:prstGeom>
          <a:noFill/>
          <a:ln w="9525">
            <a:noFill/>
            <a:miter lim="800000"/>
            <a:headEnd/>
            <a:tailEnd/>
          </a:ln>
        </p:spPr>
        <p:txBody>
          <a:bodyPr wrap="none">
            <a:spAutoFit/>
          </a:bodyPr>
          <a:lstStyle/>
          <a:p>
            <a:r>
              <a:rPr lang="ar-EG" sz="3200" b="1" dirty="0" err="1">
                <a:solidFill>
                  <a:srgbClr val="C00000"/>
                </a:solidFill>
              </a:rPr>
              <a:t>خالى</a:t>
            </a:r>
            <a:r>
              <a:rPr lang="ar-EG" sz="3200" b="1" dirty="0">
                <a:solidFill>
                  <a:srgbClr val="C00000"/>
                </a:solidFill>
              </a:rPr>
              <a:t> و </a:t>
            </a:r>
            <a:r>
              <a:rPr lang="ar-EG" sz="3200" b="1" dirty="0" err="1">
                <a:solidFill>
                  <a:srgbClr val="C00000"/>
                </a:solidFill>
              </a:rPr>
              <a:t>خالاتى</a:t>
            </a:r>
            <a:endParaRPr lang="en-US" sz="3200" dirty="0">
              <a:solidFill>
                <a:srgbClr val="C00000"/>
              </a:solidFill>
            </a:endParaRPr>
          </a:p>
        </p:txBody>
      </p:sp>
      <p:grpSp>
        <p:nvGrpSpPr>
          <p:cNvPr id="29701" name="Group 10"/>
          <p:cNvGrpSpPr>
            <a:grpSpLocks/>
          </p:cNvGrpSpPr>
          <p:nvPr/>
        </p:nvGrpSpPr>
        <p:grpSpPr bwMode="auto">
          <a:xfrm>
            <a:off x="3357563" y="214313"/>
            <a:ext cx="5572125" cy="1643062"/>
            <a:chOff x="2857488" y="71391"/>
            <a:chExt cx="3924081" cy="1643097"/>
          </a:xfrm>
        </p:grpSpPr>
        <p:sp>
          <p:nvSpPr>
            <p:cNvPr id="11" name="24-Point Star 9"/>
            <p:cNvSpPr/>
            <p:nvPr/>
          </p:nvSpPr>
          <p:spPr>
            <a:xfrm>
              <a:off x="2857488" y="71391"/>
              <a:ext cx="3924081" cy="1643097"/>
            </a:xfrm>
            <a:prstGeom prst="star24">
              <a:avLst/>
            </a:prstGeom>
            <a:ln/>
          </p:spPr>
          <p:style>
            <a:lnRef idx="3">
              <a:schemeClr val="lt1"/>
            </a:lnRef>
            <a:fillRef idx="1">
              <a:schemeClr val="accent3"/>
            </a:fillRef>
            <a:effectRef idx="1">
              <a:schemeClr val="accent3"/>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12" name="Rectangle 1"/>
            <p:cNvSpPr/>
            <p:nvPr/>
          </p:nvSpPr>
          <p:spPr>
            <a:xfrm>
              <a:off x="3555102" y="428586"/>
              <a:ext cx="2488605" cy="830281"/>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algn="ctr" rtl="1" eaLnBrk="1" fontAlgn="auto" hangingPunct="1">
                <a:spcBef>
                  <a:spcPts val="0"/>
                </a:spcBef>
                <a:spcAft>
                  <a:spcPts val="0"/>
                </a:spcAft>
                <a:defRPr/>
              </a:pPr>
              <a:r>
                <a:rPr lang="ar-SA" sz="4800" b="1" dirty="0">
                  <a:solidFill>
                    <a:schemeClr val="tx1"/>
                  </a:solidFill>
                </a:rPr>
                <a:t>تطبيقات سلوكية </a:t>
              </a:r>
              <a:endParaRPr lang="ar-EG" sz="4800" b="1" dirty="0">
                <a:solidFill>
                  <a:schemeClr val="tx1"/>
                </a:solidFill>
              </a:endParaRPr>
            </a:p>
          </p:txBody>
        </p:sp>
      </p:gr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slide(fromTop)">
                                      <p:cBhvr>
                                        <p:cTn id="7" dur="500"/>
                                        <p:tgtEl>
                                          <p:spTgt spid="40963"/>
                                        </p:tgtEl>
                                      </p:cBhvr>
                                    </p:animEffect>
                                  </p:childTnLst>
                                  <p:subTnLst>
                                    <p:audio>
                                      <p:cMediaNode>
                                        <p:cTn display="0" masterRel="sameClick">
                                          <p:stCondLst>
                                            <p:cond evt="begin" delay="0">
                                              <p:tn val="5"/>
                                            </p:cond>
                                          </p:stCondLst>
                                          <p:endCondLst>
                                            <p:cond evt="onStopAudio" delay="0">
                                              <p:tgtEl>
                                                <p:sldTgt/>
                                              </p:tgtEl>
                                            </p:cond>
                                          </p:endCondLst>
                                        </p:cTn>
                                        <p:tgtEl>
                                          <p:sndTgt r:embed="rId3" name="ساقوم بزياره.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خالى و خالات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3"/>
          <p:cNvGrpSpPr>
            <a:grpSpLocks/>
          </p:cNvGrpSpPr>
          <p:nvPr/>
        </p:nvGrpSpPr>
        <p:grpSpPr bwMode="auto">
          <a:xfrm>
            <a:off x="571500" y="1571625"/>
            <a:ext cx="7572375" cy="2928938"/>
            <a:chOff x="1785918" y="0"/>
            <a:chExt cx="5786478" cy="1240325"/>
          </a:xfrm>
        </p:grpSpPr>
        <p:pic>
          <p:nvPicPr>
            <p:cNvPr id="30723" name="صورة 4" descr="0071.WMF"/>
            <p:cNvPicPr>
              <a:picLocks noChangeAspect="1"/>
            </p:cNvPicPr>
            <p:nvPr/>
          </p:nvPicPr>
          <p:blipFill>
            <a:blip r:embed="rId4" cstate="print"/>
            <a:srcRect/>
            <a:stretch>
              <a:fillRect/>
            </a:stretch>
          </p:blipFill>
          <p:spPr bwMode="auto">
            <a:xfrm>
              <a:off x="1785918" y="0"/>
              <a:ext cx="5786478" cy="1240325"/>
            </a:xfrm>
            <a:prstGeom prst="rect">
              <a:avLst/>
            </a:prstGeom>
            <a:noFill/>
            <a:ln w="9525">
              <a:noFill/>
              <a:miter lim="800000"/>
              <a:headEnd/>
              <a:tailEnd/>
            </a:ln>
          </p:spPr>
        </p:pic>
        <p:sp>
          <p:nvSpPr>
            <p:cNvPr id="30724" name="مربع نص 5"/>
            <p:cNvSpPr txBox="1">
              <a:spLocks noChangeArrowheads="1"/>
            </p:cNvSpPr>
            <p:nvPr/>
          </p:nvSpPr>
          <p:spPr bwMode="auto">
            <a:xfrm>
              <a:off x="2808410" y="437876"/>
              <a:ext cx="3617620" cy="560436"/>
            </a:xfrm>
            <a:prstGeom prst="rect">
              <a:avLst/>
            </a:prstGeom>
            <a:noFill/>
            <a:ln w="9525">
              <a:noFill/>
              <a:miter lim="800000"/>
              <a:headEnd/>
              <a:tailEnd/>
            </a:ln>
          </p:spPr>
          <p:txBody>
            <a:bodyPr>
              <a:spAutoFit/>
            </a:bodyPr>
            <a:lstStyle/>
            <a:p>
              <a:pPr algn="ctr" eaLnBrk="1" hangingPunct="1"/>
              <a:r>
                <a:rPr lang="ar-SA" sz="8000" b="1">
                  <a:solidFill>
                    <a:schemeClr val="bg1"/>
                  </a:solidFill>
                  <a:ea typeface="Majalla UI"/>
                  <a:cs typeface="Majalla UI"/>
                </a:rPr>
                <a:t>التقويم</a:t>
              </a:r>
              <a:r>
                <a:rPr lang="ar-SA" sz="4000" b="1">
                  <a:solidFill>
                    <a:schemeClr val="bg1"/>
                  </a:solidFill>
                  <a:ea typeface="Majalla UI"/>
                  <a:cs typeface="Majalla UI"/>
                </a:rPr>
                <a:t>  </a:t>
              </a:r>
              <a:endParaRPr lang="ar-EG" sz="4000" b="1">
                <a:solidFill>
                  <a:schemeClr val="bg1"/>
                </a:solidFill>
                <a:ea typeface="Majalla UI"/>
                <a:cs typeface="Majalla UI"/>
              </a:endParaRPr>
            </a:p>
          </p:txBody>
        </p:sp>
      </p:gr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قوي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14313" y="1571625"/>
            <a:ext cx="8929687" cy="5286375"/>
            <a:chOff x="642909" y="1071614"/>
            <a:chExt cx="8501090" cy="3143647"/>
          </a:xfrm>
        </p:grpSpPr>
        <p:pic>
          <p:nvPicPr>
            <p:cNvPr id="31755" name="Picture 3" descr="Frame-52.wmf"/>
            <p:cNvPicPr>
              <a:picLocks noChangeAspect="1"/>
            </p:cNvPicPr>
            <p:nvPr/>
          </p:nvPicPr>
          <p:blipFill>
            <a:blip r:embed="rId10" cstate="print"/>
            <a:srcRect/>
            <a:stretch>
              <a:fillRect/>
            </a:stretch>
          </p:blipFill>
          <p:spPr bwMode="auto">
            <a:xfrm>
              <a:off x="642909" y="1071614"/>
              <a:ext cx="8501090" cy="3143647"/>
            </a:xfrm>
            <a:prstGeom prst="rect">
              <a:avLst/>
            </a:prstGeom>
            <a:noFill/>
            <a:ln w="9525">
              <a:noFill/>
              <a:miter lim="800000"/>
              <a:headEnd/>
              <a:tailEnd/>
            </a:ln>
          </p:spPr>
        </p:pic>
        <p:sp>
          <p:nvSpPr>
            <p:cNvPr id="31756" name="TextBox 1"/>
            <p:cNvSpPr txBox="1">
              <a:spLocks noChangeArrowheads="1"/>
            </p:cNvSpPr>
            <p:nvPr/>
          </p:nvSpPr>
          <p:spPr bwMode="auto">
            <a:xfrm>
              <a:off x="1390981" y="1642678"/>
              <a:ext cx="6746492" cy="1043245"/>
            </a:xfrm>
            <a:prstGeom prst="rect">
              <a:avLst/>
            </a:prstGeom>
            <a:noFill/>
            <a:ln w="9525">
              <a:noFill/>
              <a:miter lim="800000"/>
              <a:headEnd/>
              <a:tailEnd/>
            </a:ln>
          </p:spPr>
          <p:txBody>
            <a:bodyPr>
              <a:spAutoFit/>
            </a:bodyPr>
            <a:lstStyle/>
            <a:p>
              <a:pPr algn="ctr" rtl="1" eaLnBrk="1" hangingPunct="1">
                <a:spcBef>
                  <a:spcPct val="50000"/>
                </a:spcBef>
              </a:pPr>
              <a:r>
                <a:rPr lang="ar-EG" sz="3600" b="1" dirty="0">
                  <a:solidFill>
                    <a:srgbClr val="7030A0"/>
                  </a:solidFill>
                  <a:ea typeface="Majalla UI"/>
                  <a:cs typeface="Majalla UI"/>
                </a:rPr>
                <a:t>1- كم هو رائع أن تحرص على حضور اللقاءات والمناسبات بين أقاربك؛ حيث إن حكم صلة الأرحام:</a:t>
              </a:r>
            </a:p>
          </p:txBody>
        </p:sp>
      </p:grpSp>
      <p:sp>
        <p:nvSpPr>
          <p:cNvPr id="43010" name="عنوان 1"/>
          <p:cNvSpPr txBox="1">
            <a:spLocks/>
          </p:cNvSpPr>
          <p:nvPr/>
        </p:nvSpPr>
        <p:spPr bwMode="auto">
          <a:xfrm>
            <a:off x="5761038" y="4071938"/>
            <a:ext cx="2322512" cy="1928812"/>
          </a:xfrm>
          <a:prstGeom prst="rect">
            <a:avLst/>
          </a:prstGeom>
          <a:noFill/>
          <a:ln w="9525">
            <a:noFill/>
            <a:miter lim="800000"/>
            <a:headEnd/>
            <a:tailEnd/>
          </a:ln>
        </p:spPr>
        <p:txBody>
          <a:bodyPr anchor="ctr"/>
          <a:lstStyle/>
          <a:p>
            <a:pPr algn="justLow" rtl="1" eaLnBrk="1" hangingPunct="1"/>
            <a:endParaRPr lang="ar-EG" sz="3600" b="1">
              <a:solidFill>
                <a:srgbClr val="7030A0"/>
              </a:solidFill>
              <a:ea typeface="Majalla UI"/>
              <a:cs typeface="Majalla UI"/>
            </a:endParaRPr>
          </a:p>
        </p:txBody>
      </p:sp>
      <p:sp>
        <p:nvSpPr>
          <p:cNvPr id="11" name="سداسي 10"/>
          <p:cNvSpPr/>
          <p:nvPr/>
        </p:nvSpPr>
        <p:spPr bwMode="auto">
          <a:xfrm>
            <a:off x="1357313" y="534988"/>
            <a:ext cx="6715125" cy="965200"/>
          </a:xfrm>
          <a:prstGeom prst="hexagon">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1"/>
          <a:lstStyle/>
          <a:p>
            <a:pPr algn="ctr" rtl="1" eaLnBrk="1" hangingPunct="1">
              <a:defRPr/>
            </a:pPr>
            <a:endParaRPr lang="ar-SA"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3012" name="عنوان 1"/>
          <p:cNvSpPr txBox="1">
            <a:spLocks/>
          </p:cNvSpPr>
          <p:nvPr/>
        </p:nvSpPr>
        <p:spPr bwMode="auto">
          <a:xfrm>
            <a:off x="533400" y="304800"/>
            <a:ext cx="8382000" cy="1447800"/>
          </a:xfrm>
          <a:prstGeom prst="rect">
            <a:avLst/>
          </a:prstGeom>
          <a:noFill/>
          <a:ln w="9525">
            <a:noFill/>
            <a:miter lim="800000"/>
            <a:headEnd/>
            <a:tailEnd/>
          </a:ln>
        </p:spPr>
        <p:txBody>
          <a:bodyPr anchor="ctr"/>
          <a:lstStyle/>
          <a:p>
            <a:pPr algn="ctr" rtl="1" eaLnBrk="1" hangingPunct="1"/>
            <a:r>
              <a:rPr lang="ar-EG" sz="4000" b="1">
                <a:solidFill>
                  <a:schemeClr val="bg1"/>
                </a:solidFill>
                <a:ea typeface="Majalla UI"/>
                <a:cs typeface="Majalla UI"/>
              </a:rPr>
              <a:t>س1 اختر الإجابة الصحيحة فيما يلي:</a:t>
            </a:r>
            <a:endParaRPr lang="en-US" sz="4000" b="1">
              <a:solidFill>
                <a:schemeClr val="bg1"/>
              </a:solidFill>
              <a:ea typeface="Majalla UI"/>
              <a:cs typeface="Majalla UI"/>
            </a:endParaRPr>
          </a:p>
        </p:txBody>
      </p:sp>
      <p:sp>
        <p:nvSpPr>
          <p:cNvPr id="8" name="TextBox 7"/>
          <p:cNvSpPr txBox="1">
            <a:spLocks noChangeArrowheads="1"/>
          </p:cNvSpPr>
          <p:nvPr/>
        </p:nvSpPr>
        <p:spPr bwMode="auto">
          <a:xfrm>
            <a:off x="6286500" y="4071938"/>
            <a:ext cx="1536700" cy="584200"/>
          </a:xfrm>
          <a:prstGeom prst="rect">
            <a:avLst/>
          </a:prstGeom>
          <a:noFill/>
          <a:ln w="9525">
            <a:noFill/>
            <a:miter lim="800000"/>
            <a:headEnd/>
            <a:tailEnd/>
          </a:ln>
        </p:spPr>
        <p:txBody>
          <a:bodyPr wrap="none">
            <a:spAutoFit/>
          </a:bodyPr>
          <a:lstStyle/>
          <a:p>
            <a:pPr eaLnBrk="1" hangingPunct="1"/>
            <a:r>
              <a:rPr lang="ar-EG" sz="3200" b="1" dirty="0">
                <a:solidFill>
                  <a:srgbClr val="C00000"/>
                </a:solidFill>
                <a:ea typeface="Majalla UI"/>
                <a:cs typeface="Majalla UI"/>
              </a:rPr>
              <a:t>1- واجب.</a:t>
            </a:r>
            <a:endParaRPr lang="ar-EG" sz="3200" dirty="0">
              <a:solidFill>
                <a:srgbClr val="C00000"/>
              </a:solidFill>
              <a:ea typeface="Majalla UI"/>
              <a:cs typeface="Majalla UI"/>
            </a:endParaRPr>
          </a:p>
        </p:txBody>
      </p:sp>
      <p:sp>
        <p:nvSpPr>
          <p:cNvPr id="3" name="TextBox 2"/>
          <p:cNvSpPr txBox="1">
            <a:spLocks noChangeArrowheads="1"/>
          </p:cNvSpPr>
          <p:nvPr/>
        </p:nvSpPr>
        <p:spPr bwMode="auto">
          <a:xfrm>
            <a:off x="6022975" y="4643438"/>
            <a:ext cx="1906588" cy="584200"/>
          </a:xfrm>
          <a:prstGeom prst="rect">
            <a:avLst/>
          </a:prstGeom>
          <a:noFill/>
          <a:ln w="9525">
            <a:noFill/>
            <a:miter lim="800000"/>
            <a:headEnd/>
            <a:tailEnd/>
          </a:ln>
        </p:spPr>
        <p:txBody>
          <a:bodyPr wrap="none">
            <a:spAutoFit/>
          </a:bodyPr>
          <a:lstStyle/>
          <a:p>
            <a:pPr algn="r" rtl="1"/>
            <a:r>
              <a:rPr lang="ar-EG" sz="3200" b="1">
                <a:solidFill>
                  <a:srgbClr val="C00000"/>
                </a:solidFill>
              </a:rPr>
              <a:t>2- مستحب. </a:t>
            </a:r>
            <a:endParaRPr lang="en-US" sz="3200">
              <a:solidFill>
                <a:srgbClr val="C00000"/>
              </a:solidFill>
            </a:endParaRPr>
          </a:p>
        </p:txBody>
      </p:sp>
      <p:sp>
        <p:nvSpPr>
          <p:cNvPr id="4" name="TextBox 3"/>
          <p:cNvSpPr txBox="1">
            <a:spLocks noChangeArrowheads="1"/>
          </p:cNvSpPr>
          <p:nvPr/>
        </p:nvSpPr>
        <p:spPr bwMode="auto">
          <a:xfrm>
            <a:off x="6534150" y="5273675"/>
            <a:ext cx="1395413" cy="584200"/>
          </a:xfrm>
          <a:prstGeom prst="rect">
            <a:avLst/>
          </a:prstGeom>
          <a:noFill/>
          <a:ln w="9525">
            <a:noFill/>
            <a:miter lim="800000"/>
            <a:headEnd/>
            <a:tailEnd/>
          </a:ln>
        </p:spPr>
        <p:txBody>
          <a:bodyPr wrap="none">
            <a:spAutoFit/>
          </a:bodyPr>
          <a:lstStyle/>
          <a:p>
            <a:pPr algn="r" rtl="1"/>
            <a:r>
              <a:rPr lang="ar-EG" sz="3200" b="1">
                <a:solidFill>
                  <a:srgbClr val="C00000"/>
                </a:solidFill>
              </a:rPr>
              <a:t>3- مُباح.</a:t>
            </a:r>
            <a:endParaRPr lang="en-US" sz="3200">
              <a:solidFill>
                <a:srgbClr val="C00000"/>
              </a:solidFill>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2.wav"/>
                                        </p:tgtEl>
                                      </p:cMediaNode>
                                    </p:audio>
                                  </p:subTnLst>
                                </p:cTn>
                              </p:par>
                              <p:par>
                                <p:cTn id="8" presetID="18" presetClass="entr" presetSubtype="12" fill="hold" nodeType="withEffect">
                                  <p:stCondLst>
                                    <p:cond delay="0"/>
                                  </p:stCondLst>
                                  <p:childTnLst>
                                    <p:set>
                                      <p:cBhvr>
                                        <p:cTn id="9" dur="1" fill="hold">
                                          <p:stCondLst>
                                            <p:cond delay="0"/>
                                          </p:stCondLst>
                                        </p:cTn>
                                        <p:tgtEl>
                                          <p:spTgt spid="43012">
                                            <p:txEl>
                                              <p:pRg st="0" end="0"/>
                                            </p:txEl>
                                          </p:spTgt>
                                        </p:tgtEl>
                                        <p:attrNameLst>
                                          <p:attrName>style.visibility</p:attrName>
                                        </p:attrNameLst>
                                      </p:cBhvr>
                                      <p:to>
                                        <p:strVal val="visible"/>
                                      </p:to>
                                    </p:set>
                                    <p:animEffect transition="in" filter="strips(downLeft)">
                                      <p:cBhvr>
                                        <p:cTn id="10" dur="500"/>
                                        <p:tgtEl>
                                          <p:spTgt spid="43012">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4" name="اختر الاجابه.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5" name="كم هو رائع.wav"/>
                                        </p:tgtEl>
                                      </p:cMediaNode>
                                    </p:audio>
                                  </p:subTnLst>
                                </p:cTn>
                              </p:par>
                            </p:childTnLst>
                          </p:cTn>
                        </p:par>
                      </p:childTnLst>
                    </p:cTn>
                  </p:par>
                  <p:par>
                    <p:cTn id="16" fill="hold">
                      <p:stCondLst>
                        <p:cond delay="indefinite"/>
                      </p:stCondLst>
                      <p:childTnLst>
                        <p:par>
                          <p:cTn id="17" fill="hold">
                            <p:stCondLst>
                              <p:cond delay="0"/>
                            </p:stCondLst>
                            <p:childTnLst>
                              <p:par>
                                <p:cTn id="18" presetID="1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lide(fromTop)">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6" name="واجب.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7" name="مستحب.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8" name="مباح.wav"/>
                                        </p:tgtEl>
                                      </p:cMediaNode>
                                    </p:audio>
                                  </p:subTnLst>
                                </p:cTn>
                              </p:par>
                            </p:childTnLst>
                          </p:cTn>
                        </p:par>
                      </p:childTnLst>
                    </p:cTn>
                  </p:par>
                  <p:par>
                    <p:cTn id="29" fill="hold">
                      <p:stCondLst>
                        <p:cond delay="indefinite"/>
                      </p:stCondLst>
                      <p:childTnLst>
                        <p:par>
                          <p:cTn id="30" fill="hold">
                            <p:stCondLst>
                              <p:cond delay="0"/>
                            </p:stCondLst>
                            <p:childTnLst>
                              <p:par>
                                <p:cTn id="31" presetID="25" presetClass="exit" presetSubtype="0" fill="hold" grpId="0" nodeType="clickEffect" nodePh="1">
                                  <p:stCondLst>
                                    <p:cond delay="0"/>
                                  </p:stCondLst>
                                  <p:endCondLst>
                                    <p:cond evt="begin" delay="0">
                                      <p:tn val="31"/>
                                    </p:cond>
                                  </p:endCondLst>
                                  <p:childTnLst>
                                    <p:animEffect transition="out" filter="fade">
                                      <p:cBhvr>
                                        <p:cTn id="32" dur="500" accel="50000">
                                          <p:stCondLst>
                                            <p:cond delay="0"/>
                                          </p:stCondLst>
                                        </p:cTn>
                                        <p:tgtEl>
                                          <p:spTgt spid="43010"/>
                                        </p:tgtEl>
                                      </p:cBhvr>
                                    </p:animEffect>
                                    <p:anim calcmode="lin" valueType="num">
                                      <p:cBhvr>
                                        <p:cTn id="33" dur="250" accel="50000">
                                          <p:stCondLst>
                                            <p:cond delay="0"/>
                                          </p:stCondLst>
                                        </p:cTn>
                                        <p:tgtEl>
                                          <p:spTgt spid="43010"/>
                                        </p:tgtEl>
                                        <p:attrNameLst>
                                          <p:attrName>ppt_y</p:attrName>
                                        </p:attrNameLst>
                                      </p:cBhvr>
                                      <p:tavLst>
                                        <p:tav tm="0">
                                          <p:val>
                                            <p:strVal val="ppt_y"/>
                                          </p:val>
                                        </p:tav>
                                        <p:tav tm="100000">
                                          <p:val>
                                            <p:strVal val="ppt_y+.1"/>
                                          </p:val>
                                        </p:tav>
                                      </p:tavLst>
                                    </p:anim>
                                    <p:anim calcmode="lin" valueType="num">
                                      <p:cBhvr>
                                        <p:cTn id="34" dur="250" decel="50000">
                                          <p:stCondLst>
                                            <p:cond delay="250"/>
                                          </p:stCondLst>
                                        </p:cTn>
                                        <p:tgtEl>
                                          <p:spTgt spid="43010"/>
                                        </p:tgtEl>
                                        <p:attrNameLst>
                                          <p:attrName>ppt_y</p:attrName>
                                        </p:attrNameLst>
                                      </p:cBhvr>
                                      <p:tavLst>
                                        <p:tav tm="0">
                                          <p:val>
                                            <p:strVal val="ppt_y"/>
                                          </p:val>
                                        </p:tav>
                                        <p:tav tm="100000">
                                          <p:val>
                                            <p:strVal val="ppt_y-.1"/>
                                          </p:val>
                                        </p:tav>
                                      </p:tavLst>
                                    </p:anim>
                                    <p:anim calcmode="lin" valueType="num">
                                      <p:cBhvr>
                                        <p:cTn id="35" dur="250" accel="50000">
                                          <p:stCondLst>
                                            <p:cond delay="250"/>
                                          </p:stCondLst>
                                        </p:cTn>
                                        <p:tgtEl>
                                          <p:spTgt spid="43010"/>
                                        </p:tgtEl>
                                        <p:attrNameLst>
                                          <p:attrName>ppt_x</p:attrName>
                                        </p:attrNameLst>
                                      </p:cBhvr>
                                      <p:tavLst>
                                        <p:tav tm="0">
                                          <p:val>
                                            <p:strVal val="ppt_x"/>
                                          </p:val>
                                        </p:tav>
                                        <p:tav tm="100000">
                                          <p:val>
                                            <p:strVal val="ppt_x+.4"/>
                                          </p:val>
                                        </p:tav>
                                      </p:tavLst>
                                    </p:anim>
                                    <p:anim calcmode="lin" valueType="num">
                                      <p:cBhvr>
                                        <p:cTn id="36" dur="500"/>
                                        <p:tgtEl>
                                          <p:spTgt spid="43010"/>
                                        </p:tgtEl>
                                        <p:attrNameLst>
                                          <p:attrName>ppt_h</p:attrName>
                                        </p:attrNameLst>
                                      </p:cBhvr>
                                      <p:tavLst>
                                        <p:tav tm="0">
                                          <p:val>
                                            <p:strVal val="ppt_h"/>
                                          </p:val>
                                        </p:tav>
                                        <p:tav tm="100000">
                                          <p:val>
                                            <p:strVal val="ppt_h"/>
                                          </p:val>
                                        </p:tav>
                                      </p:tavLst>
                                    </p:anim>
                                    <p:anim calcmode="lin" valueType="num">
                                      <p:cBhvr>
                                        <p:cTn id="37" dur="250" accel="50000">
                                          <p:stCondLst>
                                            <p:cond delay="0"/>
                                          </p:stCondLst>
                                        </p:cTn>
                                        <p:tgtEl>
                                          <p:spTgt spid="43010"/>
                                        </p:tgtEl>
                                        <p:attrNameLst>
                                          <p:attrName>ppt_w</p:attrName>
                                        </p:attrNameLst>
                                      </p:cBhvr>
                                      <p:tavLst>
                                        <p:tav tm="0">
                                          <p:val>
                                            <p:strVal val="ppt_w"/>
                                          </p:val>
                                        </p:tav>
                                        <p:tav tm="100000">
                                          <p:val>
                                            <p:strVal val="ppt_w*.05"/>
                                          </p:val>
                                        </p:tav>
                                      </p:tavLst>
                                    </p:anim>
                                    <p:anim calcmode="lin" valueType="num">
                                      <p:cBhvr>
                                        <p:cTn id="38" dur="250" decel="50000">
                                          <p:stCondLst>
                                            <p:cond delay="250"/>
                                          </p:stCondLst>
                                        </p:cTn>
                                        <p:tgtEl>
                                          <p:spTgt spid="43010"/>
                                        </p:tgtEl>
                                        <p:attrNameLst>
                                          <p:attrName>ppt_w</p:attrName>
                                        </p:attrNameLst>
                                      </p:cBhvr>
                                      <p:tavLst>
                                        <p:tav tm="0">
                                          <p:val>
                                            <p:strVal val="ppt_w"/>
                                          </p:val>
                                        </p:tav>
                                        <p:tav tm="100000">
                                          <p:val>
                                            <p:strVal val="ppt_w/.05"/>
                                          </p:val>
                                        </p:tav>
                                      </p:tavLst>
                                    </p:anim>
                                    <p:anim calcmode="lin" valueType="num">
                                      <p:cBhvr>
                                        <p:cTn id="39" dur="250" accel="50000">
                                          <p:stCondLst>
                                            <p:cond delay="250"/>
                                          </p:stCondLst>
                                        </p:cTn>
                                        <p:tgtEl>
                                          <p:spTgt spid="43010"/>
                                        </p:tgtEl>
                                        <p:attrNameLst>
                                          <p:attrName>style.rotation</p:attrName>
                                        </p:attrNameLst>
                                      </p:cBhvr>
                                      <p:tavLst>
                                        <p:tav tm="0">
                                          <p:val>
                                            <p:fltVal val="0"/>
                                          </p:val>
                                        </p:tav>
                                        <p:tav tm="100000">
                                          <p:val>
                                            <p:fltVal val="-90"/>
                                          </p:val>
                                        </p:tav>
                                      </p:tavLst>
                                    </p:anim>
                                    <p:set>
                                      <p:cBhvr>
                                        <p:cTn id="40" dur="1" fill="hold">
                                          <p:stCondLst>
                                            <p:cond delay="499"/>
                                          </p:stCondLst>
                                        </p:cTn>
                                        <p:tgtEl>
                                          <p:spTgt spid="43010"/>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9" name="cached_gapbonus1.wav"/>
                                        </p:tgtEl>
                                      </p:cMediaNode>
                                    </p:audio>
                                  </p:subTnLst>
                                </p:cTn>
                              </p:par>
                              <p:par>
                                <p:cTn id="41" presetID="0" presetClass="path" presetSubtype="0" accel="50000" decel="50000" fill="hold" grpId="1" nodeType="withEffect">
                                  <p:stCondLst>
                                    <p:cond delay="0"/>
                                  </p:stCondLst>
                                  <p:childTnLst>
                                    <p:animMotion origin="layout" path="M -0.04115 0.01945 C -0.0908 0.04792 -0.14045 0.07639 -0.18004 0.09306 C -0.21962 0.10972 -0.24115 0.11412 -0.27847 0.11898 C -0.3158 0.12385 -0.36059 0.12616 -0.40382 0.12292 C -0.44705 0.11968 -0.50799 0.11065 -0.5382 0.09908 C -0.5684 0.0875 -0.58264 0.07084 -0.58455 0.05324 C -0.58646 0.03565 -0.57361 0.01065 -0.55018 -0.00648 C -0.52674 -0.02361 -0.48542 -0.03703 -0.4441 -0.05023 " pathEditMode="relative" rAng="0" ptsTypes="aaaaaaaA">
                                      <p:cBhvr>
                                        <p:cTn id="42" dur="500" fill="hold"/>
                                        <p:tgtEl>
                                          <p:spTgt spid="8"/>
                                        </p:tgtEl>
                                        <p:attrNameLst>
                                          <p:attrName>ppt_x</p:attrName>
                                          <p:attrName>ppt_y</p:attrName>
                                        </p:attrNameLst>
                                      </p:cBhvr>
                                      <p:rCtr x="-273" y="19"/>
                                    </p:animMotion>
                                  </p:childTnLst>
                                  <p:subTnLst>
                                    <p:audio>
                                      <p:cMediaNode>
                                        <p:cTn display="0" masterRel="sameClick">
                                          <p:stCondLst>
                                            <p:cond evt="begin" delay="0">
                                              <p:tn val="41"/>
                                            </p:cond>
                                          </p:stCondLst>
                                          <p:endCondLst>
                                            <p:cond evt="onStopAudio" delay="0">
                                              <p:tgtEl>
                                                <p:sldTgt/>
                                              </p:tgtEl>
                                            </p:cond>
                                          </p:endCondLst>
                                        </p:cTn>
                                        <p:tgtEl>
                                          <p:sndTgt r:embed="rId6" name="واج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P spid="8" grpId="0"/>
      <p:bldP spid="8" grpId="1"/>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14313" y="1571625"/>
            <a:ext cx="8929687" cy="5286375"/>
            <a:chOff x="642909" y="1071614"/>
            <a:chExt cx="8501090" cy="3143647"/>
          </a:xfrm>
        </p:grpSpPr>
        <p:pic>
          <p:nvPicPr>
            <p:cNvPr id="32777" name="Picture 3" descr="Frame-52.wmf"/>
            <p:cNvPicPr>
              <a:picLocks noChangeAspect="1"/>
            </p:cNvPicPr>
            <p:nvPr/>
          </p:nvPicPr>
          <p:blipFill>
            <a:blip r:embed="rId7" cstate="print"/>
            <a:srcRect/>
            <a:stretch>
              <a:fillRect/>
            </a:stretch>
          </p:blipFill>
          <p:spPr bwMode="auto">
            <a:xfrm>
              <a:off x="642909" y="1071614"/>
              <a:ext cx="8501090" cy="3143647"/>
            </a:xfrm>
            <a:prstGeom prst="rect">
              <a:avLst/>
            </a:prstGeom>
            <a:noFill/>
            <a:ln w="9525">
              <a:noFill/>
              <a:miter lim="800000"/>
              <a:headEnd/>
              <a:tailEnd/>
            </a:ln>
          </p:spPr>
        </p:pic>
        <p:sp>
          <p:nvSpPr>
            <p:cNvPr id="32778" name="TextBox 1"/>
            <p:cNvSpPr txBox="1">
              <a:spLocks noChangeArrowheads="1"/>
            </p:cNvSpPr>
            <p:nvPr/>
          </p:nvSpPr>
          <p:spPr bwMode="auto">
            <a:xfrm>
              <a:off x="1785918" y="1870878"/>
              <a:ext cx="6000792" cy="384353"/>
            </a:xfrm>
            <a:prstGeom prst="rect">
              <a:avLst/>
            </a:prstGeom>
            <a:noFill/>
            <a:ln w="9525">
              <a:noFill/>
              <a:miter lim="800000"/>
              <a:headEnd/>
              <a:tailEnd/>
            </a:ln>
          </p:spPr>
          <p:txBody>
            <a:bodyPr>
              <a:spAutoFit/>
            </a:bodyPr>
            <a:lstStyle/>
            <a:p>
              <a:pPr algn="ctr" rtl="1" eaLnBrk="1" hangingPunct="1">
                <a:spcBef>
                  <a:spcPct val="50000"/>
                </a:spcBef>
              </a:pPr>
              <a:r>
                <a:rPr lang="ar-EG" sz="3600" b="1" dirty="0" smtClean="0">
                  <a:solidFill>
                    <a:srgbClr val="7030A0"/>
                  </a:solidFill>
                  <a:ea typeface="Majalla UI"/>
                  <a:cs typeface="Majalla UI"/>
                </a:rPr>
                <a:t>ب- </a:t>
              </a:r>
              <a:r>
                <a:rPr lang="ar-EG" sz="3600" b="1" dirty="0">
                  <a:solidFill>
                    <a:srgbClr val="7030A0"/>
                  </a:solidFill>
                  <a:ea typeface="Majalla UI"/>
                  <a:cs typeface="Majalla UI"/>
                </a:rPr>
                <a:t>سبب زيارتي لأقاربي:</a:t>
              </a:r>
            </a:p>
          </p:txBody>
        </p:sp>
      </p:grpSp>
      <p:sp>
        <p:nvSpPr>
          <p:cNvPr id="44034" name="عنوان 1"/>
          <p:cNvSpPr txBox="1">
            <a:spLocks/>
          </p:cNvSpPr>
          <p:nvPr/>
        </p:nvSpPr>
        <p:spPr bwMode="auto">
          <a:xfrm>
            <a:off x="395288" y="4143375"/>
            <a:ext cx="7929562" cy="1714500"/>
          </a:xfrm>
          <a:prstGeom prst="rect">
            <a:avLst/>
          </a:prstGeom>
          <a:noFill/>
          <a:ln w="9525">
            <a:noFill/>
            <a:miter lim="800000"/>
            <a:headEnd/>
            <a:tailEnd/>
          </a:ln>
        </p:spPr>
        <p:txBody>
          <a:bodyPr anchor="ctr"/>
          <a:lstStyle/>
          <a:p>
            <a:pPr algn="r" rtl="1" eaLnBrk="1" hangingPunct="1"/>
            <a:r>
              <a:rPr lang="ar-EG" sz="3200" b="1">
                <a:solidFill>
                  <a:srgbClr val="C00000"/>
                </a:solidFill>
                <a:ea typeface="Majalla UI"/>
                <a:cs typeface="Majalla UI"/>
              </a:rPr>
              <a:t>1- لقيامهم بزيارتنا. </a:t>
            </a:r>
          </a:p>
          <a:p>
            <a:pPr algn="r" rtl="1" eaLnBrk="1" hangingPunct="1"/>
            <a:r>
              <a:rPr lang="ar-EG" sz="3200" b="1">
                <a:solidFill>
                  <a:srgbClr val="C00000"/>
                </a:solidFill>
                <a:ea typeface="Majalla UI"/>
                <a:cs typeface="Majalla UI"/>
              </a:rPr>
              <a:t>2- خوفاً من أن يقال لي قاطع.   </a:t>
            </a:r>
          </a:p>
          <a:p>
            <a:pPr algn="r" rtl="1" eaLnBrk="1" hangingPunct="1"/>
            <a:r>
              <a:rPr lang="ar-EG" sz="3200" b="1">
                <a:solidFill>
                  <a:srgbClr val="C00000"/>
                </a:solidFill>
                <a:ea typeface="Majalla UI"/>
                <a:cs typeface="Majalla UI"/>
              </a:rPr>
              <a:t>3-</a:t>
            </a:r>
          </a:p>
        </p:txBody>
      </p:sp>
      <p:sp>
        <p:nvSpPr>
          <p:cNvPr id="11" name="سداسي 10"/>
          <p:cNvSpPr/>
          <p:nvPr/>
        </p:nvSpPr>
        <p:spPr bwMode="auto">
          <a:xfrm>
            <a:off x="1357313" y="534988"/>
            <a:ext cx="6715125" cy="965200"/>
          </a:xfrm>
          <a:prstGeom prst="hexagon">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1"/>
          <a:lstStyle/>
          <a:p>
            <a:pPr algn="ctr" rtl="1" eaLnBrk="1" hangingPunct="1">
              <a:defRPr/>
            </a:pPr>
            <a:endParaRPr lang="ar-SA"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2775" name="عنوان 1"/>
          <p:cNvSpPr txBox="1">
            <a:spLocks/>
          </p:cNvSpPr>
          <p:nvPr/>
        </p:nvSpPr>
        <p:spPr bwMode="auto">
          <a:xfrm>
            <a:off x="533400" y="304800"/>
            <a:ext cx="8382000" cy="1447800"/>
          </a:xfrm>
          <a:prstGeom prst="rect">
            <a:avLst/>
          </a:prstGeom>
          <a:noFill/>
          <a:ln w="9525">
            <a:noFill/>
            <a:miter lim="800000"/>
            <a:headEnd/>
            <a:tailEnd/>
          </a:ln>
        </p:spPr>
        <p:txBody>
          <a:bodyPr anchor="ctr"/>
          <a:lstStyle/>
          <a:p>
            <a:pPr algn="ctr" rtl="1" eaLnBrk="1" hangingPunct="1"/>
            <a:r>
              <a:rPr lang="ar-EG" sz="4000" b="1">
                <a:solidFill>
                  <a:schemeClr val="bg1"/>
                </a:solidFill>
                <a:ea typeface="Majalla UI"/>
                <a:cs typeface="Majalla UI"/>
              </a:rPr>
              <a:t>س1 اختر الإجابة الصحيحة فيما يلي:</a:t>
            </a:r>
            <a:endParaRPr lang="en-US" sz="4000" b="1">
              <a:solidFill>
                <a:schemeClr val="bg1"/>
              </a:solidFill>
              <a:ea typeface="Majalla UI"/>
              <a:cs typeface="Majalla UI"/>
            </a:endParaRPr>
          </a:p>
        </p:txBody>
      </p:sp>
      <p:sp>
        <p:nvSpPr>
          <p:cNvPr id="8" name="TextBox 7"/>
          <p:cNvSpPr txBox="1">
            <a:spLocks noChangeArrowheads="1"/>
          </p:cNvSpPr>
          <p:nvPr/>
        </p:nvSpPr>
        <p:spPr bwMode="auto">
          <a:xfrm>
            <a:off x="2390775" y="5202238"/>
            <a:ext cx="5538788" cy="584200"/>
          </a:xfrm>
          <a:prstGeom prst="rect">
            <a:avLst/>
          </a:prstGeom>
          <a:noFill/>
          <a:ln w="9525">
            <a:noFill/>
            <a:miter lim="800000"/>
            <a:headEnd/>
            <a:tailEnd/>
          </a:ln>
        </p:spPr>
        <p:txBody>
          <a:bodyPr wrap="none">
            <a:spAutoFit/>
          </a:bodyPr>
          <a:lstStyle/>
          <a:p>
            <a:pPr eaLnBrk="1" hangingPunct="1"/>
            <a:r>
              <a:rPr lang="ar-EG" sz="3200" b="1">
                <a:solidFill>
                  <a:srgbClr val="C00000"/>
                </a:solidFill>
                <a:ea typeface="Majalla UI"/>
                <a:cs typeface="Majalla UI"/>
              </a:rPr>
              <a:t>طلباً لرضا الله وسعة الرزق وطول العمر.</a:t>
            </a:r>
            <a:endParaRPr lang="ar-EG" sz="3200">
              <a:solidFill>
                <a:srgbClr val="C00000"/>
              </a:solidFill>
              <a:ea typeface="Majalla UI"/>
              <a:cs typeface="Majalla UI"/>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سبب زيارتى.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4034">
                                            <p:txEl>
                                              <p:pRg st="0" end="0"/>
                                            </p:txEl>
                                          </p:spTgt>
                                        </p:tgtEl>
                                        <p:attrNameLst>
                                          <p:attrName>style.visibility</p:attrName>
                                        </p:attrNameLst>
                                      </p:cBhvr>
                                      <p:to>
                                        <p:strVal val="visible"/>
                                      </p:to>
                                    </p:set>
                                    <p:animEffect transition="in" filter="slide(fromTop)">
                                      <p:cBhvr>
                                        <p:cTn id="12" dur="500"/>
                                        <p:tgtEl>
                                          <p:spTgt spid="44034">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لقيامهم بزيارتنا.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4034">
                                            <p:txEl>
                                              <p:pRg st="1" end="1"/>
                                            </p:txEl>
                                          </p:spTgt>
                                        </p:tgtEl>
                                        <p:attrNameLst>
                                          <p:attrName>style.visibility</p:attrName>
                                        </p:attrNameLst>
                                      </p:cBhvr>
                                      <p:to>
                                        <p:strVal val="visible"/>
                                      </p:to>
                                    </p:set>
                                    <p:animEffect transition="in" filter="slide(fromTop)">
                                      <p:cBhvr>
                                        <p:cTn id="17" dur="500"/>
                                        <p:tgtEl>
                                          <p:spTgt spid="44034">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خوفا من ان.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44034">
                                            <p:txEl>
                                              <p:pRg st="2" end="2"/>
                                            </p:txEl>
                                          </p:spTgt>
                                        </p:tgtEl>
                                        <p:attrNameLst>
                                          <p:attrName>style.visibility</p:attrName>
                                        </p:attrNameLst>
                                      </p:cBhvr>
                                      <p:to>
                                        <p:strVal val="visible"/>
                                      </p:to>
                                    </p:set>
                                    <p:animEffect transition="in" filter="slide(fromTop)">
                                      <p:cBhvr>
                                        <p:cTn id="22" dur="500"/>
                                        <p:tgtEl>
                                          <p:spTgt spid="44034">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6" name="طلبا لرضا الله.wav"/>
                                        </p:tgtEl>
                                      </p:cMediaNode>
                                    </p:audio>
                                  </p:subTnLst>
                                </p:cTn>
                              </p:par>
                              <p:par>
                                <p:cTn id="23" presetID="1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lide(fromTop)">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1" nodeType="clickEffect">
                                  <p:stCondLst>
                                    <p:cond delay="0"/>
                                  </p:stCondLst>
                                  <p:childTnLst>
                                    <p:animMotion origin="layout" path="M -0.15868 0.04236 C -0.3033 0.05648 -0.44671 0.07106 -0.44861 0.02546 C -0.45018 -0.01968 -0.21615 -0.18565 -0.17014 -0.22755 " pathEditMode="relative" rAng="0" ptsTypes="aaA">
                                      <p:cBhvr>
                                        <p:cTn id="29" dur="500" fill="hold"/>
                                        <p:tgtEl>
                                          <p:spTgt spid="8"/>
                                        </p:tgtEl>
                                        <p:attrNameLst>
                                          <p:attrName>ppt_x</p:attrName>
                                          <p:attrName>ppt_y</p:attrName>
                                        </p:attrNameLst>
                                      </p:cBhvr>
                                      <p:rCtr x="-146" y="-121"/>
                                    </p:animMotion>
                                  </p:childTnLst>
                                  <p:subTnLst>
                                    <p:audio>
                                      <p:cMediaNode>
                                        <p:cTn display="0" masterRel="sameClick">
                                          <p:stCondLst>
                                            <p:cond evt="begin" delay="0">
                                              <p:tn val="28"/>
                                            </p:cond>
                                          </p:stCondLst>
                                          <p:endCondLst>
                                            <p:cond evt="onStopAudio" delay="0">
                                              <p:tgtEl>
                                                <p:sldTgt/>
                                              </p:tgtEl>
                                            </p:cond>
                                          </p:endCondLst>
                                        </p:cTn>
                                        <p:tgtEl>
                                          <p:sndTgt r:embed="rId6" name="طلبا لرضا الل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allAtOnce"/>
      <p:bldP spid="8" grpId="0"/>
      <p:bldP spid="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descr="Frame-52.wmf"/>
          <p:cNvPicPr>
            <a:picLocks noChangeAspect="1"/>
          </p:cNvPicPr>
          <p:nvPr/>
        </p:nvPicPr>
        <p:blipFill>
          <a:blip r:embed="rId6" cstate="print"/>
          <a:srcRect/>
          <a:stretch>
            <a:fillRect/>
          </a:stretch>
        </p:blipFill>
        <p:spPr bwMode="auto">
          <a:xfrm>
            <a:off x="0" y="-285750"/>
            <a:ext cx="9144000" cy="7143750"/>
          </a:xfrm>
          <a:prstGeom prst="rect">
            <a:avLst/>
          </a:prstGeom>
          <a:noFill/>
          <a:ln w="9525">
            <a:noFill/>
            <a:miter lim="800000"/>
            <a:headEnd/>
            <a:tailEnd/>
          </a:ln>
        </p:spPr>
      </p:pic>
      <p:sp>
        <p:nvSpPr>
          <p:cNvPr id="45061" name="TextBox 1"/>
          <p:cNvSpPr txBox="1">
            <a:spLocks noChangeArrowheads="1"/>
          </p:cNvSpPr>
          <p:nvPr/>
        </p:nvSpPr>
        <p:spPr bwMode="auto">
          <a:xfrm>
            <a:off x="500063" y="4014788"/>
            <a:ext cx="7572375" cy="1200150"/>
          </a:xfrm>
          <a:prstGeom prst="rect">
            <a:avLst/>
          </a:prstGeom>
          <a:noFill/>
          <a:ln w="9525">
            <a:noFill/>
            <a:miter lim="800000"/>
            <a:headEnd/>
            <a:tailEnd/>
          </a:ln>
        </p:spPr>
        <p:txBody>
          <a:bodyPr>
            <a:spAutoFit/>
          </a:bodyPr>
          <a:lstStyle/>
          <a:p>
            <a:pPr algn="ctr" rtl="1" eaLnBrk="1" hangingPunct="1">
              <a:spcBef>
                <a:spcPct val="50000"/>
              </a:spcBef>
            </a:pPr>
            <a:r>
              <a:rPr lang="ar-EG" sz="3600" b="1">
                <a:ea typeface="Majalla UI"/>
                <a:cs typeface="Majalla UI"/>
              </a:rPr>
              <a:t>زاد مال أنس رضي الله عنه، وولده قال أنس فقد رأيت اثنتين وأنا أرجو الثالثة.</a:t>
            </a:r>
            <a:endParaRPr lang="en-US" sz="3600">
              <a:ea typeface="Majalla UI"/>
              <a:cs typeface="Majalla UI"/>
            </a:endParaRPr>
          </a:p>
        </p:txBody>
      </p:sp>
      <p:sp>
        <p:nvSpPr>
          <p:cNvPr id="33796" name="عنوان 1"/>
          <p:cNvSpPr txBox="1">
            <a:spLocks/>
          </p:cNvSpPr>
          <p:nvPr/>
        </p:nvSpPr>
        <p:spPr bwMode="auto">
          <a:xfrm>
            <a:off x="428625" y="2590800"/>
            <a:ext cx="7929563" cy="838200"/>
          </a:xfrm>
          <a:prstGeom prst="rect">
            <a:avLst/>
          </a:prstGeom>
          <a:noFill/>
          <a:ln w="9525">
            <a:noFill/>
            <a:miter lim="800000"/>
            <a:headEnd/>
            <a:tailEnd/>
          </a:ln>
        </p:spPr>
        <p:txBody>
          <a:bodyPr anchor="ctr"/>
          <a:lstStyle/>
          <a:p>
            <a:pPr algn="ctr" rtl="1" eaLnBrk="1" hangingPunct="1"/>
            <a:endParaRPr lang="ar-EG" sz="3600" b="1">
              <a:solidFill>
                <a:srgbClr val="7030A0"/>
              </a:solidFill>
              <a:ea typeface="Majalla UI"/>
              <a:cs typeface="Majalla UI"/>
            </a:endParaRPr>
          </a:p>
        </p:txBody>
      </p:sp>
      <p:sp>
        <p:nvSpPr>
          <p:cNvPr id="45059" name="عنوان 1"/>
          <p:cNvSpPr txBox="1">
            <a:spLocks/>
          </p:cNvSpPr>
          <p:nvPr/>
        </p:nvSpPr>
        <p:spPr bwMode="auto">
          <a:xfrm>
            <a:off x="500063" y="1246188"/>
            <a:ext cx="7643812" cy="2308225"/>
          </a:xfrm>
          <a:prstGeom prst="rect">
            <a:avLst/>
          </a:prstGeom>
          <a:noFill/>
          <a:ln w="9525">
            <a:noFill/>
            <a:miter lim="800000"/>
            <a:headEnd/>
            <a:tailEnd/>
          </a:ln>
        </p:spPr>
        <p:txBody>
          <a:bodyPr anchor="ctr">
            <a:spAutoFit/>
          </a:bodyPr>
          <a:lstStyle/>
          <a:p>
            <a:pPr algn="ctr" rtl="1" eaLnBrk="1" hangingPunct="1"/>
            <a:r>
              <a:rPr lang="ar-EG" sz="3600" b="1">
                <a:solidFill>
                  <a:srgbClr val="FF0000"/>
                </a:solidFill>
                <a:ea typeface="Majalla UI"/>
                <a:cs typeface="Majalla UI"/>
              </a:rPr>
              <a:t>س2: أ- دعا النبي صلى الله عليه وسلم لأنس بن مالك رضي الله عنه بكثرة المال والولد ودخول الجنة، فما أثر دعاء النبي صلى الله عليه وسلم على مال أنسٍ رضي الله عنه وولده؟</a:t>
            </a:r>
            <a:endParaRPr lang="en-US" sz="3600" b="1">
              <a:solidFill>
                <a:srgbClr val="FF0000"/>
              </a:solidFill>
              <a:ea typeface="Majalla UI"/>
              <a:cs typeface="Majalla UI"/>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wheel(4)">
                                      <p:cBhvr>
                                        <p:cTn id="7" dur="500"/>
                                        <p:tgtEl>
                                          <p:spTgt spid="45060"/>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5059"/>
                                        </p:tgtEl>
                                        <p:attrNameLst>
                                          <p:attrName>style.visibility</p:attrName>
                                        </p:attrNameLst>
                                      </p:cBhvr>
                                      <p:to>
                                        <p:strVal val="visible"/>
                                      </p:to>
                                    </p:set>
                                    <p:animEffect transition="in" filter="fade">
                                      <p:cBhvr>
                                        <p:cTn id="10" dur="500"/>
                                        <p:tgtEl>
                                          <p:spTgt spid="45059"/>
                                        </p:tgtEl>
                                      </p:cBhvr>
                                    </p:animEffect>
                                  </p:childTnLst>
                                  <p:subTnLst>
                                    <p:audio>
                                      <p:cMediaNode>
                                        <p:cTn display="0" masterRel="sameClick">
                                          <p:stCondLst>
                                            <p:cond evt="begin" delay="0">
                                              <p:tn val="8"/>
                                            </p:cond>
                                          </p:stCondLst>
                                          <p:endCondLst>
                                            <p:cond evt="onStopAudio" delay="0">
                                              <p:tgtEl>
                                                <p:sldTgt/>
                                              </p:tgtEl>
                                            </p:cond>
                                          </p:endCondLst>
                                        </p:cTn>
                                        <p:tgtEl>
                                          <p:sndTgt r:embed="rId4" name="دعا النبى.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5061"/>
                                        </p:tgtEl>
                                        <p:attrNameLst>
                                          <p:attrName>style.visibility</p:attrName>
                                        </p:attrNameLst>
                                      </p:cBhvr>
                                      <p:to>
                                        <p:strVal val="visible"/>
                                      </p:to>
                                    </p:set>
                                    <p:animEffect transition="in" filter="wipe(down)">
                                      <p:cBhvr>
                                        <p:cTn id="15" dur="145">
                                          <p:stCondLst>
                                            <p:cond delay="0"/>
                                          </p:stCondLst>
                                        </p:cTn>
                                        <p:tgtEl>
                                          <p:spTgt spid="45061"/>
                                        </p:tgtEl>
                                      </p:cBhvr>
                                    </p:animEffect>
                                    <p:anim calcmode="lin" valueType="num">
                                      <p:cBhvr>
                                        <p:cTn id="16" dur="457" tmFilter="0,0; 0.14,0.36; 0.43,0.73; 0.71,0.91; 1.0,1.0">
                                          <p:stCondLst>
                                            <p:cond delay="0"/>
                                          </p:stCondLst>
                                        </p:cTn>
                                        <p:tgtEl>
                                          <p:spTgt spid="45061"/>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45061"/>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45061"/>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2"/>
                                          </p:stCondLst>
                                        </p:cTn>
                                        <p:tgtEl>
                                          <p:spTgt spid="45061"/>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5"/>
                                          </p:stCondLst>
                                        </p:cTn>
                                        <p:tgtEl>
                                          <p:spTgt spid="45061"/>
                                        </p:tgtEl>
                                        <p:attrNameLst>
                                          <p:attrName>ppt_y</p:attrName>
                                        </p:attrNameLst>
                                      </p:cBhvr>
                                      <p:tavLst>
                                        <p:tav tm="0" fmla="#ppt_y-sin(pi*$)/81">
                                          <p:val>
                                            <p:fltVal val="0"/>
                                          </p:val>
                                        </p:tav>
                                        <p:tav tm="100000">
                                          <p:val>
                                            <p:fltVal val="1"/>
                                          </p:val>
                                        </p:tav>
                                      </p:tavLst>
                                    </p:anim>
                                    <p:animScale>
                                      <p:cBhvr>
                                        <p:cTn id="21" dur="7">
                                          <p:stCondLst>
                                            <p:cond delay="162"/>
                                          </p:stCondLst>
                                        </p:cTn>
                                        <p:tgtEl>
                                          <p:spTgt spid="45061"/>
                                        </p:tgtEl>
                                      </p:cBhvr>
                                      <p:to x="100000" y="60000"/>
                                    </p:animScale>
                                    <p:animScale>
                                      <p:cBhvr>
                                        <p:cTn id="22" dur="41" decel="50000">
                                          <p:stCondLst>
                                            <p:cond delay="169"/>
                                          </p:stCondLst>
                                        </p:cTn>
                                        <p:tgtEl>
                                          <p:spTgt spid="45061"/>
                                        </p:tgtEl>
                                      </p:cBhvr>
                                      <p:to x="100000" y="100000"/>
                                    </p:animScale>
                                    <p:animScale>
                                      <p:cBhvr>
                                        <p:cTn id="23" dur="7">
                                          <p:stCondLst>
                                            <p:cond delay="329"/>
                                          </p:stCondLst>
                                        </p:cTn>
                                        <p:tgtEl>
                                          <p:spTgt spid="45061"/>
                                        </p:tgtEl>
                                      </p:cBhvr>
                                      <p:to x="100000" y="80000"/>
                                    </p:animScale>
                                    <p:animScale>
                                      <p:cBhvr>
                                        <p:cTn id="24" dur="41" decel="50000">
                                          <p:stCondLst>
                                            <p:cond delay="336"/>
                                          </p:stCondLst>
                                        </p:cTn>
                                        <p:tgtEl>
                                          <p:spTgt spid="45061"/>
                                        </p:tgtEl>
                                      </p:cBhvr>
                                      <p:to x="100000" y="100000"/>
                                    </p:animScale>
                                    <p:animScale>
                                      <p:cBhvr>
                                        <p:cTn id="25" dur="7">
                                          <p:stCondLst>
                                            <p:cond delay="411"/>
                                          </p:stCondLst>
                                        </p:cTn>
                                        <p:tgtEl>
                                          <p:spTgt spid="45061"/>
                                        </p:tgtEl>
                                      </p:cBhvr>
                                      <p:to x="100000" y="90000"/>
                                    </p:animScale>
                                    <p:animScale>
                                      <p:cBhvr>
                                        <p:cTn id="26" dur="41" decel="50000">
                                          <p:stCondLst>
                                            <p:cond delay="418"/>
                                          </p:stCondLst>
                                        </p:cTn>
                                        <p:tgtEl>
                                          <p:spTgt spid="45061"/>
                                        </p:tgtEl>
                                      </p:cBhvr>
                                      <p:to x="100000" y="100000"/>
                                    </p:animScale>
                                    <p:animScale>
                                      <p:cBhvr>
                                        <p:cTn id="27" dur="7">
                                          <p:stCondLst>
                                            <p:cond delay="453"/>
                                          </p:stCondLst>
                                        </p:cTn>
                                        <p:tgtEl>
                                          <p:spTgt spid="45061"/>
                                        </p:tgtEl>
                                      </p:cBhvr>
                                      <p:to x="100000" y="95000"/>
                                    </p:animScale>
                                    <p:animScale>
                                      <p:cBhvr>
                                        <p:cTn id="28" dur="41" decel="50000">
                                          <p:stCondLst>
                                            <p:cond delay="459"/>
                                          </p:stCondLst>
                                        </p:cTn>
                                        <p:tgtEl>
                                          <p:spTgt spid="45061"/>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5" name="زاد ما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P spid="450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8"/>
          <p:cNvGrpSpPr>
            <a:grpSpLocks/>
          </p:cNvGrpSpPr>
          <p:nvPr/>
        </p:nvGrpSpPr>
        <p:grpSpPr bwMode="auto">
          <a:xfrm>
            <a:off x="500063" y="500063"/>
            <a:ext cx="7215187" cy="5159375"/>
            <a:chOff x="2214548" y="857250"/>
            <a:chExt cx="4857765" cy="2990812"/>
          </a:xfrm>
        </p:grpSpPr>
        <p:sp>
          <p:nvSpPr>
            <p:cNvPr id="39" name="Cloud 5"/>
            <p:cNvSpPr/>
            <p:nvPr/>
          </p:nvSpPr>
          <p:spPr>
            <a:xfrm>
              <a:off x="2357769" y="857250"/>
              <a:ext cx="4714544" cy="1429148"/>
            </a:xfrm>
            <a:prstGeom prst="cloud">
              <a:avLst/>
            </a:prstGeom>
            <a:solidFill>
              <a:srgbClr val="00009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eaLnBrk="1" fontAlgn="auto" hangingPunct="1">
                <a:spcBef>
                  <a:spcPts val="0"/>
                </a:spcBef>
                <a:spcAft>
                  <a:spcPts val="0"/>
                </a:spcAft>
                <a:defRPr/>
              </a:pPr>
              <a:endParaRPr lang="ar-EG" sz="4000" b="1" dirty="0">
                <a:solidFill>
                  <a:srgbClr val="0000FF"/>
                </a:solidFill>
              </a:endParaRPr>
            </a:p>
          </p:txBody>
        </p:sp>
        <p:grpSp>
          <p:nvGrpSpPr>
            <p:cNvPr id="7174" name="مجموعة 17"/>
            <p:cNvGrpSpPr>
              <a:grpSpLocks/>
            </p:cNvGrpSpPr>
            <p:nvPr/>
          </p:nvGrpSpPr>
          <p:grpSpPr bwMode="auto">
            <a:xfrm>
              <a:off x="2214548" y="981483"/>
              <a:ext cx="4714908" cy="2866579"/>
              <a:chOff x="2214548" y="981483"/>
              <a:chExt cx="4714908" cy="2866579"/>
            </a:xfrm>
          </p:grpSpPr>
          <p:sp>
            <p:nvSpPr>
              <p:cNvPr id="28" name="Lightning Bolt 4"/>
              <p:cNvSpPr/>
              <p:nvPr/>
            </p:nvSpPr>
            <p:spPr>
              <a:xfrm rot="20612202">
                <a:off x="4901550" y="1805107"/>
                <a:ext cx="928800" cy="2042955"/>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solidFill>
                    <a:srgbClr val="0000FF"/>
                  </a:solidFill>
                </a:endParaRPr>
              </a:p>
            </p:txBody>
          </p:sp>
          <p:grpSp>
            <p:nvGrpSpPr>
              <p:cNvPr id="4" name="Group 3"/>
              <p:cNvGrpSpPr/>
              <p:nvPr/>
            </p:nvGrpSpPr>
            <p:grpSpPr>
              <a:xfrm>
                <a:off x="2214548" y="981483"/>
                <a:ext cx="4714908" cy="2303378"/>
                <a:chOff x="6045266" y="2981747"/>
                <a:chExt cx="2937157" cy="2303378"/>
              </a:xfrm>
              <a:effectLst>
                <a:reflection blurRad="6350" stA="52000" endA="300" endPos="35000" dir="5400000" sy="-100000" algn="bl" rotWithShape="0"/>
              </a:effectLst>
            </p:grpSpPr>
            <p:sp>
              <p:nvSpPr>
                <p:cNvPr id="25" name="Lightning Bolt 4"/>
                <p:cNvSpPr/>
                <p:nvPr/>
              </p:nvSpPr>
              <p:spPr>
                <a:xfrm rot="4404232">
                  <a:off x="6579578" y="4145410"/>
                  <a:ext cx="1041294" cy="1238135"/>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solidFill>
                      <a:srgbClr val="0000FF"/>
                    </a:solidFill>
                  </a:endParaRPr>
                </a:p>
              </p:txBody>
            </p:sp>
            <p:sp>
              <p:nvSpPr>
                <p:cNvPr id="26" name="Cloud 5"/>
                <p:cNvSpPr/>
                <p:nvPr/>
              </p:nvSpPr>
              <p:spPr>
                <a:xfrm>
                  <a:off x="6045266" y="2981747"/>
                  <a:ext cx="2937157" cy="2277610"/>
                </a:xfrm>
                <a:prstGeom prst="cloud">
                  <a:avLst/>
                </a:prstGeom>
                <a:ln/>
              </p:spPr>
              <p:style>
                <a:lnRef idx="1">
                  <a:schemeClr val="accent5"/>
                </a:lnRef>
                <a:fillRef idx="2">
                  <a:schemeClr val="accent5"/>
                </a:fillRef>
                <a:effectRef idx="1">
                  <a:schemeClr val="accent5"/>
                </a:effectRef>
                <a:fontRef idx="minor">
                  <a:schemeClr val="dk1"/>
                </a:fontRef>
              </p:style>
              <p:txBody>
                <a:bodyPr rtlCol="1" anchor="ctr"/>
                <a:lstStyle/>
                <a:p>
                  <a:pPr algn="r" rtl="1" eaLnBrk="1" fontAlgn="auto" hangingPunct="1">
                    <a:spcBef>
                      <a:spcPts val="0"/>
                    </a:spcBef>
                    <a:spcAft>
                      <a:spcPts val="0"/>
                    </a:spcAft>
                    <a:defRPr/>
                  </a:pPr>
                  <a:endParaRPr lang="ar-EG" sz="4000" b="1" dirty="0">
                    <a:solidFill>
                      <a:srgbClr val="0000FF"/>
                    </a:solidFill>
                  </a:endParaRPr>
                </a:p>
              </p:txBody>
            </p:sp>
          </p:grpSp>
        </p:grpSp>
      </p:grpSp>
      <p:sp>
        <p:nvSpPr>
          <p:cNvPr id="4100" name="عنوان 1"/>
          <p:cNvSpPr txBox="1">
            <a:spLocks/>
          </p:cNvSpPr>
          <p:nvPr/>
        </p:nvSpPr>
        <p:spPr bwMode="auto">
          <a:xfrm>
            <a:off x="1500188" y="1276350"/>
            <a:ext cx="5286375" cy="1366838"/>
          </a:xfrm>
          <a:prstGeom prst="rect">
            <a:avLst/>
          </a:prstGeom>
          <a:noFill/>
          <a:ln w="9525">
            <a:noFill/>
            <a:miter lim="800000"/>
            <a:headEnd/>
            <a:tailEnd/>
          </a:ln>
        </p:spPr>
        <p:txBody>
          <a:bodyPr anchor="ctr"/>
          <a:lstStyle/>
          <a:p>
            <a:pPr algn="ctr" rtl="1" eaLnBrk="1" hangingPunct="1"/>
            <a:r>
              <a:rPr lang="ar-EG" sz="3600" b="1">
                <a:solidFill>
                  <a:srgbClr val="0000FF"/>
                </a:solidFill>
                <a:ea typeface="Majalla UI"/>
                <a:cs typeface="Majalla UI"/>
              </a:rPr>
              <a:t>هل ترغب أن يوسّع لك في رزقك؟</a:t>
            </a:r>
            <a:endParaRPr lang="en-US" sz="3600" b="1">
              <a:solidFill>
                <a:srgbClr val="0000FF"/>
              </a:solidFill>
              <a:ea typeface="Majalla UI"/>
              <a:cs typeface="Majalla UI"/>
            </a:endParaRPr>
          </a:p>
        </p:txBody>
      </p:sp>
      <p:sp>
        <p:nvSpPr>
          <p:cNvPr id="4101" name="عنوان 1"/>
          <p:cNvSpPr txBox="1">
            <a:spLocks/>
          </p:cNvSpPr>
          <p:nvPr/>
        </p:nvSpPr>
        <p:spPr bwMode="auto">
          <a:xfrm>
            <a:off x="1285875" y="2576513"/>
            <a:ext cx="5715000" cy="1066800"/>
          </a:xfrm>
          <a:prstGeom prst="rect">
            <a:avLst/>
          </a:prstGeom>
          <a:noFill/>
          <a:ln w="9525">
            <a:noFill/>
            <a:miter lim="800000"/>
            <a:headEnd/>
            <a:tailEnd/>
          </a:ln>
        </p:spPr>
        <p:txBody>
          <a:bodyPr anchor="ctr"/>
          <a:lstStyle/>
          <a:p>
            <a:pPr algn="ctr" rtl="1" eaLnBrk="1" hangingPunct="1"/>
            <a:r>
              <a:rPr lang="ar-EG" sz="3600" b="1">
                <a:solidFill>
                  <a:srgbClr val="0000FF"/>
                </a:solidFill>
                <a:ea typeface="Majalla UI"/>
                <a:cs typeface="Majalla UI"/>
              </a:rPr>
              <a:t>هل ترغب أن يطال في عمرك ويبارك لك في وقتك؟</a:t>
            </a:r>
            <a:endParaRPr lang="en-US" sz="3600" b="1">
              <a:solidFill>
                <a:srgbClr val="0000FF"/>
              </a:solidFill>
              <a:ea typeface="Majalla UI"/>
              <a:cs typeface="Majalla UI"/>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wipe(down)">
                                      <p:cBhvr>
                                        <p:cTn id="10" dur="500"/>
                                        <p:tgtEl>
                                          <p:spTgt spid="4100"/>
                                        </p:tgtEl>
                                      </p:cBhvr>
                                    </p:animEffect>
                                  </p:childTnLst>
                                  <p:subTnLst>
                                    <p:audio>
                                      <p:cMediaNode>
                                        <p:cTn display="0" masterRel="sameClick">
                                          <p:stCondLst>
                                            <p:cond evt="begin" delay="0">
                                              <p:tn val="8"/>
                                            </p:cond>
                                          </p:stCondLst>
                                          <p:endCondLst>
                                            <p:cond evt="onStopAudio" delay="0">
                                              <p:tgtEl>
                                                <p:sldTgt/>
                                              </p:tgtEl>
                                            </p:cond>
                                          </p:endCondLst>
                                        </p:cTn>
                                        <p:tgtEl>
                                          <p:sndTgt r:embed="rId4" name="هل ترغب فى ان يوسع لك.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wipe(down)">
                                      <p:cBhvr>
                                        <p:cTn id="15" dur="500"/>
                                        <p:tgtEl>
                                          <p:spTgt spid="4101"/>
                                        </p:tgtEl>
                                      </p:cBhvr>
                                    </p:animEffect>
                                  </p:childTnLst>
                                  <p:subTnLst>
                                    <p:audio>
                                      <p:cMediaNode>
                                        <p:cTn display="0" masterRel="sameClick">
                                          <p:stCondLst>
                                            <p:cond evt="begin" delay="0">
                                              <p:tn val="13"/>
                                            </p:cond>
                                          </p:stCondLst>
                                          <p:endCondLst>
                                            <p:cond evt="onStopAudio" delay="0">
                                              <p:tgtEl>
                                                <p:sldTgt/>
                                              </p:tgtEl>
                                            </p:cond>
                                          </p:endCondLst>
                                        </p:cTn>
                                        <p:tgtEl>
                                          <p:sndTgt r:embed="rId5" name="هل ترغب ان يطا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Frame-52.wmf"/>
          <p:cNvPicPr>
            <a:picLocks noChangeAspect="1"/>
          </p:cNvPicPr>
          <p:nvPr/>
        </p:nvPicPr>
        <p:blipFill>
          <a:blip r:embed="rId5" cstate="print"/>
          <a:srcRect/>
          <a:stretch>
            <a:fillRect/>
          </a:stretch>
        </p:blipFill>
        <p:spPr bwMode="auto">
          <a:xfrm>
            <a:off x="0" y="-285750"/>
            <a:ext cx="9144000" cy="7143750"/>
          </a:xfrm>
          <a:prstGeom prst="rect">
            <a:avLst/>
          </a:prstGeom>
          <a:noFill/>
          <a:ln w="9525">
            <a:noFill/>
            <a:miter lim="800000"/>
            <a:headEnd/>
            <a:tailEnd/>
          </a:ln>
        </p:spPr>
      </p:pic>
      <p:sp>
        <p:nvSpPr>
          <p:cNvPr id="46085" name="TextBox 1"/>
          <p:cNvSpPr txBox="1">
            <a:spLocks noChangeArrowheads="1"/>
          </p:cNvSpPr>
          <p:nvPr/>
        </p:nvSpPr>
        <p:spPr bwMode="auto">
          <a:xfrm>
            <a:off x="468313" y="3636963"/>
            <a:ext cx="7858125" cy="1200150"/>
          </a:xfrm>
          <a:prstGeom prst="rect">
            <a:avLst/>
          </a:prstGeom>
          <a:noFill/>
          <a:ln w="9525">
            <a:noFill/>
            <a:miter lim="800000"/>
            <a:headEnd/>
            <a:tailEnd/>
          </a:ln>
        </p:spPr>
        <p:txBody>
          <a:bodyPr>
            <a:spAutoFit/>
          </a:bodyPr>
          <a:lstStyle/>
          <a:p>
            <a:pPr algn="ctr" rtl="1" eaLnBrk="1" hangingPunct="1"/>
            <a:r>
              <a:rPr lang="ar-SA" sz="3600" b="1">
                <a:ea typeface="Majalla UI"/>
                <a:cs typeface="Majalla UI"/>
              </a:rPr>
              <a:t>هو ن</a:t>
            </a:r>
            <a:r>
              <a:rPr lang="ar-EG" sz="3600" b="1">
                <a:ea typeface="Majalla UI"/>
                <a:cs typeface="Majalla UI"/>
              </a:rPr>
              <a:t>ف</a:t>
            </a:r>
            <a:r>
              <a:rPr lang="ar-SA" sz="3600" b="1">
                <a:ea typeface="Majalla UI"/>
                <a:cs typeface="Majalla UI"/>
              </a:rPr>
              <a:t>يع بن الحارث الثقفي رض</a:t>
            </a:r>
            <a:r>
              <a:rPr lang="ar-EG" sz="3600" b="1">
                <a:ea typeface="Majalla UI"/>
                <a:cs typeface="Majalla UI"/>
              </a:rPr>
              <a:t>ي</a:t>
            </a:r>
            <a:r>
              <a:rPr lang="ar-SA" sz="3600" b="1">
                <a:ea typeface="Majalla UI"/>
                <a:cs typeface="Majalla UI"/>
              </a:rPr>
              <a:t> الله عنه مولى رسول الله </a:t>
            </a:r>
            <a:r>
              <a:rPr lang="ar-EG" sz="3600" b="1">
                <a:ea typeface="Majalla UI"/>
                <a:cs typeface="Majalla UI"/>
              </a:rPr>
              <a:t>صلى الله </a:t>
            </a:r>
            <a:r>
              <a:rPr lang="ar-SA" sz="3600" b="1">
                <a:ea typeface="Majalla UI"/>
                <a:cs typeface="Majalla UI"/>
              </a:rPr>
              <a:t>عليه وسلم</a:t>
            </a:r>
            <a:endParaRPr lang="en-US" sz="3600">
              <a:ea typeface="Majalla UI"/>
              <a:cs typeface="Majalla UI"/>
            </a:endParaRPr>
          </a:p>
        </p:txBody>
      </p:sp>
      <p:sp>
        <p:nvSpPr>
          <p:cNvPr id="46082" name="عنوان 1"/>
          <p:cNvSpPr txBox="1">
            <a:spLocks/>
          </p:cNvSpPr>
          <p:nvPr/>
        </p:nvSpPr>
        <p:spPr bwMode="auto">
          <a:xfrm>
            <a:off x="395288" y="1628775"/>
            <a:ext cx="7929562" cy="838200"/>
          </a:xfrm>
          <a:prstGeom prst="rect">
            <a:avLst/>
          </a:prstGeom>
          <a:noFill/>
          <a:ln w="9525">
            <a:noFill/>
            <a:miter lim="800000"/>
            <a:headEnd/>
            <a:tailEnd/>
          </a:ln>
        </p:spPr>
        <p:txBody>
          <a:bodyPr anchor="ctr"/>
          <a:lstStyle/>
          <a:p>
            <a:pPr algn="ctr" rtl="1" eaLnBrk="1" hangingPunct="1"/>
            <a:r>
              <a:rPr lang="ar-EG" sz="3600" b="1">
                <a:solidFill>
                  <a:srgbClr val="FF0000"/>
                </a:solidFill>
                <a:ea typeface="Majalla UI"/>
                <a:cs typeface="Majalla UI"/>
              </a:rPr>
              <a:t>ب- ما اسم أبي بكرة رضي الله عنه وما صلته بالنبي صلى الله عليه وسلم؟</a:t>
            </a:r>
            <a:endParaRPr lang="en-US" sz="3600" b="1">
              <a:solidFill>
                <a:srgbClr val="FF0000"/>
              </a:solidFill>
              <a:ea typeface="Majalla UI"/>
              <a:cs typeface="Majalla UI"/>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slide(fromTop)">
                                      <p:cBhvr>
                                        <p:cTn id="7" dur="500"/>
                                        <p:tgtEl>
                                          <p:spTgt spid="46082"/>
                                        </p:tgtEl>
                                      </p:cBhvr>
                                    </p:animEffect>
                                  </p:childTnLst>
                                  <p:subTnLst>
                                    <p:audio>
                                      <p:cMediaNode>
                                        <p:cTn display="0" masterRel="sameClick">
                                          <p:stCondLst>
                                            <p:cond evt="begin" delay="0">
                                              <p:tn val="5"/>
                                            </p:cond>
                                          </p:stCondLst>
                                          <p:endCondLst>
                                            <p:cond evt="onStopAudio" delay="0">
                                              <p:tgtEl>
                                                <p:sldTgt/>
                                              </p:tgtEl>
                                            </p:cond>
                                          </p:endCondLst>
                                        </p:cTn>
                                        <p:tgtEl>
                                          <p:sndTgt r:embed="rId3" name="ما اسم ابى.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wipe(down)">
                                      <p:cBhvr>
                                        <p:cTn id="12" dur="145">
                                          <p:stCondLst>
                                            <p:cond delay="0"/>
                                          </p:stCondLst>
                                        </p:cTn>
                                        <p:tgtEl>
                                          <p:spTgt spid="46085"/>
                                        </p:tgtEl>
                                      </p:cBhvr>
                                    </p:animEffect>
                                    <p:anim calcmode="lin" valueType="num">
                                      <p:cBhvr>
                                        <p:cTn id="13" dur="456" tmFilter="0,0; 0.14,0.36; 0.43,0.73; 0.71,0.91; 1.0,1.0">
                                          <p:stCondLst>
                                            <p:cond delay="0"/>
                                          </p:stCondLst>
                                        </p:cTn>
                                        <p:tgtEl>
                                          <p:spTgt spid="4608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4608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4608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4608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46085"/>
                                        </p:tgtEl>
                                        <p:attrNameLst>
                                          <p:attrName>ppt_y</p:attrName>
                                        </p:attrNameLst>
                                      </p:cBhvr>
                                      <p:tavLst>
                                        <p:tav tm="0" fmla="#ppt_y-sin(pi*$)/81">
                                          <p:val>
                                            <p:fltVal val="0"/>
                                          </p:val>
                                        </p:tav>
                                        <p:tav tm="100000">
                                          <p:val>
                                            <p:fltVal val="1"/>
                                          </p:val>
                                        </p:tav>
                                      </p:tavLst>
                                    </p:anim>
                                    <p:animScale>
                                      <p:cBhvr>
                                        <p:cTn id="18" dur="7">
                                          <p:stCondLst>
                                            <p:cond delay="162"/>
                                          </p:stCondLst>
                                        </p:cTn>
                                        <p:tgtEl>
                                          <p:spTgt spid="46085"/>
                                        </p:tgtEl>
                                      </p:cBhvr>
                                      <p:to x="100000" y="60000"/>
                                    </p:animScale>
                                    <p:animScale>
                                      <p:cBhvr>
                                        <p:cTn id="19" dur="41" decel="50000">
                                          <p:stCondLst>
                                            <p:cond delay="169"/>
                                          </p:stCondLst>
                                        </p:cTn>
                                        <p:tgtEl>
                                          <p:spTgt spid="46085"/>
                                        </p:tgtEl>
                                      </p:cBhvr>
                                      <p:to x="100000" y="100000"/>
                                    </p:animScale>
                                    <p:animScale>
                                      <p:cBhvr>
                                        <p:cTn id="20" dur="7">
                                          <p:stCondLst>
                                            <p:cond delay="328"/>
                                          </p:stCondLst>
                                        </p:cTn>
                                        <p:tgtEl>
                                          <p:spTgt spid="46085"/>
                                        </p:tgtEl>
                                      </p:cBhvr>
                                      <p:to x="100000" y="80000"/>
                                    </p:animScale>
                                    <p:animScale>
                                      <p:cBhvr>
                                        <p:cTn id="21" dur="41" decel="50000">
                                          <p:stCondLst>
                                            <p:cond delay="335"/>
                                          </p:stCondLst>
                                        </p:cTn>
                                        <p:tgtEl>
                                          <p:spTgt spid="46085"/>
                                        </p:tgtEl>
                                      </p:cBhvr>
                                      <p:to x="100000" y="100000"/>
                                    </p:animScale>
                                    <p:animScale>
                                      <p:cBhvr>
                                        <p:cTn id="22" dur="7">
                                          <p:stCondLst>
                                            <p:cond delay="410"/>
                                          </p:stCondLst>
                                        </p:cTn>
                                        <p:tgtEl>
                                          <p:spTgt spid="46085"/>
                                        </p:tgtEl>
                                      </p:cBhvr>
                                      <p:to x="100000" y="90000"/>
                                    </p:animScale>
                                    <p:animScale>
                                      <p:cBhvr>
                                        <p:cTn id="23" dur="41" decel="50000">
                                          <p:stCondLst>
                                            <p:cond delay="417"/>
                                          </p:stCondLst>
                                        </p:cTn>
                                        <p:tgtEl>
                                          <p:spTgt spid="46085"/>
                                        </p:tgtEl>
                                      </p:cBhvr>
                                      <p:to x="100000" y="100000"/>
                                    </p:animScale>
                                    <p:animScale>
                                      <p:cBhvr>
                                        <p:cTn id="24" dur="7">
                                          <p:stCondLst>
                                            <p:cond delay="452"/>
                                          </p:stCondLst>
                                        </p:cTn>
                                        <p:tgtEl>
                                          <p:spTgt spid="46085"/>
                                        </p:tgtEl>
                                      </p:cBhvr>
                                      <p:to x="100000" y="95000"/>
                                    </p:animScale>
                                    <p:animScale>
                                      <p:cBhvr>
                                        <p:cTn id="25" dur="41" decel="50000">
                                          <p:stCondLst>
                                            <p:cond delay="458"/>
                                          </p:stCondLst>
                                        </p:cTn>
                                        <p:tgtEl>
                                          <p:spTgt spid="46085"/>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4" name="ههو نفيع ب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P spid="4608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14313" y="0"/>
            <a:ext cx="9072563" cy="7143750"/>
            <a:chOff x="659201" y="3520407"/>
            <a:chExt cx="7670849" cy="2928910"/>
          </a:xfrm>
        </p:grpSpPr>
        <p:pic>
          <p:nvPicPr>
            <p:cNvPr id="9" name="Picture 8" descr="BCKMC011.WMF"/>
            <p:cNvPicPr>
              <a:picLocks noChangeAspect="1"/>
            </p:cNvPicPr>
            <p:nvPr/>
          </p:nvPicPr>
          <p:blipFill>
            <a:blip r:embed="rId7" cstate="print">
              <a:duotone>
                <a:prstClr val="black"/>
                <a:srgbClr val="D60093">
                  <a:tint val="45000"/>
                  <a:satMod val="400000"/>
                </a:srgbClr>
              </a:duotone>
              <a:lum bright="18000" contrast="61000"/>
            </a:blip>
            <a:stretch>
              <a:fillRect/>
            </a:stretch>
          </p:blipFill>
          <p:spPr>
            <a:xfrm>
              <a:off x="659201" y="3520407"/>
              <a:ext cx="7670849" cy="2928910"/>
            </a:xfrm>
            <a:prstGeom prst="rect">
              <a:avLst/>
            </a:prstGeom>
            <a:effectLst>
              <a:innerShdw blurRad="419100">
                <a:prstClr val="black"/>
              </a:innerShdw>
            </a:effectLst>
          </p:spPr>
        </p:pic>
        <p:sp>
          <p:nvSpPr>
            <p:cNvPr id="35847" name="Rectangle 1"/>
            <p:cNvSpPr>
              <a:spLocks noChangeArrowheads="1"/>
            </p:cNvSpPr>
            <p:nvPr/>
          </p:nvSpPr>
          <p:spPr bwMode="auto">
            <a:xfrm rot="-363058">
              <a:off x="829031" y="3830848"/>
              <a:ext cx="6277238" cy="264993"/>
            </a:xfrm>
            <a:prstGeom prst="rect">
              <a:avLst/>
            </a:prstGeom>
            <a:noFill/>
            <a:ln w="9525">
              <a:noFill/>
              <a:miter lim="800000"/>
              <a:headEnd/>
              <a:tailEnd/>
            </a:ln>
          </p:spPr>
          <p:txBody>
            <a:bodyPr anchor="ctr">
              <a:spAutoFit/>
            </a:bodyPr>
            <a:lstStyle/>
            <a:p>
              <a:pPr algn="ctr" rtl="1" eaLnBrk="1" hangingPunct="1"/>
              <a:r>
                <a:rPr lang="ar-EG" sz="3600" b="1">
                  <a:solidFill>
                    <a:schemeClr val="bg1"/>
                  </a:solidFill>
                  <a:cs typeface="Times New Roman" pitchFamily="18" charset="0"/>
                </a:rPr>
                <a:t>س3: استخرج ثلاثاً من فوائد الحديث.</a:t>
              </a:r>
              <a:endParaRPr lang="ar-EG" sz="4400" b="1">
                <a:solidFill>
                  <a:schemeClr val="bg1"/>
                </a:solidFill>
              </a:endParaRPr>
            </a:p>
          </p:txBody>
        </p:sp>
      </p:grpSp>
      <p:sp>
        <p:nvSpPr>
          <p:cNvPr id="47106" name="TextBox 1"/>
          <p:cNvSpPr txBox="1">
            <a:spLocks noChangeArrowheads="1"/>
          </p:cNvSpPr>
          <p:nvPr/>
        </p:nvSpPr>
        <p:spPr bwMode="auto">
          <a:xfrm rot="-483003">
            <a:off x="1203325" y="3232150"/>
            <a:ext cx="6454775" cy="1200150"/>
          </a:xfrm>
          <a:prstGeom prst="rect">
            <a:avLst/>
          </a:prstGeom>
          <a:noFill/>
          <a:ln w="9525">
            <a:noFill/>
            <a:miter lim="800000"/>
            <a:headEnd/>
            <a:tailEnd/>
          </a:ln>
        </p:spPr>
        <p:txBody>
          <a:bodyPr>
            <a:spAutoFit/>
          </a:bodyPr>
          <a:lstStyle/>
          <a:p>
            <a:pPr algn="justLow" rtl="1" eaLnBrk="1" hangingPunct="1"/>
            <a:r>
              <a:rPr lang="ar-EG" sz="3600" b="1">
                <a:solidFill>
                  <a:srgbClr val="FFFF00"/>
                </a:solidFill>
                <a:ea typeface="Majalla UI"/>
                <a:cs typeface="Majalla UI"/>
              </a:rPr>
              <a:t>3–  عدم التكبر على من من قطعني منهم وأسال عليه.</a:t>
            </a:r>
            <a:endParaRPr lang="en-US" sz="3600" b="1">
              <a:solidFill>
                <a:srgbClr val="FFFF00"/>
              </a:solidFill>
              <a:ea typeface="Majalla UI"/>
              <a:cs typeface="Majalla UI"/>
            </a:endParaRPr>
          </a:p>
        </p:txBody>
      </p:sp>
      <p:sp>
        <p:nvSpPr>
          <p:cNvPr id="47107" name="TextBox 1"/>
          <p:cNvSpPr txBox="1">
            <a:spLocks noChangeArrowheads="1"/>
          </p:cNvSpPr>
          <p:nvPr/>
        </p:nvSpPr>
        <p:spPr bwMode="auto">
          <a:xfrm rot="-446539">
            <a:off x="915988" y="1984375"/>
            <a:ext cx="6454775" cy="1200150"/>
          </a:xfrm>
          <a:prstGeom prst="rect">
            <a:avLst/>
          </a:prstGeom>
          <a:noFill/>
          <a:ln w="9525">
            <a:noFill/>
            <a:miter lim="800000"/>
            <a:headEnd/>
            <a:tailEnd/>
          </a:ln>
        </p:spPr>
        <p:txBody>
          <a:bodyPr>
            <a:spAutoFit/>
          </a:bodyPr>
          <a:lstStyle/>
          <a:p>
            <a:pPr algn="justLow" rtl="1" eaLnBrk="1" hangingPunct="1"/>
            <a:r>
              <a:rPr lang="ar-EG" sz="3600" b="1">
                <a:solidFill>
                  <a:srgbClr val="FFFF00"/>
                </a:solidFill>
                <a:ea typeface="Majalla UI"/>
                <a:cs typeface="Majalla UI"/>
              </a:rPr>
              <a:t>2– أكون دائم الاتصال بأقاربي ومعارفي حتى يوسع الله في رزقي.</a:t>
            </a:r>
            <a:endParaRPr lang="en-US" sz="3600" b="1">
              <a:solidFill>
                <a:srgbClr val="FFFF00"/>
              </a:solidFill>
              <a:ea typeface="Majalla UI"/>
              <a:cs typeface="Majalla UI"/>
            </a:endParaRPr>
          </a:p>
        </p:txBody>
      </p:sp>
      <p:sp>
        <p:nvSpPr>
          <p:cNvPr id="47108" name="TextBox 1"/>
          <p:cNvSpPr txBox="1">
            <a:spLocks noChangeArrowheads="1"/>
          </p:cNvSpPr>
          <p:nvPr/>
        </p:nvSpPr>
        <p:spPr bwMode="auto">
          <a:xfrm rot="-390151">
            <a:off x="785813" y="1292225"/>
            <a:ext cx="6454775" cy="646113"/>
          </a:xfrm>
          <a:prstGeom prst="rect">
            <a:avLst/>
          </a:prstGeom>
          <a:noFill/>
          <a:ln w="9525">
            <a:noFill/>
            <a:miter lim="800000"/>
            <a:headEnd/>
            <a:tailEnd/>
          </a:ln>
        </p:spPr>
        <p:txBody>
          <a:bodyPr>
            <a:spAutoFit/>
          </a:bodyPr>
          <a:lstStyle/>
          <a:p>
            <a:pPr algn="justLow" rtl="1" eaLnBrk="1" hangingPunct="1"/>
            <a:r>
              <a:rPr lang="ar-EG" sz="3600" b="1">
                <a:solidFill>
                  <a:srgbClr val="FFFF00"/>
                </a:solidFill>
                <a:ea typeface="Majalla UI"/>
                <a:cs typeface="Majalla UI"/>
              </a:rPr>
              <a:t>1–  احذر من قطيعة رحمي. </a:t>
            </a:r>
            <a:endParaRPr lang="en-US" sz="3600" b="1">
              <a:solidFill>
                <a:srgbClr val="FFFF00"/>
              </a:solidFill>
              <a:ea typeface="Majalla UI"/>
              <a:cs typeface="Majalla UI"/>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decel="100000"/>
                                        <p:tgtEl>
                                          <p:spTgt spid="2"/>
                                        </p:tgtEl>
                                      </p:cBhvr>
                                    </p:animEffect>
                                    <p:anim calcmode="lin" valueType="num">
                                      <p:cBhvr>
                                        <p:cTn id="8" dur="400" decel="100000" fill="hold"/>
                                        <p:tgtEl>
                                          <p:spTgt spid="2"/>
                                        </p:tgtEl>
                                        <p:attrNameLst>
                                          <p:attrName>style.rotation</p:attrName>
                                        </p:attrNameLst>
                                      </p:cBhvr>
                                      <p:tavLst>
                                        <p:tav tm="0">
                                          <p:val>
                                            <p:fltVal val="-90"/>
                                          </p:val>
                                        </p:tav>
                                        <p:tav tm="100000">
                                          <p:val>
                                            <p:fltVal val="0"/>
                                          </p:val>
                                        </p:tav>
                                      </p:tavLst>
                                    </p:anim>
                                    <p:anim calcmode="lin" valueType="num">
                                      <p:cBhvr>
                                        <p:cTn id="9" dur="400" decel="100000" fill="hold"/>
                                        <p:tgtEl>
                                          <p:spTgt spid="2"/>
                                        </p:tgtEl>
                                        <p:attrNameLst>
                                          <p:attrName>ppt_x</p:attrName>
                                        </p:attrNameLst>
                                      </p:cBhvr>
                                      <p:tavLst>
                                        <p:tav tm="0">
                                          <p:val>
                                            <p:strVal val="#ppt_x+0.4"/>
                                          </p:val>
                                        </p:tav>
                                        <p:tav tm="100000">
                                          <p:val>
                                            <p:strVal val="#ppt_x-0.05"/>
                                          </p:val>
                                        </p:tav>
                                      </p:tavLst>
                                    </p:anim>
                                    <p:anim calcmode="lin" valueType="num">
                                      <p:cBhvr>
                                        <p:cTn id="10" dur="400" decel="100000" fill="hold"/>
                                        <p:tgtEl>
                                          <p:spTgt spid="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ستخرج ثلاثا.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39" presetClass="entr" presetSubtype="0" accel="100000" fill="hold" nodeType="clickEffect">
                                  <p:stCondLst>
                                    <p:cond delay="0"/>
                                  </p:stCondLst>
                                  <p:childTnLst>
                                    <p:set>
                                      <p:cBhvr>
                                        <p:cTn id="16" dur="1" fill="hold">
                                          <p:stCondLst>
                                            <p:cond delay="0"/>
                                          </p:stCondLst>
                                        </p:cTn>
                                        <p:tgtEl>
                                          <p:spTgt spid="47108">
                                            <p:txEl>
                                              <p:pRg st="0" end="0"/>
                                            </p:txEl>
                                          </p:spTgt>
                                        </p:tgtEl>
                                        <p:attrNameLst>
                                          <p:attrName>style.visibility</p:attrName>
                                        </p:attrNameLst>
                                      </p:cBhvr>
                                      <p:to>
                                        <p:strVal val="visible"/>
                                      </p:to>
                                    </p:set>
                                    <p:anim calcmode="lin" valueType="num">
                                      <p:cBhvr>
                                        <p:cTn id="17" dur="500" fill="hold"/>
                                        <p:tgtEl>
                                          <p:spTgt spid="47108">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47108">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47108">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4710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احذر من قطيعه ش31.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39" presetClass="entr" presetSubtype="0" accel="100000" fill="hold" nodeType="clickEffect">
                                  <p:stCondLst>
                                    <p:cond delay="0"/>
                                  </p:stCondLst>
                                  <p:childTnLst>
                                    <p:set>
                                      <p:cBhvr>
                                        <p:cTn id="24" dur="1" fill="hold">
                                          <p:stCondLst>
                                            <p:cond delay="0"/>
                                          </p:stCondLst>
                                        </p:cTn>
                                        <p:tgtEl>
                                          <p:spTgt spid="47107">
                                            <p:txEl>
                                              <p:pRg st="0" end="0"/>
                                            </p:txEl>
                                          </p:spTgt>
                                        </p:tgtEl>
                                        <p:attrNameLst>
                                          <p:attrName>style.visibility</p:attrName>
                                        </p:attrNameLst>
                                      </p:cBhvr>
                                      <p:to>
                                        <p:strVal val="visible"/>
                                      </p:to>
                                    </p:set>
                                    <p:anim calcmode="lin" valueType="num">
                                      <p:cBhvr>
                                        <p:cTn id="25" dur="500" fill="hold"/>
                                        <p:tgtEl>
                                          <p:spTgt spid="4710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4710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4710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471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اكون دائم.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39" presetClass="entr" presetSubtype="0" accel="100000" fill="hold" nodeType="clickEffect">
                                  <p:stCondLst>
                                    <p:cond delay="0"/>
                                  </p:stCondLst>
                                  <p:childTnLst>
                                    <p:set>
                                      <p:cBhvr>
                                        <p:cTn id="32" dur="1" fill="hold">
                                          <p:stCondLst>
                                            <p:cond delay="0"/>
                                          </p:stCondLst>
                                        </p:cTn>
                                        <p:tgtEl>
                                          <p:spTgt spid="47106">
                                            <p:txEl>
                                              <p:pRg st="0" end="0"/>
                                            </p:txEl>
                                          </p:spTgt>
                                        </p:tgtEl>
                                        <p:attrNameLst>
                                          <p:attrName>style.visibility</p:attrName>
                                        </p:attrNameLst>
                                      </p:cBhvr>
                                      <p:to>
                                        <p:strVal val="visible"/>
                                      </p:to>
                                    </p:set>
                                    <p:anim calcmode="lin" valueType="num">
                                      <p:cBhvr>
                                        <p:cTn id="33" dur="500" fill="hold"/>
                                        <p:tgtEl>
                                          <p:spTgt spid="4710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4710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4710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4710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عدم التكب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42875" y="428625"/>
            <a:ext cx="9072563" cy="5572125"/>
            <a:chOff x="598801" y="3520407"/>
            <a:chExt cx="7670849" cy="2928910"/>
          </a:xfrm>
        </p:grpSpPr>
        <p:pic>
          <p:nvPicPr>
            <p:cNvPr id="9" name="Picture 8" descr="BCKMC011.WMF"/>
            <p:cNvPicPr>
              <a:picLocks noChangeAspect="1"/>
            </p:cNvPicPr>
            <p:nvPr/>
          </p:nvPicPr>
          <p:blipFill>
            <a:blip r:embed="rId5" cstate="print">
              <a:duotone>
                <a:prstClr val="black"/>
                <a:srgbClr val="D60093">
                  <a:tint val="45000"/>
                  <a:satMod val="400000"/>
                </a:srgbClr>
              </a:duotone>
              <a:lum bright="18000" contrast="61000"/>
            </a:blip>
            <a:stretch>
              <a:fillRect/>
            </a:stretch>
          </p:blipFill>
          <p:spPr>
            <a:xfrm>
              <a:off x="598801" y="3520407"/>
              <a:ext cx="7670849" cy="2928910"/>
            </a:xfrm>
            <a:prstGeom prst="rect">
              <a:avLst/>
            </a:prstGeom>
            <a:effectLst>
              <a:innerShdw blurRad="419100">
                <a:prstClr val="black"/>
              </a:innerShdw>
            </a:effectLst>
          </p:spPr>
        </p:pic>
        <p:sp>
          <p:nvSpPr>
            <p:cNvPr id="36869" name="Rectangle 1"/>
            <p:cNvSpPr>
              <a:spLocks noChangeArrowheads="1"/>
            </p:cNvSpPr>
            <p:nvPr/>
          </p:nvSpPr>
          <p:spPr bwMode="auto">
            <a:xfrm rot="-298349">
              <a:off x="671073" y="4026039"/>
              <a:ext cx="6277238" cy="339733"/>
            </a:xfrm>
            <a:prstGeom prst="rect">
              <a:avLst/>
            </a:prstGeom>
            <a:noFill/>
            <a:ln w="9525">
              <a:noFill/>
              <a:miter lim="800000"/>
              <a:headEnd/>
              <a:tailEnd/>
            </a:ln>
          </p:spPr>
          <p:txBody>
            <a:bodyPr anchor="ctr">
              <a:spAutoFit/>
            </a:bodyPr>
            <a:lstStyle/>
            <a:p>
              <a:pPr algn="r" rtl="1" eaLnBrk="1" hangingPunct="1"/>
              <a:r>
                <a:rPr lang="ar-EG" sz="3600" b="1">
                  <a:solidFill>
                    <a:schemeClr val="bg1"/>
                  </a:solidFill>
                  <a:cs typeface="Times New Roman" pitchFamily="18" charset="0"/>
                </a:rPr>
                <a:t> س4: ما الثمرة المترتبة على صلة الرحم؟</a:t>
              </a:r>
            </a:p>
          </p:txBody>
        </p:sp>
      </p:grpSp>
      <p:sp>
        <p:nvSpPr>
          <p:cNvPr id="48130" name="TextBox 1"/>
          <p:cNvSpPr txBox="1">
            <a:spLocks noChangeArrowheads="1"/>
          </p:cNvSpPr>
          <p:nvPr/>
        </p:nvSpPr>
        <p:spPr bwMode="auto">
          <a:xfrm rot="-343664">
            <a:off x="785813" y="2112963"/>
            <a:ext cx="6651625" cy="1754187"/>
          </a:xfrm>
          <a:prstGeom prst="rect">
            <a:avLst/>
          </a:prstGeom>
          <a:noFill/>
          <a:ln w="9525">
            <a:noFill/>
            <a:miter lim="800000"/>
            <a:headEnd/>
            <a:tailEnd/>
          </a:ln>
        </p:spPr>
        <p:txBody>
          <a:bodyPr>
            <a:spAutoFit/>
          </a:bodyPr>
          <a:lstStyle/>
          <a:p>
            <a:pPr algn="ctr" rtl="1" eaLnBrk="1" hangingPunct="1"/>
            <a:r>
              <a:rPr lang="ar-SA" sz="3600" b="1">
                <a:solidFill>
                  <a:srgbClr val="FFFF00"/>
                </a:solidFill>
                <a:ea typeface="Majalla UI"/>
                <a:cs typeface="Majalla UI"/>
              </a:rPr>
              <a:t>الثمرة المترتبة على صلة الرحم ما أعده الله من أجر في الدنيا وهو طول العمر والبركة في الرزق والثواب في الآخرة أي الجنة.</a:t>
            </a:r>
            <a:endParaRPr lang="en-US" sz="3600" b="1">
              <a:solidFill>
                <a:srgbClr val="FFFF00"/>
              </a:solidFill>
              <a:ea typeface="Majalla UI"/>
              <a:cs typeface="Majalla UI"/>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decel="100000"/>
                                        <p:tgtEl>
                                          <p:spTgt spid="2"/>
                                        </p:tgtEl>
                                      </p:cBhvr>
                                    </p:animEffect>
                                    <p:anim calcmode="lin" valueType="num">
                                      <p:cBhvr>
                                        <p:cTn id="8" dur="400" decel="100000" fill="hold"/>
                                        <p:tgtEl>
                                          <p:spTgt spid="2"/>
                                        </p:tgtEl>
                                        <p:attrNameLst>
                                          <p:attrName>style.rotation</p:attrName>
                                        </p:attrNameLst>
                                      </p:cBhvr>
                                      <p:tavLst>
                                        <p:tav tm="0">
                                          <p:val>
                                            <p:fltVal val="-90"/>
                                          </p:val>
                                        </p:tav>
                                        <p:tav tm="100000">
                                          <p:val>
                                            <p:fltVal val="0"/>
                                          </p:val>
                                        </p:tav>
                                      </p:tavLst>
                                    </p:anim>
                                    <p:anim calcmode="lin" valueType="num">
                                      <p:cBhvr>
                                        <p:cTn id="9" dur="400" decel="100000" fill="hold"/>
                                        <p:tgtEl>
                                          <p:spTgt spid="2"/>
                                        </p:tgtEl>
                                        <p:attrNameLst>
                                          <p:attrName>ppt_x</p:attrName>
                                        </p:attrNameLst>
                                      </p:cBhvr>
                                      <p:tavLst>
                                        <p:tav tm="0">
                                          <p:val>
                                            <p:strVal val="#ppt_x+0.4"/>
                                          </p:val>
                                        </p:tav>
                                        <p:tav tm="100000">
                                          <p:val>
                                            <p:strVal val="#ppt_x-0.05"/>
                                          </p:val>
                                        </p:tav>
                                      </p:tavLst>
                                    </p:anim>
                                    <p:anim calcmode="lin" valueType="num">
                                      <p:cBhvr>
                                        <p:cTn id="10" dur="400" decel="100000" fill="hold"/>
                                        <p:tgtEl>
                                          <p:spTgt spid="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ما الثمره.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39" presetClass="entr" presetSubtype="0" accel="100000" fill="hold" nodeType="clickEffect">
                                  <p:stCondLst>
                                    <p:cond delay="0"/>
                                  </p:stCondLst>
                                  <p:childTnLst>
                                    <p:set>
                                      <p:cBhvr>
                                        <p:cTn id="16" dur="1" fill="hold">
                                          <p:stCondLst>
                                            <p:cond delay="0"/>
                                          </p:stCondLst>
                                        </p:cTn>
                                        <p:tgtEl>
                                          <p:spTgt spid="48130">
                                            <p:txEl>
                                              <p:pRg st="0" end="0"/>
                                            </p:txEl>
                                          </p:spTgt>
                                        </p:tgtEl>
                                        <p:attrNameLst>
                                          <p:attrName>style.visibility</p:attrName>
                                        </p:attrNameLst>
                                      </p:cBhvr>
                                      <p:to>
                                        <p:strVal val="visible"/>
                                      </p:to>
                                    </p:set>
                                    <p:anim calcmode="lin" valueType="num">
                                      <p:cBhvr>
                                        <p:cTn id="17" dur="500" fill="hold"/>
                                        <p:tgtEl>
                                          <p:spTgt spid="4813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4813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4813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4813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الثمره المترتب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42875" y="428625"/>
            <a:ext cx="9072563" cy="6215063"/>
            <a:chOff x="598801" y="3520407"/>
            <a:chExt cx="7670849" cy="2928910"/>
          </a:xfrm>
        </p:grpSpPr>
        <p:pic>
          <p:nvPicPr>
            <p:cNvPr id="9" name="Picture 8" descr="BCKMC011.WMF"/>
            <p:cNvPicPr>
              <a:picLocks noChangeAspect="1"/>
            </p:cNvPicPr>
            <p:nvPr/>
          </p:nvPicPr>
          <p:blipFill>
            <a:blip r:embed="rId7" cstate="print">
              <a:duotone>
                <a:prstClr val="black"/>
                <a:srgbClr val="D60093">
                  <a:tint val="45000"/>
                  <a:satMod val="400000"/>
                </a:srgbClr>
              </a:duotone>
              <a:lum bright="18000" contrast="61000"/>
            </a:blip>
            <a:stretch>
              <a:fillRect/>
            </a:stretch>
          </p:blipFill>
          <p:spPr>
            <a:xfrm>
              <a:off x="598801" y="3520407"/>
              <a:ext cx="7670849" cy="2928910"/>
            </a:xfrm>
            <a:prstGeom prst="rect">
              <a:avLst/>
            </a:prstGeom>
            <a:effectLst>
              <a:innerShdw blurRad="419100">
                <a:prstClr val="black"/>
              </a:innerShdw>
            </a:effectLst>
          </p:spPr>
        </p:pic>
        <p:sp>
          <p:nvSpPr>
            <p:cNvPr id="37893" name="Rectangle 1"/>
            <p:cNvSpPr>
              <a:spLocks noChangeArrowheads="1"/>
            </p:cNvSpPr>
            <p:nvPr/>
          </p:nvSpPr>
          <p:spPr bwMode="auto">
            <a:xfrm rot="-298349">
              <a:off x="890618" y="3857289"/>
              <a:ext cx="6277238" cy="304590"/>
            </a:xfrm>
            <a:prstGeom prst="rect">
              <a:avLst/>
            </a:prstGeom>
            <a:noFill/>
            <a:ln w="9525">
              <a:noFill/>
              <a:miter lim="800000"/>
              <a:headEnd/>
              <a:tailEnd/>
            </a:ln>
          </p:spPr>
          <p:txBody>
            <a:bodyPr anchor="ctr">
              <a:spAutoFit/>
            </a:bodyPr>
            <a:lstStyle/>
            <a:p>
              <a:pPr algn="ctr" rtl="1" eaLnBrk="1" hangingPunct="1"/>
              <a:r>
                <a:rPr lang="ar-EG" sz="3600" b="1">
                  <a:solidFill>
                    <a:schemeClr val="bg1"/>
                  </a:solidFill>
                  <a:cs typeface="Times New Roman" pitchFamily="18" charset="0"/>
                </a:rPr>
                <a:t> س5: اذكر ثلاثاً من وسائل صلة الرحم.</a:t>
              </a:r>
            </a:p>
          </p:txBody>
        </p:sp>
      </p:grpSp>
      <p:sp>
        <p:nvSpPr>
          <p:cNvPr id="49154" name="TextBox 1"/>
          <p:cNvSpPr txBox="1">
            <a:spLocks noChangeArrowheads="1"/>
          </p:cNvSpPr>
          <p:nvPr/>
        </p:nvSpPr>
        <p:spPr bwMode="auto">
          <a:xfrm rot="-343664">
            <a:off x="874713" y="1895475"/>
            <a:ext cx="6454775" cy="2309813"/>
          </a:xfrm>
          <a:prstGeom prst="rect">
            <a:avLst/>
          </a:prstGeom>
          <a:noFill/>
          <a:ln w="9525">
            <a:noFill/>
            <a:miter lim="800000"/>
            <a:headEnd/>
            <a:tailEnd/>
          </a:ln>
        </p:spPr>
        <p:txBody>
          <a:bodyPr>
            <a:spAutoFit/>
          </a:bodyPr>
          <a:lstStyle/>
          <a:p>
            <a:pPr algn="r" rtl="1" eaLnBrk="1" hangingPunct="1"/>
            <a:r>
              <a:rPr lang="ar-EG" sz="3600" b="1">
                <a:solidFill>
                  <a:srgbClr val="FFFF00"/>
                </a:solidFill>
                <a:ea typeface="Majalla UI"/>
                <a:cs typeface="Majalla UI"/>
              </a:rPr>
              <a:t>1– زيارتهم.</a:t>
            </a:r>
            <a:endParaRPr lang="en-US" sz="3600" b="1">
              <a:solidFill>
                <a:srgbClr val="FFFF00"/>
              </a:solidFill>
              <a:ea typeface="Majalla UI"/>
              <a:cs typeface="Majalla UI"/>
            </a:endParaRPr>
          </a:p>
          <a:p>
            <a:pPr algn="r" rtl="1" eaLnBrk="1" hangingPunct="1"/>
            <a:r>
              <a:rPr lang="ar-EG" sz="3600" b="1">
                <a:solidFill>
                  <a:srgbClr val="FFFF00"/>
                </a:solidFill>
                <a:ea typeface="Majalla UI"/>
                <a:cs typeface="Majalla UI"/>
              </a:rPr>
              <a:t>2– السؤال عنهم في التليفون. </a:t>
            </a:r>
            <a:endParaRPr lang="en-US" sz="3600" b="1">
              <a:solidFill>
                <a:srgbClr val="FFFF00"/>
              </a:solidFill>
              <a:ea typeface="Majalla UI"/>
              <a:cs typeface="Majalla UI"/>
            </a:endParaRPr>
          </a:p>
          <a:p>
            <a:pPr algn="r" rtl="1" eaLnBrk="1" hangingPunct="1"/>
            <a:r>
              <a:rPr lang="ar-EG" sz="3600" b="1">
                <a:solidFill>
                  <a:srgbClr val="FFFF00"/>
                </a:solidFill>
                <a:ea typeface="Majalla UI"/>
                <a:cs typeface="Majalla UI"/>
              </a:rPr>
              <a:t>3– الاتصال عن طريق الانترنت إن كانوا على سفر بعيد. </a:t>
            </a:r>
            <a:endParaRPr lang="en-US" sz="3600" b="1">
              <a:solidFill>
                <a:srgbClr val="FFFF00"/>
              </a:solidFill>
              <a:ea typeface="Majalla UI"/>
              <a:cs typeface="Majalla UI"/>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decel="100000"/>
                                        <p:tgtEl>
                                          <p:spTgt spid="2"/>
                                        </p:tgtEl>
                                      </p:cBhvr>
                                    </p:animEffect>
                                    <p:anim calcmode="lin" valueType="num">
                                      <p:cBhvr>
                                        <p:cTn id="8" dur="400" decel="100000" fill="hold"/>
                                        <p:tgtEl>
                                          <p:spTgt spid="2"/>
                                        </p:tgtEl>
                                        <p:attrNameLst>
                                          <p:attrName>style.rotation</p:attrName>
                                        </p:attrNameLst>
                                      </p:cBhvr>
                                      <p:tavLst>
                                        <p:tav tm="0">
                                          <p:val>
                                            <p:fltVal val="-90"/>
                                          </p:val>
                                        </p:tav>
                                        <p:tav tm="100000">
                                          <p:val>
                                            <p:fltVal val="0"/>
                                          </p:val>
                                        </p:tav>
                                      </p:tavLst>
                                    </p:anim>
                                    <p:anim calcmode="lin" valueType="num">
                                      <p:cBhvr>
                                        <p:cTn id="9" dur="400" decel="100000" fill="hold"/>
                                        <p:tgtEl>
                                          <p:spTgt spid="2"/>
                                        </p:tgtEl>
                                        <p:attrNameLst>
                                          <p:attrName>ppt_x</p:attrName>
                                        </p:attrNameLst>
                                      </p:cBhvr>
                                      <p:tavLst>
                                        <p:tav tm="0">
                                          <p:val>
                                            <p:strVal val="#ppt_x+0.4"/>
                                          </p:val>
                                        </p:tav>
                                        <p:tav tm="100000">
                                          <p:val>
                                            <p:strVal val="#ppt_x-0.05"/>
                                          </p:val>
                                        </p:tav>
                                      </p:tavLst>
                                    </p:anim>
                                    <p:anim calcmode="lin" valueType="num">
                                      <p:cBhvr>
                                        <p:cTn id="10" dur="400" decel="100000" fill="hold"/>
                                        <p:tgtEl>
                                          <p:spTgt spid="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ذكر ثلاثا من.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49154">
                                            <p:txEl>
                                              <p:pRg st="0" end="0"/>
                                            </p:txEl>
                                          </p:spTgt>
                                        </p:tgtEl>
                                        <p:attrNameLst>
                                          <p:attrName>style.visibility</p:attrName>
                                        </p:attrNameLst>
                                      </p:cBhvr>
                                      <p:to>
                                        <p:strVal val="visible"/>
                                      </p:to>
                                    </p:set>
                                    <p:anim calcmode="lin" valueType="num">
                                      <p:cBhvr>
                                        <p:cTn id="17" dur="500" fill="hold"/>
                                        <p:tgtEl>
                                          <p:spTgt spid="49154">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49154">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49154">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4915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زيارتهم.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39" presetClass="entr" presetSubtype="0" accel="100000" fill="hold" grpId="0" nodeType="clickEffect">
                                  <p:stCondLst>
                                    <p:cond delay="0"/>
                                  </p:stCondLst>
                                  <p:childTnLst>
                                    <p:set>
                                      <p:cBhvr>
                                        <p:cTn id="24" dur="1" fill="hold">
                                          <p:stCondLst>
                                            <p:cond delay="0"/>
                                          </p:stCondLst>
                                        </p:cTn>
                                        <p:tgtEl>
                                          <p:spTgt spid="49154">
                                            <p:txEl>
                                              <p:pRg st="1" end="1"/>
                                            </p:txEl>
                                          </p:spTgt>
                                        </p:tgtEl>
                                        <p:attrNameLst>
                                          <p:attrName>style.visibility</p:attrName>
                                        </p:attrNameLst>
                                      </p:cBhvr>
                                      <p:to>
                                        <p:strVal val="visible"/>
                                      </p:to>
                                    </p:set>
                                    <p:anim calcmode="lin" valueType="num">
                                      <p:cBhvr>
                                        <p:cTn id="25" dur="500" fill="hold"/>
                                        <p:tgtEl>
                                          <p:spTgt spid="4915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4915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4915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4915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السؤال عنهم.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39" presetClass="entr" presetSubtype="0" accel="100000" fill="hold" grpId="0" nodeType="clickEffect">
                                  <p:stCondLst>
                                    <p:cond delay="0"/>
                                  </p:stCondLst>
                                  <p:childTnLst>
                                    <p:set>
                                      <p:cBhvr>
                                        <p:cTn id="32" dur="1" fill="hold">
                                          <p:stCondLst>
                                            <p:cond delay="0"/>
                                          </p:stCondLst>
                                        </p:cTn>
                                        <p:tgtEl>
                                          <p:spTgt spid="49154">
                                            <p:txEl>
                                              <p:pRg st="2" end="2"/>
                                            </p:txEl>
                                          </p:spTgt>
                                        </p:tgtEl>
                                        <p:attrNameLst>
                                          <p:attrName>style.visibility</p:attrName>
                                        </p:attrNameLst>
                                      </p:cBhvr>
                                      <p:to>
                                        <p:strVal val="visible"/>
                                      </p:to>
                                    </p:set>
                                    <p:anim calcmode="lin" valueType="num">
                                      <p:cBhvr>
                                        <p:cTn id="33" dur="500" fill="hold"/>
                                        <p:tgtEl>
                                          <p:spTgt spid="4915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4915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4915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4915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التاصال عن طر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285875" y="0"/>
            <a:ext cx="6143625" cy="1785938"/>
            <a:chOff x="3857620" y="285728"/>
            <a:chExt cx="4857752" cy="2000264"/>
          </a:xfrm>
        </p:grpSpPr>
        <p:grpSp>
          <p:nvGrpSpPr>
            <p:cNvPr id="38920" name="Group 3"/>
            <p:cNvGrpSpPr>
              <a:grpSpLocks/>
            </p:cNvGrpSpPr>
            <p:nvPr/>
          </p:nvGrpSpPr>
          <p:grpSpPr bwMode="auto">
            <a:xfrm>
              <a:off x="3857620" y="285728"/>
              <a:ext cx="4857752" cy="2000264"/>
              <a:chOff x="3571868" y="285728"/>
              <a:chExt cx="5143504" cy="2643206"/>
            </a:xfrm>
          </p:grpSpPr>
          <p:sp>
            <p:nvSpPr>
              <p:cNvPr id="5" name="32-Point Star 4"/>
              <p:cNvSpPr/>
              <p:nvPr/>
            </p:nvSpPr>
            <p:spPr>
              <a:xfrm>
                <a:off x="3571868" y="285728"/>
                <a:ext cx="5143504" cy="2643206"/>
              </a:xfrm>
              <a:prstGeom prst="star32">
                <a:avLst/>
              </a:prstGeom>
              <a:solidFill>
                <a:srgbClr val="0000FF"/>
              </a:solidFill>
              <a:ln w="57150">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rtl="1" eaLnBrk="1" fontAlgn="auto" hangingPunct="1">
                  <a:spcBef>
                    <a:spcPts val="0"/>
                  </a:spcBef>
                  <a:spcAft>
                    <a:spcPts val="0"/>
                  </a:spcAft>
                  <a:defRPr/>
                </a:pPr>
                <a:endParaRPr lang="ar-EG" sz="3600" b="1" dirty="0">
                  <a:ln>
                    <a:solidFill>
                      <a:schemeClr val="tx1"/>
                    </a:solidFill>
                  </a:ln>
                  <a:solidFill>
                    <a:srgbClr val="FF0000"/>
                  </a:solidFill>
                </a:endParaRPr>
              </a:p>
            </p:txBody>
          </p:sp>
          <p:sp>
            <p:nvSpPr>
              <p:cNvPr id="6" name="32-Point Star 5"/>
              <p:cNvSpPr/>
              <p:nvPr/>
            </p:nvSpPr>
            <p:spPr>
              <a:xfrm>
                <a:off x="3857620" y="642918"/>
                <a:ext cx="4572032" cy="1928826"/>
              </a:xfrm>
              <a:prstGeom prst="star32">
                <a:avLst/>
              </a:prstGeom>
              <a:solidFill>
                <a:srgbClr val="FFFF00"/>
              </a:solidFill>
              <a:ln w="38100">
                <a:solidFill>
                  <a:schemeClr val="tx1"/>
                </a:solidFill>
              </a:ln>
              <a:effectLst>
                <a:innerShdw blurRad="863600">
                  <a:srgbClr val="66FF33"/>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sz="3600" b="1" dirty="0">
                  <a:ln w="18415" cmpd="sng">
                    <a:solidFill>
                      <a:schemeClr val="tx1"/>
                    </a:solidFill>
                    <a:prstDash val="solid"/>
                  </a:ln>
                  <a:solidFill>
                    <a:srgbClr val="FF0000"/>
                  </a:solidFill>
                  <a:effectLst>
                    <a:outerShdw blurRad="63500" dir="3600000" algn="tl" rotWithShape="0">
                      <a:srgbClr val="000000">
                        <a:alpha val="70000"/>
                      </a:srgbClr>
                    </a:outerShdw>
                  </a:effectLst>
                </a:endParaRPr>
              </a:p>
            </p:txBody>
          </p:sp>
        </p:grpSp>
        <p:sp>
          <p:nvSpPr>
            <p:cNvPr id="4" name="Rectangle 1"/>
            <p:cNvSpPr>
              <a:spLocks noChangeArrowheads="1"/>
            </p:cNvSpPr>
            <p:nvPr/>
          </p:nvSpPr>
          <p:spPr bwMode="auto">
            <a:xfrm>
              <a:off x="5033809" y="885789"/>
              <a:ext cx="2438907" cy="718150"/>
            </a:xfrm>
            <a:prstGeom prst="rect">
              <a:avLst/>
            </a:prstGeom>
            <a:noFill/>
            <a:ln w="9525">
              <a:noFill/>
              <a:miter lim="800000"/>
              <a:headEnd/>
              <a:tailEnd/>
            </a:ln>
            <a:effectLst/>
          </p:spPr>
          <p:txBody>
            <a:bodyPr wrap="none" anchor="ctr">
              <a:spAutoFit/>
            </a:bodyPr>
            <a:lstStyle/>
            <a:p>
              <a:pPr algn="r" rtl="1" eaLnBrk="1" hangingPunct="1">
                <a:defRPr/>
              </a:pPr>
              <a:r>
                <a:rPr lang="ar-SA" sz="4400" b="1" dirty="0">
                  <a:solidFill>
                    <a:srgbClr val="FF0000"/>
                  </a:solidFill>
                  <a:latin typeface="Arial" charset="0"/>
                  <a:cs typeface="Arial" charset="0"/>
                </a:rPr>
                <a:t>معلومات إثرائية</a:t>
              </a:r>
              <a:endParaRPr lang="ar-EG" sz="5400" b="1" dirty="0">
                <a:ln w="18415" cmpd="sng">
                  <a:solidFill>
                    <a:schemeClr val="tx1"/>
                  </a:solidFill>
                  <a:prstDash val="solid"/>
                </a:ln>
                <a:solidFill>
                  <a:srgbClr val="FF0000"/>
                </a:solidFill>
                <a:effectLst>
                  <a:outerShdw blurRad="63500" dir="3600000" algn="tl" rotWithShape="0">
                    <a:srgbClr val="000000">
                      <a:alpha val="70000"/>
                    </a:srgbClr>
                  </a:outerShdw>
                </a:effectLst>
              </a:endParaRPr>
            </a:p>
          </p:txBody>
        </p:sp>
      </p:grpSp>
      <p:grpSp>
        <p:nvGrpSpPr>
          <p:cNvPr id="7" name="Group 15"/>
          <p:cNvGrpSpPr>
            <a:grpSpLocks/>
          </p:cNvGrpSpPr>
          <p:nvPr/>
        </p:nvGrpSpPr>
        <p:grpSpPr bwMode="auto">
          <a:xfrm>
            <a:off x="500063" y="2286000"/>
            <a:ext cx="8001000" cy="4000500"/>
            <a:chOff x="428597" y="2285991"/>
            <a:chExt cx="8001056" cy="3786214"/>
          </a:xfrm>
        </p:grpSpPr>
        <p:sp>
          <p:nvSpPr>
            <p:cNvPr id="8" name="Flowchart: Punched Tape 2"/>
            <p:cNvSpPr/>
            <p:nvPr/>
          </p:nvSpPr>
          <p:spPr bwMode="auto">
            <a:xfrm rot="5400000">
              <a:off x="2536018" y="178570"/>
              <a:ext cx="3786214" cy="8001056"/>
            </a:xfrm>
            <a:prstGeom prst="flowChartPunchedTape">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rtl="1" eaLnBrk="1" fontAlgn="auto" hangingPunct="1">
                <a:spcBef>
                  <a:spcPts val="0"/>
                </a:spcBef>
                <a:spcAft>
                  <a:spcPts val="0"/>
                </a:spcAft>
                <a:defRPr/>
              </a:pPr>
              <a:endParaRPr lang="ar-EG"/>
            </a:p>
          </p:txBody>
        </p:sp>
        <p:sp>
          <p:nvSpPr>
            <p:cNvPr id="38919" name="TextBox 14"/>
            <p:cNvSpPr txBox="1">
              <a:spLocks noChangeArrowheads="1"/>
            </p:cNvSpPr>
            <p:nvPr/>
          </p:nvSpPr>
          <p:spPr bwMode="auto">
            <a:xfrm>
              <a:off x="2000232" y="2823042"/>
              <a:ext cx="4857830" cy="2534228"/>
            </a:xfrm>
            <a:prstGeom prst="rect">
              <a:avLst/>
            </a:prstGeom>
            <a:noFill/>
            <a:ln w="9525">
              <a:noFill/>
              <a:miter lim="800000"/>
              <a:headEnd/>
              <a:tailEnd/>
            </a:ln>
          </p:spPr>
          <p:txBody>
            <a:bodyPr>
              <a:spAutoFit/>
            </a:bodyPr>
            <a:lstStyle/>
            <a:p>
              <a:pPr algn="ctr" rtl="1" eaLnBrk="1" hangingPunct="1"/>
              <a:r>
                <a:rPr lang="ar-EG" sz="3200" b="1" dirty="0">
                  <a:solidFill>
                    <a:srgbClr val="000099"/>
                  </a:solidFill>
                  <a:ea typeface="Majalla UI"/>
                  <a:cs typeface="Majalla UI"/>
                </a:rPr>
                <a:t>قال القرطبي رحمه الله: وبالجملة فالرحم على وجهين: عامة وخاصة، فالعامة رحم الدين، ويجب مواصلتها بملازمة الإيمان والمحبة لأهله ونصرتهم والنصيحة </a:t>
              </a:r>
              <a:r>
                <a:rPr lang="ar-EG" sz="3200" b="1" dirty="0" smtClean="0">
                  <a:solidFill>
                    <a:srgbClr val="000099"/>
                  </a:solidFill>
                  <a:ea typeface="Majalla UI"/>
                  <a:cs typeface="Majalla UI"/>
                </a:rPr>
                <a:t>لهم</a:t>
              </a:r>
              <a:r>
                <a:rPr lang="ar-EG" sz="4000" b="1" dirty="0">
                  <a:solidFill>
                    <a:srgbClr val="000099"/>
                  </a:solidFill>
                  <a:ea typeface="Majalla UI"/>
                  <a:cs typeface="Majalla UI"/>
                </a:rPr>
                <a:t>.</a:t>
              </a:r>
              <a:endParaRPr lang="en-US" sz="4400" b="1" dirty="0">
                <a:solidFill>
                  <a:srgbClr val="000099"/>
                </a:solidFill>
                <a:ea typeface="Majalla UI"/>
                <a:cs typeface="Majalla UI"/>
              </a:endParaRPr>
            </a:p>
          </p:txBody>
        </p:sp>
      </p:gr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decel="100000"/>
                                        <p:tgtEl>
                                          <p:spTgt spid="2"/>
                                        </p:tgtEl>
                                      </p:cBhvr>
                                    </p:animEffect>
                                    <p:anim calcmode="lin" valueType="num">
                                      <p:cBhvr>
                                        <p:cTn id="8" dur="400" decel="100000" fill="hold"/>
                                        <p:tgtEl>
                                          <p:spTgt spid="2"/>
                                        </p:tgtEl>
                                        <p:attrNameLst>
                                          <p:attrName>style.rotation</p:attrName>
                                        </p:attrNameLst>
                                      </p:cBhvr>
                                      <p:tavLst>
                                        <p:tav tm="0">
                                          <p:val>
                                            <p:fltVal val="-90"/>
                                          </p:val>
                                        </p:tav>
                                        <p:tav tm="100000">
                                          <p:val>
                                            <p:fltVal val="0"/>
                                          </p:val>
                                        </p:tav>
                                      </p:tavLst>
                                    </p:anim>
                                    <p:anim calcmode="lin" valueType="num">
                                      <p:cBhvr>
                                        <p:cTn id="9" dur="400" decel="100000" fill="hold"/>
                                        <p:tgtEl>
                                          <p:spTgt spid="2"/>
                                        </p:tgtEl>
                                        <p:attrNameLst>
                                          <p:attrName>ppt_x</p:attrName>
                                        </p:attrNameLst>
                                      </p:cBhvr>
                                      <p:tavLst>
                                        <p:tav tm="0">
                                          <p:val>
                                            <p:strVal val="#ppt_x+0.4"/>
                                          </p:val>
                                        </p:tav>
                                        <p:tav tm="100000">
                                          <p:val>
                                            <p:strVal val="#ppt_x-0.05"/>
                                          </p:val>
                                        </p:tav>
                                      </p:tavLst>
                                    </p:anim>
                                    <p:anim calcmode="lin" valueType="num">
                                      <p:cBhvr>
                                        <p:cTn id="10" dur="400" decel="100000" fill="hold"/>
                                        <p:tgtEl>
                                          <p:spTgt spid="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معلومات اثرائيه.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4" name="قال القرطب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
          <p:cNvGrpSpPr>
            <a:grpSpLocks/>
          </p:cNvGrpSpPr>
          <p:nvPr/>
        </p:nvGrpSpPr>
        <p:grpSpPr bwMode="auto">
          <a:xfrm>
            <a:off x="1285875" y="0"/>
            <a:ext cx="6143625" cy="1785938"/>
            <a:chOff x="3857620" y="285728"/>
            <a:chExt cx="4857752" cy="2000264"/>
          </a:xfrm>
        </p:grpSpPr>
        <p:grpSp>
          <p:nvGrpSpPr>
            <p:cNvPr id="39943" name="Group 3"/>
            <p:cNvGrpSpPr>
              <a:grpSpLocks/>
            </p:cNvGrpSpPr>
            <p:nvPr/>
          </p:nvGrpSpPr>
          <p:grpSpPr bwMode="auto">
            <a:xfrm>
              <a:off x="3857620" y="285728"/>
              <a:ext cx="4857752" cy="2000264"/>
              <a:chOff x="3571868" y="285728"/>
              <a:chExt cx="5143504" cy="2643206"/>
            </a:xfrm>
          </p:grpSpPr>
          <p:sp>
            <p:nvSpPr>
              <p:cNvPr id="5" name="32-Point Star 4"/>
              <p:cNvSpPr/>
              <p:nvPr/>
            </p:nvSpPr>
            <p:spPr>
              <a:xfrm>
                <a:off x="3571868" y="285728"/>
                <a:ext cx="5143504" cy="2643206"/>
              </a:xfrm>
              <a:prstGeom prst="star32">
                <a:avLst/>
              </a:prstGeom>
              <a:solidFill>
                <a:srgbClr val="0000FF"/>
              </a:solidFill>
              <a:ln w="57150">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rtl="1" eaLnBrk="1" fontAlgn="auto" hangingPunct="1">
                  <a:spcBef>
                    <a:spcPts val="0"/>
                  </a:spcBef>
                  <a:spcAft>
                    <a:spcPts val="0"/>
                  </a:spcAft>
                  <a:defRPr/>
                </a:pPr>
                <a:endParaRPr lang="ar-EG" sz="3600" b="1" dirty="0">
                  <a:ln>
                    <a:solidFill>
                      <a:schemeClr val="tx1"/>
                    </a:solidFill>
                  </a:ln>
                  <a:solidFill>
                    <a:srgbClr val="FF0000"/>
                  </a:solidFill>
                </a:endParaRPr>
              </a:p>
            </p:txBody>
          </p:sp>
          <p:sp>
            <p:nvSpPr>
              <p:cNvPr id="6" name="32-Point Star 5"/>
              <p:cNvSpPr/>
              <p:nvPr/>
            </p:nvSpPr>
            <p:spPr>
              <a:xfrm>
                <a:off x="3857620" y="642918"/>
                <a:ext cx="4572032" cy="1928826"/>
              </a:xfrm>
              <a:prstGeom prst="star32">
                <a:avLst/>
              </a:prstGeom>
              <a:solidFill>
                <a:srgbClr val="FFFF00"/>
              </a:solidFill>
              <a:ln w="38100">
                <a:solidFill>
                  <a:schemeClr val="tx1"/>
                </a:solidFill>
              </a:ln>
              <a:effectLst>
                <a:innerShdw blurRad="863600">
                  <a:srgbClr val="66FF33"/>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sz="3600" b="1" dirty="0">
                  <a:ln w="18415" cmpd="sng">
                    <a:solidFill>
                      <a:schemeClr val="tx1"/>
                    </a:solidFill>
                    <a:prstDash val="solid"/>
                  </a:ln>
                  <a:solidFill>
                    <a:srgbClr val="FF0000"/>
                  </a:solidFill>
                  <a:effectLst>
                    <a:outerShdw blurRad="63500" dir="3600000" algn="tl" rotWithShape="0">
                      <a:srgbClr val="000000">
                        <a:alpha val="70000"/>
                      </a:srgbClr>
                    </a:outerShdw>
                  </a:effectLst>
                </a:endParaRPr>
              </a:p>
            </p:txBody>
          </p:sp>
        </p:grpSp>
        <p:sp>
          <p:nvSpPr>
            <p:cNvPr id="4" name="Rectangle 1"/>
            <p:cNvSpPr>
              <a:spLocks noChangeArrowheads="1"/>
            </p:cNvSpPr>
            <p:nvPr/>
          </p:nvSpPr>
          <p:spPr bwMode="auto">
            <a:xfrm>
              <a:off x="5033809" y="885789"/>
              <a:ext cx="2438907" cy="718150"/>
            </a:xfrm>
            <a:prstGeom prst="rect">
              <a:avLst/>
            </a:prstGeom>
            <a:noFill/>
            <a:ln w="9525">
              <a:noFill/>
              <a:miter lim="800000"/>
              <a:headEnd/>
              <a:tailEnd/>
            </a:ln>
            <a:effectLst/>
          </p:spPr>
          <p:txBody>
            <a:bodyPr wrap="none" anchor="ctr">
              <a:spAutoFit/>
            </a:bodyPr>
            <a:lstStyle/>
            <a:p>
              <a:pPr algn="r" rtl="1" eaLnBrk="1" hangingPunct="1">
                <a:defRPr/>
              </a:pPr>
              <a:r>
                <a:rPr lang="ar-SA" sz="4400" b="1" dirty="0">
                  <a:solidFill>
                    <a:srgbClr val="FF0000"/>
                  </a:solidFill>
                  <a:latin typeface="Arial" charset="0"/>
                  <a:cs typeface="Arial" charset="0"/>
                </a:rPr>
                <a:t>معلومات إثرائية</a:t>
              </a:r>
              <a:endParaRPr lang="ar-EG" sz="5400" b="1" dirty="0">
                <a:ln w="18415" cmpd="sng">
                  <a:solidFill>
                    <a:schemeClr val="tx1"/>
                  </a:solidFill>
                  <a:prstDash val="solid"/>
                </a:ln>
                <a:solidFill>
                  <a:srgbClr val="FF0000"/>
                </a:solidFill>
                <a:effectLst>
                  <a:outerShdw blurRad="63500" dir="3600000" algn="tl" rotWithShape="0">
                    <a:srgbClr val="000000">
                      <a:alpha val="70000"/>
                    </a:srgbClr>
                  </a:outerShdw>
                </a:effectLst>
              </a:endParaRPr>
            </a:p>
          </p:txBody>
        </p:sp>
      </p:grpSp>
      <p:sp>
        <p:nvSpPr>
          <p:cNvPr id="14" name="Flowchart: Punched Tape 2"/>
          <p:cNvSpPr/>
          <p:nvPr/>
        </p:nvSpPr>
        <p:spPr bwMode="auto">
          <a:xfrm rot="5400000">
            <a:off x="2500309" y="285747"/>
            <a:ext cx="4000508" cy="8001000"/>
          </a:xfrm>
          <a:prstGeom prst="flowChartPunchedTape">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rtl="1" eaLnBrk="1" fontAlgn="auto" hangingPunct="1">
              <a:spcBef>
                <a:spcPts val="0"/>
              </a:spcBef>
              <a:spcAft>
                <a:spcPts val="0"/>
              </a:spcAft>
              <a:defRPr/>
            </a:pPr>
            <a:endParaRPr lang="ar-EG"/>
          </a:p>
        </p:txBody>
      </p:sp>
      <p:sp>
        <p:nvSpPr>
          <p:cNvPr id="49159" name="TextBox 14"/>
          <p:cNvSpPr txBox="1">
            <a:spLocks noChangeArrowheads="1"/>
          </p:cNvSpPr>
          <p:nvPr/>
        </p:nvSpPr>
        <p:spPr bwMode="auto">
          <a:xfrm>
            <a:off x="2143125" y="2551113"/>
            <a:ext cx="4786313" cy="3806825"/>
          </a:xfrm>
          <a:prstGeom prst="rect">
            <a:avLst/>
          </a:prstGeom>
          <a:noFill/>
          <a:ln w="9525">
            <a:noFill/>
            <a:miter lim="800000"/>
            <a:headEnd/>
            <a:tailEnd/>
          </a:ln>
        </p:spPr>
        <p:txBody>
          <a:bodyPr>
            <a:spAutoFit/>
          </a:bodyPr>
          <a:lstStyle/>
          <a:p>
            <a:pPr algn="ctr" rtl="1" eaLnBrk="1" hangingPunct="1"/>
            <a:r>
              <a:rPr lang="ar-EG" sz="3200" b="1">
                <a:solidFill>
                  <a:srgbClr val="000099"/>
                </a:solidFill>
                <a:ea typeface="Majalla UI"/>
                <a:cs typeface="Majalla UI"/>
              </a:rPr>
              <a:t>وترك مضارتهم، والعدل بينهم، والنَّصفة في معاملتهم، والقيام بحقوقهم الواجبة، كتمريض المرضى، وحقوق الموتى من غسلهم، والصلاة عليهم، ودفنهم، وغير</a:t>
            </a:r>
            <a:r>
              <a:rPr lang="en-US" sz="3200" b="1">
                <a:solidFill>
                  <a:srgbClr val="000099"/>
                </a:solidFill>
                <a:ea typeface="Majalla UI"/>
                <a:cs typeface="Majalla UI"/>
              </a:rPr>
              <a:t> </a:t>
            </a:r>
            <a:r>
              <a:rPr lang="ar-EG" sz="3200" b="1">
                <a:solidFill>
                  <a:srgbClr val="000099"/>
                </a:solidFill>
                <a:ea typeface="Majalla UI"/>
                <a:cs typeface="Majalla UI"/>
              </a:rPr>
              <a:t>ذلك من الحقوق المترتبة لهم.</a:t>
            </a:r>
            <a:endParaRPr lang="en-US" sz="2000" b="1">
              <a:solidFill>
                <a:srgbClr val="000099"/>
              </a:solidFill>
              <a:ea typeface="Majalla UI"/>
              <a:cs typeface="Majalla UI"/>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9159"/>
                                        </p:tgtEl>
                                        <p:attrNameLst>
                                          <p:attrName>style.visibility</p:attrName>
                                        </p:attrNameLst>
                                      </p:cBhvr>
                                      <p:to>
                                        <p:strVal val="visible"/>
                                      </p:to>
                                    </p:set>
                                    <p:anim calcmode="lin" valueType="num">
                                      <p:cBhvr>
                                        <p:cTn id="7" dur="500" fill="hold"/>
                                        <p:tgtEl>
                                          <p:spTgt spid="49159"/>
                                        </p:tgtEl>
                                        <p:attrNameLst>
                                          <p:attrName>ppt_w</p:attrName>
                                        </p:attrNameLst>
                                      </p:cBhvr>
                                      <p:tavLst>
                                        <p:tav tm="0">
                                          <p:val>
                                            <p:fltVal val="0"/>
                                          </p:val>
                                        </p:tav>
                                        <p:tav tm="100000">
                                          <p:val>
                                            <p:strVal val="#ppt_w"/>
                                          </p:val>
                                        </p:tav>
                                      </p:tavLst>
                                    </p:anim>
                                    <p:anim calcmode="lin" valueType="num">
                                      <p:cBhvr>
                                        <p:cTn id="8" dur="500" fill="hold"/>
                                        <p:tgtEl>
                                          <p:spTgt spid="4915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و ترك مضارته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
          <p:cNvGrpSpPr>
            <a:grpSpLocks/>
          </p:cNvGrpSpPr>
          <p:nvPr/>
        </p:nvGrpSpPr>
        <p:grpSpPr bwMode="auto">
          <a:xfrm>
            <a:off x="1285875" y="0"/>
            <a:ext cx="6143625" cy="1785938"/>
            <a:chOff x="3857620" y="285728"/>
            <a:chExt cx="4857752" cy="2000264"/>
          </a:xfrm>
        </p:grpSpPr>
        <p:grpSp>
          <p:nvGrpSpPr>
            <p:cNvPr id="40968" name="Group 3"/>
            <p:cNvGrpSpPr>
              <a:grpSpLocks/>
            </p:cNvGrpSpPr>
            <p:nvPr/>
          </p:nvGrpSpPr>
          <p:grpSpPr bwMode="auto">
            <a:xfrm>
              <a:off x="3857620" y="285728"/>
              <a:ext cx="4857752" cy="2000264"/>
              <a:chOff x="3571868" y="285728"/>
              <a:chExt cx="5143504" cy="2643206"/>
            </a:xfrm>
          </p:grpSpPr>
          <p:sp>
            <p:nvSpPr>
              <p:cNvPr id="5" name="32-Point Star 4"/>
              <p:cNvSpPr/>
              <p:nvPr/>
            </p:nvSpPr>
            <p:spPr>
              <a:xfrm>
                <a:off x="3571868" y="285728"/>
                <a:ext cx="5143504" cy="2643206"/>
              </a:xfrm>
              <a:prstGeom prst="star32">
                <a:avLst/>
              </a:prstGeom>
              <a:solidFill>
                <a:srgbClr val="0000FF"/>
              </a:solidFill>
              <a:ln w="57150">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rtl="1" eaLnBrk="1" fontAlgn="auto" hangingPunct="1">
                  <a:spcBef>
                    <a:spcPts val="0"/>
                  </a:spcBef>
                  <a:spcAft>
                    <a:spcPts val="0"/>
                  </a:spcAft>
                  <a:defRPr/>
                </a:pPr>
                <a:endParaRPr lang="ar-EG" sz="3600" b="1" dirty="0">
                  <a:ln>
                    <a:solidFill>
                      <a:schemeClr val="tx1"/>
                    </a:solidFill>
                  </a:ln>
                  <a:solidFill>
                    <a:srgbClr val="FF0000"/>
                  </a:solidFill>
                </a:endParaRPr>
              </a:p>
            </p:txBody>
          </p:sp>
          <p:sp>
            <p:nvSpPr>
              <p:cNvPr id="6" name="32-Point Star 5"/>
              <p:cNvSpPr/>
              <p:nvPr/>
            </p:nvSpPr>
            <p:spPr>
              <a:xfrm>
                <a:off x="3857620" y="642918"/>
                <a:ext cx="4572032" cy="1928826"/>
              </a:xfrm>
              <a:prstGeom prst="star32">
                <a:avLst/>
              </a:prstGeom>
              <a:solidFill>
                <a:srgbClr val="FFFF00"/>
              </a:solidFill>
              <a:ln w="38100">
                <a:solidFill>
                  <a:schemeClr val="tx1"/>
                </a:solidFill>
              </a:ln>
              <a:effectLst>
                <a:innerShdw blurRad="863600">
                  <a:srgbClr val="66FF33"/>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sz="3600" b="1" dirty="0">
                  <a:ln w="18415" cmpd="sng">
                    <a:solidFill>
                      <a:schemeClr val="tx1"/>
                    </a:solidFill>
                    <a:prstDash val="solid"/>
                  </a:ln>
                  <a:solidFill>
                    <a:srgbClr val="FF0000"/>
                  </a:solidFill>
                  <a:effectLst>
                    <a:outerShdw blurRad="63500" dir="3600000" algn="tl" rotWithShape="0">
                      <a:srgbClr val="000000">
                        <a:alpha val="70000"/>
                      </a:srgbClr>
                    </a:outerShdw>
                  </a:effectLst>
                </a:endParaRPr>
              </a:p>
            </p:txBody>
          </p:sp>
        </p:grpSp>
        <p:sp>
          <p:nvSpPr>
            <p:cNvPr id="4" name="Rectangle 1"/>
            <p:cNvSpPr>
              <a:spLocks noChangeArrowheads="1"/>
            </p:cNvSpPr>
            <p:nvPr/>
          </p:nvSpPr>
          <p:spPr bwMode="auto">
            <a:xfrm>
              <a:off x="5033809" y="885789"/>
              <a:ext cx="2438907" cy="718150"/>
            </a:xfrm>
            <a:prstGeom prst="rect">
              <a:avLst/>
            </a:prstGeom>
            <a:noFill/>
            <a:ln w="9525">
              <a:noFill/>
              <a:miter lim="800000"/>
              <a:headEnd/>
              <a:tailEnd/>
            </a:ln>
            <a:effectLst/>
          </p:spPr>
          <p:txBody>
            <a:bodyPr wrap="none" anchor="ctr">
              <a:spAutoFit/>
            </a:bodyPr>
            <a:lstStyle/>
            <a:p>
              <a:pPr algn="r" rtl="1" eaLnBrk="1" hangingPunct="1">
                <a:defRPr/>
              </a:pPr>
              <a:r>
                <a:rPr lang="ar-SA" sz="4400" b="1" dirty="0">
                  <a:solidFill>
                    <a:srgbClr val="FF0000"/>
                  </a:solidFill>
                  <a:latin typeface="Arial" charset="0"/>
                  <a:cs typeface="Arial" charset="0"/>
                </a:rPr>
                <a:t>معلومات إثرائية</a:t>
              </a:r>
              <a:endParaRPr lang="ar-EG" sz="5400" b="1" dirty="0">
                <a:ln w="18415" cmpd="sng">
                  <a:solidFill>
                    <a:schemeClr val="tx1"/>
                  </a:solidFill>
                  <a:prstDash val="solid"/>
                </a:ln>
                <a:solidFill>
                  <a:srgbClr val="FF0000"/>
                </a:solidFill>
                <a:effectLst>
                  <a:outerShdw blurRad="63500" dir="3600000" algn="tl" rotWithShape="0">
                    <a:srgbClr val="000000">
                      <a:alpha val="70000"/>
                    </a:srgbClr>
                  </a:outerShdw>
                </a:effectLst>
              </a:endParaRPr>
            </a:p>
          </p:txBody>
        </p:sp>
      </p:grpSp>
      <p:sp>
        <p:nvSpPr>
          <p:cNvPr id="12" name="Flowchart: Punched Tape 2"/>
          <p:cNvSpPr/>
          <p:nvPr/>
        </p:nvSpPr>
        <p:spPr bwMode="auto">
          <a:xfrm rot="5400000">
            <a:off x="2250278" y="35715"/>
            <a:ext cx="4000508" cy="8501063"/>
          </a:xfrm>
          <a:prstGeom prst="flowChartPunchedTape">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rtl="1" eaLnBrk="1" fontAlgn="auto" hangingPunct="1">
              <a:spcBef>
                <a:spcPts val="0"/>
              </a:spcBef>
              <a:spcAft>
                <a:spcPts val="0"/>
              </a:spcAft>
              <a:defRPr/>
            </a:pPr>
            <a:endParaRPr lang="ar-EG"/>
          </a:p>
        </p:txBody>
      </p:sp>
      <p:sp>
        <p:nvSpPr>
          <p:cNvPr id="50184" name="TextBox 14"/>
          <p:cNvSpPr txBox="1">
            <a:spLocks noChangeArrowheads="1"/>
          </p:cNvSpPr>
          <p:nvPr/>
        </p:nvSpPr>
        <p:spPr bwMode="auto">
          <a:xfrm>
            <a:off x="1857375" y="2286000"/>
            <a:ext cx="5143500" cy="4032250"/>
          </a:xfrm>
          <a:prstGeom prst="rect">
            <a:avLst/>
          </a:prstGeom>
          <a:noFill/>
          <a:ln w="9525">
            <a:noFill/>
            <a:miter lim="800000"/>
            <a:headEnd/>
            <a:tailEnd/>
          </a:ln>
        </p:spPr>
        <p:txBody>
          <a:bodyPr>
            <a:spAutoFit/>
          </a:bodyPr>
          <a:lstStyle/>
          <a:p>
            <a:pPr algn="ctr" rtl="1" eaLnBrk="1" hangingPunct="1"/>
            <a:r>
              <a:rPr lang="ar-EG" sz="3200" b="1" dirty="0">
                <a:solidFill>
                  <a:srgbClr val="000099"/>
                </a:solidFill>
                <a:ea typeface="Majalla UI"/>
                <a:cs typeface="Majalla UI"/>
              </a:rPr>
              <a:t>وأما الرحم الخاصة وهي رحم القرابة من طرفي الرجل أبيه وأمه، فتجب لهم الحقوق الخاصة وزيادة، </a:t>
            </a:r>
            <a:r>
              <a:rPr lang="ar-EG" sz="3200" b="1" dirty="0" smtClean="0">
                <a:solidFill>
                  <a:srgbClr val="000099"/>
                </a:solidFill>
                <a:ea typeface="Majalla UI"/>
                <a:cs typeface="Majalla UI"/>
              </a:rPr>
              <a:t>كالنفقة عليهم، </a:t>
            </a:r>
            <a:r>
              <a:rPr lang="ar-EG" sz="3200" b="1" dirty="0">
                <a:solidFill>
                  <a:srgbClr val="000099"/>
                </a:solidFill>
                <a:ea typeface="Majalla UI"/>
                <a:cs typeface="Majalla UI"/>
              </a:rPr>
              <a:t>وتفقّد أحوالهم، وترك التغافل عن تعاهدهم في أوقات ضروراتهم، وتتأكد في </a:t>
            </a:r>
            <a:r>
              <a:rPr lang="ar-EG" sz="3200" b="1" dirty="0" smtClean="0">
                <a:solidFill>
                  <a:srgbClr val="000099"/>
                </a:solidFill>
                <a:ea typeface="Majalla UI"/>
                <a:cs typeface="Majalla UI"/>
              </a:rPr>
              <a:t>حقهم حقوق  الرحم </a:t>
            </a:r>
            <a:r>
              <a:rPr lang="ar-EG" sz="3200" b="1" dirty="0">
                <a:solidFill>
                  <a:srgbClr val="000099"/>
                </a:solidFill>
                <a:ea typeface="Majalla UI"/>
                <a:cs typeface="Majalla UI"/>
              </a:rPr>
              <a:t>العامة، حتى إذا تزاحمت الحقوق بُدئ بالأقرب فالأقرب. </a:t>
            </a:r>
            <a:r>
              <a:rPr lang="ar-EG" sz="3200" b="1" baseline="30000" dirty="0">
                <a:solidFill>
                  <a:srgbClr val="000099"/>
                </a:solidFill>
                <a:ea typeface="Majalla UI"/>
                <a:cs typeface="Majalla UI"/>
              </a:rPr>
              <a:t>(1)</a:t>
            </a:r>
            <a:endParaRPr lang="en-US" sz="3200" b="1" baseline="30000" dirty="0">
              <a:solidFill>
                <a:srgbClr val="000099"/>
              </a:solidFill>
              <a:ea typeface="Majalla UI"/>
              <a:cs typeface="Majalla UI"/>
            </a:endParaRPr>
          </a:p>
        </p:txBody>
      </p:sp>
      <p:sp>
        <p:nvSpPr>
          <p:cNvPr id="10" name="مربع نص 9"/>
          <p:cNvSpPr txBox="1"/>
          <p:nvPr/>
        </p:nvSpPr>
        <p:spPr>
          <a:xfrm>
            <a:off x="4143375" y="6286500"/>
            <a:ext cx="5000625" cy="523875"/>
          </a:xfrm>
          <a:prstGeom prst="rect">
            <a:avLst/>
          </a:prstGeom>
        </p:spPr>
        <p:style>
          <a:lnRef idx="2">
            <a:schemeClr val="accent5"/>
          </a:lnRef>
          <a:fillRef idx="1">
            <a:schemeClr val="lt1"/>
          </a:fillRef>
          <a:effectRef idx="0">
            <a:schemeClr val="accent5"/>
          </a:effectRef>
          <a:fontRef idx="minor">
            <a:schemeClr val="dk1"/>
          </a:fontRef>
        </p:style>
        <p:txBody>
          <a:bodyPr rtlCol="1">
            <a:spAutoFit/>
          </a:bodyPr>
          <a:lstStyle/>
          <a:p>
            <a:pPr algn="ctr" rtl="1" eaLnBrk="1" hangingPunct="1">
              <a:defRPr/>
            </a:pPr>
            <a:r>
              <a:rPr lang="ar-EG" sz="2800" b="1" dirty="0">
                <a:solidFill>
                  <a:srgbClr val="CC0000"/>
                </a:solidFill>
              </a:rPr>
              <a:t>1- انظر تفسير القرطبي </a:t>
            </a:r>
            <a:r>
              <a:rPr lang="ar-EG" sz="2800" b="1" dirty="0" err="1">
                <a:solidFill>
                  <a:srgbClr val="CC0000"/>
                </a:solidFill>
              </a:rPr>
              <a:t>ج</a:t>
            </a:r>
            <a:r>
              <a:rPr lang="ar-EG" sz="2800" b="1" dirty="0">
                <a:solidFill>
                  <a:srgbClr val="CC0000"/>
                </a:solidFill>
              </a:rPr>
              <a:t> 16 </a:t>
            </a:r>
            <a:r>
              <a:rPr lang="ar-EG" sz="2800" b="1" dirty="0" err="1">
                <a:solidFill>
                  <a:srgbClr val="CC0000"/>
                </a:solidFill>
              </a:rPr>
              <a:t>ص</a:t>
            </a:r>
            <a:r>
              <a:rPr lang="ar-EG" sz="2800" b="1" dirty="0">
                <a:solidFill>
                  <a:srgbClr val="CC0000"/>
                </a:solidFill>
              </a:rPr>
              <a:t> 247.</a:t>
            </a: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p:cTn id="7" dur="500" fill="hold"/>
                                        <p:tgtEl>
                                          <p:spTgt spid="50184"/>
                                        </p:tgtEl>
                                        <p:attrNameLst>
                                          <p:attrName>ppt_w</p:attrName>
                                        </p:attrNameLst>
                                      </p:cBhvr>
                                      <p:tavLst>
                                        <p:tav tm="0">
                                          <p:val>
                                            <p:fltVal val="0"/>
                                          </p:val>
                                        </p:tav>
                                        <p:tav tm="100000">
                                          <p:val>
                                            <p:strVal val="#ppt_w"/>
                                          </p:val>
                                        </p:tav>
                                      </p:tavLst>
                                    </p:anim>
                                    <p:anim calcmode="lin" valueType="num">
                                      <p:cBhvr>
                                        <p:cTn id="8" dur="500" fill="hold"/>
                                        <p:tgtEl>
                                          <p:spTgt spid="50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وأما الرحم الخاصة وهي.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انظر تفس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مجموعة 18"/>
          <p:cNvGrpSpPr>
            <a:grpSpLocks/>
          </p:cNvGrpSpPr>
          <p:nvPr/>
        </p:nvGrpSpPr>
        <p:grpSpPr bwMode="auto">
          <a:xfrm>
            <a:off x="500063" y="500063"/>
            <a:ext cx="7215187" cy="5159375"/>
            <a:chOff x="2214548" y="857250"/>
            <a:chExt cx="4857765" cy="2990812"/>
          </a:xfrm>
        </p:grpSpPr>
        <p:sp>
          <p:nvSpPr>
            <p:cNvPr id="39" name="Cloud 5"/>
            <p:cNvSpPr/>
            <p:nvPr/>
          </p:nvSpPr>
          <p:spPr>
            <a:xfrm>
              <a:off x="2357769" y="857250"/>
              <a:ext cx="4714544" cy="1429148"/>
            </a:xfrm>
            <a:prstGeom prst="cloud">
              <a:avLst/>
            </a:prstGeom>
            <a:solidFill>
              <a:srgbClr val="00009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eaLnBrk="1" fontAlgn="auto" hangingPunct="1">
                <a:spcBef>
                  <a:spcPts val="0"/>
                </a:spcBef>
                <a:spcAft>
                  <a:spcPts val="0"/>
                </a:spcAft>
                <a:defRPr/>
              </a:pPr>
              <a:endParaRPr lang="ar-EG" sz="4000" b="1" dirty="0">
                <a:solidFill>
                  <a:srgbClr val="0000FF"/>
                </a:solidFill>
              </a:endParaRPr>
            </a:p>
          </p:txBody>
        </p:sp>
        <p:grpSp>
          <p:nvGrpSpPr>
            <p:cNvPr id="8198" name="مجموعة 17"/>
            <p:cNvGrpSpPr>
              <a:grpSpLocks/>
            </p:cNvGrpSpPr>
            <p:nvPr/>
          </p:nvGrpSpPr>
          <p:grpSpPr bwMode="auto">
            <a:xfrm>
              <a:off x="2214548" y="981483"/>
              <a:ext cx="4714908" cy="2866579"/>
              <a:chOff x="2214548" y="981483"/>
              <a:chExt cx="4714908" cy="2866579"/>
            </a:xfrm>
          </p:grpSpPr>
          <p:sp>
            <p:nvSpPr>
              <p:cNvPr id="28" name="Lightning Bolt 4"/>
              <p:cNvSpPr/>
              <p:nvPr/>
            </p:nvSpPr>
            <p:spPr>
              <a:xfrm rot="20612202">
                <a:off x="4901550" y="1805107"/>
                <a:ext cx="928800" cy="2042955"/>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solidFill>
                    <a:srgbClr val="0000FF"/>
                  </a:solidFill>
                </a:endParaRPr>
              </a:p>
            </p:txBody>
          </p:sp>
          <p:grpSp>
            <p:nvGrpSpPr>
              <p:cNvPr id="4" name="Group 3"/>
              <p:cNvGrpSpPr/>
              <p:nvPr/>
            </p:nvGrpSpPr>
            <p:grpSpPr>
              <a:xfrm>
                <a:off x="2214548" y="981483"/>
                <a:ext cx="4714908" cy="2303378"/>
                <a:chOff x="6045266" y="2981747"/>
                <a:chExt cx="2937157" cy="2303378"/>
              </a:xfrm>
              <a:effectLst>
                <a:reflection blurRad="6350" stA="52000" endA="300" endPos="35000" dir="5400000" sy="-100000" algn="bl" rotWithShape="0"/>
              </a:effectLst>
            </p:grpSpPr>
            <p:sp>
              <p:nvSpPr>
                <p:cNvPr id="25" name="Lightning Bolt 4"/>
                <p:cNvSpPr/>
                <p:nvPr/>
              </p:nvSpPr>
              <p:spPr>
                <a:xfrm rot="4404232">
                  <a:off x="6579578" y="4145410"/>
                  <a:ext cx="1041294" cy="1238135"/>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solidFill>
                      <a:srgbClr val="0000FF"/>
                    </a:solidFill>
                  </a:endParaRPr>
                </a:p>
              </p:txBody>
            </p:sp>
            <p:sp>
              <p:nvSpPr>
                <p:cNvPr id="26" name="Cloud 5"/>
                <p:cNvSpPr/>
                <p:nvPr/>
              </p:nvSpPr>
              <p:spPr>
                <a:xfrm>
                  <a:off x="6045266" y="2981747"/>
                  <a:ext cx="2937157" cy="2277610"/>
                </a:xfrm>
                <a:prstGeom prst="cloud">
                  <a:avLst/>
                </a:prstGeom>
                <a:ln/>
              </p:spPr>
              <p:style>
                <a:lnRef idx="1">
                  <a:schemeClr val="accent5"/>
                </a:lnRef>
                <a:fillRef idx="2">
                  <a:schemeClr val="accent5"/>
                </a:fillRef>
                <a:effectRef idx="1">
                  <a:schemeClr val="accent5"/>
                </a:effectRef>
                <a:fontRef idx="minor">
                  <a:schemeClr val="dk1"/>
                </a:fontRef>
              </p:style>
              <p:txBody>
                <a:bodyPr rtlCol="1" anchor="ctr"/>
                <a:lstStyle/>
                <a:p>
                  <a:pPr algn="r" rtl="1" eaLnBrk="1" fontAlgn="auto" hangingPunct="1">
                    <a:spcBef>
                      <a:spcPts val="0"/>
                    </a:spcBef>
                    <a:spcAft>
                      <a:spcPts val="0"/>
                    </a:spcAft>
                    <a:defRPr/>
                  </a:pPr>
                  <a:endParaRPr lang="ar-EG" sz="4000" b="1" dirty="0">
                    <a:solidFill>
                      <a:srgbClr val="0000FF"/>
                    </a:solidFill>
                  </a:endParaRPr>
                </a:p>
              </p:txBody>
            </p:sp>
          </p:grpSp>
        </p:grpSp>
      </p:grpSp>
      <p:sp>
        <p:nvSpPr>
          <p:cNvPr id="4100" name="عنوان 1"/>
          <p:cNvSpPr txBox="1">
            <a:spLocks/>
          </p:cNvSpPr>
          <p:nvPr/>
        </p:nvSpPr>
        <p:spPr bwMode="auto">
          <a:xfrm>
            <a:off x="1500188" y="1276350"/>
            <a:ext cx="5286375" cy="1366838"/>
          </a:xfrm>
          <a:prstGeom prst="rect">
            <a:avLst/>
          </a:prstGeom>
          <a:noFill/>
          <a:ln w="9525">
            <a:noFill/>
            <a:miter lim="800000"/>
            <a:headEnd/>
            <a:tailEnd/>
          </a:ln>
        </p:spPr>
        <p:txBody>
          <a:bodyPr anchor="ctr"/>
          <a:lstStyle/>
          <a:p>
            <a:pPr algn="ctr" rtl="1" eaLnBrk="1" hangingPunct="1"/>
            <a:r>
              <a:rPr lang="ar-EG" sz="3600" b="1">
                <a:solidFill>
                  <a:srgbClr val="0000FF"/>
                </a:solidFill>
                <a:ea typeface="Majalla UI"/>
                <a:cs typeface="Majalla UI"/>
              </a:rPr>
              <a:t>هل ترغب أن تكون محبوباً؟</a:t>
            </a:r>
          </a:p>
        </p:txBody>
      </p:sp>
      <p:sp>
        <p:nvSpPr>
          <p:cNvPr id="4101" name="عنوان 1"/>
          <p:cNvSpPr txBox="1">
            <a:spLocks/>
          </p:cNvSpPr>
          <p:nvPr/>
        </p:nvSpPr>
        <p:spPr bwMode="auto">
          <a:xfrm>
            <a:off x="1285875" y="2576513"/>
            <a:ext cx="5715000" cy="1066800"/>
          </a:xfrm>
          <a:prstGeom prst="rect">
            <a:avLst/>
          </a:prstGeom>
          <a:noFill/>
          <a:ln w="9525">
            <a:noFill/>
            <a:miter lim="800000"/>
            <a:headEnd/>
            <a:tailEnd/>
          </a:ln>
        </p:spPr>
        <p:txBody>
          <a:bodyPr anchor="ctr"/>
          <a:lstStyle/>
          <a:p>
            <a:pPr algn="ctr" rtl="1" eaLnBrk="1" hangingPunct="1"/>
            <a:r>
              <a:rPr lang="ar-EG" sz="3600" b="1">
                <a:solidFill>
                  <a:srgbClr val="0000FF"/>
                </a:solidFill>
                <a:ea typeface="Majalla UI"/>
                <a:cs typeface="Majalla UI"/>
              </a:rPr>
              <a:t>هل ترغب أن تحصل على الأجر العظيم في الآخرة؟</a:t>
            </a: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00"/>
                                        <p:tgtEl>
                                          <p:spTgt spid="4100"/>
                                        </p:tgtEl>
                                      </p:cBhvr>
                                    </p:animEffect>
                                  </p:childTnLst>
                                  <p:subTnLst>
                                    <p:audio>
                                      <p:cMediaNode>
                                        <p:cTn display="0" masterRel="sameClick">
                                          <p:stCondLst>
                                            <p:cond evt="begin" delay="0">
                                              <p:tn val="5"/>
                                            </p:cond>
                                          </p:stCondLst>
                                          <p:endCondLst>
                                            <p:cond evt="onStopAudio" delay="0">
                                              <p:tgtEl>
                                                <p:sldTgt/>
                                              </p:tgtEl>
                                            </p:cond>
                                          </p:endCondLst>
                                        </p:cTn>
                                        <p:tgtEl>
                                          <p:sndTgt r:embed="rId3" name="هل ترغب ان تكون.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wipe(down)">
                                      <p:cBhvr>
                                        <p:cTn id="12" dur="500"/>
                                        <p:tgtEl>
                                          <p:spTgt spid="4101"/>
                                        </p:tgtEl>
                                      </p:cBhvr>
                                    </p:animEffect>
                                  </p:childTnLst>
                                  <p:subTnLst>
                                    <p:audio>
                                      <p:cMediaNode>
                                        <p:cTn display="0" masterRel="sameClick">
                                          <p:stCondLst>
                                            <p:cond evt="begin" delay="0">
                                              <p:tn val="10"/>
                                            </p:cond>
                                          </p:stCondLst>
                                          <p:endCondLst>
                                            <p:cond evt="onStopAudio" delay="0">
                                              <p:tgtEl>
                                                <p:sldTgt/>
                                              </p:tgtEl>
                                            </p:cond>
                                          </p:endCondLst>
                                        </p:cTn>
                                        <p:tgtEl>
                                          <p:sndTgt r:embed="rId4" name="هل ترغب ان تحص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مجموعة 18"/>
          <p:cNvGrpSpPr>
            <a:grpSpLocks/>
          </p:cNvGrpSpPr>
          <p:nvPr/>
        </p:nvGrpSpPr>
        <p:grpSpPr bwMode="auto">
          <a:xfrm>
            <a:off x="500063" y="500063"/>
            <a:ext cx="7215187" cy="5159375"/>
            <a:chOff x="2214548" y="857250"/>
            <a:chExt cx="4857765" cy="2990812"/>
          </a:xfrm>
        </p:grpSpPr>
        <p:sp>
          <p:nvSpPr>
            <p:cNvPr id="39" name="Cloud 5"/>
            <p:cNvSpPr/>
            <p:nvPr/>
          </p:nvSpPr>
          <p:spPr>
            <a:xfrm>
              <a:off x="2357769" y="857250"/>
              <a:ext cx="4714544" cy="1429148"/>
            </a:xfrm>
            <a:prstGeom prst="cloud">
              <a:avLst/>
            </a:prstGeom>
            <a:solidFill>
              <a:srgbClr val="00009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eaLnBrk="1" fontAlgn="auto" hangingPunct="1">
                <a:spcBef>
                  <a:spcPts val="0"/>
                </a:spcBef>
                <a:spcAft>
                  <a:spcPts val="0"/>
                </a:spcAft>
                <a:defRPr/>
              </a:pPr>
              <a:endParaRPr lang="ar-EG" sz="4000" b="1" dirty="0">
                <a:solidFill>
                  <a:srgbClr val="0000FF"/>
                </a:solidFill>
              </a:endParaRPr>
            </a:p>
          </p:txBody>
        </p:sp>
        <p:grpSp>
          <p:nvGrpSpPr>
            <p:cNvPr id="9221" name="مجموعة 17"/>
            <p:cNvGrpSpPr>
              <a:grpSpLocks/>
            </p:cNvGrpSpPr>
            <p:nvPr/>
          </p:nvGrpSpPr>
          <p:grpSpPr bwMode="auto">
            <a:xfrm>
              <a:off x="2214548" y="981483"/>
              <a:ext cx="4714908" cy="2866579"/>
              <a:chOff x="2214548" y="981483"/>
              <a:chExt cx="4714908" cy="2866579"/>
            </a:xfrm>
          </p:grpSpPr>
          <p:sp>
            <p:nvSpPr>
              <p:cNvPr id="28" name="Lightning Bolt 4"/>
              <p:cNvSpPr/>
              <p:nvPr/>
            </p:nvSpPr>
            <p:spPr>
              <a:xfrm rot="20612202">
                <a:off x="4901550" y="1805107"/>
                <a:ext cx="928800" cy="2042955"/>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solidFill>
                    <a:srgbClr val="0000FF"/>
                  </a:solidFill>
                </a:endParaRPr>
              </a:p>
            </p:txBody>
          </p:sp>
          <p:grpSp>
            <p:nvGrpSpPr>
              <p:cNvPr id="4" name="Group 3"/>
              <p:cNvGrpSpPr/>
              <p:nvPr/>
            </p:nvGrpSpPr>
            <p:grpSpPr>
              <a:xfrm>
                <a:off x="2214548" y="981483"/>
                <a:ext cx="4714908" cy="2303378"/>
                <a:chOff x="6045266" y="2981747"/>
                <a:chExt cx="2937157" cy="2303378"/>
              </a:xfrm>
              <a:effectLst>
                <a:reflection blurRad="6350" stA="52000" endA="300" endPos="35000" dir="5400000" sy="-100000" algn="bl" rotWithShape="0"/>
              </a:effectLst>
            </p:grpSpPr>
            <p:sp>
              <p:nvSpPr>
                <p:cNvPr id="25" name="Lightning Bolt 4"/>
                <p:cNvSpPr/>
                <p:nvPr/>
              </p:nvSpPr>
              <p:spPr>
                <a:xfrm rot="4404232">
                  <a:off x="6579578" y="4145410"/>
                  <a:ext cx="1041294" cy="1238135"/>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solidFill>
                      <a:srgbClr val="0000FF"/>
                    </a:solidFill>
                  </a:endParaRPr>
                </a:p>
              </p:txBody>
            </p:sp>
            <p:sp>
              <p:nvSpPr>
                <p:cNvPr id="26" name="Cloud 5"/>
                <p:cNvSpPr/>
                <p:nvPr/>
              </p:nvSpPr>
              <p:spPr>
                <a:xfrm>
                  <a:off x="6045266" y="2981747"/>
                  <a:ext cx="2937157" cy="2277610"/>
                </a:xfrm>
                <a:prstGeom prst="cloud">
                  <a:avLst/>
                </a:prstGeom>
                <a:ln/>
              </p:spPr>
              <p:style>
                <a:lnRef idx="1">
                  <a:schemeClr val="accent5"/>
                </a:lnRef>
                <a:fillRef idx="2">
                  <a:schemeClr val="accent5"/>
                </a:fillRef>
                <a:effectRef idx="1">
                  <a:schemeClr val="accent5"/>
                </a:effectRef>
                <a:fontRef idx="minor">
                  <a:schemeClr val="dk1"/>
                </a:fontRef>
              </p:style>
              <p:txBody>
                <a:bodyPr rtlCol="1" anchor="ctr"/>
                <a:lstStyle/>
                <a:p>
                  <a:pPr algn="r" rtl="1" eaLnBrk="1" fontAlgn="auto" hangingPunct="1">
                    <a:spcBef>
                      <a:spcPts val="0"/>
                    </a:spcBef>
                    <a:spcAft>
                      <a:spcPts val="0"/>
                    </a:spcAft>
                    <a:defRPr/>
                  </a:pPr>
                  <a:endParaRPr lang="ar-EG" sz="4000" b="1" dirty="0">
                    <a:solidFill>
                      <a:srgbClr val="0000FF"/>
                    </a:solidFill>
                  </a:endParaRPr>
                </a:p>
              </p:txBody>
            </p:sp>
          </p:grpSp>
        </p:grpSp>
      </p:grpSp>
      <p:sp>
        <p:nvSpPr>
          <p:cNvPr id="4100" name="عنوان 1"/>
          <p:cNvSpPr txBox="1">
            <a:spLocks/>
          </p:cNvSpPr>
          <p:nvPr/>
        </p:nvSpPr>
        <p:spPr bwMode="auto">
          <a:xfrm>
            <a:off x="1357313" y="1928813"/>
            <a:ext cx="5286375" cy="1366837"/>
          </a:xfrm>
          <a:prstGeom prst="rect">
            <a:avLst/>
          </a:prstGeom>
          <a:noFill/>
          <a:ln w="9525">
            <a:noFill/>
            <a:miter lim="800000"/>
            <a:headEnd/>
            <a:tailEnd/>
          </a:ln>
        </p:spPr>
        <p:txBody>
          <a:bodyPr anchor="ctr"/>
          <a:lstStyle/>
          <a:p>
            <a:pPr algn="ctr" rtl="1" eaLnBrk="1" hangingPunct="1"/>
            <a:r>
              <a:rPr lang="ar-EG" sz="3600" b="1">
                <a:solidFill>
                  <a:srgbClr val="0000FF"/>
                </a:solidFill>
                <a:ea typeface="Majalla UI"/>
                <a:cs typeface="Majalla UI"/>
              </a:rPr>
              <a:t>أتوقّع أن إجاباتك هي: نعم، ولتحقّق ذلك اقرأ الحديثين التاليين:</a:t>
            </a: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00"/>
                                        <p:tgtEl>
                                          <p:spTgt spid="4100"/>
                                        </p:tgtEl>
                                      </p:cBhvr>
                                    </p:animEffect>
                                  </p:childTnLst>
                                  <p:subTnLst>
                                    <p:audio>
                                      <p:cMediaNode>
                                        <p:cTn display="0" masterRel="sameClick">
                                          <p:stCondLst>
                                            <p:cond evt="begin" delay="0">
                                              <p:tn val="5"/>
                                            </p:cond>
                                          </p:stCondLst>
                                          <p:endCondLst>
                                            <p:cond evt="onStopAudio" delay="0">
                                              <p:tgtEl>
                                                <p:sldTgt/>
                                              </p:tgtEl>
                                            </p:cond>
                                          </p:endCondLst>
                                        </p:cTn>
                                        <p:tgtEl>
                                          <p:sndTgt r:embed="rId3" name="اتوقع 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500063" y="500063"/>
            <a:ext cx="8643937" cy="5643562"/>
            <a:chOff x="315" y="315"/>
            <a:chExt cx="5445" cy="3555"/>
          </a:xfrm>
          <a:scene3d>
            <a:camera prst="orthographicFront">
              <a:rot lat="0" lon="0" rev="0"/>
            </a:camera>
            <a:lightRig rig="balanced" dir="t">
              <a:rot lat="0" lon="0" rev="8700000"/>
            </a:lightRig>
          </a:scene3d>
        </p:grpSpPr>
        <p:grpSp>
          <p:nvGrpSpPr>
            <p:cNvPr id="3" name="مجموعة 18"/>
            <p:cNvGrpSpPr>
              <a:grpSpLocks/>
            </p:cNvGrpSpPr>
            <p:nvPr/>
          </p:nvGrpSpPr>
          <p:grpSpPr bwMode="auto">
            <a:xfrm>
              <a:off x="315" y="315"/>
              <a:ext cx="5445" cy="3555"/>
              <a:chOff x="2214548" y="857250"/>
              <a:chExt cx="4857765" cy="2990812"/>
            </a:xfrm>
          </p:grpSpPr>
          <p:sp>
            <p:nvSpPr>
              <p:cNvPr id="39" name="Cloud 5"/>
              <p:cNvSpPr/>
              <p:nvPr/>
            </p:nvSpPr>
            <p:spPr>
              <a:xfrm>
                <a:off x="2357292" y="857250"/>
                <a:ext cx="4715021" cy="1428523"/>
              </a:xfrm>
              <a:prstGeom prst="cloud">
                <a:avLst/>
              </a:prstGeom>
              <a:ln>
                <a:noFill/>
              </a:ln>
              <a:effectLst>
                <a:outerShdw blurRad="44450" dist="27940" dir="5400000" algn="ctr">
                  <a:srgbClr val="000000">
                    <a:alpha val="32000"/>
                  </a:srgbClr>
                </a:outerShdw>
              </a:effectLst>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r" rtl="1" eaLnBrk="1" fontAlgn="auto" hangingPunct="1">
                  <a:spcBef>
                    <a:spcPts val="0"/>
                  </a:spcBef>
                  <a:spcAft>
                    <a:spcPts val="0"/>
                  </a:spcAft>
                  <a:defRPr/>
                </a:pPr>
                <a:endParaRPr lang="ar-EG" sz="4000" b="1" dirty="0"/>
              </a:p>
            </p:txBody>
          </p:sp>
          <p:grpSp>
            <p:nvGrpSpPr>
              <p:cNvPr id="4" name="مجموعة 17"/>
              <p:cNvGrpSpPr>
                <a:grpSpLocks/>
              </p:cNvGrpSpPr>
              <p:nvPr/>
            </p:nvGrpSpPr>
            <p:grpSpPr bwMode="auto">
              <a:xfrm>
                <a:off x="2214548" y="981483"/>
                <a:ext cx="4714908" cy="2866579"/>
                <a:chOff x="2214548" y="981483"/>
                <a:chExt cx="4714908" cy="2866579"/>
              </a:xfrm>
            </p:grpSpPr>
            <p:sp>
              <p:nvSpPr>
                <p:cNvPr id="28" name="Lightning Bolt 4"/>
                <p:cNvSpPr/>
                <p:nvPr/>
              </p:nvSpPr>
              <p:spPr>
                <a:xfrm rot="20612202">
                  <a:off x="4901709" y="1804551"/>
                  <a:ext cx="928730" cy="2043511"/>
                </a:xfrm>
                <a:prstGeom prst="lightningBolt">
                  <a:avLst/>
                </a:prstGeom>
                <a:solidFill>
                  <a:srgbClr val="0000FF"/>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nvGrpSpPr>
                <p:cNvPr id="5" name="Group 3"/>
                <p:cNvGrpSpPr/>
                <p:nvPr/>
              </p:nvGrpSpPr>
              <p:grpSpPr>
                <a:xfrm>
                  <a:off x="2214548" y="981483"/>
                  <a:ext cx="4714908" cy="2303378"/>
                  <a:chOff x="6045266" y="2981747"/>
                  <a:chExt cx="2937157" cy="2303378"/>
                </a:xfrm>
                <a:effectLst>
                  <a:reflection blurRad="6350" stA="52000" endA="300" endPos="35000" dir="5400000" sy="-100000" algn="bl" rotWithShape="0"/>
                </a:effectLst>
              </p:grpSpPr>
              <p:sp>
                <p:nvSpPr>
                  <p:cNvPr id="25" name="Lightning Bolt 4"/>
                  <p:cNvSpPr/>
                  <p:nvPr/>
                </p:nvSpPr>
                <p:spPr>
                  <a:xfrm rot="4404232">
                    <a:off x="6579578" y="4145410"/>
                    <a:ext cx="1041294" cy="1238135"/>
                  </a:xfrm>
                  <a:prstGeom prst="lightningBolt">
                    <a:avLst/>
                  </a:prstGeom>
                  <a:solidFill>
                    <a:srgbClr val="0000FF"/>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26" name="Cloud 5"/>
                  <p:cNvSpPr/>
                  <p:nvPr/>
                </p:nvSpPr>
                <p:spPr>
                  <a:xfrm>
                    <a:off x="6045266" y="2981747"/>
                    <a:ext cx="2937157" cy="2277610"/>
                  </a:xfrm>
                  <a:prstGeom prst="cloud">
                    <a:avLst/>
                  </a:prstGeom>
                  <a:ln>
                    <a:noFill/>
                  </a:ln>
                  <a:effectLst>
                    <a:outerShdw blurRad="44450" dist="27940" dir="5400000" algn="ctr">
                      <a:srgbClr val="000000">
                        <a:alpha val="32000"/>
                      </a:srgbClr>
                    </a:outerShdw>
                  </a:effectLst>
                  <a:sp3d>
                    <a:bevelT w="190500" h="38100"/>
                  </a:sp3d>
                </p:spPr>
                <p:style>
                  <a:lnRef idx="1">
                    <a:schemeClr val="accent5"/>
                  </a:lnRef>
                  <a:fillRef idx="2">
                    <a:schemeClr val="accent5"/>
                  </a:fillRef>
                  <a:effectRef idx="1">
                    <a:schemeClr val="accent5"/>
                  </a:effectRef>
                  <a:fontRef idx="minor">
                    <a:schemeClr val="dk1"/>
                  </a:fontRef>
                </p:style>
                <p:txBody>
                  <a:bodyPr rtlCol="1" anchor="ctr"/>
                  <a:lstStyle/>
                  <a:p>
                    <a:pPr algn="r" rtl="1" eaLnBrk="1" fontAlgn="auto" hangingPunct="1">
                      <a:spcBef>
                        <a:spcPts val="0"/>
                      </a:spcBef>
                      <a:spcAft>
                        <a:spcPts val="0"/>
                      </a:spcAft>
                      <a:defRPr/>
                    </a:pPr>
                    <a:endParaRPr lang="ar-EG" sz="4000" b="1" dirty="0"/>
                  </a:p>
                </p:txBody>
              </p:sp>
            </p:grpSp>
          </p:grpSp>
        </p:grpSp>
        <p:sp>
          <p:nvSpPr>
            <p:cNvPr id="6149" name="عنوان 1"/>
            <p:cNvSpPr txBox="1">
              <a:spLocks/>
            </p:cNvSpPr>
            <p:nvPr/>
          </p:nvSpPr>
          <p:spPr bwMode="auto">
            <a:xfrm>
              <a:off x="1080" y="990"/>
              <a:ext cx="3600" cy="1620"/>
            </a:xfrm>
            <a:prstGeom prst="rect">
              <a:avLst/>
            </a:prstGeom>
            <a:noFill/>
            <a:ln w="9525">
              <a:noFill/>
              <a:miter lim="800000"/>
              <a:headEnd/>
              <a:tailEnd/>
            </a:ln>
            <a:effectLst/>
            <a:sp3d>
              <a:bevelT w="190500" h="38100"/>
            </a:sp3d>
          </p:spPr>
          <p:txBody>
            <a:bodyPr anchor="ctr"/>
            <a:lstStyle/>
            <a:p>
              <a:pPr algn="ctr" rtl="1" eaLnBrk="1" hangingPunct="1">
                <a:defRPr/>
              </a:pPr>
              <a:r>
                <a:rPr lang="ar-SA" sz="3200" b="1" dirty="0" smtClean="0">
                  <a:solidFill>
                    <a:srgbClr val="C00000"/>
                  </a:solidFill>
                </a:rPr>
                <a:t>13</a:t>
              </a:r>
              <a:r>
                <a:rPr lang="ar-EG" sz="3200" b="1" dirty="0" smtClean="0">
                  <a:solidFill>
                    <a:srgbClr val="C00000"/>
                  </a:solidFill>
                </a:rPr>
                <a:t>- </a:t>
              </a:r>
              <a:r>
                <a:rPr lang="ar-EG" sz="3200" b="1" dirty="0">
                  <a:solidFill>
                    <a:srgbClr val="C00000"/>
                  </a:solidFill>
                </a:rPr>
                <a:t>عن أنس بن مالك رضي الله عنه أن رسول الله صلى الله عليه وسلم قال: </a:t>
              </a:r>
              <a:endParaRPr lang="ar-SA" sz="3200" b="1" dirty="0">
                <a:solidFill>
                  <a:srgbClr val="C00000"/>
                </a:solidFill>
              </a:endParaRPr>
            </a:p>
            <a:p>
              <a:pPr algn="ctr" rtl="1" eaLnBrk="1" hangingPunct="1">
                <a:defRPr/>
              </a:pPr>
              <a:r>
                <a:rPr lang="ar-EG" sz="3200" b="1" dirty="0">
                  <a:solidFill>
                    <a:srgbClr val="C00000"/>
                  </a:solidFill>
                </a:rPr>
                <a:t>(مَنْ أَحَبْ يُبْسَطَ لَهُ فِي رِزْقِهِ وَيُنْسَأَ لَهَ فِي أجَلِهِ فَلْيَصِلْ رَحِمَهُ</a:t>
              </a:r>
              <a:r>
                <a:rPr lang="ar-EG" sz="3200" b="1" dirty="0" err="1">
                  <a:solidFill>
                    <a:srgbClr val="C00000"/>
                  </a:solidFill>
                </a:rPr>
                <a:t>) </a:t>
              </a:r>
              <a:r>
                <a:rPr lang="ar-EG" sz="3200" b="1" baseline="30000" dirty="0">
                  <a:solidFill>
                    <a:srgbClr val="C00000"/>
                  </a:solidFill>
                </a:rPr>
                <a:t>(1)</a:t>
              </a:r>
              <a:r>
                <a:rPr lang="ar-EG" sz="3200" b="1" dirty="0">
                  <a:solidFill>
                    <a:srgbClr val="C00000"/>
                  </a:solidFill>
                </a:rPr>
                <a:t> </a:t>
              </a:r>
              <a:endParaRPr lang="ar-EG" sz="3600" b="1" dirty="0">
                <a:solidFill>
                  <a:srgbClr val="C00000"/>
                </a:solidFill>
              </a:endParaRPr>
            </a:p>
          </p:txBody>
        </p:sp>
      </p:grpSp>
      <p:sp>
        <p:nvSpPr>
          <p:cNvPr id="12" name="مربع نص 11"/>
          <p:cNvSpPr txBox="1"/>
          <p:nvPr/>
        </p:nvSpPr>
        <p:spPr>
          <a:xfrm>
            <a:off x="214282" y="5500702"/>
            <a:ext cx="8786874" cy="1200329"/>
          </a:xfrm>
          <a:prstGeom prst="rect">
            <a:avLst/>
          </a:prstGeom>
        </p:spPr>
        <p:style>
          <a:lnRef idx="1">
            <a:schemeClr val="accent4"/>
          </a:lnRef>
          <a:fillRef idx="2">
            <a:schemeClr val="accent4"/>
          </a:fillRef>
          <a:effectRef idx="1">
            <a:schemeClr val="accent4"/>
          </a:effectRef>
          <a:fontRef idx="minor">
            <a:schemeClr val="dk1"/>
          </a:fontRef>
        </p:style>
        <p:txBody>
          <a:bodyPr rtlCol="1">
            <a:spAutoFit/>
          </a:bodyPr>
          <a:lstStyle/>
          <a:p>
            <a:pPr algn="ctr" eaLnBrk="1" hangingPunct="1">
              <a:defRPr/>
            </a:pPr>
            <a:r>
              <a:rPr lang="ar-EG" sz="2400" b="1" dirty="0"/>
              <a:t>1- أخرجه البخاري: كتاب البيوع: باب: من أحب البسط في الرزق، برقم 2067، وفي الأدب، باب:من بسط له في الرزق بصلة الرحم، برقم 5986, ومسلم: كتاب: البر والصلة والآداب، باب: صلة الرحم وتحريم قطيعتها، </a:t>
            </a:r>
            <a:r>
              <a:rPr lang="ar-EG" sz="2400" b="1" dirty="0" err="1"/>
              <a:t>ح</a:t>
            </a:r>
            <a:r>
              <a:rPr lang="ar-EG" sz="2400" b="1" dirty="0"/>
              <a:t> 2557.</a:t>
            </a:r>
            <a:endParaRPr lang="ar-SA" sz="2400" b="1" dirty="0"/>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عن انس بن مالك.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اخرجه البخارى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8"/>
          <p:cNvGrpSpPr>
            <a:grpSpLocks/>
          </p:cNvGrpSpPr>
          <p:nvPr/>
        </p:nvGrpSpPr>
        <p:grpSpPr bwMode="auto">
          <a:xfrm>
            <a:off x="500063" y="500063"/>
            <a:ext cx="8643937" cy="5643562"/>
            <a:chOff x="2214548" y="857250"/>
            <a:chExt cx="4857765" cy="2990812"/>
          </a:xfrm>
          <a:scene3d>
            <a:camera prst="orthographicFront">
              <a:rot lat="0" lon="0" rev="0"/>
            </a:camera>
            <a:lightRig rig="balanced" dir="t">
              <a:rot lat="0" lon="0" rev="8700000"/>
            </a:lightRig>
          </a:scene3d>
        </p:grpSpPr>
        <p:sp>
          <p:nvSpPr>
            <p:cNvPr id="39" name="Cloud 5"/>
            <p:cNvSpPr/>
            <p:nvPr/>
          </p:nvSpPr>
          <p:spPr>
            <a:xfrm>
              <a:off x="2357292" y="857250"/>
              <a:ext cx="4715021" cy="1428523"/>
            </a:xfrm>
            <a:prstGeom prst="cloud">
              <a:avLst/>
            </a:prstGeom>
            <a:ln>
              <a:noFill/>
            </a:ln>
            <a:effectLst>
              <a:outerShdw blurRad="44450" dist="27940" dir="5400000" algn="ctr">
                <a:srgbClr val="000000">
                  <a:alpha val="32000"/>
                </a:srgbClr>
              </a:outerShdw>
            </a:effectLst>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r" rtl="1" eaLnBrk="1" fontAlgn="auto" hangingPunct="1">
                <a:spcBef>
                  <a:spcPts val="0"/>
                </a:spcBef>
                <a:spcAft>
                  <a:spcPts val="0"/>
                </a:spcAft>
                <a:defRPr/>
              </a:pPr>
              <a:endParaRPr lang="ar-EG" sz="4000" b="1" dirty="0"/>
            </a:p>
          </p:txBody>
        </p:sp>
        <p:grpSp>
          <p:nvGrpSpPr>
            <p:cNvPr id="3" name="مجموعة 17"/>
            <p:cNvGrpSpPr>
              <a:grpSpLocks/>
            </p:cNvGrpSpPr>
            <p:nvPr/>
          </p:nvGrpSpPr>
          <p:grpSpPr bwMode="auto">
            <a:xfrm>
              <a:off x="2214548" y="981483"/>
              <a:ext cx="4714908" cy="2866579"/>
              <a:chOff x="2214548" y="981483"/>
              <a:chExt cx="4714908" cy="2866579"/>
            </a:xfrm>
          </p:grpSpPr>
          <p:sp>
            <p:nvSpPr>
              <p:cNvPr id="28" name="Lightning Bolt 4"/>
              <p:cNvSpPr/>
              <p:nvPr/>
            </p:nvSpPr>
            <p:spPr>
              <a:xfrm rot="20612202">
                <a:off x="4901709" y="1804551"/>
                <a:ext cx="928730" cy="2043511"/>
              </a:xfrm>
              <a:prstGeom prst="lightningBolt">
                <a:avLst/>
              </a:prstGeom>
              <a:solidFill>
                <a:srgbClr val="0000FF"/>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nvGrpSpPr>
              <p:cNvPr id="4" name="Group 3"/>
              <p:cNvGrpSpPr/>
              <p:nvPr/>
            </p:nvGrpSpPr>
            <p:grpSpPr>
              <a:xfrm>
                <a:off x="2214548" y="981483"/>
                <a:ext cx="4714908" cy="2303378"/>
                <a:chOff x="6045266" y="2981747"/>
                <a:chExt cx="2937157" cy="2303378"/>
              </a:xfrm>
              <a:effectLst>
                <a:reflection blurRad="6350" stA="52000" endA="300" endPos="35000" dir="5400000" sy="-100000" algn="bl" rotWithShape="0"/>
              </a:effectLst>
            </p:grpSpPr>
            <p:sp>
              <p:nvSpPr>
                <p:cNvPr id="25" name="Lightning Bolt 4"/>
                <p:cNvSpPr/>
                <p:nvPr/>
              </p:nvSpPr>
              <p:spPr>
                <a:xfrm rot="4404232">
                  <a:off x="6579578" y="4145410"/>
                  <a:ext cx="1041294" cy="1238135"/>
                </a:xfrm>
                <a:prstGeom prst="lightningBolt">
                  <a:avLst/>
                </a:prstGeom>
                <a:solidFill>
                  <a:srgbClr val="0000FF"/>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26" name="Cloud 5"/>
                <p:cNvSpPr/>
                <p:nvPr/>
              </p:nvSpPr>
              <p:spPr>
                <a:xfrm>
                  <a:off x="6045266" y="2981747"/>
                  <a:ext cx="2937157" cy="2277610"/>
                </a:xfrm>
                <a:prstGeom prst="cloud">
                  <a:avLst/>
                </a:prstGeom>
                <a:ln>
                  <a:noFill/>
                </a:ln>
                <a:effectLst>
                  <a:outerShdw blurRad="44450" dist="27940" dir="5400000" algn="ctr">
                    <a:srgbClr val="000000">
                      <a:alpha val="32000"/>
                    </a:srgbClr>
                  </a:outerShdw>
                </a:effectLst>
                <a:sp3d>
                  <a:bevelT w="190500" h="38100"/>
                </a:sp3d>
              </p:spPr>
              <p:style>
                <a:lnRef idx="1">
                  <a:schemeClr val="accent5"/>
                </a:lnRef>
                <a:fillRef idx="2">
                  <a:schemeClr val="accent5"/>
                </a:fillRef>
                <a:effectRef idx="1">
                  <a:schemeClr val="accent5"/>
                </a:effectRef>
                <a:fontRef idx="minor">
                  <a:schemeClr val="dk1"/>
                </a:fontRef>
              </p:style>
              <p:txBody>
                <a:bodyPr rtlCol="1" anchor="ctr"/>
                <a:lstStyle/>
                <a:p>
                  <a:pPr algn="r" rtl="1" eaLnBrk="1" fontAlgn="auto" hangingPunct="1">
                    <a:spcBef>
                      <a:spcPts val="0"/>
                    </a:spcBef>
                    <a:spcAft>
                      <a:spcPts val="0"/>
                    </a:spcAft>
                    <a:defRPr/>
                  </a:pPr>
                  <a:endParaRPr lang="ar-EG" sz="4000" b="1" dirty="0"/>
                </a:p>
              </p:txBody>
            </p:sp>
          </p:grpSp>
        </p:grpSp>
      </p:grpSp>
      <p:sp>
        <p:nvSpPr>
          <p:cNvPr id="12" name="مربع نص 11"/>
          <p:cNvSpPr txBox="1"/>
          <p:nvPr/>
        </p:nvSpPr>
        <p:spPr>
          <a:xfrm>
            <a:off x="392893" y="5514819"/>
            <a:ext cx="8358214" cy="1200329"/>
          </a:xfrm>
          <a:prstGeom prst="rect">
            <a:avLst/>
          </a:prstGeom>
        </p:spPr>
        <p:style>
          <a:lnRef idx="1">
            <a:schemeClr val="accent4"/>
          </a:lnRef>
          <a:fillRef idx="2">
            <a:schemeClr val="accent4"/>
          </a:fillRef>
          <a:effectRef idx="1">
            <a:schemeClr val="accent4"/>
          </a:effectRef>
          <a:fontRef idx="minor">
            <a:schemeClr val="dk1"/>
          </a:fontRef>
        </p:style>
        <p:txBody>
          <a:bodyPr rtlCol="1">
            <a:spAutoFit/>
          </a:bodyPr>
          <a:lstStyle/>
          <a:p>
            <a:pPr algn="ctr" eaLnBrk="1" hangingPunct="1">
              <a:defRPr/>
            </a:pPr>
            <a:r>
              <a:rPr lang="ar-EG" sz="2400" b="1" dirty="0"/>
              <a:t>2- أخرجه أبو داود في الأدب، باب في النهي عن البغي برقم: 4902، والترمذي، كتاب صفة القيامة، باب برقم: 2511، وقال: حسن صحيح، وابن ماجه في الزهد، باب البغي، برقم: 4211.</a:t>
            </a:r>
            <a:endParaRPr lang="ar-SA" sz="2400" b="1" dirty="0"/>
          </a:p>
        </p:txBody>
      </p:sp>
      <p:sp>
        <p:nvSpPr>
          <p:cNvPr id="13" name="مستطيل 12"/>
          <p:cNvSpPr>
            <a:spLocks noChangeArrowheads="1"/>
          </p:cNvSpPr>
          <p:nvPr/>
        </p:nvSpPr>
        <p:spPr bwMode="auto">
          <a:xfrm>
            <a:off x="1500188" y="1428750"/>
            <a:ext cx="6429375" cy="2308324"/>
          </a:xfrm>
          <a:prstGeom prst="rect">
            <a:avLst/>
          </a:prstGeom>
          <a:noFill/>
          <a:ln w="9525">
            <a:noFill/>
            <a:miter lim="800000"/>
            <a:headEnd/>
            <a:tailEnd/>
          </a:ln>
        </p:spPr>
        <p:txBody>
          <a:bodyPr>
            <a:spAutoFit/>
          </a:bodyPr>
          <a:lstStyle/>
          <a:p>
            <a:pPr algn="ctr" rtl="1" eaLnBrk="1" hangingPunct="1">
              <a:spcBef>
                <a:spcPct val="50000"/>
              </a:spcBef>
            </a:pPr>
            <a:r>
              <a:rPr lang="ar-SA" sz="3600" b="1" dirty="0" smtClean="0">
                <a:solidFill>
                  <a:srgbClr val="C00000"/>
                </a:solidFill>
              </a:rPr>
              <a:t>14</a:t>
            </a:r>
            <a:r>
              <a:rPr lang="ar-EG" sz="3600" b="1" dirty="0" smtClean="0">
                <a:solidFill>
                  <a:srgbClr val="C00000"/>
                </a:solidFill>
              </a:rPr>
              <a:t>- </a:t>
            </a:r>
            <a:r>
              <a:rPr lang="ar-EG" sz="3600" b="1" dirty="0">
                <a:solidFill>
                  <a:srgbClr val="C00000"/>
                </a:solidFill>
              </a:rPr>
              <a:t>عن أبي بكرة رضي الله عنه قال: قال رسول الله صلى الله عليه وسلم: (مَا مِنْ ذَنْب أَجْدرُ أَنْ يُعَجِّلَ الله لِصَاحِبِهِ الْعُقُوَبَةَ فِي الدُّنْيَا، مَعَ مَا يَدَّخِرُ لَهُ فِي الآْخِرَةِ؛ مِنْ الْبَغْيِ وَقَطِيعَةِ الرَّحِمِ</a:t>
            </a:r>
            <a:r>
              <a:rPr lang="ar-EG" sz="3600" b="1" dirty="0" smtClean="0">
                <a:solidFill>
                  <a:srgbClr val="C00000"/>
                </a:solidFill>
              </a:rPr>
              <a:t>)</a:t>
            </a:r>
            <a:r>
              <a:rPr lang="ar-EG" sz="3600" b="1" baseline="30000" dirty="0" smtClean="0">
                <a:solidFill>
                  <a:srgbClr val="C00000"/>
                </a:solidFill>
              </a:rPr>
              <a:t>(</a:t>
            </a:r>
            <a:r>
              <a:rPr lang="ar-EG" sz="3600" b="1" baseline="30000" dirty="0">
                <a:solidFill>
                  <a:srgbClr val="C00000"/>
                </a:solidFill>
              </a:rPr>
              <a:t>2)</a:t>
            </a: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عن ابى بكره.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اخرجه الترمز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7"/>
          <p:cNvGrpSpPr>
            <a:grpSpLocks/>
          </p:cNvGrpSpPr>
          <p:nvPr/>
        </p:nvGrpSpPr>
        <p:grpSpPr bwMode="auto">
          <a:xfrm>
            <a:off x="357188" y="1500188"/>
            <a:ext cx="8501062" cy="3643312"/>
            <a:chOff x="428625" y="571481"/>
            <a:chExt cx="8501063" cy="3643337"/>
          </a:xfrm>
        </p:grpSpPr>
        <p:grpSp>
          <p:nvGrpSpPr>
            <p:cNvPr id="12296" name="Group 8"/>
            <p:cNvGrpSpPr>
              <a:grpSpLocks/>
            </p:cNvGrpSpPr>
            <p:nvPr/>
          </p:nvGrpSpPr>
          <p:grpSpPr bwMode="auto">
            <a:xfrm>
              <a:off x="428625" y="571481"/>
              <a:ext cx="8501063" cy="3643337"/>
              <a:chOff x="428596" y="2143116"/>
              <a:chExt cx="8501122" cy="3571900"/>
            </a:xfrm>
          </p:grpSpPr>
          <p:grpSp>
            <p:nvGrpSpPr>
              <p:cNvPr id="12300" name="Group 7"/>
              <p:cNvGrpSpPr>
                <a:grpSpLocks/>
              </p:cNvGrpSpPr>
              <p:nvPr/>
            </p:nvGrpSpPr>
            <p:grpSpPr bwMode="auto">
              <a:xfrm>
                <a:off x="428596" y="2143116"/>
                <a:ext cx="8501122" cy="3571900"/>
                <a:chOff x="428596" y="2143116"/>
                <a:chExt cx="8501122" cy="3571900"/>
              </a:xfrm>
            </p:grpSpPr>
            <p:sp>
              <p:nvSpPr>
                <p:cNvPr id="5" name="Rounded Rectangle 6"/>
                <p:cNvSpPr/>
                <p:nvPr/>
              </p:nvSpPr>
              <p:spPr>
                <a:xfrm>
                  <a:off x="1071538" y="2427934"/>
                  <a:ext cx="7215239" cy="3287082"/>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ar-EG">
                    <a:solidFill>
                      <a:schemeClr val="bg1"/>
                    </a:solidFill>
                    <a:latin typeface="Calibri" pitchFamily="34" charset="0"/>
                  </a:endParaRPr>
                </a:p>
              </p:txBody>
            </p:sp>
            <p:pic>
              <p:nvPicPr>
                <p:cNvPr id="12303" name="Picture 5" descr="Bdrlc008.wmf"/>
                <p:cNvPicPr>
                  <a:picLocks noChangeAspect="1"/>
                </p:cNvPicPr>
                <p:nvPr/>
              </p:nvPicPr>
              <p:blipFill>
                <a:blip r:embed="rId5" cstate="print"/>
                <a:srcRect/>
                <a:stretch>
                  <a:fillRect/>
                </a:stretch>
              </p:blipFill>
              <p:spPr bwMode="auto">
                <a:xfrm>
                  <a:off x="428596" y="2143116"/>
                  <a:ext cx="8501122" cy="2605089"/>
                </a:xfrm>
                <a:prstGeom prst="rect">
                  <a:avLst/>
                </a:prstGeom>
                <a:noFill/>
                <a:ln w="9525">
                  <a:noFill/>
                  <a:miter lim="800000"/>
                  <a:headEnd/>
                  <a:tailEnd/>
                </a:ln>
              </p:spPr>
            </p:pic>
          </p:grpSp>
          <p:sp>
            <p:nvSpPr>
              <p:cNvPr id="4" name="Rectangle 4"/>
              <p:cNvSpPr/>
              <p:nvPr/>
            </p:nvSpPr>
            <p:spPr>
              <a:xfrm>
                <a:off x="1643042" y="2689406"/>
                <a:ext cx="6000792" cy="756402"/>
              </a:xfrm>
              <a:prstGeom prst="rect">
                <a:avLst/>
              </a:prstGeom>
            </p:spPr>
            <p:txBody>
              <a:bodyPr>
                <a:spAutoFit/>
              </a:bodyPr>
              <a:lstStyle/>
              <a:p>
                <a:pPr algn="r" rtl="1" eaLnBrk="1" hangingPunct="1">
                  <a:defRPr/>
                </a:pPr>
                <a:endParaRPr lang="ar-EG" sz="2800">
                  <a:solidFill>
                    <a:schemeClr val="bg1"/>
                  </a:solidFill>
                  <a:effectLst>
                    <a:outerShdw blurRad="38100" dist="38100" dir="2700000" algn="tl">
                      <a:srgbClr val="C0C0C0"/>
                    </a:outerShdw>
                  </a:effectLst>
                  <a:latin typeface="Calibri" pitchFamily="34" charset="0"/>
                  <a:cs typeface="Arial" charset="0"/>
                </a:endParaRPr>
              </a:p>
            </p:txBody>
          </p:sp>
        </p:grpSp>
        <p:sp>
          <p:nvSpPr>
            <p:cNvPr id="8199" name="Text Box 46"/>
            <p:cNvSpPr txBox="1">
              <a:spLocks noChangeArrowheads="1"/>
            </p:cNvSpPr>
            <p:nvPr/>
          </p:nvSpPr>
          <p:spPr bwMode="auto">
            <a:xfrm>
              <a:off x="1428727" y="1785926"/>
              <a:ext cx="6553200" cy="156966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rtl="1" eaLnBrk="1" hangingPunct="1">
                <a:spcBef>
                  <a:spcPct val="50000"/>
                </a:spcBef>
                <a:defRPr/>
              </a:pPr>
              <a:r>
                <a:rPr lang="ar-EG" sz="3200" b="1" dirty="0">
                  <a:solidFill>
                    <a:srgbClr val="000099"/>
                  </a:solidFill>
                </a:rPr>
                <a:t>يمكننا أن نجعل عنوان الدرس: أهمية صلة الرحم، اقترح عنواناً آخر من عندك واكتبه في أعلى الصفحة.</a:t>
              </a:r>
            </a:p>
          </p:txBody>
        </p:sp>
      </p:grpSp>
      <p:grpSp>
        <p:nvGrpSpPr>
          <p:cNvPr id="7" name="Group 10"/>
          <p:cNvGrpSpPr>
            <a:grpSpLocks/>
          </p:cNvGrpSpPr>
          <p:nvPr/>
        </p:nvGrpSpPr>
        <p:grpSpPr bwMode="auto">
          <a:xfrm>
            <a:off x="2811463" y="347663"/>
            <a:ext cx="3760787" cy="1643062"/>
            <a:chOff x="3883351" y="4643446"/>
            <a:chExt cx="3760495" cy="1643547"/>
          </a:xfrm>
        </p:grpSpPr>
        <p:sp>
          <p:nvSpPr>
            <p:cNvPr id="10" name="Rounded Rectangle 8"/>
            <p:cNvSpPr/>
            <p:nvPr/>
          </p:nvSpPr>
          <p:spPr bwMode="auto">
            <a:xfrm>
              <a:off x="3929058" y="4643446"/>
              <a:ext cx="3714776" cy="1643547"/>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1"/>
            <a:lstStyle/>
            <a:p>
              <a:pPr algn="r" rtl="1" eaLnBrk="1" hangingPunct="1">
                <a:defRPr/>
              </a:pPr>
              <a:endParaRPr lang="ar-EG">
                <a:solidFill>
                  <a:schemeClr val="tx1"/>
                </a:solidFill>
              </a:endParaRPr>
            </a:p>
          </p:txBody>
        </p:sp>
        <p:sp>
          <p:nvSpPr>
            <p:cNvPr id="11" name="TextBox 9"/>
            <p:cNvSpPr txBox="1">
              <a:spLocks noChangeArrowheads="1"/>
            </p:cNvSpPr>
            <p:nvPr/>
          </p:nvSpPr>
          <p:spPr bwMode="auto">
            <a:xfrm>
              <a:off x="3883351" y="4994387"/>
              <a:ext cx="3760495" cy="1016300"/>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eaLnBrk="1" hangingPunct="1">
                <a:defRPr/>
              </a:pPr>
              <a:r>
                <a:rPr lang="ar-SA" sz="6000" b="1" dirty="0">
                  <a:solidFill>
                    <a:srgbClr val="C00000"/>
                  </a:solidFill>
                </a:rPr>
                <a:t>صلة الرحم</a:t>
              </a:r>
              <a:endParaRPr lang="en-US" sz="6000" b="1" dirty="0">
                <a:solidFill>
                  <a:srgbClr val="C00000"/>
                </a:solidFill>
              </a:endParaRPr>
            </a:p>
          </p:txBody>
        </p:sp>
      </p:gr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92" decel="100000"/>
                                        <p:tgtEl>
                                          <p:spTgt spid="7"/>
                                        </p:tgtEl>
                                      </p:cBhvr>
                                    </p:animEffect>
                                    <p:animScale>
                                      <p:cBhvr>
                                        <p:cTn id="8" dur="192" decel="100000"/>
                                        <p:tgtEl>
                                          <p:spTgt spid="7"/>
                                        </p:tgtEl>
                                      </p:cBhvr>
                                      <p:from x="10000" y="10000"/>
                                      <p:to x="200000" y="450000"/>
                                    </p:animScale>
                                    <p:animScale>
                                      <p:cBhvr>
                                        <p:cTn id="9" dur="308" accel="100000" fill="hold">
                                          <p:stCondLst>
                                            <p:cond delay="192"/>
                                          </p:stCondLst>
                                        </p:cTn>
                                        <p:tgtEl>
                                          <p:spTgt spid="7"/>
                                        </p:tgtEl>
                                      </p:cBhvr>
                                      <p:from x="200000" y="450000"/>
                                      <p:to x="100000" y="100000"/>
                                    </p:animScale>
                                    <p:set>
                                      <p:cBhvr>
                                        <p:cTn id="10" dur="192" fill="hold"/>
                                        <p:tgtEl>
                                          <p:spTgt spid="7"/>
                                        </p:tgtEl>
                                        <p:attrNameLst>
                                          <p:attrName>ppt_x</p:attrName>
                                        </p:attrNameLst>
                                      </p:cBhvr>
                                      <p:to>
                                        <p:strVal val="(0.5)"/>
                                      </p:to>
                                    </p:set>
                                    <p:anim from="(0.5)" to="(#ppt_x)" calcmode="lin" valueType="num">
                                      <p:cBhvr>
                                        <p:cTn id="11" dur="308" accel="100000" fill="hold">
                                          <p:stCondLst>
                                            <p:cond delay="192"/>
                                          </p:stCondLst>
                                        </p:cTn>
                                        <p:tgtEl>
                                          <p:spTgt spid="7"/>
                                        </p:tgtEl>
                                        <p:attrNameLst>
                                          <p:attrName>ppt_x</p:attrName>
                                        </p:attrNameLst>
                                      </p:cBhvr>
                                    </p:anim>
                                    <p:set>
                                      <p:cBhvr>
                                        <p:cTn id="12" dur="192" fill="hold"/>
                                        <p:tgtEl>
                                          <p:spTgt spid="7"/>
                                        </p:tgtEl>
                                        <p:attrNameLst>
                                          <p:attrName>ppt_y</p:attrName>
                                        </p:attrNameLst>
                                      </p:cBhvr>
                                      <p:to>
                                        <p:strVal val="(#ppt_y+0.4)"/>
                                      </p:to>
                                    </p:set>
                                    <p:anim from="(#ppt_y+0.4)" to="(#ppt_y)" calcmode="lin" valueType="num">
                                      <p:cBhvr>
                                        <p:cTn id="13" dur="308" accel="100000" fill="hold">
                                          <p:stCondLst>
                                            <p:cond delay="192"/>
                                          </p:stCondLst>
                                        </p:cTn>
                                        <p:tgtEl>
                                          <p:spTgt spid="7"/>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صله الرحم2.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4" name="يمكننا ان نجع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1"/>
          <p:cNvSpPr/>
          <p:nvPr/>
        </p:nvSpPr>
        <p:spPr>
          <a:xfrm>
            <a:off x="71438" y="785818"/>
            <a:ext cx="9001156" cy="52863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1" anchor="ctr"/>
          <a:lstStyle/>
          <a:p>
            <a:pPr algn="ctr" eaLnBrk="1" hangingPunct="1">
              <a:defRPr/>
            </a:pPr>
            <a:r>
              <a:rPr lang="ar-EG" sz="4000" b="1" dirty="0">
                <a:solidFill>
                  <a:srgbClr val="7030A0"/>
                </a:solidFill>
                <a:latin typeface="+mj-lt"/>
              </a:rPr>
              <a:t>أبو بكرة الثقفي رضي الله عنه</a:t>
            </a:r>
          </a:p>
          <a:p>
            <a:pPr algn="r" eaLnBrk="1" hangingPunct="1">
              <a:defRPr/>
            </a:pPr>
            <a:r>
              <a:rPr lang="ar-EG" sz="3200" b="1" dirty="0" smtClean="0">
                <a:solidFill>
                  <a:srgbClr val="006600"/>
                </a:solidFill>
                <a:latin typeface="+mj-lt"/>
              </a:rPr>
              <a:t>هو الصحابي الجليل </a:t>
            </a:r>
            <a:r>
              <a:rPr lang="ar-EG" sz="3200" b="1" dirty="0" err="1" smtClean="0">
                <a:solidFill>
                  <a:srgbClr val="006600"/>
                </a:solidFill>
                <a:latin typeface="+mj-lt"/>
              </a:rPr>
              <a:t>نُفيع</a:t>
            </a:r>
            <a:r>
              <a:rPr lang="ar-EG" sz="3200" b="1" dirty="0" smtClean="0">
                <a:solidFill>
                  <a:srgbClr val="006600"/>
                </a:solidFill>
                <a:latin typeface="+mj-lt"/>
              </a:rPr>
              <a:t> </a:t>
            </a:r>
            <a:r>
              <a:rPr lang="ar-EG" sz="3200" b="1" dirty="0">
                <a:solidFill>
                  <a:srgbClr val="006600"/>
                </a:solidFill>
                <a:latin typeface="+mj-lt"/>
              </a:rPr>
              <a:t>بن الحارث الثقفي رضي الله عنه مولى رسول الله صلى الله عليه وسلم، قيل </a:t>
            </a:r>
            <a:r>
              <a:rPr lang="ar-EG" sz="3200" b="1" dirty="0" smtClean="0">
                <a:solidFill>
                  <a:srgbClr val="006600"/>
                </a:solidFill>
                <a:latin typeface="+mj-lt"/>
              </a:rPr>
              <a:t>له </a:t>
            </a:r>
            <a:r>
              <a:rPr lang="ar-EG" sz="3200" b="1" dirty="0">
                <a:solidFill>
                  <a:srgbClr val="006600"/>
                </a:solidFill>
                <a:latin typeface="+mj-lt"/>
              </a:rPr>
              <a:t>أبو بكرة لأنه تدلى إلى النبي صلى الله عليه وسلم ببكرة من حصن الطائف فكني أبا بكرة، وأعتقه رسول الله صلى عليه وسلم يومئذ، كان رجلاً صالحاً ورعاً، وكان من فقهاء الصحابة ومن الآمرين بالمعروف، قال الحسن البصري: لم ينزل البصرة أفضل من أبي بكرة وعمران بن حصين رضي الله عنهما، مات رضي الله عنه سنة (51 هـ).</a:t>
            </a: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0"/>
                                  </p:iterate>
                                  <p:childTnLst>
                                    <p:set>
                                      <p:cBhvr>
                                        <p:cTn id="6" dur="1" fill="hold">
                                          <p:stCondLst>
                                            <p:cond delay="0"/>
                                          </p:stCondLst>
                                        </p:cTn>
                                        <p:tgtEl>
                                          <p:spTgt spid="5">
                                            <p:bg/>
                                          </p:spTgt>
                                        </p:tgtEl>
                                        <p:attrNameLst>
                                          <p:attrName>style.visibility</p:attrName>
                                        </p:attrNameLst>
                                      </p:cBhvr>
                                      <p:to>
                                        <p:strVal val="visible"/>
                                      </p:to>
                                    </p:set>
                                    <p:animEffect transition="in" filter="slide(fromBottom)">
                                      <p:cBhvr>
                                        <p:cTn id="7" dur="500"/>
                                        <p:tgtEl>
                                          <p:spTgt spid="5">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Windows Notify.wav"/>
                                        </p:tgtEl>
                                      </p:cMediaNode>
                                    </p:audio>
                                  </p:subTnLst>
                                </p:cTn>
                              </p:par>
                              <p:par>
                                <p:cTn id="8" presetID="1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lide(fromBottom)">
                                      <p:cBhvr>
                                        <p:cTn id="10" dur="500"/>
                                        <p:tgtEl>
                                          <p:spTgt spid="5">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4" name="ابو بكره.wav"/>
                                        </p:tgtEl>
                                      </p:cMediaNode>
                                    </p:audio>
                                  </p:sub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slide(fromBottom)">
                                      <p:cBhvr>
                                        <p:cTn id="15" dur="500"/>
                                        <p:tgtEl>
                                          <p:spTgt spid="5">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5" name="هو الصحابي الجليل نُفيع بن الحارث الثقفي رض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2790</TotalTime>
  <Words>1177</Words>
  <Application>Microsoft Office PowerPoint</Application>
  <PresentationFormat>عرض على الشاشة (3:4)‏</PresentationFormat>
  <Paragraphs>126</Paragraphs>
  <Slides>36</Slides>
  <Notes>8</Notes>
  <HiddenSlides>0</HiddenSlides>
  <MMClips>0</MMClips>
  <ScaleCrop>false</ScaleCrop>
  <HeadingPairs>
    <vt:vector size="4" baseType="variant">
      <vt:variant>
        <vt:lpstr>سمة</vt:lpstr>
      </vt:variant>
      <vt:variant>
        <vt:i4>1</vt:i4>
      </vt:variant>
      <vt:variant>
        <vt:lpstr>عناوين الشرائح</vt:lpstr>
      </vt:variant>
      <vt:variant>
        <vt:i4>36</vt:i4>
      </vt:variant>
    </vt:vector>
  </HeadingPairs>
  <TitlesOfParts>
    <vt:vector size="37" baseType="lpstr">
      <vt:lpstr>تدفق</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vector>
  </TitlesOfParts>
  <Company>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حديث1ث</dc:title>
  <dc:subject>الدرس الحادى عشر</dc:subject>
  <dc:creator>أ/ بندر الحازمي</dc:creator>
  <cp:keywords>حقيبة انجاز المعلم والمعلمة</cp:keywords>
  <cp:lastModifiedBy>user</cp:lastModifiedBy>
  <cp:revision>258</cp:revision>
  <dcterms:created xsi:type="dcterms:W3CDTF">2010-03-30T04:42:54Z</dcterms:created>
  <dcterms:modified xsi:type="dcterms:W3CDTF">2021-01-18T15:25:53Z</dcterms:modified>
</cp:coreProperties>
</file>