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349" r:id="rId2"/>
    <p:sldId id="350" r:id="rId3"/>
    <p:sldId id="317" r:id="rId4"/>
    <p:sldId id="306" r:id="rId5"/>
    <p:sldId id="348" r:id="rId6"/>
    <p:sldId id="307" r:id="rId7"/>
    <p:sldId id="320" r:id="rId8"/>
    <p:sldId id="321" r:id="rId9"/>
    <p:sldId id="351" r:id="rId10"/>
    <p:sldId id="309" r:id="rId11"/>
    <p:sldId id="352" r:id="rId12"/>
    <p:sldId id="330" r:id="rId13"/>
    <p:sldId id="331" r:id="rId14"/>
    <p:sldId id="332" r:id="rId15"/>
    <p:sldId id="310" r:id="rId16"/>
    <p:sldId id="347" r:id="rId17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CC0066"/>
    <a:srgbClr val="FF66CC"/>
    <a:srgbClr val="00FFFF"/>
    <a:srgbClr val="66101E"/>
    <a:srgbClr val="66FF33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2391" autoAdjust="0"/>
    <p:restoredTop sz="94618" autoAdjust="0"/>
  </p:normalViewPr>
  <p:slideViewPr>
    <p:cSldViewPr>
      <p:cViewPr>
        <p:scale>
          <a:sx n="50" d="100"/>
          <a:sy n="50" d="100"/>
        </p:scale>
        <p:origin x="-39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DA43C6-C3AE-4EED-9F58-93E7FF4A6D5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6185A9-F83C-471B-B7D6-571D077CB28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E13D-6A0B-47F6-9CC8-DC3FBCA3B87C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E327-EB03-498A-8B5A-CCEDCE62787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4FC4-581E-4361-9E1A-1D61EF7BCFA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C94F-2168-42D4-9732-1733DC4D582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E89C-C27C-406B-8A6B-466A1342B892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9780-5883-4FEE-97A0-126A76F9945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B83C-E776-46A8-9347-F27BA16389A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4471-9FC0-4A0E-B1CF-98C6814C826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9A82-1333-47F9-A962-803875DB2C01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F049-DE79-4053-95BB-D2CD81713DD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EA84-AD22-4CC4-8B25-6020E2D1572B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A953-BA85-417F-8CB1-466C0AD34A6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02A1-DAB1-45AF-9001-6D2DD4107410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8088-6826-4AAA-96D5-41EFF99FBF5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B0FC-8860-42F0-BDDC-6A7BE6C79526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F8F22-1C77-4E1C-AB5F-237DA95EE6A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DFC6-295E-43A9-865F-BECE21AFD6ED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0720-2370-4E1D-8C71-F9EFD94AFAE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788E-28A9-4D94-8D8F-05841532BD6C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DD61-73E4-451B-B5F4-D5AB39FA891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E717-54C9-4EE0-8921-1098B534545F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61B4-44EA-44A2-85D3-1DB02E261CD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wheel spokes="8"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A8A541-1679-45C7-BBF0-82D417F28962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EBF230-249C-4EDA-BED6-8C0D6B33FC2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hammer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1.wav"/><Relationship Id="rId7" Type="http://schemas.openxmlformats.org/officeDocument/2006/relationships/audio" Target="../media/audio4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4.wav"/><Relationship Id="rId5" Type="http://schemas.openxmlformats.org/officeDocument/2006/relationships/audio" Target="../media/audio43.wav"/><Relationship Id="rId4" Type="http://schemas.openxmlformats.org/officeDocument/2006/relationships/audio" Target="../media/audio4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50.wav"/><Relationship Id="rId4" Type="http://schemas.openxmlformats.org/officeDocument/2006/relationships/audio" Target="../media/audio4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6.wav"/><Relationship Id="rId13" Type="http://schemas.openxmlformats.org/officeDocument/2006/relationships/audio" Target="../media/audio61.wav"/><Relationship Id="rId3" Type="http://schemas.openxmlformats.org/officeDocument/2006/relationships/audio" Target="../media/audio52.wav"/><Relationship Id="rId7" Type="http://schemas.openxmlformats.org/officeDocument/2006/relationships/audio" Target="../media/audio55.wav"/><Relationship Id="rId12" Type="http://schemas.openxmlformats.org/officeDocument/2006/relationships/audio" Target="../media/audio60.wav"/><Relationship Id="rId2" Type="http://schemas.openxmlformats.org/officeDocument/2006/relationships/audio" Target="../media/audio8.wav"/><Relationship Id="rId16" Type="http://schemas.openxmlformats.org/officeDocument/2006/relationships/audio" Target="../media/audio6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11" Type="http://schemas.openxmlformats.org/officeDocument/2006/relationships/audio" Target="../media/audio59.wav"/><Relationship Id="rId5" Type="http://schemas.openxmlformats.org/officeDocument/2006/relationships/audio" Target="../media/audio53.wav"/><Relationship Id="rId15" Type="http://schemas.openxmlformats.org/officeDocument/2006/relationships/audio" Target="../media/audio63.wav"/><Relationship Id="rId10" Type="http://schemas.openxmlformats.org/officeDocument/2006/relationships/audio" Target="../media/audio58.wav"/><Relationship Id="rId4" Type="http://schemas.openxmlformats.org/officeDocument/2006/relationships/audio" Target="../media/audio18.wav"/><Relationship Id="rId9" Type="http://schemas.openxmlformats.org/officeDocument/2006/relationships/audio" Target="../media/audio57.wav"/><Relationship Id="rId14" Type="http://schemas.openxmlformats.org/officeDocument/2006/relationships/audio" Target="../media/audio6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audio" Target="../media/audio1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audio" Target="../media/audio26.wav"/><Relationship Id="rId7" Type="http://schemas.openxmlformats.org/officeDocument/2006/relationships/audio" Target="../media/audio3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9.wav"/><Relationship Id="rId5" Type="http://schemas.openxmlformats.org/officeDocument/2006/relationships/audio" Target="../media/audio28.wav"/><Relationship Id="rId4" Type="http://schemas.openxmlformats.org/officeDocument/2006/relationships/audio" Target="../media/audio27.wav"/><Relationship Id="rId9" Type="http://schemas.openxmlformats.org/officeDocument/2006/relationships/audio" Target="../media/audio3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audio" Target="../media/audio3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audio" Target="../media/audio3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325438" y="549275"/>
            <a:ext cx="8818562" cy="4727575"/>
            <a:chOff x="2643188" y="357188"/>
            <a:chExt cx="5929312" cy="2214562"/>
          </a:xfrm>
        </p:grpSpPr>
        <p:grpSp>
          <p:nvGrpSpPr>
            <p:cNvPr id="2051" name="مجموعة 7"/>
            <p:cNvGrpSpPr>
              <a:grpSpLocks/>
            </p:cNvGrpSpPr>
            <p:nvPr/>
          </p:nvGrpSpPr>
          <p:grpSpPr bwMode="auto">
            <a:xfrm>
              <a:off x="2643188" y="357188"/>
              <a:ext cx="5929312" cy="2214562"/>
              <a:chOff x="2643174" y="357166"/>
              <a:chExt cx="4929190" cy="1500198"/>
            </a:xfrm>
          </p:grpSpPr>
          <p:sp>
            <p:nvSpPr>
              <p:cNvPr id="5" name="انفجار 2 10"/>
              <p:cNvSpPr/>
              <p:nvPr/>
            </p:nvSpPr>
            <p:spPr>
              <a:xfrm>
                <a:off x="2714612" y="357166"/>
                <a:ext cx="4857752" cy="1500198"/>
              </a:xfrm>
              <a:prstGeom prst="irregularSeal2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6" name="انفجار 2 11"/>
              <p:cNvSpPr/>
              <p:nvPr/>
            </p:nvSpPr>
            <p:spPr>
              <a:xfrm>
                <a:off x="2643174" y="500042"/>
                <a:ext cx="4857752" cy="1214446"/>
              </a:xfrm>
              <a:prstGeom prst="irregularSeal2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4" name="مستطيل 9"/>
            <p:cNvSpPr/>
            <p:nvPr/>
          </p:nvSpPr>
          <p:spPr>
            <a:xfrm rot="20946324">
              <a:off x="3180558" y="1297028"/>
              <a:ext cx="3929248" cy="475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الوحدة التاسعة عشرة</a:t>
              </a:r>
              <a:endPara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تاسعة عش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500063" y="549275"/>
            <a:ext cx="8072437" cy="6165850"/>
            <a:chOff x="500034" y="1214422"/>
            <a:chExt cx="8072494" cy="5429288"/>
          </a:xfrm>
        </p:grpSpPr>
        <p:sp>
          <p:nvSpPr>
            <p:cNvPr id="11" name="مستطيل ذو زوايا قطرية مخدوشة 10"/>
            <p:cNvSpPr/>
            <p:nvPr/>
          </p:nvSpPr>
          <p:spPr>
            <a:xfrm>
              <a:off x="500034" y="1214422"/>
              <a:ext cx="8072494" cy="5429288"/>
            </a:xfrm>
            <a:prstGeom prst="snip2DiagRect">
              <a:avLst>
                <a:gd name="adj1" fmla="val 20063"/>
                <a:gd name="adj2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7" name="مستطيل ذو زوايا قطرية مخدوشة 6"/>
            <p:cNvSpPr/>
            <p:nvPr/>
          </p:nvSpPr>
          <p:spPr>
            <a:xfrm>
              <a:off x="698472" y="1389155"/>
              <a:ext cx="7705779" cy="5081220"/>
            </a:xfrm>
            <a:prstGeom prst="snip2DiagRect">
              <a:avLst>
                <a:gd name="adj1" fmla="val 20063"/>
                <a:gd name="adj2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9" name="عنوان 1"/>
          <p:cNvSpPr txBox="1">
            <a:spLocks/>
          </p:cNvSpPr>
          <p:nvPr/>
        </p:nvSpPr>
        <p:spPr bwMode="auto">
          <a:xfrm>
            <a:off x="928688" y="836613"/>
            <a:ext cx="7143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EG" sz="4000" b="1"/>
              <a:t>أعياد المسلمين أعياد ربانية شرعها الله لهم ولم يشرعوها من عند أنفسهم، وليس لهم إلا </a:t>
            </a:r>
            <a:r>
              <a:rPr lang="ar-EG" sz="4000" b="1">
                <a:solidFill>
                  <a:srgbClr val="C00000"/>
                </a:solidFill>
              </a:rPr>
              <a:t>عيدان فقط هما عيد الفطر والأضحى</a:t>
            </a:r>
            <a:r>
              <a:rPr lang="ar-EG" sz="4000" b="1"/>
              <a:t>، وهما يأتيان بعد أداء الطاعات ليكونا بمثابة </a:t>
            </a:r>
            <a:r>
              <a:rPr lang="ar-EG" sz="4000" b="1">
                <a:solidFill>
                  <a:srgbClr val="C00000"/>
                </a:solidFill>
              </a:rPr>
              <a:t>الجائزة والفرحة.. 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عياد المسلمين أعياد ربانية شرع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عياد المسلمين أعياد ربانية شرع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500063" y="549275"/>
            <a:ext cx="8072437" cy="6165850"/>
            <a:chOff x="500034" y="1214422"/>
            <a:chExt cx="8072494" cy="5429288"/>
          </a:xfrm>
        </p:grpSpPr>
        <p:sp>
          <p:nvSpPr>
            <p:cNvPr id="3" name="مستطيل ذو زوايا قطرية مخدوشة 10"/>
            <p:cNvSpPr/>
            <p:nvPr/>
          </p:nvSpPr>
          <p:spPr>
            <a:xfrm>
              <a:off x="500034" y="1214422"/>
              <a:ext cx="8072494" cy="5429288"/>
            </a:xfrm>
            <a:prstGeom prst="snip2DiagRect">
              <a:avLst>
                <a:gd name="adj1" fmla="val 20063"/>
                <a:gd name="adj2" fmla="val 16667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مستطيل ذو زوايا قطرية مخدوشة 6"/>
            <p:cNvSpPr/>
            <p:nvPr/>
          </p:nvSpPr>
          <p:spPr>
            <a:xfrm>
              <a:off x="698472" y="1389155"/>
              <a:ext cx="7705779" cy="5081220"/>
            </a:xfrm>
            <a:prstGeom prst="snip2DiagRect">
              <a:avLst>
                <a:gd name="adj1" fmla="val 20063"/>
                <a:gd name="adj2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عنوان 1"/>
          <p:cNvSpPr txBox="1">
            <a:spLocks/>
          </p:cNvSpPr>
          <p:nvPr/>
        </p:nvSpPr>
        <p:spPr bwMode="auto">
          <a:xfrm>
            <a:off x="928688" y="836613"/>
            <a:ext cx="7143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EG" sz="4000" b="1">
                <a:solidFill>
                  <a:srgbClr val="C00000"/>
                </a:solidFill>
              </a:rPr>
              <a:t>الجائزة</a:t>
            </a:r>
            <a:r>
              <a:rPr lang="ar-EG" sz="4000" b="1"/>
              <a:t> لأن الله سبحانه وتعالى بعد أن قَضّي العبادُ طاعتهم ناسب أن يجزيهم بالرحمة والمغفرة والعتق من النار.. </a:t>
            </a:r>
            <a:r>
              <a:rPr lang="ar-EG" sz="4000" b="1">
                <a:solidFill>
                  <a:srgbClr val="C00000"/>
                </a:solidFill>
              </a:rPr>
              <a:t>والفرحة</a:t>
            </a:r>
            <a:r>
              <a:rPr lang="ar-EG" sz="4000" b="1"/>
              <a:t> بنعمة الله علينا بإكمال الطاعة وإتمامها، فيحصل في هذين العيدين: </a:t>
            </a:r>
          </a:p>
          <a:p>
            <a:pPr algn="ctr"/>
            <a:r>
              <a:rPr lang="ar-EG" sz="4000" b="1"/>
              <a:t>الفرح والسرور، وصلة الأرحام والجيران، والإحسانُ إلى المحتاجين.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جائزة لأن الله سبحانه وتعالى بعد أن قَضّي العباد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جائزة لأن الله سبحانه وتعالى بعد أن قَضّي العباد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92150"/>
            <a:ext cx="8143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071563" y="2660650"/>
            <a:ext cx="6786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000" b="1"/>
              <a:t>بخلاف أعياد الكفار أو الأعياد البِدعيَّةِ التي تقوم على مناسبات دينية مبتدعة لم يشرعها الله ولم يأمر بها، بل شرعوها من عند أنفسهم، وهي أعياد كثيرة</a:t>
            </a:r>
            <a:r>
              <a:rPr lang="ar-SA" sz="3200" b="1"/>
              <a:t>.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خلاف أعياد الكفار أو الأعياد البِدعيَّة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خلاف أعياد الكفار أو الأعياد البِدعيَّة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539750" y="1238250"/>
            <a:ext cx="8001000" cy="5359400"/>
            <a:chOff x="1000100" y="1214422"/>
            <a:chExt cx="8001056" cy="4143404"/>
          </a:xfrm>
        </p:grpSpPr>
        <p:sp>
          <p:nvSpPr>
            <p:cNvPr id="7" name="تمرير أفقي 6"/>
            <p:cNvSpPr/>
            <p:nvPr/>
          </p:nvSpPr>
          <p:spPr>
            <a:xfrm>
              <a:off x="1000100" y="1214422"/>
              <a:ext cx="8001056" cy="4143404"/>
            </a:xfrm>
            <a:prstGeom prst="horizontalScroll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تمرير أفقي 7"/>
            <p:cNvSpPr/>
            <p:nvPr/>
          </p:nvSpPr>
          <p:spPr>
            <a:xfrm>
              <a:off x="1357290" y="1357298"/>
              <a:ext cx="7286676" cy="4000528"/>
            </a:xfrm>
            <a:prstGeom prst="horizontalScroll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90000" dist="50800" dir="5400000" sy="-100000" algn="bl" rotWithShape="0"/>
            </a:effectLst>
            <a:scene3d>
              <a:camera prst="obliqueBottomRight"/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254125" y="2166938"/>
            <a:ext cx="6467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2060"/>
                </a:solidFill>
                <a:latin typeface="Calibri" pitchFamily="34" charset="0"/>
              </a:rPr>
              <a:t>بالتعاون مع زملائي: أمثِّل لبعض الأعياد المبتدعة: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235200" y="3452813"/>
            <a:ext cx="57721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571500" indent="-571500" algn="justLow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ar-EG" sz="4000" b="1" dirty="0">
                <a:solidFill>
                  <a:srgbClr val="FF0000"/>
                </a:solidFill>
                <a:cs typeface="+mn-cs"/>
              </a:rPr>
              <a:t>1-</a:t>
            </a:r>
            <a:r>
              <a:rPr lang="ar-EG" sz="4000" b="1" dirty="0">
                <a:solidFill>
                  <a:srgbClr val="0000FF"/>
                </a:solidFill>
                <a:cs typeface="+mn-cs"/>
              </a:rPr>
              <a:t> الاحتفال بعيد الأم.</a:t>
            </a:r>
            <a:endParaRPr lang="en-US" sz="4000" b="1" dirty="0">
              <a:solidFill>
                <a:srgbClr val="0000FF"/>
              </a:solidFill>
              <a:cs typeface="+mn-cs"/>
            </a:endParaRPr>
          </a:p>
          <a:p>
            <a:pPr marL="571500" indent="-571500" algn="justLow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ar-EG" sz="4000" b="1" dirty="0">
                <a:solidFill>
                  <a:srgbClr val="FF0000"/>
                </a:solidFill>
              </a:rPr>
              <a:t>2-</a:t>
            </a:r>
            <a:r>
              <a:rPr lang="ar-EG" sz="4000" b="1" dirty="0">
                <a:solidFill>
                  <a:srgbClr val="0000FF"/>
                </a:solidFill>
              </a:rPr>
              <a:t> عيد رأس السنة.</a:t>
            </a:r>
          </a:p>
          <a:p>
            <a:pPr marL="571500" indent="-571500" algn="justLow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ar-EG" sz="4000" b="1" dirty="0">
                <a:solidFill>
                  <a:srgbClr val="FF0000"/>
                </a:solidFill>
              </a:rPr>
              <a:t>3-</a:t>
            </a:r>
            <a:r>
              <a:rPr lang="ar-EG" sz="4000" b="1" dirty="0">
                <a:solidFill>
                  <a:srgbClr val="0000FF"/>
                </a:solidFill>
              </a:rPr>
              <a:t> العيد الوطني.</a:t>
            </a:r>
          </a:p>
        </p:txBody>
      </p:sp>
      <p:grpSp>
        <p:nvGrpSpPr>
          <p:cNvPr id="3" name="مجموعة 12"/>
          <p:cNvGrpSpPr>
            <a:grpSpLocks/>
          </p:cNvGrpSpPr>
          <p:nvPr/>
        </p:nvGrpSpPr>
        <p:grpSpPr bwMode="auto">
          <a:xfrm>
            <a:off x="2595563" y="0"/>
            <a:ext cx="4000500" cy="2214563"/>
            <a:chOff x="4991986" y="811385"/>
            <a:chExt cx="3794856" cy="1903235"/>
          </a:xfrm>
        </p:grpSpPr>
        <p:sp>
          <p:nvSpPr>
            <p:cNvPr id="14" name="نجمة ذات 16 نقطة 13"/>
            <p:cNvSpPr/>
            <p:nvPr/>
          </p:nvSpPr>
          <p:spPr>
            <a:xfrm>
              <a:off x="4991986" y="857232"/>
              <a:ext cx="3794856" cy="1857388"/>
            </a:xfrm>
            <a:prstGeom prst="star16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5" name="نجمة ذات 16 نقطة 14"/>
            <p:cNvSpPr/>
            <p:nvPr/>
          </p:nvSpPr>
          <p:spPr>
            <a:xfrm rot="20774643">
              <a:off x="5044875" y="811385"/>
              <a:ext cx="3713785" cy="1870144"/>
            </a:xfrm>
            <a:prstGeom prst="star16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6" name="مستطيل 15"/>
            <p:cNvSpPr/>
            <p:nvPr/>
          </p:nvSpPr>
          <p:spPr>
            <a:xfrm rot="20207492">
              <a:off x="5588982" y="1405862"/>
              <a:ext cx="2494594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تمرين جماعي</a:t>
              </a:r>
            </a:p>
          </p:txBody>
        </p:sp>
      </p:grp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 جما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التعاون مع زملائ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احتفال بعيد الأ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عيد راس السن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عيد ال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0"/>
          <p:cNvGrpSpPr>
            <a:grpSpLocks/>
          </p:cNvGrpSpPr>
          <p:nvPr/>
        </p:nvGrpSpPr>
        <p:grpSpPr bwMode="auto">
          <a:xfrm>
            <a:off x="714375" y="500063"/>
            <a:ext cx="7870825" cy="6143625"/>
            <a:chOff x="714348" y="500042"/>
            <a:chExt cx="7871497" cy="6143644"/>
          </a:xfrm>
        </p:grpSpPr>
        <p:grpSp>
          <p:nvGrpSpPr>
            <p:cNvPr id="15372" name="مجموعة 4"/>
            <p:cNvGrpSpPr>
              <a:grpSpLocks/>
            </p:cNvGrpSpPr>
            <p:nvPr/>
          </p:nvGrpSpPr>
          <p:grpSpPr bwMode="auto">
            <a:xfrm>
              <a:off x="714348" y="500042"/>
              <a:ext cx="7858180" cy="6143644"/>
              <a:chOff x="428596" y="2214554"/>
              <a:chExt cx="8072494" cy="2857520"/>
            </a:xfrm>
          </p:grpSpPr>
          <p:sp>
            <p:nvSpPr>
              <p:cNvPr id="6" name="مستطيل ذو زوايا قطرية مخدوشة 5"/>
              <p:cNvSpPr/>
              <p:nvPr/>
            </p:nvSpPr>
            <p:spPr>
              <a:xfrm>
                <a:off x="428596" y="2214554"/>
                <a:ext cx="8073127" cy="2857520"/>
              </a:xfrm>
              <a:prstGeom prst="snip2Diag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5377" name="عنوان 1"/>
              <p:cNvSpPr txBox="1">
                <a:spLocks/>
              </p:cNvSpPr>
              <p:nvPr/>
            </p:nvSpPr>
            <p:spPr bwMode="auto">
              <a:xfrm>
                <a:off x="571472" y="2500306"/>
                <a:ext cx="7786742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73" name="مجموعة 7"/>
            <p:cNvGrpSpPr>
              <a:grpSpLocks/>
            </p:cNvGrpSpPr>
            <p:nvPr/>
          </p:nvGrpSpPr>
          <p:grpSpPr bwMode="auto">
            <a:xfrm>
              <a:off x="714348" y="795318"/>
              <a:ext cx="7871497" cy="5562641"/>
              <a:chOff x="272040" y="2281008"/>
              <a:chExt cx="8086174" cy="2587285"/>
            </a:xfrm>
          </p:grpSpPr>
          <p:sp>
            <p:nvSpPr>
              <p:cNvPr id="9" name="مستطيل ذو زوايا قطرية مخدوشة 8"/>
              <p:cNvSpPr/>
              <p:nvPr/>
            </p:nvSpPr>
            <p:spPr>
              <a:xfrm>
                <a:off x="272040" y="2281008"/>
                <a:ext cx="8073127" cy="2587274"/>
              </a:xfrm>
              <a:prstGeom prst="snip2DiagRect">
                <a:avLst>
                  <a:gd name="adj1" fmla="val 15871"/>
                  <a:gd name="adj2" fmla="val 16667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15375" name="عنوان 1"/>
              <p:cNvSpPr txBox="1">
                <a:spLocks/>
              </p:cNvSpPr>
              <p:nvPr/>
            </p:nvSpPr>
            <p:spPr bwMode="auto">
              <a:xfrm>
                <a:off x="571472" y="2500306"/>
                <a:ext cx="7786742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44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28750" y="2571750"/>
            <a:ext cx="67865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000" b="1"/>
              <a:t>العيد في الإسلام مظهر من مظاهر الفرح والسرور، وتناول الطِّيبات والمباحات، ولذلك ينبغي للمسلمين أن يظهروا الفرح والسرور في العيد، ويلبسوا فيه أحسن اللباس، ويَصِلُوا فيه الأقارب والأصدقاء.</a:t>
            </a:r>
          </a:p>
        </p:txBody>
      </p:sp>
      <p:grpSp>
        <p:nvGrpSpPr>
          <p:cNvPr id="5" name="مجموعة 12"/>
          <p:cNvGrpSpPr>
            <a:grpSpLocks/>
          </p:cNvGrpSpPr>
          <p:nvPr/>
        </p:nvGrpSpPr>
        <p:grpSpPr bwMode="auto">
          <a:xfrm>
            <a:off x="1928813" y="428625"/>
            <a:ext cx="5929312" cy="2214563"/>
            <a:chOff x="2643174" y="357166"/>
            <a:chExt cx="4929190" cy="1500198"/>
          </a:xfrm>
        </p:grpSpPr>
        <p:sp>
          <p:nvSpPr>
            <p:cNvPr id="14" name="انفجار 2 13"/>
            <p:cNvSpPr/>
            <p:nvPr/>
          </p:nvSpPr>
          <p:spPr>
            <a:xfrm>
              <a:off x="2714612" y="357166"/>
              <a:ext cx="4857752" cy="1500198"/>
            </a:xfrm>
            <a:prstGeom prst="irregularSeal2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5" name="انفجار 2 14"/>
            <p:cNvSpPr/>
            <p:nvPr/>
          </p:nvSpPr>
          <p:spPr>
            <a:xfrm>
              <a:off x="2643174" y="500042"/>
              <a:ext cx="4857752" cy="1214446"/>
            </a:xfrm>
            <a:prstGeom prst="irregularSeal2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6" name="مستطيل 15"/>
          <p:cNvSpPr/>
          <p:nvPr/>
        </p:nvSpPr>
        <p:spPr>
          <a:xfrm rot="20207492">
            <a:off x="3413855" y="1226420"/>
            <a:ext cx="235557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مظاهر العيد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ظاهر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عيد في الإسلام مظهر من مظاه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عيد في الإسلام مظهر من مظاه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>
            <a:grpSpLocks/>
          </p:cNvGrpSpPr>
          <p:nvPr/>
        </p:nvGrpSpPr>
        <p:grpSpPr bwMode="auto">
          <a:xfrm>
            <a:off x="714375" y="1643063"/>
            <a:ext cx="7929563" cy="5000625"/>
            <a:chOff x="500034" y="2500306"/>
            <a:chExt cx="8001056" cy="4143404"/>
          </a:xfrm>
        </p:grpSpPr>
        <p:sp>
          <p:nvSpPr>
            <p:cNvPr id="7" name="تمرير أفقي 6"/>
            <p:cNvSpPr/>
            <p:nvPr/>
          </p:nvSpPr>
          <p:spPr>
            <a:xfrm>
              <a:off x="500034" y="2500306"/>
              <a:ext cx="8001056" cy="4143404"/>
            </a:xfrm>
            <a:prstGeom prst="horizontalScroll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تمرير أفقي 7"/>
            <p:cNvSpPr/>
            <p:nvPr/>
          </p:nvSpPr>
          <p:spPr>
            <a:xfrm>
              <a:off x="785786" y="2571744"/>
              <a:ext cx="7286676" cy="4000528"/>
            </a:xfrm>
            <a:prstGeom prst="horizontalScroll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571625" y="2571750"/>
            <a:ext cx="6467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latin typeface="Calibri" pitchFamily="34" charset="0"/>
              </a:rPr>
              <a:t>قد تحدث بعض التجاوزات من بعض المسلمين، ويظنُّنون أنها من إظهار الفرح بالعيد.</a:t>
            </a:r>
          </a:p>
          <a:p>
            <a:pPr algn="ctr"/>
            <a:r>
              <a:rPr lang="ar-EG" sz="3200" b="1">
                <a:latin typeface="Calibri" pitchFamily="34" charset="0"/>
              </a:rPr>
              <a:t>أنقسم أنا وزملائي إلى مجموعتين: المجموعة الأولى تجمع بعض مظاهر العيد الحسنة، والأخرى تجمع بعض المظاهر الخاطئة التي يقع فيها بعض الناس:</a:t>
            </a:r>
          </a:p>
        </p:txBody>
      </p:sp>
      <p:grpSp>
        <p:nvGrpSpPr>
          <p:cNvPr id="3" name="مجموعة 13"/>
          <p:cNvGrpSpPr>
            <a:grpSpLocks/>
          </p:cNvGrpSpPr>
          <p:nvPr/>
        </p:nvGrpSpPr>
        <p:grpSpPr bwMode="auto">
          <a:xfrm>
            <a:off x="2071688" y="142875"/>
            <a:ext cx="5929312" cy="2214563"/>
            <a:chOff x="2643174" y="357166"/>
            <a:chExt cx="4929190" cy="1500198"/>
          </a:xfrm>
        </p:grpSpPr>
        <p:sp>
          <p:nvSpPr>
            <p:cNvPr id="15" name="انفجار 2 14"/>
            <p:cNvSpPr/>
            <p:nvPr/>
          </p:nvSpPr>
          <p:spPr>
            <a:xfrm>
              <a:off x="2714439" y="357166"/>
              <a:ext cx="4857925" cy="1500198"/>
            </a:xfrm>
            <a:prstGeom prst="irregularSeal2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6" name="انفجار 2 15"/>
            <p:cNvSpPr/>
            <p:nvPr/>
          </p:nvSpPr>
          <p:spPr>
            <a:xfrm>
              <a:off x="2643174" y="500042"/>
              <a:ext cx="4857752" cy="1214446"/>
            </a:xfrm>
            <a:prstGeom prst="irregularSeal2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17" name="مستطيل 16"/>
          <p:cNvSpPr/>
          <p:nvPr/>
        </p:nvSpPr>
        <p:spPr>
          <a:xfrm rot="20927818">
            <a:off x="3189183" y="873013"/>
            <a:ext cx="302315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تمرين جماعي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مرين جما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24 - الغد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قد تحدث بعض التجاوزات من بعض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179388" y="188913"/>
            <a:ext cx="8785225" cy="6480175"/>
            <a:chOff x="428596" y="2214554"/>
            <a:chExt cx="8072494" cy="2857520"/>
          </a:xfrm>
        </p:grpSpPr>
        <p:sp>
          <p:nvSpPr>
            <p:cNvPr id="3" name="مستطيل ذو زوايا قطرية مخدوشة 2"/>
            <p:cNvSpPr/>
            <p:nvPr/>
          </p:nvSpPr>
          <p:spPr>
            <a:xfrm>
              <a:off x="428596" y="2214554"/>
              <a:ext cx="8072494" cy="2857520"/>
            </a:xfrm>
            <a:prstGeom prst="snip2Diag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7447" name="عنوان 1"/>
            <p:cNvSpPr txBox="1">
              <a:spLocks/>
            </p:cNvSpPr>
            <p:nvPr/>
          </p:nvSpPr>
          <p:spPr bwMode="auto">
            <a:xfrm>
              <a:off x="571472" y="2500306"/>
              <a:ext cx="7786742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4400"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79388" y="188913"/>
          <a:ext cx="8785225" cy="6192838"/>
        </p:xfrm>
        <a:graphic>
          <a:graphicData uri="http://schemas.openxmlformats.org/drawingml/2006/table">
            <a:tbl>
              <a:tblPr rtl="1"/>
              <a:tblGrid>
                <a:gridCol w="4315907"/>
                <a:gridCol w="4469318"/>
              </a:tblGrid>
              <a:tr h="100813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2961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02547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02547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93838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89918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78438" y="1603375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الغسل يوم العيد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484313"/>
            <a:ext cx="43926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solidFill>
                  <a:srgbClr val="0000FF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عدم الاهتمام بالنظافة الشخصية.</a:t>
            </a:r>
            <a:endParaRPr lang="ar-EG" sz="3200">
              <a:solidFill>
                <a:srgbClr val="0000FF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8438" y="2795588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التطيب يوم العيد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938" y="2795588"/>
            <a:ext cx="425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3200" b="1">
                <a:solidFill>
                  <a:srgbClr val="0000FF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اللعب بالألعاب النارية المؤذية للناس</a:t>
            </a:r>
            <a:endParaRPr lang="ar-EG" sz="3200">
              <a:solidFill>
                <a:srgbClr val="0000FF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78438" y="37211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لبس الملابس الجديدة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3721100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0000FF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الإسراف في الإنفاق على الطعام واللباس</a:t>
            </a:r>
            <a:endParaRPr lang="ar-EG" sz="2800">
              <a:solidFill>
                <a:srgbClr val="0000FF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7900" y="4724400"/>
            <a:ext cx="4356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التبكير للذهاب إلى صلاة العيد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4724400"/>
            <a:ext cx="424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0000FF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ترك صلاة العيد، أو التأخر عنها.</a:t>
            </a:r>
            <a:endParaRPr lang="ar-EG" sz="3200">
              <a:solidFill>
                <a:srgbClr val="0000FF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49863" y="5584825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زيارة الأقارب</a:t>
            </a:r>
            <a:endParaRPr lang="ar-EG" sz="32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563" y="5584825"/>
            <a:ext cx="301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عدم زيارة الأقارب</a:t>
            </a:r>
            <a:endParaRPr lang="ar-EG" sz="3200">
              <a:solidFill>
                <a:srgbClr val="0000FF"/>
              </a:solidFill>
              <a:latin typeface="Traditional Arabic" pitchFamily="18" charset="-78"/>
              <a:ea typeface="Calibri" pitchFamily="34" charset="0"/>
              <a:cs typeface="Traditional Arabic" pitchFamily="18" charset="-78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348288" y="549275"/>
            <a:ext cx="300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المظاهر الحسنة في العيد</a:t>
            </a: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917575" y="476250"/>
            <a:ext cx="2919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المظاهر السيئة في العيد</a:t>
            </a:r>
            <a:endParaRPr 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ظاهر الحسنة في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ظاهر السيئة في الع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غسل يوم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عدم الاهتمام بالنظافة الشخص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تطيب يوم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لعب بالألعاب النارية المؤذية للن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لبس الملابس الجدي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إسراف في الإنفاق على الطع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لتبكير لذهاب إلى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ترك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زيارة الأقار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عدم زيارة الأقار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3"/>
          <p:cNvSpPr/>
          <p:nvPr/>
        </p:nvSpPr>
        <p:spPr>
          <a:xfrm>
            <a:off x="857224" y="2357430"/>
            <a:ext cx="6929486" cy="304767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grpSp>
        <p:nvGrpSpPr>
          <p:cNvPr id="3" name="مجموعة 4"/>
          <p:cNvGrpSpPr>
            <a:grpSpLocks/>
          </p:cNvGrpSpPr>
          <p:nvPr/>
        </p:nvGrpSpPr>
        <p:grpSpPr bwMode="auto">
          <a:xfrm>
            <a:off x="1500188" y="1285875"/>
            <a:ext cx="6715125" cy="4143375"/>
            <a:chOff x="1071538" y="1785926"/>
            <a:chExt cx="6715172" cy="1857388"/>
          </a:xfrm>
        </p:grpSpPr>
        <p:pic>
          <p:nvPicPr>
            <p:cNvPr id="4" name="صورة 1" descr="keyring_dll_6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80" y="1785926"/>
              <a:ext cx="2500330" cy="1857388"/>
            </a:xfrm>
            <a:prstGeom prst="ellipse">
              <a:avLst/>
            </a:prstGeom>
          </p:spPr>
        </p:pic>
        <p:sp>
          <p:nvSpPr>
            <p:cNvPr id="5" name="مستطيل 14"/>
            <p:cNvSpPr/>
            <p:nvPr/>
          </p:nvSpPr>
          <p:spPr>
            <a:xfrm>
              <a:off x="1071538" y="2571744"/>
              <a:ext cx="4657044" cy="5932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/>
                <a:t> </a:t>
              </a:r>
              <a:r>
                <a:rPr lang="ar-EG" sz="8000" b="1" dirty="0"/>
                <a:t>صلاة العيدين</a:t>
              </a:r>
              <a:endParaRPr lang="ar-EG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078" name="صورة 5" descr="islam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214313"/>
            <a:ext cx="4581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Clipped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85875" y="1928813"/>
            <a:ext cx="65008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عن أنس رضي الله عنه قال: قَدم رسول الله صلى الله عليه وسلم المدينة ولهم يومان يلعبون فيهما، فقال: </a:t>
            </a:r>
            <a:r>
              <a:rPr lang="ar-EG" sz="3200" b="1" dirty="0">
                <a:solidFill>
                  <a:srgbClr val="FF0000"/>
                </a:solidFill>
              </a:rPr>
              <a:t>"ما هذان اليومان</a:t>
            </a:r>
            <a:r>
              <a:rPr lang="ar-EG" sz="3200" b="1" dirty="0" smtClean="0">
                <a:solidFill>
                  <a:srgbClr val="FF0000"/>
                </a:solidFill>
              </a:rPr>
              <a:t>؟" </a:t>
            </a:r>
            <a:r>
              <a:rPr lang="ar-EG" sz="3200" b="1" dirty="0" smtClean="0"/>
              <a:t>قالوا</a:t>
            </a:r>
            <a:r>
              <a:rPr lang="ar-EG" sz="3200" b="1" dirty="0"/>
              <a:t>: كنا نلعب فيهما في الجاهلية، فقال رسول الله صلى الله عليه وسلم: </a:t>
            </a:r>
            <a:r>
              <a:rPr lang="ar-EG" sz="3200" b="1" dirty="0">
                <a:solidFill>
                  <a:srgbClr val="FF0000"/>
                </a:solidFill>
              </a:rPr>
              <a:t>"إن الله قد أبد لكم </a:t>
            </a:r>
            <a:r>
              <a:rPr lang="ar-EG" sz="3200" b="1" dirty="0" err="1">
                <a:solidFill>
                  <a:srgbClr val="FF0000"/>
                </a:solidFill>
              </a:rPr>
              <a:t>بهما</a:t>
            </a:r>
            <a:r>
              <a:rPr lang="ar-EG" sz="3200" b="1" dirty="0">
                <a:solidFill>
                  <a:srgbClr val="FF0000"/>
                </a:solidFill>
              </a:rPr>
              <a:t> خيراً منهما، يوم الأضحى ويوم الفطر".</a:t>
            </a:r>
          </a:p>
          <a:p>
            <a:pPr algn="ctr"/>
            <a:endParaRPr lang="ar-EG" sz="3200" b="1" dirty="0">
              <a:solidFill>
                <a:srgbClr val="FF0000"/>
              </a:solidFill>
            </a:endParaRPr>
          </a:p>
          <a:p>
            <a:pPr algn="ctr"/>
            <a:r>
              <a:rPr lang="ar-EG" sz="2000" b="1" dirty="0">
                <a:solidFill>
                  <a:srgbClr val="7030A0"/>
                </a:solidFill>
              </a:rPr>
              <a:t>أخرجه أبو داود باب: صلاة العيدين، رقم (1134)، وصححه الحاكم في المستدرك: 434/1.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 أنس رضي الله عنه قال 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خرجه أبو داود ب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 rot="10800000">
            <a:off x="357188" y="2060575"/>
            <a:ext cx="8215312" cy="3240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schemeClr val="tx1"/>
              </a:solidFill>
            </a:endParaRPr>
          </a:p>
        </p:txBody>
      </p:sp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2643188" y="357188"/>
            <a:ext cx="5929312" cy="2214562"/>
            <a:chOff x="2643188" y="357188"/>
            <a:chExt cx="5929312" cy="2214562"/>
          </a:xfrm>
        </p:grpSpPr>
        <p:grpSp>
          <p:nvGrpSpPr>
            <p:cNvPr id="5126" name="مجموعة 7"/>
            <p:cNvGrpSpPr>
              <a:grpSpLocks/>
            </p:cNvGrpSpPr>
            <p:nvPr/>
          </p:nvGrpSpPr>
          <p:grpSpPr bwMode="auto">
            <a:xfrm>
              <a:off x="2643188" y="357188"/>
              <a:ext cx="5929312" cy="2214562"/>
              <a:chOff x="2643174" y="357166"/>
              <a:chExt cx="4929190" cy="1500198"/>
            </a:xfrm>
          </p:grpSpPr>
          <p:sp>
            <p:nvSpPr>
              <p:cNvPr id="5" name="انفجار 2 4"/>
              <p:cNvSpPr/>
              <p:nvPr/>
            </p:nvSpPr>
            <p:spPr>
              <a:xfrm>
                <a:off x="2714612" y="357166"/>
                <a:ext cx="4857752" cy="1500198"/>
              </a:xfrm>
              <a:prstGeom prst="irregularSeal2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7" name="انفجار 2 6"/>
              <p:cNvSpPr/>
              <p:nvPr/>
            </p:nvSpPr>
            <p:spPr>
              <a:xfrm>
                <a:off x="2643174" y="500042"/>
                <a:ext cx="4857752" cy="1214446"/>
              </a:xfrm>
              <a:prstGeom prst="irregularSeal2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9" name="مستطيل 8"/>
            <p:cNvSpPr/>
            <p:nvPr/>
          </p:nvSpPr>
          <p:spPr>
            <a:xfrm rot="20946324">
              <a:off x="3934931" y="989025"/>
              <a:ext cx="299452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عناصر الوحدة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14500" y="2428875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/>
              <a:t>1- </a:t>
            </a:r>
            <a:r>
              <a:rPr lang="ar-EG" sz="3600" b="1"/>
              <a:t>أعياد المسلمين.</a:t>
            </a:r>
          </a:p>
          <a:p>
            <a:r>
              <a:rPr lang="ar-SA" sz="3600" b="1"/>
              <a:t>2- </a:t>
            </a:r>
            <a:r>
              <a:rPr lang="ar-EG" sz="3600" b="1"/>
              <a:t>مظاهر وخصائص أعياد المسلمين.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98538" y="3644900"/>
            <a:ext cx="724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/>
              <a:t>3- حكم صلاة العيدين والحكمة من مشروعيتها.</a:t>
            </a:r>
          </a:p>
          <a:p>
            <a:r>
              <a:rPr lang="ar-SA" sz="3600" b="1"/>
              <a:t>4- وقت صلاة العيدين</a:t>
            </a:r>
            <a:r>
              <a:rPr lang="ar-EG" sz="3600" b="1"/>
              <a:t>.</a:t>
            </a:r>
            <a:endParaRPr lang="ar-SA" sz="3600" b="1"/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عياد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مظاهر وخصائص أعياد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حكم صلاة العيدين والحكمة من مشروعيت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قت 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 rot="10800000">
            <a:off x="357188" y="2060575"/>
            <a:ext cx="8215312" cy="3240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schemeClr val="tx1"/>
              </a:solidFill>
            </a:endParaRPr>
          </a:p>
        </p:txBody>
      </p:sp>
      <p:grpSp>
        <p:nvGrpSpPr>
          <p:cNvPr id="6147" name="مجموعة 9"/>
          <p:cNvGrpSpPr>
            <a:grpSpLocks/>
          </p:cNvGrpSpPr>
          <p:nvPr/>
        </p:nvGrpSpPr>
        <p:grpSpPr bwMode="auto">
          <a:xfrm>
            <a:off x="2643188" y="357188"/>
            <a:ext cx="5929312" cy="2214562"/>
            <a:chOff x="2643188" y="357188"/>
            <a:chExt cx="5929312" cy="2214562"/>
          </a:xfrm>
        </p:grpSpPr>
        <p:grpSp>
          <p:nvGrpSpPr>
            <p:cNvPr id="6149" name="مجموعة 7"/>
            <p:cNvGrpSpPr>
              <a:grpSpLocks/>
            </p:cNvGrpSpPr>
            <p:nvPr/>
          </p:nvGrpSpPr>
          <p:grpSpPr bwMode="auto">
            <a:xfrm>
              <a:off x="2643188" y="357188"/>
              <a:ext cx="5929312" cy="2214562"/>
              <a:chOff x="2643174" y="357166"/>
              <a:chExt cx="4929190" cy="1500198"/>
            </a:xfrm>
          </p:grpSpPr>
          <p:sp>
            <p:nvSpPr>
              <p:cNvPr id="5" name="انفجار 2 4"/>
              <p:cNvSpPr/>
              <p:nvPr/>
            </p:nvSpPr>
            <p:spPr>
              <a:xfrm>
                <a:off x="2714612" y="357166"/>
                <a:ext cx="4857752" cy="1500198"/>
              </a:xfrm>
              <a:prstGeom prst="irregularSeal2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7" name="انفجار 2 6"/>
              <p:cNvSpPr/>
              <p:nvPr/>
            </p:nvSpPr>
            <p:spPr>
              <a:xfrm>
                <a:off x="2643174" y="500042"/>
                <a:ext cx="4857752" cy="1214446"/>
              </a:xfrm>
              <a:prstGeom prst="irregularSeal2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9" name="مستطيل 8"/>
            <p:cNvSpPr/>
            <p:nvPr/>
          </p:nvSpPr>
          <p:spPr>
            <a:xfrm rot="20946324">
              <a:off x="3934931" y="989025"/>
              <a:ext cx="299452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عناصر الوحدة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14500" y="2428875"/>
            <a:ext cx="65008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b="1"/>
              <a:t>5-</a:t>
            </a:r>
            <a:r>
              <a:rPr lang="en-US" sz="3600" b="1"/>
              <a:t> </a:t>
            </a:r>
            <a:r>
              <a:rPr lang="ar-SA" sz="3600" b="1"/>
              <a:t>صفة صلاة العيدين وموضعها.</a:t>
            </a:r>
            <a:endParaRPr lang="ar-EG" sz="3600" b="1"/>
          </a:p>
          <a:p>
            <a:pPr>
              <a:lnSpc>
                <a:spcPct val="150000"/>
              </a:lnSpc>
            </a:pPr>
            <a:r>
              <a:rPr lang="ar-SA" sz="3600" b="1"/>
              <a:t>6-</a:t>
            </a:r>
            <a:r>
              <a:rPr lang="en-US" sz="3600" b="1"/>
              <a:t> </a:t>
            </a:r>
            <a:r>
              <a:rPr lang="ar-SA" sz="3600" b="1"/>
              <a:t>أحكامها.</a:t>
            </a:r>
          </a:p>
          <a:p>
            <a:pPr>
              <a:lnSpc>
                <a:spcPct val="150000"/>
              </a:lnSpc>
            </a:pPr>
            <a:r>
              <a:rPr lang="ar-SA" sz="3600" b="1"/>
              <a:t>7-</a:t>
            </a:r>
            <a:r>
              <a:rPr lang="en-US" sz="3600" b="1"/>
              <a:t> </a:t>
            </a:r>
            <a:r>
              <a:rPr lang="ar-SA" sz="3600" b="1"/>
              <a:t>سنن صلاة العيدين</a:t>
            </a:r>
            <a:r>
              <a:rPr lang="ar-EG" sz="3600" b="1"/>
              <a:t>.</a:t>
            </a:r>
            <a:endParaRPr lang="ar-SA" sz="3600" b="1"/>
          </a:p>
          <a:p>
            <a:pPr>
              <a:lnSpc>
                <a:spcPct val="150000"/>
              </a:lnSpc>
            </a:pPr>
            <a:endParaRPr lang="ar-SA" sz="3600" b="1"/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فة صلاة العيدين وموضع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حكا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نن 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1"/>
          <p:cNvGrpSpPr>
            <a:grpSpLocks/>
          </p:cNvGrpSpPr>
          <p:nvPr/>
        </p:nvGrpSpPr>
        <p:grpSpPr bwMode="auto">
          <a:xfrm>
            <a:off x="3500438" y="0"/>
            <a:ext cx="5286375" cy="2286000"/>
            <a:chOff x="3500438" y="0"/>
            <a:chExt cx="5286375" cy="2286000"/>
          </a:xfrm>
        </p:grpSpPr>
        <p:grpSp>
          <p:nvGrpSpPr>
            <p:cNvPr id="7175" name="مجموعة 8"/>
            <p:cNvGrpSpPr>
              <a:grpSpLocks/>
            </p:cNvGrpSpPr>
            <p:nvPr/>
          </p:nvGrpSpPr>
          <p:grpSpPr bwMode="auto">
            <a:xfrm>
              <a:off x="3500438" y="0"/>
              <a:ext cx="5286375" cy="2286000"/>
              <a:chOff x="3500430" y="357166"/>
              <a:chExt cx="5286412" cy="2286016"/>
            </a:xfrm>
          </p:grpSpPr>
          <p:sp>
            <p:nvSpPr>
              <p:cNvPr id="30" name="انفجار 2 29"/>
              <p:cNvSpPr/>
              <p:nvPr/>
            </p:nvSpPr>
            <p:spPr>
              <a:xfrm>
                <a:off x="3571900" y="357166"/>
                <a:ext cx="5214942" cy="2286016"/>
              </a:xfrm>
              <a:prstGeom prst="irregularSeal2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8" name="انفجار 2 7"/>
              <p:cNvSpPr/>
              <p:nvPr/>
            </p:nvSpPr>
            <p:spPr>
              <a:xfrm>
                <a:off x="3500430" y="500042"/>
                <a:ext cx="5214973" cy="2000264"/>
              </a:xfrm>
              <a:prstGeom prst="irregularSeal2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10" name="مستطيل 9"/>
            <p:cNvSpPr/>
            <p:nvPr/>
          </p:nvSpPr>
          <p:spPr>
            <a:xfrm rot="20844733">
              <a:off x="4205288" y="696913"/>
              <a:ext cx="3214687" cy="922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5400" b="1" dirty="0">
                  <a:latin typeface="+mn-lt"/>
                  <a:cs typeface="+mn-cs"/>
                </a:rPr>
                <a:t>أريد أن أتعلم</a:t>
              </a:r>
            </a:p>
          </p:txBody>
        </p:sp>
      </p:grpSp>
      <p:sp>
        <p:nvSpPr>
          <p:cNvPr id="11" name="مخطط انسيابي: معالجة متعاقبة 10"/>
          <p:cNvSpPr/>
          <p:nvPr/>
        </p:nvSpPr>
        <p:spPr>
          <a:xfrm>
            <a:off x="857224" y="1643050"/>
            <a:ext cx="7572428" cy="4786322"/>
          </a:xfrm>
          <a:prstGeom prst="flowChartAlternateProcess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7172" name="عنوان 1"/>
          <p:cNvSpPr txBox="1">
            <a:spLocks/>
          </p:cNvSpPr>
          <p:nvPr/>
        </p:nvSpPr>
        <p:spPr bwMode="auto">
          <a:xfrm>
            <a:off x="-14288" y="2765425"/>
            <a:ext cx="811530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3600" b="1">
                <a:solidFill>
                  <a:schemeClr val="bg1"/>
                </a:solidFill>
              </a:rPr>
              <a:t>1- </a:t>
            </a:r>
            <a:r>
              <a:rPr lang="ar-EG" sz="3600" b="1">
                <a:solidFill>
                  <a:schemeClr val="bg1"/>
                </a:solidFill>
              </a:rPr>
              <a:t>أعياد المسلمين وخصائصها.</a:t>
            </a:r>
          </a:p>
          <a:p>
            <a:r>
              <a:rPr lang="ar-SA" sz="3600" b="1">
                <a:solidFill>
                  <a:schemeClr val="bg1"/>
                </a:solidFill>
              </a:rPr>
              <a:t>2- </a:t>
            </a:r>
            <a:r>
              <a:rPr lang="ar-EG" sz="3600" b="1">
                <a:solidFill>
                  <a:schemeClr val="bg1"/>
                </a:solidFill>
              </a:rPr>
              <a:t>حكم صلاة العيدين والحكمة من مشروعيتها.</a:t>
            </a:r>
          </a:p>
          <a:p>
            <a:r>
              <a:rPr lang="ar-SA" sz="3600" b="1">
                <a:solidFill>
                  <a:schemeClr val="bg1"/>
                </a:solidFill>
              </a:rPr>
              <a:t>3- </a:t>
            </a:r>
            <a:r>
              <a:rPr lang="ar-EG" sz="3600" b="1">
                <a:solidFill>
                  <a:schemeClr val="bg1"/>
                </a:solidFill>
              </a:rPr>
              <a:t>وقت صلاة العيدين.</a:t>
            </a:r>
            <a:endParaRPr lang="ar-SA" sz="3600" b="1">
              <a:solidFill>
                <a:schemeClr val="bg1"/>
              </a:solidFill>
            </a:endParaRPr>
          </a:p>
        </p:txBody>
      </p:sp>
      <p:sp>
        <p:nvSpPr>
          <p:cNvPr id="7173" name="عنوان 1"/>
          <p:cNvSpPr txBox="1">
            <a:spLocks/>
          </p:cNvSpPr>
          <p:nvPr/>
        </p:nvSpPr>
        <p:spPr bwMode="auto">
          <a:xfrm>
            <a:off x="34925" y="4076700"/>
            <a:ext cx="80660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3600" b="1">
                <a:solidFill>
                  <a:schemeClr val="bg1"/>
                </a:solidFill>
              </a:rPr>
              <a:t>4- صفتَها وموضعها الذي تُصلَّى فيه.</a:t>
            </a:r>
          </a:p>
          <a:p>
            <a:r>
              <a:rPr lang="ar-SA" sz="3600" b="1">
                <a:solidFill>
                  <a:schemeClr val="bg1"/>
                </a:solidFill>
              </a:rPr>
              <a:t>5- سنن صلاة العيدين.</a:t>
            </a:r>
          </a:p>
        </p:txBody>
      </p:sp>
      <p:sp>
        <p:nvSpPr>
          <p:cNvPr id="7174" name="عنوان 1"/>
          <p:cNvSpPr txBox="1">
            <a:spLocks/>
          </p:cNvSpPr>
          <p:nvPr/>
        </p:nvSpPr>
        <p:spPr bwMode="auto">
          <a:xfrm>
            <a:off x="581025" y="3033713"/>
            <a:ext cx="8115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ar-EG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عيادّ المسلمين وخصائص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حكمّ صلاة العيدين والحكمةّ من مشروعيت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قتّ 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صفتَها وموضعها الذي تُصلَّى ف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سنن صلاة العيدين ش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LONBNR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0"/>
            <a:ext cx="79819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مستطيل 5"/>
          <p:cNvSpPr>
            <a:spLocks noChangeArrowheads="1"/>
          </p:cNvSpPr>
          <p:nvPr/>
        </p:nvSpPr>
        <p:spPr bwMode="auto">
          <a:xfrm>
            <a:off x="3924300" y="4357688"/>
            <a:ext cx="3571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400" b="1" dirty="0"/>
              <a:t>عيد أتيتَ وشهر الخير منسلخ</a:t>
            </a:r>
            <a:endParaRPr lang="en-US" sz="2400" b="1" dirty="0"/>
          </a:p>
          <a:p>
            <a:pPr rtl="0"/>
            <a:r>
              <a:rPr lang="ar-EG" sz="2400" b="1" dirty="0"/>
              <a:t>أتيتَ تحمل للصُّ</a:t>
            </a:r>
            <a:r>
              <a:rPr lang="ar-SA" sz="2400" b="1" dirty="0"/>
              <a:t>ـــ</a:t>
            </a:r>
            <a:r>
              <a:rPr lang="ar-EG" sz="2400" b="1" dirty="0" err="1"/>
              <a:t>وّام</a:t>
            </a:r>
            <a:r>
              <a:rPr lang="ar-EG" sz="2400" b="1" dirty="0"/>
              <a:t> </a:t>
            </a:r>
            <a:r>
              <a:rPr lang="ar-EG" sz="2400" b="1" dirty="0" smtClean="0"/>
              <a:t>تهنئ</a:t>
            </a:r>
            <a:r>
              <a:rPr lang="ar-SA" sz="2400" b="1" dirty="0" smtClean="0"/>
              <a:t>ــــ</a:t>
            </a:r>
            <a:r>
              <a:rPr lang="ar-EG" sz="2400" b="1" dirty="0" err="1"/>
              <a:t>ةً</a:t>
            </a:r>
            <a:endParaRPr lang="en-US" sz="2400" b="1" dirty="0"/>
          </a:p>
          <a:p>
            <a:pPr rtl="0"/>
            <a:r>
              <a:rPr lang="ar-EG" sz="2400" b="1" dirty="0"/>
              <a:t>أتيتَ يا عيدُ والأرواح مشرقةٌ</a:t>
            </a:r>
            <a:endParaRPr lang="en-US" sz="2400" b="1" dirty="0"/>
          </a:p>
          <a:p>
            <a:pPr rtl="0"/>
            <a:endParaRPr lang="ar-EG" sz="3200" b="1" dirty="0"/>
          </a:p>
        </p:txBody>
      </p:sp>
      <p:sp>
        <p:nvSpPr>
          <p:cNvPr id="7172" name="مستطيل 8"/>
          <p:cNvSpPr>
            <a:spLocks noChangeArrowheads="1"/>
          </p:cNvSpPr>
          <p:nvPr/>
        </p:nvSpPr>
        <p:spPr bwMode="auto">
          <a:xfrm>
            <a:off x="684213" y="4429125"/>
            <a:ext cx="3571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2400" b="1"/>
              <a:t>من بعد أن كان للقرآن ترديد</a:t>
            </a:r>
          </a:p>
          <a:p>
            <a:pPr rtl="0"/>
            <a:r>
              <a:rPr lang="ar-EG" sz="2400" b="1"/>
              <a:t>ففي</a:t>
            </a:r>
            <a:r>
              <a:rPr lang="ar-SA" sz="2400" b="1"/>
              <a:t>ـــ</a:t>
            </a:r>
            <a:r>
              <a:rPr lang="ar-EG" sz="2400" b="1"/>
              <a:t>ك جائزة الصُّوّام يا عيد</a:t>
            </a:r>
          </a:p>
          <a:p>
            <a:pPr rtl="0"/>
            <a:r>
              <a:rPr lang="ar-EG" sz="2400" b="1"/>
              <a:t>فللبلاب</a:t>
            </a:r>
            <a:r>
              <a:rPr lang="ar-SA" sz="2400" b="1"/>
              <a:t>ـــ</a:t>
            </a:r>
            <a:r>
              <a:rPr lang="ar-EG" sz="2400" b="1"/>
              <a:t>لِ أل</a:t>
            </a:r>
            <a:r>
              <a:rPr lang="ar-SA" sz="2400" b="1"/>
              <a:t>ــ</a:t>
            </a:r>
            <a:r>
              <a:rPr lang="ar-EG" sz="2400" b="1"/>
              <a:t>حانٌ وتغ</a:t>
            </a:r>
            <a:r>
              <a:rPr lang="ar-SA" sz="2400" b="1"/>
              <a:t>ـــــ</a:t>
            </a:r>
            <a:r>
              <a:rPr lang="ar-EG" sz="2400" b="1"/>
              <a:t>ريد</a:t>
            </a:r>
          </a:p>
          <a:p>
            <a:pPr rtl="0"/>
            <a:endParaRPr lang="en-US" sz="2400" b="1"/>
          </a:p>
          <a:p>
            <a:pPr rtl="0"/>
            <a:endParaRPr lang="ar-EG" sz="3200" b="1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85918" y="2786058"/>
            <a:ext cx="4929222" cy="1447800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chemeClr val="bg1"/>
                </a:solidFill>
              </a:rPr>
              <a:t>صلاة العيدين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لاة العيد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يد أتيتَ وشهر الخير منسلخ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يد أتيتَ وشهر الخير منسلخ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lipped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143000"/>
            <a:ext cx="878681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071563" y="3497263"/>
            <a:ext cx="67151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sz="4000" b="1">
                <a:solidFill>
                  <a:srgbClr val="CC3399"/>
                </a:solidFill>
                <a:latin typeface="Calibri" pitchFamily="34" charset="0"/>
                <a:cs typeface="Times New Roman" pitchFamily="18" charset="0"/>
              </a:rPr>
              <a:t>العيد هو بالنسبة لي صلاة العيد، وتجمع الأهل، والأحباب، واللعب مع أصحابي، والخروج معهم.</a:t>
            </a:r>
          </a:p>
        </p:txBody>
      </p:sp>
      <p:sp>
        <p:nvSpPr>
          <p:cNvPr id="8195" name="عنوان 1"/>
          <p:cNvSpPr txBox="1">
            <a:spLocks/>
          </p:cNvSpPr>
          <p:nvPr/>
        </p:nvSpPr>
        <p:spPr bwMode="auto">
          <a:xfrm>
            <a:off x="0" y="2143125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EG" sz="4000" b="1">
                <a:solidFill>
                  <a:srgbClr val="FF0000"/>
                </a:solidFill>
              </a:rPr>
              <a:t>ماذا يعني لك العيد؟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ذا يعني لك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يد هو بالنسبة لي صلاة الع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684213" y="549275"/>
            <a:ext cx="7605712" cy="5732463"/>
            <a:chOff x="2643174" y="357166"/>
            <a:chExt cx="4929190" cy="1500198"/>
          </a:xfrm>
        </p:grpSpPr>
        <p:sp>
          <p:nvSpPr>
            <p:cNvPr id="3" name="انفجار 2 11"/>
            <p:cNvSpPr/>
            <p:nvPr/>
          </p:nvSpPr>
          <p:spPr>
            <a:xfrm>
              <a:off x="2714612" y="357166"/>
              <a:ext cx="4857752" cy="1500198"/>
            </a:xfrm>
            <a:prstGeom prst="irregularSeal2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4000" b="1"/>
            </a:p>
          </p:txBody>
        </p:sp>
        <p:sp>
          <p:nvSpPr>
            <p:cNvPr id="4" name="انفجار 2 12"/>
            <p:cNvSpPr/>
            <p:nvPr/>
          </p:nvSpPr>
          <p:spPr>
            <a:xfrm>
              <a:off x="2643174" y="500042"/>
              <a:ext cx="4857752" cy="1214446"/>
            </a:xfrm>
            <a:prstGeom prst="irregularSeal2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4000" b="1"/>
            </a:p>
          </p:txBody>
        </p:sp>
      </p:grpSp>
      <p:sp>
        <p:nvSpPr>
          <p:cNvPr id="5" name="مستطيل 13"/>
          <p:cNvSpPr/>
          <p:nvPr/>
        </p:nvSpPr>
        <p:spPr>
          <a:xfrm rot="20405357">
            <a:off x="810541" y="2584479"/>
            <a:ext cx="679858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العيد عند المسلمين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و</a:t>
            </a:r>
            <a:r>
              <a:rPr lang="ar-EG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غيرهم</a:t>
            </a:r>
            <a:r>
              <a:rPr lang="ar-SA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  <p:transition>
    <p:wheel spokes="8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عيد عند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10140</TotalTime>
  <Words>486</Words>
  <Application>Microsoft Office PowerPoint</Application>
  <PresentationFormat>عرض على الشاشة (3:4)‏</PresentationFormat>
  <Paragraphs>57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الفقه 1م ف2 طالب</dc:title>
  <dc:subject>الوحدة التاسعة عشرة -  صلاة العيدين</dc:subject>
  <dc:creator>ا/بندر الحازمي</dc:creator>
  <cp:keywords>حقيبة إنجاز المعلم والمعلمة</cp:keywords>
  <cp:lastModifiedBy>Top Service</cp:lastModifiedBy>
  <cp:revision>1114</cp:revision>
  <dcterms:created xsi:type="dcterms:W3CDTF">2010-03-27T04:53:08Z</dcterms:created>
  <dcterms:modified xsi:type="dcterms:W3CDTF">2016-12-12T18:31:47Z</dcterms:modified>
</cp:coreProperties>
</file>