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256" r:id="rId2"/>
    <p:sldId id="293" r:id="rId3"/>
    <p:sldId id="257" r:id="rId4"/>
    <p:sldId id="258" r:id="rId5"/>
    <p:sldId id="259" r:id="rId6"/>
    <p:sldId id="294" r:id="rId7"/>
    <p:sldId id="262" r:id="rId8"/>
    <p:sldId id="295" r:id="rId9"/>
    <p:sldId id="296" r:id="rId10"/>
    <p:sldId id="265" r:id="rId11"/>
    <p:sldId id="297" r:id="rId12"/>
    <p:sldId id="280" r:id="rId13"/>
    <p:sldId id="298" r:id="rId14"/>
    <p:sldId id="299" r:id="rId15"/>
    <p:sldId id="300" r:id="rId16"/>
    <p:sldId id="270" r:id="rId17"/>
    <p:sldId id="281" r:id="rId18"/>
    <p:sldId id="282" r:id="rId19"/>
    <p:sldId id="283" r:id="rId20"/>
    <p:sldId id="284" r:id="rId21"/>
    <p:sldId id="285" r:id="rId22"/>
    <p:sldId id="290" r:id="rId23"/>
    <p:sldId id="286" r:id="rId24"/>
    <p:sldId id="287" r:id="rId25"/>
    <p:sldId id="288" r:id="rId26"/>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CC00CC"/>
    <a:srgbClr val="FF3300"/>
    <a:srgbClr val="993300"/>
    <a:srgbClr val="FF0066"/>
    <a:srgbClr val="FF00FF"/>
    <a:srgbClr val="3333FF"/>
  </p:clrMru>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7944" autoAdjust="0"/>
    <p:restoredTop sz="94660"/>
  </p:normalViewPr>
  <p:slideViewPr>
    <p:cSldViewPr>
      <p:cViewPr varScale="1">
        <p:scale>
          <a:sx n="57" d="100"/>
          <a:sy n="57" d="100"/>
        </p:scale>
        <p:origin x="-90" y="-4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atin typeface="Arial" charset="0"/>
                <a:cs typeface="Arial" charset="0"/>
              </a:defRPr>
            </a:lvl1pPr>
          </a:lstStyle>
          <a:p>
            <a:pPr>
              <a:defRPr/>
            </a:pPr>
            <a:fld id="{410DEE75-73AF-4DD3-9BD3-00E5B768DDB4}" type="datetimeFigureOut">
              <a:rPr lang="en-US"/>
              <a:pPr>
                <a:defRPr/>
              </a:pPr>
              <a:t>12/12/2016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atin typeface="Arial" charset="0"/>
                <a:cs typeface="Arial" charset="0"/>
              </a:defRPr>
            </a:lvl1pPr>
          </a:lstStyle>
          <a:p>
            <a:pPr>
              <a:defRPr/>
            </a:pPr>
            <a:fld id="{E16EEC6E-0D6B-48EF-978D-02D2040499F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cs typeface="Arial" pitchFamily="34" charset="0"/>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D5C0BA-2DE7-4A24-A9D3-3A9F687FA3F4}" type="slidenum">
              <a:rPr lang="en-US" smtClean="0">
                <a:latin typeface="Arial" pitchFamily="34" charset="0"/>
                <a:cs typeface="Arial" pitchFamily="34" charset="0"/>
              </a:rPr>
              <a:pPr/>
              <a:t>3</a:t>
            </a:fld>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EG"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99C374-9659-4E1F-827B-245C3DCB81AF}" type="slidenum">
              <a:rPr lang="en-US" smtClean="0">
                <a:latin typeface="Arial" pitchFamily="34" charset="0"/>
                <a:cs typeface="Arial" pitchFamily="34" charset="0"/>
              </a:rPr>
              <a:pPr/>
              <a:t>22</a:t>
            </a:fld>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220977C0-5F56-41D2-B817-5AFA49DC97E8}"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ACAC245-7934-42AC-BEDF-C7136F1F2CF2}"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DC8E5582-5C22-41EF-951E-1889D8EBA1C4}"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DC1A2196-FA87-4410-92B8-BACCA5252964}"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ED981D5C-E15A-4EC6-854A-8C40539D0C0B}"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75633AB1-C487-46B7-BFAF-BDA3764F0540}"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A5F0B7B5-2D0C-4673-B25E-A3BDDF4B1226}"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D8BEC199-FCA8-47C8-97CE-9A26BB7C78F8}"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33B67E-FD0C-40E8-B862-A4EED0909B2A}"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488333FC-F313-40BD-B975-70E23723BD4F}"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3B68E4A2-E895-4040-B274-242773184C66}"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F28710F0-664B-4D6F-AEC7-74F2A33DC43C}"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4544A57A-23E1-492D-A68D-3A54741F27C0}" type="datetimeFigureOut">
              <a:rPr lang="ar-EG"/>
              <a:pPr>
                <a:defRPr/>
              </a:pPr>
              <a:t>13/03/1438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7CC9F839-39F3-4532-95DA-EFA9D4CF1C03}"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2CAC1992-696D-4783-9889-B43A6BB024D1}" type="datetimeFigureOut">
              <a:rPr lang="ar-EG"/>
              <a:pPr>
                <a:defRPr/>
              </a:pPr>
              <a:t>13/03/1438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29F1B6F6-455D-4944-8BCC-052FCE16DCCE}"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801620-227B-496C-96C1-E54F82F95F61}" type="datetimeFigureOut">
              <a:rPr lang="ar-EG"/>
              <a:pPr>
                <a:defRPr/>
              </a:pPr>
              <a:t>13/03/1438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85A5B8B3-2C9C-4617-AC89-C111F6DB91F6}"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90C893-B4C3-44FF-967F-39946D58803D}"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F49D473A-83A9-42C0-B556-F05A0EB76CE8}" type="slidenum">
              <a:rPr lang="ar-EG"/>
              <a:pPr>
                <a:defRPr/>
              </a:pPr>
              <a:t>‹#›</a:t>
            </a:fld>
            <a:endParaRPr lang="ar-EG"/>
          </a:p>
        </p:txBody>
      </p:sp>
    </p:spTree>
  </p:cSld>
  <p:clrMapOvr>
    <a:masterClrMapping/>
  </p:clrMapOvr>
  <p:transition>
    <p:wheel spokes="2"/>
    <p:sndAc>
      <p:stSnd>
        <p:snd r:embed="rId1" name="push.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7FC21D-2884-40D9-B9B0-965ABC1BFAE6}"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5641C81-D146-4028-9D5F-711491165E5C}" type="slidenum">
              <a:rPr lang="ar-EG"/>
              <a:pPr>
                <a:defRPr/>
              </a:pPr>
              <a:t>‹#›</a:t>
            </a:fld>
            <a:endParaRPr lang="ar-EG"/>
          </a:p>
        </p:txBody>
      </p:sp>
    </p:spTree>
  </p:cSld>
  <p:clrMapOvr>
    <a:masterClrMapping/>
  </p:clrMapOvr>
  <p:transition>
    <p:wheel spokes="2"/>
    <p:sndAc>
      <p:stSnd>
        <p:snd r:embed="rId1" name="push.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75331B5F-4ED2-4B12-BB4F-90EF85BD6A29}" type="datetimeFigureOut">
              <a:rPr lang="ar-EG"/>
              <a:pPr>
                <a:defRPr/>
              </a:pPr>
              <a:t>13/03/1438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B02886F4-3FB8-4BB1-BD17-AE6EEFC04995}"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2"/>
    <p:sndAc>
      <p:stSnd>
        <p:snd r:embed="rId13" name="push.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audio" Target="../media/audio14.wav"/></Relationships>
</file>

<file path=ppt/slides/_rels/slide10.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audio" Target="../media/audio51.wav"/><Relationship Id="rId7" Type="http://schemas.openxmlformats.org/officeDocument/2006/relationships/image" Target="../media/image7.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37.wav"/><Relationship Id="rId4" Type="http://schemas.openxmlformats.org/officeDocument/2006/relationships/audio" Target="../media/audio52.wav"/></Relationships>
</file>

<file path=ppt/slides/_rels/slide13.xml.rels><?xml version="1.0" encoding="UTF-8" standalone="yes"?>
<Relationships xmlns="http://schemas.openxmlformats.org/package/2006/relationships"><Relationship Id="rId3" Type="http://schemas.openxmlformats.org/officeDocument/2006/relationships/audio" Target="../media/audio54.wav"/><Relationship Id="rId7"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55.wav"/><Relationship Id="rId4" Type="http://schemas.openxmlformats.org/officeDocument/2006/relationships/audio" Target="../media/audio37.wav"/></Relationships>
</file>

<file path=ppt/slides/_rels/slide14.xml.rels><?xml version="1.0" encoding="UTF-8" standalone="yes"?>
<Relationships xmlns="http://schemas.openxmlformats.org/package/2006/relationships"><Relationship Id="rId3" Type="http://schemas.openxmlformats.org/officeDocument/2006/relationships/audio" Target="../media/audio56.wav"/><Relationship Id="rId7"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57.wav"/><Relationship Id="rId4" Type="http://schemas.openxmlformats.org/officeDocument/2006/relationships/audio" Target="../media/audio37.wav"/></Relationships>
</file>

<file path=ppt/slides/_rels/slide15.xml.rels><?xml version="1.0" encoding="UTF-8" standalone="yes"?>
<Relationships xmlns="http://schemas.openxmlformats.org/package/2006/relationships"><Relationship Id="rId3" Type="http://schemas.openxmlformats.org/officeDocument/2006/relationships/audio" Target="../media/audio58.wav"/><Relationship Id="rId7"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59.wav"/><Relationship Id="rId4" Type="http://schemas.openxmlformats.org/officeDocument/2006/relationships/audio" Target="../media/audio37.wav"/></Relationships>
</file>

<file path=ppt/slides/_rels/slide16.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audio" Target="../media/audio60.wav"/><Relationship Id="rId7" Type="http://schemas.openxmlformats.org/officeDocument/2006/relationships/audio" Target="../media/audio64.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63.wav"/><Relationship Id="rId5" Type="http://schemas.openxmlformats.org/officeDocument/2006/relationships/audio" Target="../media/audio62.wav"/><Relationship Id="rId4" Type="http://schemas.openxmlformats.org/officeDocument/2006/relationships/audio" Target="../media/audio61.wav"/></Relationships>
</file>

<file path=ppt/slides/_rels/slide17.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audio" Target="../media/audio68.wav"/><Relationship Id="rId4" Type="http://schemas.openxmlformats.org/officeDocument/2006/relationships/audio" Target="../media/audio67.wav"/></Relationships>
</file>

<file path=ppt/slides/_rels/slide18.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69.wav"/><Relationship Id="rId7" Type="http://schemas.openxmlformats.org/officeDocument/2006/relationships/audio" Target="../media/audio7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7.wav"/><Relationship Id="rId5" Type="http://schemas.openxmlformats.org/officeDocument/2006/relationships/audio" Target="../media/audio70.wav"/><Relationship Id="rId4" Type="http://schemas.openxmlformats.org/officeDocument/2006/relationships/audio" Target="../media/audio60.wav"/><Relationship Id="rId9" Type="http://schemas.openxmlformats.org/officeDocument/2006/relationships/image" Target="../media/image8.wmf"/></Relationships>
</file>

<file path=ppt/slides/_rels/slide19.xml.rels><?xml version="1.0" encoding="UTF-8" standalone="yes"?>
<Relationships xmlns="http://schemas.openxmlformats.org/package/2006/relationships"><Relationship Id="rId3" Type="http://schemas.openxmlformats.org/officeDocument/2006/relationships/audio" Target="../media/audio67.wav"/><Relationship Id="rId7"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73.wav"/><Relationship Id="rId5" Type="http://schemas.openxmlformats.org/officeDocument/2006/relationships/audio" Target="../media/audio37.wav"/><Relationship Id="rId4" Type="http://schemas.openxmlformats.org/officeDocument/2006/relationships/audio" Target="../media/audio72.wav"/></Relationships>
</file>

<file path=ppt/slides/_rels/slide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audio74.wav"/><Relationship Id="rId7" Type="http://schemas.openxmlformats.org/officeDocument/2006/relationships/audio" Target="../media/audio7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76.wav"/><Relationship Id="rId5" Type="http://schemas.openxmlformats.org/officeDocument/2006/relationships/audio" Target="../media/audio75.wav"/><Relationship Id="rId4" Type="http://schemas.openxmlformats.org/officeDocument/2006/relationships/audio" Target="../media/audio44.wav"/></Relationships>
</file>

<file path=ppt/slides/_rels/slide2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audio" Target="../media/audio79.wav"/><Relationship Id="rId4" Type="http://schemas.openxmlformats.org/officeDocument/2006/relationships/audio" Target="../media/audio78.wav"/></Relationships>
</file>

<file path=ppt/slides/_rels/slide22.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82.wav"/><Relationship Id="rId5" Type="http://schemas.openxmlformats.org/officeDocument/2006/relationships/audio" Target="../media/audio81.wav"/><Relationship Id="rId4" Type="http://schemas.openxmlformats.org/officeDocument/2006/relationships/audio" Target="../media/audio80.wav"/></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83.wav"/><Relationship Id="rId7" Type="http://schemas.openxmlformats.org/officeDocument/2006/relationships/audio" Target="../media/audio8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7.wav"/><Relationship Id="rId5" Type="http://schemas.openxmlformats.org/officeDocument/2006/relationships/audio" Target="../media/audio85.wav"/><Relationship Id="rId4" Type="http://schemas.openxmlformats.org/officeDocument/2006/relationships/audio" Target="../media/audio84.wav"/><Relationship Id="rId9" Type="http://schemas.openxmlformats.org/officeDocument/2006/relationships/image" Target="../media/image8.wmf"/></Relationships>
</file>

<file path=ppt/slides/_rels/slide2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audio" Target="../media/audio87.wav"/><Relationship Id="rId7" Type="http://schemas.openxmlformats.org/officeDocument/2006/relationships/audio" Target="../media/audio9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89.wav"/><Relationship Id="rId5" Type="http://schemas.openxmlformats.org/officeDocument/2006/relationships/audio" Target="../media/audio37.wav"/><Relationship Id="rId4" Type="http://schemas.openxmlformats.org/officeDocument/2006/relationships/audio" Target="../media/audio88.wav"/></Relationships>
</file>

<file path=ppt/slides/_rels/slide25.xml.rels><?xml version="1.0" encoding="UTF-8" standalone="yes"?>
<Relationships xmlns="http://schemas.openxmlformats.org/package/2006/relationships"><Relationship Id="rId3" Type="http://schemas.openxmlformats.org/officeDocument/2006/relationships/audio" Target="../media/audio8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93.wav"/><Relationship Id="rId5" Type="http://schemas.openxmlformats.org/officeDocument/2006/relationships/audio" Target="../media/audio92.wav"/><Relationship Id="rId4" Type="http://schemas.openxmlformats.org/officeDocument/2006/relationships/audio" Target="../media/audio91.wav"/></Relationships>
</file>

<file path=ppt/slides/_rels/slide3.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4.gif"/><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6.jpeg"/><Relationship Id="rId3" Type="http://schemas.openxmlformats.org/officeDocument/2006/relationships/audio" Target="../media/audio29.wav"/><Relationship Id="rId7" Type="http://schemas.openxmlformats.org/officeDocument/2006/relationships/audio" Target="../media/audio31.wav"/><Relationship Id="rId12" Type="http://schemas.openxmlformats.org/officeDocument/2006/relationships/image" Target="../media/image5.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1.wav"/><Relationship Id="rId11" Type="http://schemas.openxmlformats.org/officeDocument/2006/relationships/image" Target="../media/image4.gif"/><Relationship Id="rId5" Type="http://schemas.openxmlformats.org/officeDocument/2006/relationships/audio" Target="../media/audio30.wav"/><Relationship Id="rId10" Type="http://schemas.openxmlformats.org/officeDocument/2006/relationships/audio" Target="../media/audio34.wav"/><Relationship Id="rId4" Type="http://schemas.openxmlformats.org/officeDocument/2006/relationships/audio" Target="../media/audio19.wav"/><Relationship Id="rId9" Type="http://schemas.openxmlformats.org/officeDocument/2006/relationships/audio" Target="../media/audio33.wav"/></Relationships>
</file>

<file path=ppt/slides/_rels/slide6.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38.wav"/><Relationship Id="rId4" Type="http://schemas.openxmlformats.org/officeDocument/2006/relationships/audio" Target="../media/audio37.wav"/></Relationships>
</file>

<file path=ppt/slides/_rels/slide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audio" Target="../media/audio39.wav"/><Relationship Id="rId7" Type="http://schemas.openxmlformats.org/officeDocument/2006/relationships/image" Target="../media/image7.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7.wav"/></Relationships>
</file>

<file path=ppt/slides/_rels/slide9.xml.rels><?xml version="1.0" encoding="UTF-8" standalone="yes"?>
<Relationships xmlns="http://schemas.openxmlformats.org/package/2006/relationships"><Relationship Id="rId3" Type="http://schemas.openxmlformats.org/officeDocument/2006/relationships/audio" Target="../media/audio42.wav"/><Relationship Id="rId7" Type="http://schemas.openxmlformats.org/officeDocument/2006/relationships/image" Target="../media/image8.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43.wav"/><Relationship Id="rId4" Type="http://schemas.openxmlformats.org/officeDocument/2006/relationships/audio" Target="../media/audio3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82625" y="1143000"/>
            <a:ext cx="7429500" cy="485775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a:p>
        </p:txBody>
      </p:sp>
      <p:pic>
        <p:nvPicPr>
          <p:cNvPr id="11" name="Picture 2" descr="D:\شغل منى\خلفيات جديدة\مجموعة خلفيات وفرامات مختلفه\براويز\Bdrlc003.wmf"/>
          <p:cNvPicPr>
            <a:picLocks noChangeAspect="1" noChangeArrowheads="1"/>
          </p:cNvPicPr>
          <p:nvPr/>
        </p:nvPicPr>
        <p:blipFill>
          <a:blip r:embed="rId5"/>
          <a:srcRect/>
          <a:stretch>
            <a:fillRect/>
          </a:stretch>
        </p:blipFill>
        <p:spPr bwMode="auto">
          <a:xfrm>
            <a:off x="254000" y="765175"/>
            <a:ext cx="8532813" cy="5556250"/>
          </a:xfrm>
          <a:prstGeom prst="rect">
            <a:avLst/>
          </a:prstGeom>
          <a:noFill/>
          <a:ln w="9525">
            <a:noFill/>
            <a:miter lim="800000"/>
            <a:headEnd/>
            <a:tailEnd/>
          </a:ln>
        </p:spPr>
      </p:pic>
      <p:sp>
        <p:nvSpPr>
          <p:cNvPr id="12" name="TextBox 11"/>
          <p:cNvSpPr txBox="1">
            <a:spLocks noChangeArrowheads="1"/>
          </p:cNvSpPr>
          <p:nvPr/>
        </p:nvSpPr>
        <p:spPr bwMode="auto">
          <a:xfrm>
            <a:off x="1370013" y="2374900"/>
            <a:ext cx="6480175" cy="2554288"/>
          </a:xfrm>
          <a:prstGeom prst="rect">
            <a:avLst/>
          </a:prstGeom>
          <a:noFill/>
          <a:ln w="9525">
            <a:noFill/>
            <a:miter lim="800000"/>
            <a:headEnd/>
            <a:tailEnd/>
          </a:ln>
        </p:spPr>
        <p:txBody>
          <a:bodyPr>
            <a:spAutoFit/>
          </a:bodyPr>
          <a:lstStyle/>
          <a:p>
            <a:pPr algn="ctr" rtl="0"/>
            <a:r>
              <a:rPr lang="ar-EG" sz="8000"/>
              <a:t>الوحدة الخامسة عشرة</a:t>
            </a:r>
            <a:endParaRPr lang="en-US" sz="8000"/>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وحدة الخامسة عش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107950" y="115888"/>
            <a:ext cx="8928100" cy="6626225"/>
            <a:chOff x="142844" y="1571612"/>
            <a:chExt cx="8724960" cy="5224498"/>
          </a:xfrm>
        </p:grpSpPr>
        <p:sp>
          <p:nvSpPr>
            <p:cNvPr id="19" name="Flowchart: Delay 18"/>
            <p:cNvSpPr/>
            <p:nvPr/>
          </p:nvSpPr>
          <p:spPr>
            <a:xfrm rot="5400000">
              <a:off x="1785738" y="71409"/>
              <a:ext cx="5073045" cy="8358834"/>
            </a:xfrm>
            <a:prstGeom prst="flowChartDelay">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ar-EG"/>
            </a:p>
          </p:txBody>
        </p:sp>
        <p:sp>
          <p:nvSpPr>
            <p:cNvPr id="20" name="Flowchart: Delay 19"/>
            <p:cNvSpPr/>
            <p:nvPr/>
          </p:nvSpPr>
          <p:spPr>
            <a:xfrm rot="5400000">
              <a:off x="2151864" y="80170"/>
              <a:ext cx="5073046" cy="8358834"/>
            </a:xfrm>
            <a:prstGeom prst="flowChartDelay">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ar-EG"/>
            </a:p>
          </p:txBody>
        </p:sp>
        <p:sp>
          <p:nvSpPr>
            <p:cNvPr id="21" name="Flowchart: Delay 20"/>
            <p:cNvSpPr/>
            <p:nvPr/>
          </p:nvSpPr>
          <p:spPr>
            <a:xfrm rot="5400000">
              <a:off x="1999829" y="-71282"/>
              <a:ext cx="5073045" cy="8358834"/>
            </a:xfrm>
            <a:prstGeom prst="flowChartDelay">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endParaRPr lang="ar-EG"/>
            </a:p>
          </p:txBody>
        </p:sp>
      </p:grpSp>
      <p:sp>
        <p:nvSpPr>
          <p:cNvPr id="11" name="TextBox 7"/>
          <p:cNvSpPr txBox="1">
            <a:spLocks noChangeArrowheads="1"/>
          </p:cNvSpPr>
          <p:nvPr/>
        </p:nvSpPr>
        <p:spPr bwMode="auto">
          <a:xfrm>
            <a:off x="755650" y="333375"/>
            <a:ext cx="7643813" cy="646113"/>
          </a:xfrm>
          <a:prstGeom prst="rect">
            <a:avLst/>
          </a:prstGeom>
          <a:noFill/>
          <a:ln w="9525">
            <a:noFill/>
            <a:miter lim="800000"/>
            <a:headEnd/>
            <a:tailEnd/>
          </a:ln>
        </p:spPr>
        <p:txBody>
          <a:bodyPr>
            <a:spAutoFit/>
          </a:bodyPr>
          <a:lstStyle/>
          <a:p>
            <a:pPr algn="ctr"/>
            <a:r>
              <a:rPr lang="ar-SA" sz="3600" b="1"/>
              <a:t>أقرأُ الأقوال السابقة</a:t>
            </a:r>
            <a:r>
              <a:rPr lang="ar-EG" sz="3600" b="1"/>
              <a:t>،</a:t>
            </a:r>
            <a:r>
              <a:rPr lang="ar-SA" sz="3600" b="1"/>
              <a:t> ثم أكتبُ ما استفدته منها:</a:t>
            </a:r>
          </a:p>
        </p:txBody>
      </p:sp>
      <p:sp>
        <p:nvSpPr>
          <p:cNvPr id="9" name="TextBox 7"/>
          <p:cNvSpPr txBox="1">
            <a:spLocks noChangeArrowheads="1"/>
          </p:cNvSpPr>
          <p:nvPr/>
        </p:nvSpPr>
        <p:spPr bwMode="auto">
          <a:xfrm>
            <a:off x="774700" y="1871663"/>
            <a:ext cx="7583488" cy="3308350"/>
          </a:xfrm>
          <a:prstGeom prst="rect">
            <a:avLst/>
          </a:prstGeom>
          <a:noFill/>
          <a:ln w="9525">
            <a:noFill/>
            <a:miter lim="800000"/>
            <a:headEnd/>
            <a:tailEnd/>
          </a:ln>
        </p:spPr>
        <p:txBody>
          <a:bodyPr>
            <a:spAutoFit/>
          </a:bodyPr>
          <a:lstStyle/>
          <a:p>
            <a:pPr algn="justLow" eaLnBrk="0" hangingPunct="0">
              <a:lnSpc>
                <a:spcPct val="115000"/>
              </a:lnSpc>
              <a:spcAft>
                <a:spcPts val="1000"/>
              </a:spcAft>
            </a:pPr>
            <a:r>
              <a:rPr lang="ar-EG" sz="3200" b="1">
                <a:solidFill>
                  <a:srgbClr val="FF0000"/>
                </a:solidFill>
              </a:rPr>
              <a:t>المستفاد منها:</a:t>
            </a:r>
            <a:endParaRPr lang="en-US" sz="3200" b="1">
              <a:solidFill>
                <a:srgbClr val="FF0000"/>
              </a:solidFill>
            </a:endParaRPr>
          </a:p>
          <a:p>
            <a:pPr algn="justLow" eaLnBrk="0" hangingPunct="0">
              <a:lnSpc>
                <a:spcPct val="115000"/>
              </a:lnSpc>
              <a:spcAft>
                <a:spcPts val="1000"/>
              </a:spcAft>
            </a:pPr>
            <a:r>
              <a:rPr lang="ar-EG" sz="3200" b="1">
                <a:solidFill>
                  <a:srgbClr val="0000FF"/>
                </a:solidFill>
              </a:rPr>
              <a:t>1- حرص الصحابة على القيام بصلاة الجماعة لما فيها من ثواب عظيم عند الله تعالى.</a:t>
            </a:r>
            <a:endParaRPr lang="en-US" sz="3200" b="1">
              <a:solidFill>
                <a:srgbClr val="0000FF"/>
              </a:solidFill>
            </a:endParaRPr>
          </a:p>
          <a:p>
            <a:pPr algn="justLow" eaLnBrk="0" hangingPunct="0">
              <a:lnSpc>
                <a:spcPct val="115000"/>
              </a:lnSpc>
              <a:spcAft>
                <a:spcPts val="1000"/>
              </a:spcAft>
            </a:pPr>
            <a:r>
              <a:rPr lang="ar-EG" sz="3200" b="1">
                <a:solidFill>
                  <a:srgbClr val="0000FF"/>
                </a:solidFill>
              </a:rPr>
              <a:t>2- أهمية صلاة الجماعة.</a:t>
            </a:r>
            <a:endParaRPr lang="en-US" sz="3200" b="1">
              <a:solidFill>
                <a:srgbClr val="0000FF"/>
              </a:solidFill>
            </a:endParaRPr>
          </a:p>
          <a:p>
            <a:pPr algn="justLow" eaLnBrk="0" hangingPunct="0">
              <a:lnSpc>
                <a:spcPct val="115000"/>
              </a:lnSpc>
              <a:spcAft>
                <a:spcPts val="1000"/>
              </a:spcAft>
            </a:pPr>
            <a:r>
              <a:rPr lang="ar-EG" sz="3200" b="1">
                <a:solidFill>
                  <a:srgbClr val="0000FF"/>
                </a:solidFill>
              </a:rPr>
              <a:t>3- مداومة الصحابة والتابعين على صلاة الجماعة.</a:t>
            </a:r>
            <a:endParaRPr lang="en-US" sz="3200" b="1">
              <a:solidFill>
                <a:srgbClr val="0000FF"/>
              </a:solidFill>
            </a:endParaRPr>
          </a:p>
        </p:txBody>
      </p:sp>
      <p:pic>
        <p:nvPicPr>
          <p:cNvPr id="11272" name="Picture 8"/>
          <p:cNvPicPr>
            <a:picLocks noChangeAspect="1" noChangeArrowheads="1"/>
          </p:cNvPicPr>
          <p:nvPr/>
        </p:nvPicPr>
        <p:blipFill>
          <a:blip r:embed="rId9">
            <a:lum bright="-10000" contrast="30000"/>
          </a:blip>
          <a:srcRect/>
          <a:stretch>
            <a:fillRect/>
          </a:stretch>
        </p:blipFill>
        <p:spPr bwMode="auto">
          <a:xfrm>
            <a:off x="928662" y="1071546"/>
            <a:ext cx="2286016" cy="1479514"/>
          </a:xfrm>
          <a:prstGeom prst="rect">
            <a:avLst/>
          </a:prstGeom>
          <a:ln>
            <a:noFill/>
          </a:ln>
          <a:effectLst>
            <a:softEdge rad="112500"/>
          </a:effectLst>
        </p:spPr>
      </p:pic>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0048 - حد حاسم للويندوز.wav"/>
                                        </p:tgtEl>
                                      </p:cMediaNode>
                                    </p:audio>
                                  </p:subTnLst>
                                </p:cTn>
                              </p:par>
                              <p:par>
                                <p:cTn id="8" presetID="4" presetClass="entr" presetSubtype="16" fill="hold" nodeType="withEffect">
                                  <p:stCondLst>
                                    <p:cond delay="0"/>
                                  </p:stCondLst>
                                  <p:childTnLst>
                                    <p:set>
                                      <p:cBhvr>
                                        <p:cTn id="9" dur="1" fill="hold">
                                          <p:stCondLst>
                                            <p:cond delay="0"/>
                                          </p:stCondLst>
                                        </p:cTn>
                                        <p:tgtEl>
                                          <p:spTgt spid="11272"/>
                                        </p:tgtEl>
                                        <p:attrNameLst>
                                          <p:attrName>style.visibility</p:attrName>
                                        </p:attrNameLst>
                                      </p:cBhvr>
                                      <p:to>
                                        <p:strVal val="visible"/>
                                      </p:to>
                                    </p:set>
                                    <p:animEffect transition="in" filter="box(in)">
                                      <p:cBhvr>
                                        <p:cTn id="10" dur="500"/>
                                        <p:tgtEl>
                                          <p:spTgt spid="11272"/>
                                        </p:tgtEl>
                                      </p:cBhvr>
                                    </p:animEffect>
                                  </p:childTnLst>
                                </p:cTn>
                              </p:par>
                              <p:par>
                                <p:cTn id="11" presetID="2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2"/>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5"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أقرأُ الأقوال السابقة ثم أكتبُ ما استفدته منها.wav"/>
                                        </p:tgtEl>
                                      </p:cMediaNode>
                                    </p:audio>
                                  </p:sub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21" dur="5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22" dur="500"/>
                                        <p:tgtEl>
                                          <p:spTgt spid="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المستفاد منها.wav"/>
                                        </p:tgtEl>
                                      </p:cMediaNode>
                                    </p:audio>
                                  </p:sub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p:cTn id="27" dur="5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28" dur="5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9">
                                            <p:txEl>
                                              <p:pRg st="1" end="1"/>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حرص الصحابة على القيام بصلاة الجماعة لم.wav"/>
                                        </p:tgtEl>
                                      </p:cMediaNode>
                                    </p:audio>
                                  </p:sub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p:cTn id="34" dur="5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35" dur="5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36" dur="500"/>
                                        <p:tgtEl>
                                          <p:spTgt spid="9">
                                            <p:txEl>
                                              <p:pRg st="2" end="2"/>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7" name="أهمية صلاة الجماعة.wav"/>
                                        </p:tgtEl>
                                      </p:cMediaNode>
                                    </p:audio>
                                  </p:sub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 calcmode="lin" valueType="num">
                                      <p:cBhvr>
                                        <p:cTn id="41" dur="50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42" dur="50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43" dur="500"/>
                                        <p:tgtEl>
                                          <p:spTgt spid="9">
                                            <p:txEl>
                                              <p:pRg st="3" end="3"/>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8" name="مداومة الصحابة والتابعين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187450" y="333375"/>
            <a:ext cx="7416800" cy="5949950"/>
            <a:chOff x="3786182" y="0"/>
            <a:chExt cx="5143536" cy="1857364"/>
          </a:xfrm>
        </p:grpSpPr>
        <p:sp>
          <p:nvSpPr>
            <p:cNvPr id="3" name="Flowchart: Decision 5"/>
            <p:cNvSpPr/>
            <p:nvPr/>
          </p:nvSpPr>
          <p:spPr>
            <a:xfrm>
              <a:off x="3786182" y="0"/>
              <a:ext cx="5143536" cy="1857364"/>
            </a:xfrm>
            <a:prstGeom prst="flowChartDecision">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sz="4800"/>
            </a:p>
          </p:txBody>
        </p:sp>
        <p:sp>
          <p:nvSpPr>
            <p:cNvPr id="12292" name="TextBox 1"/>
            <p:cNvSpPr txBox="1">
              <a:spLocks noChangeArrowheads="1"/>
            </p:cNvSpPr>
            <p:nvPr/>
          </p:nvSpPr>
          <p:spPr bwMode="auto">
            <a:xfrm>
              <a:off x="4500563" y="642918"/>
              <a:ext cx="3786215" cy="874147"/>
            </a:xfrm>
            <a:prstGeom prst="rect">
              <a:avLst/>
            </a:prstGeom>
            <a:noFill/>
            <a:ln w="9525">
              <a:noFill/>
              <a:miter lim="800000"/>
              <a:headEnd/>
              <a:tailEnd/>
            </a:ln>
          </p:spPr>
          <p:txBody>
            <a:bodyPr>
              <a:spAutoFit/>
            </a:bodyPr>
            <a:lstStyle/>
            <a:p>
              <a:pPr algn="ctr"/>
              <a:r>
                <a:rPr lang="ar-SA" sz="8800" b="1">
                  <a:latin typeface="Calibri" pitchFamily="34" charset="0"/>
                </a:rPr>
                <a:t>فضل صلاة الجماعة</a:t>
              </a:r>
            </a:p>
          </p:txBody>
        </p:sp>
      </p:gr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فضل صلاة الجما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341313"/>
            <a:ext cx="8869363" cy="5370512"/>
            <a:chOff x="351062" y="492901"/>
            <a:chExt cx="8869710" cy="5738171"/>
          </a:xfrm>
        </p:grpSpPr>
        <p:pic>
          <p:nvPicPr>
            <p:cNvPr id="4" name="Picture 3" descr="binder.png"/>
            <p:cNvPicPr>
              <a:picLocks noChangeAspect="1"/>
            </p:cNvPicPr>
            <p:nvPr/>
          </p:nvPicPr>
          <p:blipFill>
            <a:blip r:embed="rId7" cstate="print">
              <a:duotone>
                <a:prstClr val="black"/>
                <a:schemeClr val="accent2">
                  <a:tint val="45000"/>
                  <a:satMod val="400000"/>
                </a:schemeClr>
              </a:duotone>
              <a:lum bright="-33000" contrast="77000"/>
            </a:blip>
            <a:stretch>
              <a:fillRect/>
            </a:stretch>
          </p:blipFill>
          <p:spPr>
            <a:xfrm>
              <a:off x="357126" y="500010"/>
              <a:ext cx="8858280" cy="5724548"/>
            </a:xfrm>
            <a:prstGeom prst="rect">
              <a:avLst/>
            </a:prstGeom>
          </p:spPr>
        </p:pic>
        <p:sp>
          <p:nvSpPr>
            <p:cNvPr id="13319" name="Rectangle 1"/>
            <p:cNvSpPr>
              <a:spLocks noChangeArrowheads="1"/>
            </p:cNvSpPr>
            <p:nvPr/>
          </p:nvSpPr>
          <p:spPr bwMode="auto">
            <a:xfrm>
              <a:off x="1800168" y="1487176"/>
              <a:ext cx="6200796" cy="619100"/>
            </a:xfrm>
            <a:prstGeom prst="rect">
              <a:avLst/>
            </a:prstGeom>
            <a:noFill/>
            <a:ln w="9525">
              <a:noFill/>
              <a:miter lim="800000"/>
              <a:headEnd/>
              <a:tailEnd/>
            </a:ln>
          </p:spPr>
          <p:txBody>
            <a:bodyPr anchor="ctr">
              <a:spAutoFit/>
            </a:bodyPr>
            <a:lstStyle/>
            <a:p>
              <a:pPr algn="ctr" rtl="0" eaLnBrk="0" hangingPunct="0"/>
              <a:endParaRPr lang="ar-SA" sz="3200" b="1">
                <a:solidFill>
                  <a:schemeClr val="bg1"/>
                </a:solidFill>
                <a:ea typeface="Times New Roman" pitchFamily="18" charset="0"/>
                <a:cs typeface="Traditional Arabic" pitchFamily="18" charset="-78"/>
              </a:endParaRPr>
            </a:p>
          </p:txBody>
        </p:sp>
      </p:grpSp>
      <p:sp>
        <p:nvSpPr>
          <p:cNvPr id="8203" name="Rectangle 11"/>
          <p:cNvSpPr>
            <a:spLocks noChangeArrowheads="1"/>
          </p:cNvSpPr>
          <p:nvPr/>
        </p:nvSpPr>
        <p:spPr bwMode="auto">
          <a:xfrm>
            <a:off x="1338263" y="908050"/>
            <a:ext cx="6624637" cy="3478213"/>
          </a:xfrm>
          <a:prstGeom prst="rect">
            <a:avLst/>
          </a:prstGeom>
          <a:noFill/>
          <a:ln w="9525">
            <a:noFill/>
            <a:miter lim="800000"/>
            <a:headEnd/>
            <a:tailEnd/>
          </a:ln>
        </p:spPr>
        <p:txBody>
          <a:bodyPr>
            <a:spAutoFit/>
          </a:bodyPr>
          <a:lstStyle/>
          <a:p>
            <a:pPr rtl="0" eaLnBrk="0" hangingPunct="0"/>
            <a:r>
              <a:rPr lang="ar-EG" sz="4400" b="1">
                <a:solidFill>
                  <a:schemeClr val="bg1"/>
                </a:solidFill>
                <a:cs typeface="Times New Roman" pitchFamily="18" charset="0"/>
              </a:rPr>
              <a:t>1- </a:t>
            </a:r>
            <a:r>
              <a:rPr lang="ar-SA" sz="4400" b="1">
                <a:solidFill>
                  <a:schemeClr val="bg1"/>
                </a:solidFill>
                <a:cs typeface="Times New Roman" pitchFamily="18" charset="0"/>
              </a:rPr>
              <a:t>عن أبي هريرة رضي الله عنه قال: قال رسول الله صلى الله عليه وسلم: </a:t>
            </a:r>
            <a:r>
              <a:rPr lang="ar-EG" sz="4400" b="1">
                <a:solidFill>
                  <a:schemeClr val="bg1"/>
                </a:solidFill>
                <a:cs typeface="Times New Roman" pitchFamily="18" charset="0"/>
              </a:rPr>
              <a:t>"</a:t>
            </a:r>
            <a:r>
              <a:rPr lang="ar-SA" sz="4400" b="1">
                <a:solidFill>
                  <a:srgbClr val="FFFF00"/>
                </a:solidFill>
                <a:cs typeface="Times New Roman" pitchFamily="18" charset="0"/>
              </a:rPr>
              <a:t>صلاة الجماعة تفضل صلاة الفرد بسبع وعشرين درجة</a:t>
            </a:r>
            <a:r>
              <a:rPr lang="ar-EG" sz="4400" b="1">
                <a:solidFill>
                  <a:schemeClr val="bg1"/>
                </a:solidFill>
                <a:cs typeface="Times New Roman" pitchFamily="18" charset="0"/>
              </a:rPr>
              <a:t>"</a:t>
            </a:r>
            <a:r>
              <a:rPr lang="ar-SA" sz="4400" b="1">
                <a:solidFill>
                  <a:srgbClr val="FFFF00"/>
                </a:solidFill>
                <a:cs typeface="Times New Roman" pitchFamily="18" charset="0"/>
              </a:rPr>
              <a:t> وفي رواية </a:t>
            </a:r>
            <a:r>
              <a:rPr lang="ar-EG" sz="4400" b="1">
                <a:solidFill>
                  <a:schemeClr val="bg1"/>
                </a:solidFill>
                <a:cs typeface="Times New Roman" pitchFamily="18" charset="0"/>
              </a:rPr>
              <a:t>"</a:t>
            </a:r>
            <a:r>
              <a:rPr lang="ar-SA" sz="4400" b="1">
                <a:solidFill>
                  <a:srgbClr val="FFFF00"/>
                </a:solidFill>
                <a:cs typeface="Times New Roman" pitchFamily="18" charset="0"/>
              </a:rPr>
              <a:t>بخمس وعشرين</a:t>
            </a:r>
            <a:r>
              <a:rPr lang="ar-EG" sz="4400" b="1">
                <a:solidFill>
                  <a:schemeClr val="bg1"/>
                </a:solidFill>
                <a:cs typeface="Times New Roman" pitchFamily="18" charset="0"/>
              </a:rPr>
              <a:t>"</a:t>
            </a:r>
            <a:r>
              <a:rPr lang="ar-EG" sz="4400" b="1" baseline="30000">
                <a:solidFill>
                  <a:schemeClr val="bg1"/>
                </a:solidFill>
                <a:cs typeface="Times New Roman" pitchFamily="18" charset="0"/>
              </a:rPr>
              <a:t>(5)</a:t>
            </a:r>
            <a:r>
              <a:rPr lang="ar-SA" sz="4400" b="1">
                <a:solidFill>
                  <a:schemeClr val="bg1"/>
                </a:solidFill>
                <a:cs typeface="Times New Roman" pitchFamily="18" charset="0"/>
              </a:rPr>
              <a:t>.</a:t>
            </a:r>
          </a:p>
        </p:txBody>
      </p:sp>
      <p:pic>
        <p:nvPicPr>
          <p:cNvPr id="11" name="Picture 10" descr="D:\شغل منى\خلفيات جديدة\أشكال خارجية حلوة\أشكال خارجية حلوة1\براويز رسائل\0177.WMF"/>
          <p:cNvPicPr>
            <a:picLocks noChangeAspect="1" noChangeArrowheads="1"/>
          </p:cNvPicPr>
          <p:nvPr/>
        </p:nvPicPr>
        <p:blipFill>
          <a:blip r:embed="rId8"/>
          <a:srcRect/>
          <a:stretch>
            <a:fillRect/>
          </a:stretch>
        </p:blipFill>
        <p:spPr bwMode="auto">
          <a:xfrm>
            <a:off x="0" y="5410200"/>
            <a:ext cx="9144000" cy="1447800"/>
          </a:xfrm>
          <a:prstGeom prst="rect">
            <a:avLst/>
          </a:prstGeom>
          <a:noFill/>
          <a:ln w="9525">
            <a:noFill/>
            <a:miter lim="800000"/>
            <a:headEnd/>
            <a:tailEnd/>
          </a:ln>
        </p:spPr>
      </p:pic>
      <p:sp>
        <p:nvSpPr>
          <p:cNvPr id="12" name="TextBox 11"/>
          <p:cNvSpPr txBox="1">
            <a:spLocks noChangeArrowheads="1"/>
          </p:cNvSpPr>
          <p:nvPr/>
        </p:nvSpPr>
        <p:spPr bwMode="auto">
          <a:xfrm>
            <a:off x="179388" y="5715000"/>
            <a:ext cx="8280400" cy="830263"/>
          </a:xfrm>
          <a:prstGeom prst="rect">
            <a:avLst/>
          </a:prstGeom>
          <a:noFill/>
          <a:ln w="9525">
            <a:noFill/>
            <a:miter lim="800000"/>
            <a:headEnd/>
            <a:tailEnd/>
          </a:ln>
        </p:spPr>
        <p:txBody>
          <a:bodyPr>
            <a:spAutoFit/>
          </a:bodyPr>
          <a:lstStyle/>
          <a:p>
            <a:pPr rtl="0"/>
            <a:r>
              <a:rPr lang="ar-EG" sz="2400" b="1" dirty="0">
                <a:solidFill>
                  <a:schemeClr val="bg1"/>
                </a:solidFill>
              </a:rPr>
              <a:t>(5) أخرجه البخاري في كتاب الجماعة، باب فضل الجماعة رقم: 647، ومسلم في كتاب الصلاة، باب فضل الجماعة وبيان التشديد في التخلف عنها برقم: 1474.</a:t>
            </a:r>
            <a:endParaRPr lang="en-US" sz="2400" b="1" dirty="0">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AA.WAV"/>
                                        </p:tgtEl>
                                      </p:cMediaNode>
                                    </p:audio>
                                  </p:subTnLst>
                                </p:cTn>
                              </p:par>
                              <p:par>
                                <p:cTn id="9" presetID="17" presetClass="entr" presetSubtype="1" fill="hold" nodeType="withEffect">
                                  <p:stCondLst>
                                    <p:cond delay="0"/>
                                  </p:stCondLst>
                                  <p:childTnLst>
                                    <p:set>
                                      <p:cBhvr>
                                        <p:cTn id="10" dur="1" fill="hold">
                                          <p:stCondLst>
                                            <p:cond delay="0"/>
                                          </p:stCondLst>
                                        </p:cTn>
                                        <p:tgtEl>
                                          <p:spTgt spid="8203">
                                            <p:txEl>
                                              <p:pRg st="0" end="0"/>
                                            </p:txEl>
                                          </p:spTgt>
                                        </p:tgtEl>
                                        <p:attrNameLst>
                                          <p:attrName>style.visibility</p:attrName>
                                        </p:attrNameLst>
                                      </p:cBhvr>
                                      <p:to>
                                        <p:strVal val="visible"/>
                                      </p:to>
                                    </p:set>
                                    <p:anim calcmode="lin" valueType="num">
                                      <p:cBhvr>
                                        <p:cTn id="11" dur="500" fill="hold"/>
                                        <p:tgtEl>
                                          <p:spTgt spid="820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8203">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8203">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8203">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عن أبي هريرة رضي الله عنه قال.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Horizont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5" name="رنة تليفون قصيرة.wav"/>
                                        </p:tgtEl>
                                      </p:cMediaNode>
                                    </p:audio>
                                  </p:subTnLst>
                                </p:cTn>
                              </p:par>
                              <p:par>
                                <p:cTn id="20" presetID="16" presetClass="entr" presetSubtype="2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Horizontal)">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6" name="أخرجه البخاري في كتا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404813"/>
            <a:ext cx="8869363" cy="5370512"/>
            <a:chOff x="351062" y="492901"/>
            <a:chExt cx="8869710" cy="5738171"/>
          </a:xfrm>
        </p:grpSpPr>
        <p:pic>
          <p:nvPicPr>
            <p:cNvPr id="3" name="Picture 2" descr="binder.png"/>
            <p:cNvPicPr>
              <a:picLocks noChangeAspect="1"/>
            </p:cNvPicPr>
            <p:nvPr/>
          </p:nvPicPr>
          <p:blipFill>
            <a:blip r:embed="rId6" cstate="print">
              <a:duotone>
                <a:prstClr val="black"/>
                <a:schemeClr val="accent2">
                  <a:tint val="45000"/>
                  <a:satMod val="400000"/>
                </a:schemeClr>
              </a:duotone>
              <a:lum bright="-33000" contrast="77000"/>
            </a:blip>
            <a:stretch>
              <a:fillRect/>
            </a:stretch>
          </p:blipFill>
          <p:spPr>
            <a:xfrm>
              <a:off x="357126" y="500010"/>
              <a:ext cx="8858280" cy="5724548"/>
            </a:xfrm>
            <a:prstGeom prst="rect">
              <a:avLst/>
            </a:prstGeom>
          </p:spPr>
        </p:pic>
        <p:sp>
          <p:nvSpPr>
            <p:cNvPr id="14343" name="Rectangle 1"/>
            <p:cNvSpPr>
              <a:spLocks noChangeArrowheads="1"/>
            </p:cNvSpPr>
            <p:nvPr/>
          </p:nvSpPr>
          <p:spPr bwMode="auto">
            <a:xfrm>
              <a:off x="1800168" y="1487176"/>
              <a:ext cx="6200796" cy="619100"/>
            </a:xfrm>
            <a:prstGeom prst="rect">
              <a:avLst/>
            </a:prstGeom>
            <a:noFill/>
            <a:ln w="9525">
              <a:noFill/>
              <a:miter lim="800000"/>
              <a:headEnd/>
              <a:tailEnd/>
            </a:ln>
          </p:spPr>
          <p:txBody>
            <a:bodyPr anchor="ctr">
              <a:spAutoFit/>
            </a:bodyPr>
            <a:lstStyle/>
            <a:p>
              <a:pPr algn="ctr" rtl="0" eaLnBrk="0" hangingPunct="0"/>
              <a:endParaRPr lang="ar-SA" sz="3200" b="1">
                <a:solidFill>
                  <a:schemeClr val="bg1"/>
                </a:solidFill>
                <a:ea typeface="Times New Roman" pitchFamily="18" charset="0"/>
                <a:cs typeface="Traditional Arabic" pitchFamily="18" charset="-78"/>
              </a:endParaRPr>
            </a:p>
          </p:txBody>
        </p:sp>
      </p:grpSp>
      <p:sp>
        <p:nvSpPr>
          <p:cNvPr id="5" name="عنوان 1"/>
          <p:cNvSpPr txBox="1">
            <a:spLocks/>
          </p:cNvSpPr>
          <p:nvPr/>
        </p:nvSpPr>
        <p:spPr bwMode="auto">
          <a:xfrm>
            <a:off x="1403350" y="981075"/>
            <a:ext cx="6696075" cy="3671888"/>
          </a:xfrm>
          <a:prstGeom prst="rect">
            <a:avLst/>
          </a:prstGeom>
          <a:noFill/>
          <a:ln w="9525">
            <a:noFill/>
            <a:miter lim="800000"/>
            <a:headEnd/>
            <a:tailEnd/>
          </a:ln>
        </p:spPr>
        <p:txBody>
          <a:bodyPr anchor="ctr"/>
          <a:lstStyle/>
          <a:p>
            <a:pPr algn="ctr"/>
            <a:r>
              <a:rPr lang="ar-EG" sz="4000" b="1">
                <a:solidFill>
                  <a:schemeClr val="bg1"/>
                </a:solidFill>
                <a:cs typeface="Times New Roman" pitchFamily="18" charset="0"/>
              </a:rPr>
              <a:t>2- وعن أبي الدرداء رضي الله عنه قال: قال رسول الله صلى الله عليه وسلم: "</a:t>
            </a:r>
            <a:r>
              <a:rPr lang="ar-EG" sz="4000" b="1">
                <a:solidFill>
                  <a:srgbClr val="FFFF00"/>
                </a:solidFill>
                <a:cs typeface="Times New Roman" pitchFamily="18" charset="0"/>
              </a:rPr>
              <a:t>ما من ثلاثة في قرية ولا بدو لا</a:t>
            </a:r>
            <a:r>
              <a:rPr lang="ar-SA" sz="4000" b="1">
                <a:solidFill>
                  <a:srgbClr val="FFFF00"/>
                </a:solidFill>
                <a:cs typeface="Times New Roman" pitchFamily="18" charset="0"/>
              </a:rPr>
              <a:t> </a:t>
            </a:r>
            <a:r>
              <a:rPr lang="ar-EG" sz="4000" b="1">
                <a:solidFill>
                  <a:srgbClr val="FFFF00"/>
                </a:solidFill>
                <a:cs typeface="Times New Roman" pitchFamily="18" charset="0"/>
              </a:rPr>
              <a:t>تقام فيهم الصلاة إلا قد استحوذ عليهم الشيطان، فعليكم بالجماعة فإنما يأكل الذئب من الغنم القاصية</a:t>
            </a:r>
            <a:r>
              <a:rPr lang="ar-EG" sz="4000" b="1">
                <a:solidFill>
                  <a:schemeClr val="bg1"/>
                </a:solidFill>
                <a:cs typeface="Times New Roman" pitchFamily="18" charset="0"/>
              </a:rPr>
              <a:t>"</a:t>
            </a:r>
            <a:r>
              <a:rPr lang="ar-EG" sz="4000" b="1" baseline="30000">
                <a:solidFill>
                  <a:schemeClr val="bg1"/>
                </a:solidFill>
                <a:cs typeface="Times New Roman" pitchFamily="18" charset="0"/>
              </a:rPr>
              <a:t>(6) </a:t>
            </a:r>
            <a:r>
              <a:rPr lang="ar-EG" sz="4000" b="1">
                <a:solidFill>
                  <a:schemeClr val="bg1"/>
                </a:solidFill>
                <a:cs typeface="Times New Roman" pitchFamily="18" charset="0"/>
              </a:rPr>
              <a:t>.</a:t>
            </a:r>
          </a:p>
        </p:txBody>
      </p:sp>
      <p:pic>
        <p:nvPicPr>
          <p:cNvPr id="10" name="Picture 9" descr="D:\شغل منى\خلفيات جديدة\أشكال خارجية حلوة\أشكال خارجية حلوة1\براويز رسائل\0177.WMF"/>
          <p:cNvPicPr>
            <a:picLocks noChangeAspect="1" noChangeArrowheads="1"/>
          </p:cNvPicPr>
          <p:nvPr/>
        </p:nvPicPr>
        <p:blipFill>
          <a:blip r:embed="rId7"/>
          <a:srcRect/>
          <a:stretch>
            <a:fillRect/>
          </a:stretch>
        </p:blipFill>
        <p:spPr bwMode="auto">
          <a:xfrm>
            <a:off x="0" y="5410200"/>
            <a:ext cx="9144000" cy="1447800"/>
          </a:xfrm>
          <a:prstGeom prst="rect">
            <a:avLst/>
          </a:prstGeom>
          <a:noFill/>
          <a:ln w="9525">
            <a:noFill/>
            <a:miter lim="800000"/>
            <a:headEnd/>
            <a:tailEnd/>
          </a:ln>
        </p:spPr>
      </p:pic>
      <p:sp>
        <p:nvSpPr>
          <p:cNvPr id="11" name="TextBox 10"/>
          <p:cNvSpPr txBox="1">
            <a:spLocks noChangeArrowheads="1"/>
          </p:cNvSpPr>
          <p:nvPr/>
        </p:nvSpPr>
        <p:spPr bwMode="auto">
          <a:xfrm>
            <a:off x="179388" y="5715000"/>
            <a:ext cx="8280400" cy="830263"/>
          </a:xfrm>
          <a:prstGeom prst="rect">
            <a:avLst/>
          </a:prstGeom>
          <a:noFill/>
          <a:ln w="9525">
            <a:noFill/>
            <a:miter lim="800000"/>
            <a:headEnd/>
            <a:tailEnd/>
          </a:ln>
        </p:spPr>
        <p:txBody>
          <a:bodyPr>
            <a:spAutoFit/>
          </a:bodyPr>
          <a:lstStyle/>
          <a:p>
            <a:r>
              <a:rPr lang="ar-EG" sz="2400" b="1" dirty="0">
                <a:solidFill>
                  <a:schemeClr val="bg1"/>
                </a:solidFill>
              </a:rPr>
              <a:t>(6) رواه أبو داود في كتاب الصلاة، باب التشديد في ترك الجماعة رقم: 547، والنسائي، برقم: 847.</a:t>
            </a:r>
            <a:endParaRPr lang="en-US" sz="2400" b="1" dirty="0">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وعن أبي الدرداء رضي الله عنه.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رنة تليفون قصيرة.wav"/>
                                        </p:tgtEl>
                                      </p:cMediaNode>
                                    </p:audio>
                                  </p:subTnLst>
                                </p:cTn>
                              </p:par>
                              <p:par>
                                <p:cTn id="16" presetID="16" presetClass="entr" presetSubtype="2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Horizontal)">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5" name="رواه أبو داود في كتاب الصل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0" y="404813"/>
            <a:ext cx="8869363" cy="5370512"/>
            <a:chOff x="351062" y="492901"/>
            <a:chExt cx="8869710" cy="5738171"/>
          </a:xfrm>
        </p:grpSpPr>
        <p:pic>
          <p:nvPicPr>
            <p:cNvPr id="3" name="Picture 2" descr="binder.png"/>
            <p:cNvPicPr>
              <a:picLocks noChangeAspect="1"/>
            </p:cNvPicPr>
            <p:nvPr/>
          </p:nvPicPr>
          <p:blipFill>
            <a:blip r:embed="rId6" cstate="print">
              <a:duotone>
                <a:prstClr val="black"/>
                <a:schemeClr val="accent2">
                  <a:tint val="45000"/>
                  <a:satMod val="400000"/>
                </a:schemeClr>
              </a:duotone>
              <a:lum bright="-33000" contrast="77000"/>
            </a:blip>
            <a:stretch>
              <a:fillRect/>
            </a:stretch>
          </p:blipFill>
          <p:spPr>
            <a:xfrm>
              <a:off x="357126" y="500010"/>
              <a:ext cx="8858280" cy="5724548"/>
            </a:xfrm>
            <a:prstGeom prst="rect">
              <a:avLst/>
            </a:prstGeom>
          </p:spPr>
        </p:pic>
        <p:sp>
          <p:nvSpPr>
            <p:cNvPr id="15367" name="Rectangle 1"/>
            <p:cNvSpPr>
              <a:spLocks noChangeArrowheads="1"/>
            </p:cNvSpPr>
            <p:nvPr/>
          </p:nvSpPr>
          <p:spPr bwMode="auto">
            <a:xfrm>
              <a:off x="1800168" y="1487176"/>
              <a:ext cx="6200796" cy="619100"/>
            </a:xfrm>
            <a:prstGeom prst="rect">
              <a:avLst/>
            </a:prstGeom>
            <a:noFill/>
            <a:ln w="9525">
              <a:noFill/>
              <a:miter lim="800000"/>
              <a:headEnd/>
              <a:tailEnd/>
            </a:ln>
          </p:spPr>
          <p:txBody>
            <a:bodyPr anchor="ctr">
              <a:spAutoFit/>
            </a:bodyPr>
            <a:lstStyle/>
            <a:p>
              <a:pPr algn="ctr" rtl="0" eaLnBrk="0" hangingPunct="0"/>
              <a:endParaRPr lang="ar-SA" sz="3200" b="1">
                <a:solidFill>
                  <a:schemeClr val="bg1"/>
                </a:solidFill>
                <a:ea typeface="Times New Roman" pitchFamily="18" charset="0"/>
                <a:cs typeface="Traditional Arabic" pitchFamily="18" charset="-78"/>
              </a:endParaRPr>
            </a:p>
          </p:txBody>
        </p:sp>
      </p:grpSp>
      <p:sp>
        <p:nvSpPr>
          <p:cNvPr id="5" name="عنوان 1"/>
          <p:cNvSpPr txBox="1">
            <a:spLocks/>
          </p:cNvSpPr>
          <p:nvPr/>
        </p:nvSpPr>
        <p:spPr bwMode="auto">
          <a:xfrm>
            <a:off x="1403350" y="981075"/>
            <a:ext cx="6696075" cy="3671888"/>
          </a:xfrm>
          <a:prstGeom prst="rect">
            <a:avLst/>
          </a:prstGeom>
          <a:noFill/>
          <a:ln w="9525">
            <a:noFill/>
            <a:miter lim="800000"/>
            <a:headEnd/>
            <a:tailEnd/>
          </a:ln>
        </p:spPr>
        <p:txBody>
          <a:bodyPr anchor="ctr"/>
          <a:lstStyle/>
          <a:p>
            <a:pPr algn="ctr"/>
            <a:r>
              <a:rPr lang="ar-EG" sz="4000" b="1">
                <a:solidFill>
                  <a:schemeClr val="bg1"/>
                </a:solidFill>
                <a:cs typeface="Times New Roman" pitchFamily="18" charset="0"/>
              </a:rPr>
              <a:t>3- عن جُنْدُب بن عبد الله رضي الله عنه قال: قال صلى الله عليه وسلم: "</a:t>
            </a:r>
            <a:r>
              <a:rPr lang="ar-EG" sz="4000" b="1">
                <a:solidFill>
                  <a:srgbClr val="FFFF00"/>
                </a:solidFill>
                <a:cs typeface="Times New Roman" pitchFamily="18" charset="0"/>
              </a:rPr>
              <a:t>من صلَّى الصبح في جماعة فهو في ذِمَّة الله حتى يمسي</a:t>
            </a:r>
            <a:r>
              <a:rPr lang="ar-EG" sz="4000" b="1">
                <a:solidFill>
                  <a:schemeClr val="bg1"/>
                </a:solidFill>
                <a:cs typeface="Times New Roman" pitchFamily="18" charset="0"/>
              </a:rPr>
              <a:t>"</a:t>
            </a:r>
            <a:r>
              <a:rPr lang="ar-EG" sz="4000" b="1" baseline="30000">
                <a:solidFill>
                  <a:schemeClr val="bg1"/>
                </a:solidFill>
                <a:cs typeface="Times New Roman" pitchFamily="18" charset="0"/>
              </a:rPr>
              <a:t>(7) </a:t>
            </a:r>
            <a:r>
              <a:rPr lang="ar-EG" sz="4000" b="1">
                <a:solidFill>
                  <a:schemeClr val="bg1"/>
                </a:solidFill>
                <a:cs typeface="Times New Roman" pitchFamily="18" charset="0"/>
              </a:rPr>
              <a:t>.</a:t>
            </a:r>
          </a:p>
        </p:txBody>
      </p:sp>
      <p:pic>
        <p:nvPicPr>
          <p:cNvPr id="7" name="Picture 6" descr="D:\شغل منى\خلفيات جديدة\أشكال خارجية حلوة\أشكال خارجية حلوة1\براويز رسائل\0177.WMF"/>
          <p:cNvPicPr>
            <a:picLocks noChangeAspect="1" noChangeArrowheads="1"/>
          </p:cNvPicPr>
          <p:nvPr/>
        </p:nvPicPr>
        <p:blipFill>
          <a:blip r:embed="rId7"/>
          <a:srcRect/>
          <a:stretch>
            <a:fillRect/>
          </a:stretch>
        </p:blipFill>
        <p:spPr bwMode="auto">
          <a:xfrm>
            <a:off x="0" y="5410200"/>
            <a:ext cx="9144000" cy="1447800"/>
          </a:xfrm>
          <a:prstGeom prst="rect">
            <a:avLst/>
          </a:prstGeom>
          <a:noFill/>
          <a:ln w="9525">
            <a:noFill/>
            <a:miter lim="800000"/>
            <a:headEnd/>
            <a:tailEnd/>
          </a:ln>
        </p:spPr>
      </p:pic>
      <p:sp>
        <p:nvSpPr>
          <p:cNvPr id="8" name="TextBox 7"/>
          <p:cNvSpPr txBox="1">
            <a:spLocks noChangeArrowheads="1"/>
          </p:cNvSpPr>
          <p:nvPr/>
        </p:nvSpPr>
        <p:spPr bwMode="auto">
          <a:xfrm>
            <a:off x="179388" y="5715000"/>
            <a:ext cx="8280400" cy="830263"/>
          </a:xfrm>
          <a:prstGeom prst="rect">
            <a:avLst/>
          </a:prstGeom>
          <a:noFill/>
          <a:ln w="9525">
            <a:noFill/>
            <a:miter lim="800000"/>
            <a:headEnd/>
            <a:tailEnd/>
          </a:ln>
        </p:spPr>
        <p:txBody>
          <a:bodyPr>
            <a:spAutoFit/>
          </a:bodyPr>
          <a:lstStyle/>
          <a:p>
            <a:r>
              <a:rPr lang="ar-EG" sz="2400" b="1">
                <a:solidFill>
                  <a:schemeClr val="bg1"/>
                </a:solidFill>
              </a:rPr>
              <a:t>(7) رواه مسلم في كتاب المساجد، باب فضل صلاة العشاء وصلاة الصبح في  جماعة، برقم: 657.</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عن جُنْدُب بن عبد الله رضي الله  ش14.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Horizont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رنة تليفون قصيرة.wav"/>
                                        </p:tgtEl>
                                      </p:cMediaNode>
                                    </p:audio>
                                  </p:subTnLst>
                                </p:cTn>
                              </p:par>
                              <p:par>
                                <p:cTn id="16" presetID="16" presetClass="entr" presetSubtype="2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Horizont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5" name="رواه مسلم في كتاب المساجد باب فض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0" y="404813"/>
            <a:ext cx="8869363" cy="5370512"/>
            <a:chOff x="351062" y="492901"/>
            <a:chExt cx="8869710" cy="5738171"/>
          </a:xfrm>
        </p:grpSpPr>
        <p:pic>
          <p:nvPicPr>
            <p:cNvPr id="3" name="Picture 2" descr="binder.png"/>
            <p:cNvPicPr>
              <a:picLocks noChangeAspect="1"/>
            </p:cNvPicPr>
            <p:nvPr/>
          </p:nvPicPr>
          <p:blipFill>
            <a:blip r:embed="rId6" cstate="print">
              <a:duotone>
                <a:prstClr val="black"/>
                <a:schemeClr val="accent2">
                  <a:tint val="45000"/>
                  <a:satMod val="400000"/>
                </a:schemeClr>
              </a:duotone>
              <a:lum bright="-33000" contrast="77000"/>
            </a:blip>
            <a:stretch>
              <a:fillRect/>
            </a:stretch>
          </p:blipFill>
          <p:spPr>
            <a:xfrm>
              <a:off x="357126" y="500010"/>
              <a:ext cx="8858280" cy="5724548"/>
            </a:xfrm>
            <a:prstGeom prst="rect">
              <a:avLst/>
            </a:prstGeom>
          </p:spPr>
        </p:pic>
        <p:sp>
          <p:nvSpPr>
            <p:cNvPr id="16391" name="Rectangle 1"/>
            <p:cNvSpPr>
              <a:spLocks noChangeArrowheads="1"/>
            </p:cNvSpPr>
            <p:nvPr/>
          </p:nvSpPr>
          <p:spPr bwMode="auto">
            <a:xfrm>
              <a:off x="1800168" y="1487176"/>
              <a:ext cx="6200796" cy="619100"/>
            </a:xfrm>
            <a:prstGeom prst="rect">
              <a:avLst/>
            </a:prstGeom>
            <a:noFill/>
            <a:ln w="9525">
              <a:noFill/>
              <a:miter lim="800000"/>
              <a:headEnd/>
              <a:tailEnd/>
            </a:ln>
          </p:spPr>
          <p:txBody>
            <a:bodyPr anchor="ctr">
              <a:spAutoFit/>
            </a:bodyPr>
            <a:lstStyle/>
            <a:p>
              <a:pPr algn="ctr" rtl="0" eaLnBrk="0" hangingPunct="0"/>
              <a:endParaRPr lang="ar-SA" sz="3200" b="1">
                <a:solidFill>
                  <a:schemeClr val="bg1"/>
                </a:solidFill>
                <a:ea typeface="Times New Roman" pitchFamily="18" charset="0"/>
                <a:cs typeface="Traditional Arabic" pitchFamily="18" charset="-78"/>
              </a:endParaRPr>
            </a:p>
          </p:txBody>
        </p:sp>
      </p:grpSp>
      <p:sp>
        <p:nvSpPr>
          <p:cNvPr id="5" name="عنوان 1"/>
          <p:cNvSpPr txBox="1">
            <a:spLocks/>
          </p:cNvSpPr>
          <p:nvPr/>
        </p:nvSpPr>
        <p:spPr bwMode="auto">
          <a:xfrm>
            <a:off x="1403350" y="981075"/>
            <a:ext cx="6696075" cy="3671888"/>
          </a:xfrm>
          <a:prstGeom prst="rect">
            <a:avLst/>
          </a:prstGeom>
          <a:noFill/>
          <a:ln w="9525">
            <a:noFill/>
            <a:miter lim="800000"/>
            <a:headEnd/>
            <a:tailEnd/>
          </a:ln>
        </p:spPr>
        <p:txBody>
          <a:bodyPr anchor="ctr"/>
          <a:lstStyle/>
          <a:p>
            <a:pPr algn="ctr"/>
            <a:r>
              <a:rPr lang="ar-EG" sz="4000" b="1">
                <a:solidFill>
                  <a:schemeClr val="bg1"/>
                </a:solidFill>
                <a:cs typeface="Times New Roman" pitchFamily="18" charset="0"/>
              </a:rPr>
              <a:t>4- عن عثمان بن عفان رضي الله عنه قال: قال رسول الله صلى الله عليه وسلم: "</a:t>
            </a:r>
            <a:r>
              <a:rPr lang="ar-EG" sz="4000" b="1">
                <a:solidFill>
                  <a:srgbClr val="FFFF00"/>
                </a:solidFill>
                <a:cs typeface="Times New Roman" pitchFamily="18" charset="0"/>
              </a:rPr>
              <a:t>من صلَّى العشاء في جماعة فكأنما قام نصف الليل، ومن صلَّى الصبح في جماعة فكأنما صلَّى الليل كله</a:t>
            </a:r>
            <a:r>
              <a:rPr lang="ar-EG" sz="4000" b="1">
                <a:solidFill>
                  <a:schemeClr val="bg1"/>
                </a:solidFill>
                <a:cs typeface="Times New Roman" pitchFamily="18" charset="0"/>
              </a:rPr>
              <a:t>"</a:t>
            </a:r>
            <a:r>
              <a:rPr lang="ar-EG" sz="4000" b="1" baseline="30000">
                <a:solidFill>
                  <a:schemeClr val="bg1"/>
                </a:solidFill>
                <a:cs typeface="Times New Roman" pitchFamily="18" charset="0"/>
              </a:rPr>
              <a:t>(8) </a:t>
            </a:r>
            <a:r>
              <a:rPr lang="ar-EG" sz="4000" b="1">
                <a:solidFill>
                  <a:schemeClr val="bg1"/>
                </a:solidFill>
                <a:cs typeface="Times New Roman" pitchFamily="18" charset="0"/>
              </a:rPr>
              <a:t>.</a:t>
            </a:r>
          </a:p>
        </p:txBody>
      </p:sp>
      <p:pic>
        <p:nvPicPr>
          <p:cNvPr id="7" name="Picture 6" descr="D:\شغل منى\خلفيات جديدة\أشكال خارجية حلوة\أشكال خارجية حلوة1\براويز رسائل\0177.WMF"/>
          <p:cNvPicPr>
            <a:picLocks noChangeAspect="1" noChangeArrowheads="1"/>
          </p:cNvPicPr>
          <p:nvPr/>
        </p:nvPicPr>
        <p:blipFill>
          <a:blip r:embed="rId7"/>
          <a:srcRect/>
          <a:stretch>
            <a:fillRect/>
          </a:stretch>
        </p:blipFill>
        <p:spPr bwMode="auto">
          <a:xfrm>
            <a:off x="0" y="5410200"/>
            <a:ext cx="9144000" cy="1447800"/>
          </a:xfrm>
          <a:prstGeom prst="rect">
            <a:avLst/>
          </a:prstGeom>
          <a:noFill/>
          <a:ln w="9525">
            <a:noFill/>
            <a:miter lim="800000"/>
            <a:headEnd/>
            <a:tailEnd/>
          </a:ln>
        </p:spPr>
      </p:pic>
      <p:sp>
        <p:nvSpPr>
          <p:cNvPr id="8" name="TextBox 7"/>
          <p:cNvSpPr txBox="1">
            <a:spLocks noChangeArrowheads="1"/>
          </p:cNvSpPr>
          <p:nvPr/>
        </p:nvSpPr>
        <p:spPr bwMode="auto">
          <a:xfrm>
            <a:off x="179388" y="5715000"/>
            <a:ext cx="8280400" cy="830263"/>
          </a:xfrm>
          <a:prstGeom prst="rect">
            <a:avLst/>
          </a:prstGeom>
          <a:noFill/>
          <a:ln w="9525">
            <a:noFill/>
            <a:miter lim="800000"/>
            <a:headEnd/>
            <a:tailEnd/>
          </a:ln>
        </p:spPr>
        <p:txBody>
          <a:bodyPr>
            <a:spAutoFit/>
          </a:bodyPr>
          <a:lstStyle/>
          <a:p>
            <a:r>
              <a:rPr lang="ar-EG" sz="2400" b="1">
                <a:solidFill>
                  <a:schemeClr val="bg1"/>
                </a:solidFill>
              </a:rPr>
              <a:t>(8) رواه مسلم في كتاب المساجد، باب فضل صلاة العشاء والفجر في  جماعة، برقم: 656.</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عن عثمان بن عفان رضي الله.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Horizont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رنة تليفون قصيرة.wav"/>
                                        </p:tgtEl>
                                      </p:cMediaNode>
                                    </p:audio>
                                  </p:subTnLst>
                                </p:cTn>
                              </p:par>
                              <p:par>
                                <p:cTn id="16" presetID="16" presetClass="entr" presetSubtype="2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Horizont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5" name="رواه مسلم في كتاب المساجد ش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7950" y="188913"/>
            <a:ext cx="8888413" cy="6480175"/>
            <a:chOff x="285720" y="1071546"/>
            <a:chExt cx="8501122" cy="4286280"/>
          </a:xfrm>
        </p:grpSpPr>
        <p:sp>
          <p:nvSpPr>
            <p:cNvPr id="4" name="Trapezoid 3"/>
            <p:cNvSpPr/>
            <p:nvPr/>
          </p:nvSpPr>
          <p:spPr>
            <a:xfrm>
              <a:off x="285720" y="1071546"/>
              <a:ext cx="8429684" cy="4286280"/>
            </a:xfrm>
            <a:prstGeom prst="trapezoid">
              <a:avLst>
                <a:gd name="adj" fmla="val 20938"/>
              </a:avLst>
            </a:prstGeom>
            <a:solidFill>
              <a:srgbClr val="0000FF"/>
            </a:solidFill>
            <a:ln w="76200">
              <a:solidFill>
                <a:schemeClr val="tx1"/>
              </a:solidFill>
            </a:ln>
            <a:effectLst>
              <a:innerShdw blurRad="825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Trapezoid 4"/>
            <p:cNvSpPr/>
            <p:nvPr/>
          </p:nvSpPr>
          <p:spPr>
            <a:xfrm rot="10800000">
              <a:off x="357158" y="1071546"/>
              <a:ext cx="8429684" cy="4286280"/>
            </a:xfrm>
            <a:prstGeom prst="trapezoid">
              <a:avLst>
                <a:gd name="adj" fmla="val 20938"/>
              </a:avLst>
            </a:prstGeom>
            <a:solidFill>
              <a:srgbClr val="FF3300"/>
            </a:solidFill>
            <a:ln w="76200">
              <a:solidFill>
                <a:schemeClr val="tx1"/>
              </a:solidFill>
            </a:ln>
            <a:effectLst>
              <a:innerShdw blurRad="825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0243" name="عنوان 1"/>
          <p:cNvSpPr txBox="1">
            <a:spLocks/>
          </p:cNvSpPr>
          <p:nvPr/>
        </p:nvSpPr>
        <p:spPr bwMode="auto">
          <a:xfrm>
            <a:off x="533400" y="333375"/>
            <a:ext cx="7993063" cy="1125538"/>
          </a:xfrm>
          <a:prstGeom prst="rect">
            <a:avLst/>
          </a:prstGeom>
          <a:noFill/>
          <a:ln w="9525">
            <a:noFill/>
            <a:miter lim="800000"/>
            <a:headEnd/>
            <a:tailEnd/>
          </a:ln>
        </p:spPr>
        <p:txBody>
          <a:bodyPr anchor="ctr"/>
          <a:lstStyle/>
          <a:p>
            <a:pPr algn="ctr"/>
            <a:r>
              <a:rPr lang="ar-SA" sz="3600" b="1">
                <a:solidFill>
                  <a:schemeClr val="bg1"/>
                </a:solidFill>
              </a:rPr>
              <a:t>من خلال هذه الأحاديث أستخرج أربع فضائل لصلاة الجماعة:</a:t>
            </a:r>
          </a:p>
        </p:txBody>
      </p:sp>
      <p:sp>
        <p:nvSpPr>
          <p:cNvPr id="10244" name="عنوان 1"/>
          <p:cNvSpPr txBox="1">
            <a:spLocks/>
          </p:cNvSpPr>
          <p:nvPr/>
        </p:nvSpPr>
        <p:spPr bwMode="auto">
          <a:xfrm>
            <a:off x="784225" y="1628775"/>
            <a:ext cx="7159625" cy="1033463"/>
          </a:xfrm>
          <a:prstGeom prst="rect">
            <a:avLst/>
          </a:prstGeom>
          <a:noFill/>
          <a:ln w="9525">
            <a:noFill/>
            <a:miter lim="800000"/>
            <a:headEnd/>
            <a:tailEnd/>
          </a:ln>
        </p:spPr>
        <p:txBody>
          <a:bodyPr anchor="ctr"/>
          <a:lstStyle/>
          <a:p>
            <a:pPr algn="justLow" eaLnBrk="0" hangingPunct="0">
              <a:lnSpc>
                <a:spcPct val="115000"/>
              </a:lnSpc>
              <a:spcAft>
                <a:spcPts val="1000"/>
              </a:spcAft>
            </a:pPr>
            <a:r>
              <a:rPr lang="ar-SA" sz="3200" b="1">
                <a:solidFill>
                  <a:srgbClr val="FFFF00"/>
                </a:solidFill>
              </a:rPr>
              <a:t>1- </a:t>
            </a:r>
            <a:r>
              <a:rPr lang="ar-EG" sz="3200" b="1">
                <a:solidFill>
                  <a:srgbClr val="FFFF00"/>
                </a:solidFill>
              </a:rPr>
              <a:t>صلاة الجماعة تفضل عن صلاة الفرد بسبع وعشرين درجة.</a:t>
            </a:r>
            <a:endParaRPr lang="en-US" sz="2000" b="1">
              <a:solidFill>
                <a:srgbClr val="FFFF00"/>
              </a:solidFill>
            </a:endParaRPr>
          </a:p>
        </p:txBody>
      </p:sp>
      <p:sp>
        <p:nvSpPr>
          <p:cNvPr id="10245" name="عنوان 1"/>
          <p:cNvSpPr txBox="1">
            <a:spLocks/>
          </p:cNvSpPr>
          <p:nvPr/>
        </p:nvSpPr>
        <p:spPr bwMode="auto">
          <a:xfrm>
            <a:off x="1116013" y="2520950"/>
            <a:ext cx="6827837" cy="838200"/>
          </a:xfrm>
          <a:prstGeom prst="rect">
            <a:avLst/>
          </a:prstGeom>
          <a:noFill/>
          <a:ln w="9525">
            <a:noFill/>
            <a:miter lim="800000"/>
            <a:headEnd/>
            <a:tailEnd/>
          </a:ln>
        </p:spPr>
        <p:txBody>
          <a:bodyPr anchor="ctr"/>
          <a:lstStyle/>
          <a:p>
            <a:pPr eaLnBrk="0" hangingPunct="0">
              <a:lnSpc>
                <a:spcPct val="115000"/>
              </a:lnSpc>
              <a:spcAft>
                <a:spcPts val="1000"/>
              </a:spcAft>
            </a:pPr>
            <a:r>
              <a:rPr lang="ar-SA" sz="3200" b="1">
                <a:solidFill>
                  <a:srgbClr val="FFFF00"/>
                </a:solidFill>
              </a:rPr>
              <a:t>2- </a:t>
            </a:r>
            <a:r>
              <a:rPr lang="ar-EG" sz="3200" b="1">
                <a:solidFill>
                  <a:srgbClr val="FFFF00"/>
                </a:solidFill>
              </a:rPr>
              <a:t>أهمية صلاة الجماعة حتى وأن قل العدد فيها.</a:t>
            </a:r>
            <a:endParaRPr lang="en-US" sz="2000" b="1">
              <a:solidFill>
                <a:srgbClr val="FFFF00"/>
              </a:solidFill>
            </a:endParaRPr>
          </a:p>
        </p:txBody>
      </p:sp>
      <p:sp>
        <p:nvSpPr>
          <p:cNvPr id="10246" name="عنوان 1"/>
          <p:cNvSpPr txBox="1">
            <a:spLocks/>
          </p:cNvSpPr>
          <p:nvPr/>
        </p:nvSpPr>
        <p:spPr bwMode="auto">
          <a:xfrm>
            <a:off x="1116013" y="3359150"/>
            <a:ext cx="6827837" cy="8382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115000"/>
              </a:lnSpc>
              <a:spcAft>
                <a:spcPts val="1000"/>
              </a:spcAft>
              <a:defRPr/>
            </a:pPr>
            <a:r>
              <a:rPr lang="ar-SA" sz="3200" b="1" dirty="0" smtClean="0">
                <a:solidFill>
                  <a:srgbClr val="FFFF00"/>
                </a:solidFill>
                <a:cs typeface="+mn-cs"/>
              </a:rPr>
              <a:t>3- </a:t>
            </a:r>
            <a:r>
              <a:rPr lang="ar-EG" sz="3200" b="1" dirty="0" smtClean="0">
                <a:solidFill>
                  <a:srgbClr val="FFFF00"/>
                </a:solidFill>
                <a:cs typeface="+mn-cs"/>
              </a:rPr>
              <a:t>ثواب من صلى الصبح جماعة فهو في ذمة الله.</a:t>
            </a:r>
            <a:endParaRPr lang="en-US" sz="3200" b="1" dirty="0" smtClean="0">
              <a:solidFill>
                <a:srgbClr val="FFFF00"/>
              </a:solidFill>
              <a:cs typeface="+mn-cs"/>
            </a:endParaRPr>
          </a:p>
        </p:txBody>
      </p:sp>
      <p:sp>
        <p:nvSpPr>
          <p:cNvPr id="10247" name="عنوان 1"/>
          <p:cNvSpPr txBox="1">
            <a:spLocks/>
          </p:cNvSpPr>
          <p:nvPr/>
        </p:nvSpPr>
        <p:spPr bwMode="auto">
          <a:xfrm>
            <a:off x="1492250" y="4357688"/>
            <a:ext cx="6223000" cy="1768475"/>
          </a:xfrm>
          <a:prstGeom prst="rect">
            <a:avLst/>
          </a:prstGeom>
          <a:noFill/>
          <a:ln w="9525">
            <a:noFill/>
            <a:miter lim="800000"/>
            <a:headEnd/>
            <a:tailEnd/>
          </a:ln>
        </p:spPr>
        <p:txBody>
          <a:bodyPr anchor="ctr"/>
          <a:lstStyle/>
          <a:p>
            <a:pPr eaLnBrk="0" hangingPunct="0">
              <a:lnSpc>
                <a:spcPct val="115000"/>
              </a:lnSpc>
              <a:spcAft>
                <a:spcPts val="1000"/>
              </a:spcAft>
            </a:pPr>
            <a:r>
              <a:rPr lang="ar-SA" sz="3200" b="1">
                <a:solidFill>
                  <a:srgbClr val="FFFF00"/>
                </a:solidFill>
              </a:rPr>
              <a:t>4- </a:t>
            </a:r>
            <a:r>
              <a:rPr lang="ar-EG" sz="3200" b="1">
                <a:solidFill>
                  <a:srgbClr val="FFFF00"/>
                </a:solidFill>
              </a:rPr>
              <a:t>من صلى العشاء في جماعةٍ فكأنما قام نصف الليل، ومن صلى الصبح في جماعةٍ فكأنما صلى الليل كله.</a:t>
            </a: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8" presetID="39" presetClass="entr" presetSubtype="0" accel="100000" fill="hold" grpId="0" nodeType="withEffect">
                                  <p:stCondLst>
                                    <p:cond delay="0"/>
                                  </p:stCondLst>
                                  <p:childTnLst>
                                    <p:set>
                                      <p:cBhvr>
                                        <p:cTn id="9" dur="1" fill="hold">
                                          <p:stCondLst>
                                            <p:cond delay="0"/>
                                          </p:stCondLst>
                                        </p:cTn>
                                        <p:tgtEl>
                                          <p:spTgt spid="10243"/>
                                        </p:tgtEl>
                                        <p:attrNameLst>
                                          <p:attrName>style.visibility</p:attrName>
                                        </p:attrNameLst>
                                      </p:cBhvr>
                                      <p:to>
                                        <p:strVal val="visible"/>
                                      </p:to>
                                    </p:set>
                                    <p:anim calcmode="lin" valueType="num">
                                      <p:cBhvr>
                                        <p:cTn id="10" dur="500" fill="hold"/>
                                        <p:tgtEl>
                                          <p:spTgt spid="10243"/>
                                        </p:tgtEl>
                                        <p:attrNameLst>
                                          <p:attrName>ppt_h</p:attrName>
                                        </p:attrNameLst>
                                      </p:cBhvr>
                                      <p:tavLst>
                                        <p:tav tm="0">
                                          <p:val>
                                            <p:strVal val="#ppt_h/20"/>
                                          </p:val>
                                        </p:tav>
                                        <p:tav tm="50000">
                                          <p:val>
                                            <p:strVal val="#ppt_h/20"/>
                                          </p:val>
                                        </p:tav>
                                        <p:tav tm="100000">
                                          <p:val>
                                            <p:strVal val="#ppt_h"/>
                                          </p:val>
                                        </p:tav>
                                      </p:tavLst>
                                    </p:anim>
                                    <p:anim calcmode="lin" valueType="num">
                                      <p:cBhvr>
                                        <p:cTn id="11" dur="500" fill="hold"/>
                                        <p:tgtEl>
                                          <p:spTgt spid="10243"/>
                                        </p:tgtEl>
                                        <p:attrNameLst>
                                          <p:attrName>ppt_w</p:attrName>
                                        </p:attrNameLst>
                                      </p:cBhvr>
                                      <p:tavLst>
                                        <p:tav tm="0">
                                          <p:val>
                                            <p:strVal val="#ppt_w+.3"/>
                                          </p:val>
                                        </p:tav>
                                        <p:tav tm="50000">
                                          <p:val>
                                            <p:strVal val="#ppt_w+.3"/>
                                          </p:val>
                                        </p:tav>
                                        <p:tav tm="100000">
                                          <p:val>
                                            <p:strVal val="#ppt_w"/>
                                          </p:val>
                                        </p:tav>
                                      </p:tavLst>
                                    </p:anim>
                                    <p:anim calcmode="lin" valueType="num">
                                      <p:cBhvr>
                                        <p:cTn id="12" dur="500" fill="hold"/>
                                        <p:tgtEl>
                                          <p:spTgt spid="10243"/>
                                        </p:tgtEl>
                                        <p:attrNameLst>
                                          <p:attrName>ppt_x</p:attrName>
                                        </p:attrNameLst>
                                      </p:cBhvr>
                                      <p:tavLst>
                                        <p:tav tm="0">
                                          <p:val>
                                            <p:strVal val="#ppt_x-.3"/>
                                          </p:val>
                                        </p:tav>
                                        <p:tav tm="50000">
                                          <p:val>
                                            <p:strVal val="#ppt_x"/>
                                          </p:val>
                                        </p:tav>
                                        <p:tav tm="100000">
                                          <p:val>
                                            <p:strVal val="#ppt_x"/>
                                          </p:val>
                                        </p:tav>
                                      </p:tavLst>
                                    </p:anim>
                                    <p:anim calcmode="lin" valueType="num">
                                      <p:cBhvr>
                                        <p:cTn id="13" dur="500" fill="hold"/>
                                        <p:tgtEl>
                                          <p:spTgt spid="102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من خلال هذه الأحاديث أستخرج أربع فضائل.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244"/>
                                        </p:tgtEl>
                                        <p:attrNameLst>
                                          <p:attrName>style.visibility</p:attrName>
                                        </p:attrNameLst>
                                      </p:cBhvr>
                                      <p:to>
                                        <p:strVal val="visible"/>
                                      </p:to>
                                    </p:set>
                                    <p:animEffect transition="in" filter="checkerboard(across)">
                                      <p:cBhvr>
                                        <p:cTn id="18" dur="500"/>
                                        <p:tgtEl>
                                          <p:spTgt spid="10244"/>
                                        </p:tgtEl>
                                      </p:cBhvr>
                                    </p:animEffect>
                                  </p:childTnLst>
                                  <p:subTnLst>
                                    <p:audio>
                                      <p:cMediaNode>
                                        <p:cTn display="0" masterRel="sameClick">
                                          <p:stCondLst>
                                            <p:cond evt="begin" delay="0">
                                              <p:tn val="16"/>
                                            </p:cond>
                                          </p:stCondLst>
                                          <p:endCondLst>
                                            <p:cond evt="onStopAudio" delay="0">
                                              <p:tgtEl>
                                                <p:sldTgt/>
                                              </p:tgtEl>
                                            </p:cond>
                                          </p:endCondLst>
                                        </p:cTn>
                                        <p:tgtEl>
                                          <p:sndTgt r:embed="rId5" name="صلاة الجماعة تفضل عن صلاة الفرد.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245"/>
                                        </p:tgtEl>
                                        <p:attrNameLst>
                                          <p:attrName>style.visibility</p:attrName>
                                        </p:attrNameLst>
                                      </p:cBhvr>
                                      <p:to>
                                        <p:strVal val="visible"/>
                                      </p:to>
                                    </p:set>
                                    <p:animEffect transition="in" filter="checkerboard(across)">
                                      <p:cBhvr>
                                        <p:cTn id="23" dur="500"/>
                                        <p:tgtEl>
                                          <p:spTgt spid="10245"/>
                                        </p:tgtEl>
                                      </p:cBhvr>
                                    </p:animEffect>
                                  </p:childTnLst>
                                  <p:subTnLst>
                                    <p:audio>
                                      <p:cMediaNode>
                                        <p:cTn display="0" masterRel="sameClick">
                                          <p:stCondLst>
                                            <p:cond evt="begin" delay="0">
                                              <p:tn val="21"/>
                                            </p:cond>
                                          </p:stCondLst>
                                          <p:endCondLst>
                                            <p:cond evt="onStopAudio" delay="0">
                                              <p:tgtEl>
                                                <p:sldTgt/>
                                              </p:tgtEl>
                                            </p:cond>
                                          </p:endCondLst>
                                        </p:cTn>
                                        <p:tgtEl>
                                          <p:sndTgt r:embed="rId6" name="أهمية صلاة الجماعة حتى وأن قل العدد.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0246"/>
                                        </p:tgtEl>
                                        <p:attrNameLst>
                                          <p:attrName>style.visibility</p:attrName>
                                        </p:attrNameLst>
                                      </p:cBhvr>
                                      <p:to>
                                        <p:strVal val="visible"/>
                                      </p:to>
                                    </p:set>
                                    <p:animEffect transition="in" filter="checkerboard(across)">
                                      <p:cBhvr>
                                        <p:cTn id="28" dur="500"/>
                                        <p:tgtEl>
                                          <p:spTgt spid="10246"/>
                                        </p:tgtEl>
                                      </p:cBhvr>
                                    </p:animEffect>
                                  </p:childTnLst>
                                  <p:subTnLst>
                                    <p:audio>
                                      <p:cMediaNode>
                                        <p:cTn display="0" masterRel="sameClick">
                                          <p:stCondLst>
                                            <p:cond evt="begin" delay="0">
                                              <p:tn val="26"/>
                                            </p:cond>
                                          </p:stCondLst>
                                          <p:endCondLst>
                                            <p:cond evt="onStopAudio" delay="0">
                                              <p:tgtEl>
                                                <p:sldTgt/>
                                              </p:tgtEl>
                                            </p:cond>
                                          </p:endCondLst>
                                        </p:cTn>
                                        <p:tgtEl>
                                          <p:sndTgt r:embed="rId7" name="ثواب من صلى الصبح جماعة فهو في.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0247"/>
                                        </p:tgtEl>
                                        <p:attrNameLst>
                                          <p:attrName>style.visibility</p:attrName>
                                        </p:attrNameLst>
                                      </p:cBhvr>
                                      <p:to>
                                        <p:strVal val="visible"/>
                                      </p:to>
                                    </p:set>
                                    <p:animEffect transition="in" filter="checkerboard(across)">
                                      <p:cBhvr>
                                        <p:cTn id="33" dur="500"/>
                                        <p:tgtEl>
                                          <p:spTgt spid="10247"/>
                                        </p:tgtEl>
                                      </p:cBhvr>
                                    </p:animEffect>
                                  </p:childTnLst>
                                  <p:subTnLst>
                                    <p:audio>
                                      <p:cMediaNode>
                                        <p:cTn display="0" masterRel="sameClick">
                                          <p:stCondLst>
                                            <p:cond evt="begin" delay="0">
                                              <p:tn val="31"/>
                                            </p:cond>
                                          </p:stCondLst>
                                          <p:endCondLst>
                                            <p:cond evt="onStopAudio" delay="0">
                                              <p:tgtEl>
                                                <p:sldTgt/>
                                              </p:tgtEl>
                                            </p:cond>
                                          </p:endCondLst>
                                        </p:cTn>
                                        <p:tgtEl>
                                          <p:sndTgt r:embed="rId8" name="من صلى العشاء في جماعةٍ فكأنما قام نصف اللي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10245" grpId="0"/>
      <p:bldP spid="10246" grpId="0"/>
      <p:bldP spid="102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1643063"/>
            <a:ext cx="8786813" cy="4786312"/>
            <a:chOff x="1357290" y="428604"/>
            <a:chExt cx="4095673" cy="3000396"/>
          </a:xfrm>
        </p:grpSpPr>
        <p:sp>
          <p:nvSpPr>
            <p:cNvPr id="5" name="Rounded Rectangle 4"/>
            <p:cNvSpPr/>
            <p:nvPr/>
          </p:nvSpPr>
          <p:spPr>
            <a:xfrm>
              <a:off x="1642914" y="571907"/>
              <a:ext cx="3571782" cy="2713791"/>
            </a:xfrm>
            <a:prstGeom prst="roundRect">
              <a:avLst/>
            </a:prstGeom>
            <a:gradFill flip="none" rotWithShape="1">
              <a:gsLst>
                <a:gs pos="0">
                  <a:srgbClr val="CC6600">
                    <a:shade val="30000"/>
                    <a:satMod val="115000"/>
                  </a:srgbClr>
                </a:gs>
                <a:gs pos="50000">
                  <a:srgbClr val="FFFF00"/>
                </a:gs>
                <a:gs pos="100000">
                  <a:srgbClr val="CC6600">
                    <a:shade val="100000"/>
                    <a:satMod val="115000"/>
                  </a:srgbClr>
                </a:gs>
              </a:gsLst>
              <a:lin ang="5400000" scaled="1"/>
              <a:tileRect/>
            </a:gradFill>
            <a:ln>
              <a:noFill/>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p>
          </p:txBody>
        </p:sp>
        <p:pic>
          <p:nvPicPr>
            <p:cNvPr id="18440" name="Picture 5" descr="Bdrlc009.wmf"/>
            <p:cNvPicPr>
              <a:picLocks noChangeAspect="1"/>
            </p:cNvPicPr>
            <p:nvPr/>
          </p:nvPicPr>
          <p:blipFill>
            <a:blip r:embed="rId6"/>
            <a:srcRect/>
            <a:stretch>
              <a:fillRect/>
            </a:stretch>
          </p:blipFill>
          <p:spPr bwMode="auto">
            <a:xfrm>
              <a:off x="1357290" y="428604"/>
              <a:ext cx="4095673" cy="3000396"/>
            </a:xfrm>
            <a:prstGeom prst="rect">
              <a:avLst/>
            </a:prstGeom>
            <a:noFill/>
            <a:ln w="9525">
              <a:noFill/>
              <a:miter lim="800000"/>
              <a:headEnd/>
              <a:tailEnd/>
            </a:ln>
          </p:spPr>
        </p:pic>
      </p:grpSp>
      <p:sp>
        <p:nvSpPr>
          <p:cNvPr id="11267" name="عنوان 1"/>
          <p:cNvSpPr txBox="1">
            <a:spLocks/>
          </p:cNvSpPr>
          <p:nvPr/>
        </p:nvSpPr>
        <p:spPr bwMode="auto">
          <a:xfrm>
            <a:off x="785813" y="2971800"/>
            <a:ext cx="7267575" cy="1600200"/>
          </a:xfrm>
          <a:prstGeom prst="rect">
            <a:avLst/>
          </a:prstGeom>
          <a:noFill/>
          <a:ln w="9525">
            <a:noFill/>
            <a:miter lim="800000"/>
            <a:headEnd/>
            <a:tailEnd/>
          </a:ln>
        </p:spPr>
        <p:txBody>
          <a:bodyPr anchor="ctr"/>
          <a:lstStyle/>
          <a:p>
            <a:pPr algn="ctr"/>
            <a:endParaRPr lang="ar-EG" sz="4000"/>
          </a:p>
          <a:p>
            <a:pPr algn="ctr"/>
            <a:r>
              <a:rPr lang="ar-SA" sz="4800" b="1"/>
              <a:t>صلاة الجماعة</a:t>
            </a:r>
            <a:r>
              <a:rPr lang="ar-SA" sz="4800" b="1">
                <a:solidFill>
                  <a:srgbClr val="C00000"/>
                </a:solidFill>
              </a:rPr>
              <a:t> واجبة </a:t>
            </a:r>
            <a:r>
              <a:rPr lang="ar-SA" sz="4800" b="1"/>
              <a:t>في المسجد للصلوات الخمس على الرجال القادرين، في الحضر أو السفر</a:t>
            </a:r>
            <a:r>
              <a:rPr lang="ar-SA" sz="4800"/>
              <a:t>.</a:t>
            </a:r>
          </a:p>
        </p:txBody>
      </p:sp>
      <p:grpSp>
        <p:nvGrpSpPr>
          <p:cNvPr id="3" name="Group 10"/>
          <p:cNvGrpSpPr>
            <a:grpSpLocks/>
          </p:cNvGrpSpPr>
          <p:nvPr/>
        </p:nvGrpSpPr>
        <p:grpSpPr bwMode="auto">
          <a:xfrm>
            <a:off x="1928813" y="428625"/>
            <a:ext cx="5572125" cy="1069975"/>
            <a:chOff x="785786" y="5072074"/>
            <a:chExt cx="6534088" cy="1375670"/>
          </a:xfrm>
        </p:grpSpPr>
        <p:sp>
          <p:nvSpPr>
            <p:cNvPr id="10" name="Plaque 9"/>
            <p:cNvSpPr/>
            <p:nvPr/>
          </p:nvSpPr>
          <p:spPr>
            <a:xfrm>
              <a:off x="785786" y="5072074"/>
              <a:ext cx="6500580" cy="1285864"/>
            </a:xfrm>
            <a:prstGeom prst="plaqu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 name="TextBox 3"/>
            <p:cNvSpPr txBox="1"/>
            <p:nvPr/>
          </p:nvSpPr>
          <p:spPr>
            <a:xfrm>
              <a:off x="1390522" y="5260976"/>
              <a:ext cx="5929352" cy="1186768"/>
            </a:xfrm>
            <a:prstGeom prst="rect">
              <a:avLst/>
            </a:prstGeom>
            <a:noFill/>
          </p:spPr>
          <p:txBody>
            <a:bodyPr rtlCol="1">
              <a:spAutoFit/>
            </a:bodyPr>
            <a:lstStyle/>
            <a:p>
              <a:pPr algn="l">
                <a:defRPr/>
              </a:pPr>
              <a:r>
                <a:rPr lang="ar-SA" sz="5400" dirty="0">
                  <a:ln w="18415" cmpd="sng">
                    <a:solidFill>
                      <a:srgbClr val="FFFFFF"/>
                    </a:solidFill>
                    <a:prstDash val="solid"/>
                  </a:ln>
                  <a:solidFill>
                    <a:srgbClr val="FFFFFF"/>
                  </a:solidFill>
                </a:rPr>
                <a:t>حكم صلاة الجماعة</a:t>
              </a:r>
            </a:p>
          </p:txBody>
        </p:sp>
      </p:gr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حكم صلاة الجماعة.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to="" calcmode="lin" valueType="num">
                                      <p:cBhvr>
                                        <p:cTn id="15" dur="1" fill="hold"/>
                                        <p:tgtEl>
                                          <p:spTgt spid="2"/>
                                        </p:tgtEl>
                                        <p:attrNameLst>
                                          <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hammer.wav"/>
                                        </p:tgtEl>
                                      </p:cMediaNode>
                                    </p:audio>
                                  </p:subTnLst>
                                </p:cTn>
                              </p:par>
                              <p:par>
                                <p:cTn id="16" presetID="50" presetClass="entr" presetSubtype="0" decel="100000" fill="hold" grpId="0" nodeType="withEffect">
                                  <p:stCondLst>
                                    <p:cond delay="0"/>
                                  </p:stCondLst>
                                  <p:childTnLst>
                                    <p:set>
                                      <p:cBhvr>
                                        <p:cTn id="17" dur="1" fill="hold">
                                          <p:stCondLst>
                                            <p:cond delay="0"/>
                                          </p:stCondLst>
                                        </p:cTn>
                                        <p:tgtEl>
                                          <p:spTgt spid="11267"/>
                                        </p:tgtEl>
                                        <p:attrNameLst>
                                          <p:attrName>style.visibility</p:attrName>
                                        </p:attrNameLst>
                                      </p:cBhvr>
                                      <p:to>
                                        <p:strVal val="visible"/>
                                      </p:to>
                                    </p:set>
                                    <p:anim calcmode="lin" valueType="num">
                                      <p:cBhvr>
                                        <p:cTn id="18" dur="500" fill="hold"/>
                                        <p:tgtEl>
                                          <p:spTgt spid="11267"/>
                                        </p:tgtEl>
                                        <p:attrNameLst>
                                          <p:attrName>ppt_w</p:attrName>
                                        </p:attrNameLst>
                                      </p:cBhvr>
                                      <p:tavLst>
                                        <p:tav tm="0">
                                          <p:val>
                                            <p:strVal val="#ppt_w+.3"/>
                                          </p:val>
                                        </p:tav>
                                        <p:tav tm="100000">
                                          <p:val>
                                            <p:strVal val="#ppt_w"/>
                                          </p:val>
                                        </p:tav>
                                      </p:tavLst>
                                    </p:anim>
                                    <p:anim calcmode="lin" valueType="num">
                                      <p:cBhvr>
                                        <p:cTn id="19" dur="500" fill="hold"/>
                                        <p:tgtEl>
                                          <p:spTgt spid="11267"/>
                                        </p:tgtEl>
                                        <p:attrNameLst>
                                          <p:attrName>ppt_h</p:attrName>
                                        </p:attrNameLst>
                                      </p:cBhvr>
                                      <p:tavLst>
                                        <p:tav tm="0">
                                          <p:val>
                                            <p:strVal val="#ppt_h"/>
                                          </p:val>
                                        </p:tav>
                                        <p:tav tm="100000">
                                          <p:val>
                                            <p:strVal val="#ppt_h"/>
                                          </p:val>
                                        </p:tav>
                                      </p:tavLst>
                                    </p:anim>
                                    <p:animEffect transition="in" filter="fade">
                                      <p:cBhvr>
                                        <p:cTn id="20" dur="500"/>
                                        <p:tgtEl>
                                          <p:spTgt spid="11267"/>
                                        </p:tgtEl>
                                      </p:cBhvr>
                                    </p:animEffect>
                                  </p:childTnLst>
                                  <p:subTnLst>
                                    <p:audio>
                                      <p:cMediaNode>
                                        <p:cTn display="0" masterRel="sameClick">
                                          <p:stCondLst>
                                            <p:cond evt="begin" delay="0">
                                              <p:tn val="16"/>
                                            </p:cond>
                                          </p:stCondLst>
                                          <p:endCondLst>
                                            <p:cond evt="onStopAudio" delay="0">
                                              <p:tgtEl>
                                                <p:sldTgt/>
                                              </p:tgtEl>
                                            </p:cond>
                                          </p:endCondLst>
                                        </p:cTn>
                                        <p:tgtEl>
                                          <p:sndTgt r:embed="rId5" name="صلاة الجماعة واجبة في المسجد للصلو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1928813"/>
            <a:ext cx="9144000" cy="4286250"/>
            <a:chOff x="500035" y="1714488"/>
            <a:chExt cx="8239179" cy="4857784"/>
          </a:xfrm>
        </p:grpSpPr>
        <p:sp>
          <p:nvSpPr>
            <p:cNvPr id="6" name="Rounded Rectangle 5"/>
            <p:cNvSpPr/>
            <p:nvPr/>
          </p:nvSpPr>
          <p:spPr>
            <a:xfrm>
              <a:off x="641646" y="1858422"/>
              <a:ext cx="7931640" cy="4641882"/>
            </a:xfrm>
            <a:prstGeom prst="roundRect">
              <a:avLst/>
            </a:prstGeom>
            <a:gradFill>
              <a:gsLst>
                <a:gs pos="0">
                  <a:srgbClr val="CC0099"/>
                </a:gs>
                <a:gs pos="35000">
                  <a:schemeClr val="bg1"/>
                </a:gs>
                <a:gs pos="100000">
                  <a:srgbClr val="6600CC"/>
                </a:gs>
              </a:gsLst>
              <a:lin ang="16200000" scaled="1"/>
            </a:gradFill>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p>
          </p:txBody>
        </p:sp>
        <p:grpSp>
          <p:nvGrpSpPr>
            <p:cNvPr id="19466" name="Group 21"/>
            <p:cNvGrpSpPr>
              <a:grpSpLocks/>
            </p:cNvGrpSpPr>
            <p:nvPr/>
          </p:nvGrpSpPr>
          <p:grpSpPr bwMode="auto">
            <a:xfrm>
              <a:off x="1214414" y="1714488"/>
              <a:ext cx="6972336" cy="381000"/>
              <a:chOff x="1285852" y="1714488"/>
              <a:chExt cx="6972336" cy="381000"/>
            </a:xfrm>
          </p:grpSpPr>
          <p:grpSp>
            <p:nvGrpSpPr>
              <p:cNvPr id="19480" name="Group 20"/>
              <p:cNvGrpSpPr>
                <a:grpSpLocks/>
              </p:cNvGrpSpPr>
              <p:nvPr/>
            </p:nvGrpSpPr>
            <p:grpSpPr bwMode="auto">
              <a:xfrm>
                <a:off x="4714876" y="1714488"/>
                <a:ext cx="3543312" cy="381000"/>
                <a:chOff x="4714876" y="1714488"/>
                <a:chExt cx="3543312" cy="381000"/>
              </a:xfrm>
            </p:grpSpPr>
            <p:pic>
              <p:nvPicPr>
                <p:cNvPr id="19484" name="Picture 24" descr="0cdd3a89348013f265f7c8a0e264725c.gif"/>
                <p:cNvPicPr>
                  <a:picLocks noChangeAspect="1"/>
                </p:cNvPicPr>
                <p:nvPr/>
              </p:nvPicPr>
              <p:blipFill>
                <a:blip r:embed="rId8"/>
                <a:srcRect/>
                <a:stretch>
                  <a:fillRect/>
                </a:stretch>
              </p:blipFill>
              <p:spPr bwMode="auto">
                <a:xfrm>
                  <a:off x="6429388" y="1714488"/>
                  <a:ext cx="1828800" cy="381000"/>
                </a:xfrm>
                <a:prstGeom prst="rect">
                  <a:avLst/>
                </a:prstGeom>
                <a:noFill/>
                <a:ln w="9525">
                  <a:noFill/>
                  <a:miter lim="800000"/>
                  <a:headEnd/>
                  <a:tailEnd/>
                </a:ln>
              </p:spPr>
            </p:pic>
            <p:pic>
              <p:nvPicPr>
                <p:cNvPr id="19485" name="Picture 25" descr="0cdd3a89348013f265f7c8a0e264725c.gif"/>
                <p:cNvPicPr>
                  <a:picLocks noChangeAspect="1"/>
                </p:cNvPicPr>
                <p:nvPr/>
              </p:nvPicPr>
              <p:blipFill>
                <a:blip r:embed="rId8"/>
                <a:srcRect/>
                <a:stretch>
                  <a:fillRect/>
                </a:stretch>
              </p:blipFill>
              <p:spPr bwMode="auto">
                <a:xfrm>
                  <a:off x="4714876" y="1714488"/>
                  <a:ext cx="1828800" cy="381000"/>
                </a:xfrm>
                <a:prstGeom prst="rect">
                  <a:avLst/>
                </a:prstGeom>
                <a:noFill/>
                <a:ln w="9525">
                  <a:noFill/>
                  <a:miter lim="800000"/>
                  <a:headEnd/>
                  <a:tailEnd/>
                </a:ln>
              </p:spPr>
            </p:pic>
          </p:grpSp>
          <p:grpSp>
            <p:nvGrpSpPr>
              <p:cNvPr id="19481" name="Group 21"/>
              <p:cNvGrpSpPr>
                <a:grpSpLocks/>
              </p:cNvGrpSpPr>
              <p:nvPr/>
            </p:nvGrpSpPr>
            <p:grpSpPr bwMode="auto">
              <a:xfrm>
                <a:off x="1285852" y="1714488"/>
                <a:ext cx="3543312" cy="381000"/>
                <a:chOff x="4714876" y="1714488"/>
                <a:chExt cx="3543312" cy="381000"/>
              </a:xfrm>
            </p:grpSpPr>
            <p:pic>
              <p:nvPicPr>
                <p:cNvPr id="19482" name="Picture 22" descr="0cdd3a89348013f265f7c8a0e264725c.gif"/>
                <p:cNvPicPr>
                  <a:picLocks noChangeAspect="1"/>
                </p:cNvPicPr>
                <p:nvPr/>
              </p:nvPicPr>
              <p:blipFill>
                <a:blip r:embed="rId8"/>
                <a:srcRect/>
                <a:stretch>
                  <a:fillRect/>
                </a:stretch>
              </p:blipFill>
              <p:spPr bwMode="auto">
                <a:xfrm>
                  <a:off x="6429388" y="1714488"/>
                  <a:ext cx="1828800" cy="381000"/>
                </a:xfrm>
                <a:prstGeom prst="rect">
                  <a:avLst/>
                </a:prstGeom>
                <a:noFill/>
                <a:ln w="9525">
                  <a:noFill/>
                  <a:miter lim="800000"/>
                  <a:headEnd/>
                  <a:tailEnd/>
                </a:ln>
              </p:spPr>
            </p:pic>
            <p:pic>
              <p:nvPicPr>
                <p:cNvPr id="19483" name="Picture 23" descr="0cdd3a89348013f265f7c8a0e264725c.gif"/>
                <p:cNvPicPr>
                  <a:picLocks noChangeAspect="1"/>
                </p:cNvPicPr>
                <p:nvPr/>
              </p:nvPicPr>
              <p:blipFill>
                <a:blip r:embed="rId8"/>
                <a:srcRect/>
                <a:stretch>
                  <a:fillRect/>
                </a:stretch>
              </p:blipFill>
              <p:spPr bwMode="auto">
                <a:xfrm>
                  <a:off x="4714876" y="1714488"/>
                  <a:ext cx="1828800" cy="381000"/>
                </a:xfrm>
                <a:prstGeom prst="rect">
                  <a:avLst/>
                </a:prstGeom>
                <a:noFill/>
                <a:ln w="9525">
                  <a:noFill/>
                  <a:miter lim="800000"/>
                  <a:headEnd/>
                  <a:tailEnd/>
                </a:ln>
              </p:spPr>
            </p:pic>
          </p:grpSp>
        </p:grpSp>
        <p:grpSp>
          <p:nvGrpSpPr>
            <p:cNvPr id="19467" name="Group 22"/>
            <p:cNvGrpSpPr>
              <a:grpSpLocks/>
            </p:cNvGrpSpPr>
            <p:nvPr/>
          </p:nvGrpSpPr>
          <p:grpSpPr bwMode="auto">
            <a:xfrm rot="10800000">
              <a:off x="1142977" y="6191272"/>
              <a:ext cx="6972336" cy="381000"/>
              <a:chOff x="1285852" y="1714488"/>
              <a:chExt cx="6972336" cy="381000"/>
            </a:xfrm>
          </p:grpSpPr>
          <p:grpSp>
            <p:nvGrpSpPr>
              <p:cNvPr id="19474" name="Group 17"/>
              <p:cNvGrpSpPr>
                <a:grpSpLocks/>
              </p:cNvGrpSpPr>
              <p:nvPr/>
            </p:nvGrpSpPr>
            <p:grpSpPr bwMode="auto">
              <a:xfrm>
                <a:off x="4714876" y="1714488"/>
                <a:ext cx="3543312" cy="381000"/>
                <a:chOff x="4714876" y="1714488"/>
                <a:chExt cx="3543312" cy="381000"/>
              </a:xfrm>
            </p:grpSpPr>
            <p:pic>
              <p:nvPicPr>
                <p:cNvPr id="19478" name="Picture 18" descr="0cdd3a89348013f265f7c8a0e264725c.gif"/>
                <p:cNvPicPr>
                  <a:picLocks noChangeAspect="1"/>
                </p:cNvPicPr>
                <p:nvPr/>
              </p:nvPicPr>
              <p:blipFill>
                <a:blip r:embed="rId8"/>
                <a:srcRect/>
                <a:stretch>
                  <a:fillRect/>
                </a:stretch>
              </p:blipFill>
              <p:spPr bwMode="auto">
                <a:xfrm>
                  <a:off x="6429388" y="1714488"/>
                  <a:ext cx="1828800" cy="381000"/>
                </a:xfrm>
                <a:prstGeom prst="rect">
                  <a:avLst/>
                </a:prstGeom>
                <a:noFill/>
                <a:ln w="9525">
                  <a:noFill/>
                  <a:miter lim="800000"/>
                  <a:headEnd/>
                  <a:tailEnd/>
                </a:ln>
              </p:spPr>
            </p:pic>
            <p:pic>
              <p:nvPicPr>
                <p:cNvPr id="19479" name="Picture 19" descr="0cdd3a89348013f265f7c8a0e264725c.gif"/>
                <p:cNvPicPr>
                  <a:picLocks noChangeAspect="1"/>
                </p:cNvPicPr>
                <p:nvPr/>
              </p:nvPicPr>
              <p:blipFill>
                <a:blip r:embed="rId8"/>
                <a:srcRect/>
                <a:stretch>
                  <a:fillRect/>
                </a:stretch>
              </p:blipFill>
              <p:spPr bwMode="auto">
                <a:xfrm>
                  <a:off x="4714876" y="1714488"/>
                  <a:ext cx="1828800" cy="381000"/>
                </a:xfrm>
                <a:prstGeom prst="rect">
                  <a:avLst/>
                </a:prstGeom>
                <a:noFill/>
                <a:ln w="9525">
                  <a:noFill/>
                  <a:miter lim="800000"/>
                  <a:headEnd/>
                  <a:tailEnd/>
                </a:ln>
              </p:spPr>
            </p:pic>
          </p:grpSp>
          <p:grpSp>
            <p:nvGrpSpPr>
              <p:cNvPr id="19475" name="Group 18"/>
              <p:cNvGrpSpPr>
                <a:grpSpLocks/>
              </p:cNvGrpSpPr>
              <p:nvPr/>
            </p:nvGrpSpPr>
            <p:grpSpPr bwMode="auto">
              <a:xfrm>
                <a:off x="1285852" y="1714488"/>
                <a:ext cx="3543312" cy="381000"/>
                <a:chOff x="4714876" y="1714488"/>
                <a:chExt cx="3543312" cy="381000"/>
              </a:xfrm>
            </p:grpSpPr>
            <p:pic>
              <p:nvPicPr>
                <p:cNvPr id="19476" name="Picture 16" descr="0cdd3a89348013f265f7c8a0e264725c.gif"/>
                <p:cNvPicPr>
                  <a:picLocks noChangeAspect="1"/>
                </p:cNvPicPr>
                <p:nvPr/>
              </p:nvPicPr>
              <p:blipFill>
                <a:blip r:embed="rId8"/>
                <a:srcRect/>
                <a:stretch>
                  <a:fillRect/>
                </a:stretch>
              </p:blipFill>
              <p:spPr bwMode="auto">
                <a:xfrm>
                  <a:off x="6429388" y="1714488"/>
                  <a:ext cx="1828800" cy="381000"/>
                </a:xfrm>
                <a:prstGeom prst="rect">
                  <a:avLst/>
                </a:prstGeom>
                <a:noFill/>
                <a:ln w="9525">
                  <a:noFill/>
                  <a:miter lim="800000"/>
                  <a:headEnd/>
                  <a:tailEnd/>
                </a:ln>
              </p:spPr>
            </p:pic>
            <p:pic>
              <p:nvPicPr>
                <p:cNvPr id="19477" name="Picture 17" descr="0cdd3a89348013f265f7c8a0e264725c.gif"/>
                <p:cNvPicPr>
                  <a:picLocks noChangeAspect="1"/>
                </p:cNvPicPr>
                <p:nvPr/>
              </p:nvPicPr>
              <p:blipFill>
                <a:blip r:embed="rId8"/>
                <a:srcRect/>
                <a:stretch>
                  <a:fillRect/>
                </a:stretch>
              </p:blipFill>
              <p:spPr bwMode="auto">
                <a:xfrm>
                  <a:off x="4714876" y="1714488"/>
                  <a:ext cx="1828800" cy="381000"/>
                </a:xfrm>
                <a:prstGeom prst="rect">
                  <a:avLst/>
                </a:prstGeom>
                <a:noFill/>
                <a:ln w="9525">
                  <a:noFill/>
                  <a:miter lim="800000"/>
                  <a:headEnd/>
                  <a:tailEnd/>
                </a:ln>
              </p:spPr>
            </p:pic>
          </p:grpSp>
        </p:grpSp>
        <p:grpSp>
          <p:nvGrpSpPr>
            <p:cNvPr id="19468" name="Group 17"/>
            <p:cNvGrpSpPr>
              <a:grpSpLocks/>
            </p:cNvGrpSpPr>
            <p:nvPr/>
          </p:nvGrpSpPr>
          <p:grpSpPr bwMode="auto">
            <a:xfrm rot="5400000">
              <a:off x="6777058" y="4081462"/>
              <a:ext cx="3543312" cy="381000"/>
              <a:chOff x="4714876" y="1714488"/>
              <a:chExt cx="3543312" cy="381000"/>
            </a:xfrm>
          </p:grpSpPr>
          <p:pic>
            <p:nvPicPr>
              <p:cNvPr id="19472" name="Picture 12" descr="0cdd3a89348013f265f7c8a0e264725c.gif"/>
              <p:cNvPicPr>
                <a:picLocks noChangeAspect="1"/>
              </p:cNvPicPr>
              <p:nvPr/>
            </p:nvPicPr>
            <p:blipFill>
              <a:blip r:embed="rId8"/>
              <a:srcRect/>
              <a:stretch>
                <a:fillRect/>
              </a:stretch>
            </p:blipFill>
            <p:spPr bwMode="auto">
              <a:xfrm>
                <a:off x="6429388" y="1714488"/>
                <a:ext cx="1828800" cy="381000"/>
              </a:xfrm>
              <a:prstGeom prst="rect">
                <a:avLst/>
              </a:prstGeom>
              <a:noFill/>
              <a:ln w="9525">
                <a:noFill/>
                <a:miter lim="800000"/>
                <a:headEnd/>
                <a:tailEnd/>
              </a:ln>
            </p:spPr>
          </p:pic>
          <p:pic>
            <p:nvPicPr>
              <p:cNvPr id="19473" name="Picture 13" descr="0cdd3a89348013f265f7c8a0e264725c.gif"/>
              <p:cNvPicPr>
                <a:picLocks noChangeAspect="1"/>
              </p:cNvPicPr>
              <p:nvPr/>
            </p:nvPicPr>
            <p:blipFill>
              <a:blip r:embed="rId8"/>
              <a:srcRect/>
              <a:stretch>
                <a:fillRect/>
              </a:stretch>
            </p:blipFill>
            <p:spPr bwMode="auto">
              <a:xfrm>
                <a:off x="4714876" y="1714488"/>
                <a:ext cx="1828800" cy="381000"/>
              </a:xfrm>
              <a:prstGeom prst="rect">
                <a:avLst/>
              </a:prstGeom>
              <a:noFill/>
              <a:ln w="9525">
                <a:noFill/>
                <a:miter lim="800000"/>
                <a:headEnd/>
                <a:tailEnd/>
              </a:ln>
            </p:spPr>
          </p:pic>
        </p:grpSp>
        <p:grpSp>
          <p:nvGrpSpPr>
            <p:cNvPr id="19469" name="Group 17"/>
            <p:cNvGrpSpPr>
              <a:grpSpLocks/>
            </p:cNvGrpSpPr>
            <p:nvPr/>
          </p:nvGrpSpPr>
          <p:grpSpPr bwMode="auto">
            <a:xfrm rot="-5400000">
              <a:off x="-1081121" y="4110050"/>
              <a:ext cx="3543312" cy="381000"/>
              <a:chOff x="4714876" y="1714488"/>
              <a:chExt cx="3543312" cy="381000"/>
            </a:xfrm>
          </p:grpSpPr>
          <p:pic>
            <p:nvPicPr>
              <p:cNvPr id="19470" name="Picture 10" descr="0cdd3a89348013f265f7c8a0e264725c.gif"/>
              <p:cNvPicPr>
                <a:picLocks noChangeAspect="1"/>
              </p:cNvPicPr>
              <p:nvPr/>
            </p:nvPicPr>
            <p:blipFill>
              <a:blip r:embed="rId8"/>
              <a:srcRect/>
              <a:stretch>
                <a:fillRect/>
              </a:stretch>
            </p:blipFill>
            <p:spPr bwMode="auto">
              <a:xfrm>
                <a:off x="6429388" y="1714488"/>
                <a:ext cx="1828800" cy="381000"/>
              </a:xfrm>
              <a:prstGeom prst="rect">
                <a:avLst/>
              </a:prstGeom>
              <a:noFill/>
              <a:ln w="9525">
                <a:noFill/>
                <a:miter lim="800000"/>
                <a:headEnd/>
                <a:tailEnd/>
              </a:ln>
            </p:spPr>
          </p:pic>
          <p:pic>
            <p:nvPicPr>
              <p:cNvPr id="19471" name="Picture 11" descr="0cdd3a89348013f265f7c8a0e264725c.gif"/>
              <p:cNvPicPr>
                <a:picLocks noChangeAspect="1"/>
              </p:cNvPicPr>
              <p:nvPr/>
            </p:nvPicPr>
            <p:blipFill>
              <a:blip r:embed="rId8"/>
              <a:srcRect/>
              <a:stretch>
                <a:fillRect/>
              </a:stretch>
            </p:blipFill>
            <p:spPr bwMode="auto">
              <a:xfrm>
                <a:off x="4714876" y="1714488"/>
                <a:ext cx="1828800" cy="381000"/>
              </a:xfrm>
              <a:prstGeom prst="rect">
                <a:avLst/>
              </a:prstGeom>
              <a:noFill/>
              <a:ln w="9525">
                <a:noFill/>
                <a:miter lim="800000"/>
                <a:headEnd/>
                <a:tailEnd/>
              </a:ln>
            </p:spPr>
          </p:pic>
        </p:grpSp>
      </p:grpSp>
      <p:sp>
        <p:nvSpPr>
          <p:cNvPr id="29" name="عنوان 1"/>
          <p:cNvSpPr txBox="1">
            <a:spLocks/>
          </p:cNvSpPr>
          <p:nvPr/>
        </p:nvSpPr>
        <p:spPr bwMode="auto">
          <a:xfrm>
            <a:off x="428625" y="2565400"/>
            <a:ext cx="8196263" cy="3167063"/>
          </a:xfrm>
          <a:prstGeom prst="rect">
            <a:avLst/>
          </a:prstGeom>
          <a:noFill/>
          <a:ln w="9525">
            <a:noFill/>
            <a:miter lim="800000"/>
            <a:headEnd/>
            <a:tailEnd/>
          </a:ln>
        </p:spPr>
        <p:txBody>
          <a:bodyPr anchor="ctr"/>
          <a:lstStyle/>
          <a:p>
            <a:pPr algn="ctr"/>
            <a:r>
              <a:rPr lang="ar-SA" sz="3200" b="1"/>
              <a:t>1- </a:t>
            </a:r>
            <a:r>
              <a:rPr lang="ar-EG" sz="3200" b="1"/>
              <a:t>عن أبي هريرة رضي الله عنه قال: قال رسول الله صلى الله عليه وسلم: "</a:t>
            </a:r>
            <a:r>
              <a:rPr lang="ar-EG" sz="3200" b="1">
                <a:solidFill>
                  <a:srgbClr val="C00000"/>
                </a:solidFill>
              </a:rPr>
              <a:t>إن أثقل الصلاة على المنافقين صلاة العشاء والفجر، ولو يعلمون ما فيهما لأتوهما ولو حبواً، ولقد هممت أن آمر بالصلاة فتقام، ثم آمر رجلاً فيصلِّي بالناس، ثم أنطلق معي برجال معهم حِزمٌ من حطب إلى قوم لا يشهدون الصلاة فأحرق عليهم بيوتهم بالنار</a:t>
            </a:r>
            <a:r>
              <a:rPr lang="ar-EG" sz="3200" b="1"/>
              <a:t>"</a:t>
            </a:r>
            <a:r>
              <a:rPr lang="ar-EG" sz="3200" b="1" baseline="30000"/>
              <a:t>(1)</a:t>
            </a:r>
            <a:r>
              <a:rPr lang="ar-EG" sz="3200" b="1"/>
              <a:t>.</a:t>
            </a:r>
          </a:p>
          <a:p>
            <a:pPr algn="ctr"/>
            <a:endParaRPr lang="en-US" sz="4000" b="1"/>
          </a:p>
        </p:txBody>
      </p:sp>
      <p:grpSp>
        <p:nvGrpSpPr>
          <p:cNvPr id="12" name="Group 10"/>
          <p:cNvGrpSpPr>
            <a:grpSpLocks/>
          </p:cNvGrpSpPr>
          <p:nvPr/>
        </p:nvGrpSpPr>
        <p:grpSpPr bwMode="auto">
          <a:xfrm>
            <a:off x="714375" y="642938"/>
            <a:ext cx="7786688" cy="1000125"/>
            <a:chOff x="785786" y="5072074"/>
            <a:chExt cx="6534088" cy="1285884"/>
          </a:xfrm>
        </p:grpSpPr>
        <p:sp>
          <p:nvSpPr>
            <p:cNvPr id="27" name="Plaque 9"/>
            <p:cNvSpPr/>
            <p:nvPr/>
          </p:nvSpPr>
          <p:spPr>
            <a:xfrm>
              <a:off x="785786" y="5072074"/>
              <a:ext cx="6500784" cy="1285884"/>
            </a:xfrm>
            <a:prstGeom prst="plaqu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8" name="TextBox 3"/>
            <p:cNvSpPr txBox="1"/>
            <p:nvPr/>
          </p:nvSpPr>
          <p:spPr>
            <a:xfrm>
              <a:off x="1390521" y="5260974"/>
              <a:ext cx="5929353" cy="1068412"/>
            </a:xfrm>
            <a:prstGeom prst="rect">
              <a:avLst/>
            </a:prstGeom>
            <a:noFill/>
          </p:spPr>
          <p:txBody>
            <a:bodyPr rtlCol="1">
              <a:spAutoFit/>
            </a:bodyPr>
            <a:lstStyle/>
            <a:p>
              <a:pPr algn="l">
                <a:defRPr/>
              </a:pPr>
              <a:r>
                <a:rPr lang="ar-SA" sz="4800" dirty="0">
                  <a:ln w="18415" cmpd="sng">
                    <a:solidFill>
                      <a:srgbClr val="FFFFFF"/>
                    </a:solidFill>
                    <a:prstDash val="solid"/>
                  </a:ln>
                  <a:solidFill>
                    <a:srgbClr val="FFFFFF"/>
                  </a:solidFill>
                </a:rPr>
                <a:t>الأدلة على وجوب صلاة الجماعة</a:t>
              </a:r>
            </a:p>
          </p:txBody>
        </p:sp>
      </p:grpSp>
      <p:pic>
        <p:nvPicPr>
          <p:cNvPr id="30" name="Picture 29" descr="D:\شغل منى\خلفيات جديدة\أشكال خارجية حلوة\أشكال خارجية حلوة1\براويز رسائل\0177.WMF"/>
          <p:cNvPicPr>
            <a:picLocks noChangeAspect="1" noChangeArrowheads="1"/>
          </p:cNvPicPr>
          <p:nvPr/>
        </p:nvPicPr>
        <p:blipFill>
          <a:blip r:embed="rId9"/>
          <a:srcRect/>
          <a:stretch>
            <a:fillRect/>
          </a:stretch>
        </p:blipFill>
        <p:spPr bwMode="auto">
          <a:xfrm>
            <a:off x="0" y="5410200"/>
            <a:ext cx="9144000" cy="1447800"/>
          </a:xfrm>
          <a:prstGeom prst="rect">
            <a:avLst/>
          </a:prstGeom>
          <a:noFill/>
          <a:ln w="9525">
            <a:noFill/>
            <a:miter lim="800000"/>
            <a:headEnd/>
            <a:tailEnd/>
          </a:ln>
        </p:spPr>
      </p:pic>
      <p:sp>
        <p:nvSpPr>
          <p:cNvPr id="31" name="TextBox 30"/>
          <p:cNvSpPr txBox="1">
            <a:spLocks noChangeArrowheads="1"/>
          </p:cNvSpPr>
          <p:nvPr/>
        </p:nvSpPr>
        <p:spPr bwMode="auto">
          <a:xfrm>
            <a:off x="0" y="5445125"/>
            <a:ext cx="8604250" cy="1200150"/>
          </a:xfrm>
          <a:prstGeom prst="rect">
            <a:avLst/>
          </a:prstGeom>
          <a:noFill/>
          <a:ln w="9525">
            <a:noFill/>
            <a:miter lim="800000"/>
            <a:headEnd/>
            <a:tailEnd/>
          </a:ln>
        </p:spPr>
        <p:txBody>
          <a:bodyPr>
            <a:spAutoFit/>
          </a:bodyPr>
          <a:lstStyle/>
          <a:p>
            <a:r>
              <a:rPr lang="ar-EG" sz="2400" b="1" dirty="0">
                <a:solidFill>
                  <a:schemeClr val="bg1"/>
                </a:solidFill>
              </a:rPr>
              <a:t>(1) أخرجه البخاري في كتاب الأذان، باب وجوب صلاة الجماعة، </a:t>
            </a:r>
            <a:r>
              <a:rPr lang="ar-EG" sz="2400" b="1" dirty="0" smtClean="0">
                <a:solidFill>
                  <a:schemeClr val="bg1"/>
                </a:solidFill>
              </a:rPr>
              <a:t>برقم: </a:t>
            </a:r>
            <a:r>
              <a:rPr lang="ar-EG" sz="2400" b="1" dirty="0">
                <a:solidFill>
                  <a:schemeClr val="bg1"/>
                </a:solidFill>
              </a:rPr>
              <a:t>644، ومسلم في كتاب الصلاة، باب فضل صلاة الجماعة وبيان التشديد في التخلف عنها، برقم: 651.</a:t>
            </a:r>
            <a:endParaRPr lang="en-US" sz="2400" b="1" dirty="0">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أدلة على وجوب صلاة الجماعة.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par>
                                <p:cTn id="13" presetID="18" presetClass="entr" presetSubtype="12"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downLeft)">
                                      <p:cBhvr>
                                        <p:cTn id="15"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5" name="عن أبي هريرة رضي الله عنه ش 18.wav"/>
                                        </p:tgtEl>
                                      </p:cMediaNode>
                                    </p:audio>
                                  </p:sub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strips(down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6" name="رنة تليفون قصيرة.wav"/>
                                        </p:tgtEl>
                                      </p:cMediaNode>
                                    </p:audio>
                                  </p:subTnLst>
                                </p:cTn>
                              </p:par>
                              <p:par>
                                <p:cTn id="21" presetID="18" presetClass="entr" presetSubtype="12"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strips(downLeft)">
                                      <p:cBhvr>
                                        <p:cTn id="23" dur="500"/>
                                        <p:tgtEl>
                                          <p:spTgt spid="31"/>
                                        </p:tgtEl>
                                      </p:cBhvr>
                                    </p:animEffect>
                                  </p:childTnLst>
                                  <p:subTnLst>
                                    <p:audio>
                                      <p:cMediaNode>
                                        <p:cTn display="0" masterRel="sameClick">
                                          <p:stCondLst>
                                            <p:cond evt="begin" delay="0">
                                              <p:tn val="21"/>
                                            </p:cond>
                                          </p:stCondLst>
                                          <p:endCondLst>
                                            <p:cond evt="onStopAudio" delay="0">
                                              <p:tgtEl>
                                                <p:sldTgt/>
                                              </p:tgtEl>
                                            </p:cond>
                                          </p:endCondLst>
                                        </p:cTn>
                                        <p:tgtEl>
                                          <p:sndTgt r:embed="rId7" name="أخرجه البخاري في كتاب الأذان ش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95288" y="260350"/>
            <a:ext cx="8215312" cy="6000750"/>
            <a:chOff x="1857356" y="3286124"/>
            <a:chExt cx="4786346" cy="3071834"/>
          </a:xfrm>
        </p:grpSpPr>
        <p:sp>
          <p:nvSpPr>
            <p:cNvPr id="3" name="Cloud 2"/>
            <p:cNvSpPr/>
            <p:nvPr/>
          </p:nvSpPr>
          <p:spPr>
            <a:xfrm>
              <a:off x="2715661" y="4857798"/>
              <a:ext cx="3928041" cy="1500160"/>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Cloud 3"/>
            <p:cNvSpPr/>
            <p:nvPr/>
          </p:nvSpPr>
          <p:spPr>
            <a:xfrm>
              <a:off x="1857356" y="3286124"/>
              <a:ext cx="3477616" cy="1500160"/>
            </a:xfrm>
            <a:prstGeom prst="cloud">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lowchart: Punched Tape 4"/>
            <p:cNvSpPr/>
            <p:nvPr/>
          </p:nvSpPr>
          <p:spPr>
            <a:xfrm>
              <a:off x="1857356" y="3359263"/>
              <a:ext cx="4786346" cy="2815848"/>
            </a:xfrm>
            <a:prstGeom prst="flowChartPunchedTape">
              <a:avLst/>
            </a:prstGeom>
            <a:ln/>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endParaRPr lang="ar-EG" sz="4800" b="1" spc="50" dirty="0">
                <a:ln w="11430"/>
                <a:solidFill>
                  <a:schemeClr val="tx1"/>
                </a:solidFill>
                <a:effectLst>
                  <a:outerShdw blurRad="76200" dist="50800" dir="5400000" algn="tl" rotWithShape="0">
                    <a:srgbClr val="000000">
                      <a:alpha val="65000"/>
                    </a:srgbClr>
                  </a:outerShdw>
                </a:effectLst>
              </a:endParaRPr>
            </a:p>
          </p:txBody>
        </p:sp>
      </p:grpSp>
      <p:sp>
        <p:nvSpPr>
          <p:cNvPr id="13315" name="عنوان 1"/>
          <p:cNvSpPr txBox="1">
            <a:spLocks/>
          </p:cNvSpPr>
          <p:nvPr/>
        </p:nvSpPr>
        <p:spPr bwMode="auto">
          <a:xfrm>
            <a:off x="895350" y="2117725"/>
            <a:ext cx="7267575" cy="1600200"/>
          </a:xfrm>
          <a:prstGeom prst="rect">
            <a:avLst/>
          </a:prstGeom>
          <a:noFill/>
          <a:ln w="9525">
            <a:noFill/>
            <a:miter lim="800000"/>
            <a:headEnd/>
            <a:tailEnd/>
          </a:ln>
        </p:spPr>
        <p:txBody>
          <a:bodyPr anchor="ctr"/>
          <a:lstStyle/>
          <a:p>
            <a:pPr algn="ctr"/>
            <a:endParaRPr lang="ar-EG" sz="4000">
              <a:solidFill>
                <a:srgbClr val="FF0000"/>
              </a:solidFill>
            </a:endParaRPr>
          </a:p>
          <a:p>
            <a:pPr algn="ctr"/>
            <a:r>
              <a:rPr lang="ar-SA" sz="3600" b="1"/>
              <a:t>2- </a:t>
            </a:r>
            <a:r>
              <a:rPr lang="ar-SA" sz="3600" b="1">
                <a:solidFill>
                  <a:srgbClr val="FF0066"/>
                </a:solidFill>
              </a:rPr>
              <a:t>وعن </a:t>
            </a:r>
            <a:r>
              <a:rPr lang="ar-EG" sz="3600" b="1">
                <a:solidFill>
                  <a:srgbClr val="FF0066"/>
                </a:solidFill>
              </a:rPr>
              <a:t>ا</a:t>
            </a:r>
            <a:r>
              <a:rPr lang="ar-SA" sz="3600" b="1">
                <a:solidFill>
                  <a:srgbClr val="FF0066"/>
                </a:solidFill>
              </a:rPr>
              <a:t>ب</a:t>
            </a:r>
            <a:r>
              <a:rPr lang="ar-EG" sz="3600" b="1">
                <a:solidFill>
                  <a:srgbClr val="FF0066"/>
                </a:solidFill>
              </a:rPr>
              <a:t>ن</a:t>
            </a:r>
            <a:r>
              <a:rPr lang="ar-SA" sz="3600" b="1">
                <a:solidFill>
                  <a:srgbClr val="FF0066"/>
                </a:solidFill>
              </a:rPr>
              <a:t> أم مكتوم رضي الله عنه أنه</a:t>
            </a:r>
            <a:r>
              <a:rPr lang="ar-SA" sz="3600" b="1"/>
              <a:t> </a:t>
            </a:r>
            <a:r>
              <a:rPr lang="ar-SA" sz="3600" b="1">
                <a:solidFill>
                  <a:srgbClr val="0000FF"/>
                </a:solidFill>
              </a:rPr>
              <a:t>سأل النبي صلى الله عليه وسلم فقال:</a:t>
            </a:r>
            <a:r>
              <a:rPr lang="ar-SA" sz="3600" b="1">
                <a:solidFill>
                  <a:srgbClr val="00B050"/>
                </a:solidFill>
              </a:rPr>
              <a:t> يا رسول الله، إني رجل ضرير البصر، شاسع الدار ولي قائد لا </a:t>
            </a:r>
            <a:r>
              <a:rPr lang="ar-EG" sz="3600" b="1">
                <a:solidFill>
                  <a:srgbClr val="00B050"/>
                </a:solidFill>
              </a:rPr>
              <a:t>ي</a:t>
            </a:r>
            <a:r>
              <a:rPr lang="ar-SA" sz="3600" b="1">
                <a:solidFill>
                  <a:srgbClr val="00B050"/>
                </a:solidFill>
              </a:rPr>
              <a:t>لائمني، فهل لي رخصة أن أصلي في بيتي؟ قال: </a:t>
            </a:r>
            <a:r>
              <a:rPr lang="ar-EG" sz="3600" b="1">
                <a:solidFill>
                  <a:srgbClr val="00B050"/>
                </a:solidFill>
              </a:rPr>
              <a:t>"</a:t>
            </a:r>
            <a:r>
              <a:rPr lang="ar-SA" sz="3600" b="1">
                <a:solidFill>
                  <a:srgbClr val="00B050"/>
                </a:solidFill>
              </a:rPr>
              <a:t>هل تسمع النداء؟</a:t>
            </a:r>
            <a:r>
              <a:rPr lang="ar-EG" sz="3600" b="1">
                <a:solidFill>
                  <a:srgbClr val="00B050"/>
                </a:solidFill>
              </a:rPr>
              <a:t>"</a:t>
            </a:r>
            <a:r>
              <a:rPr lang="ar-SA" sz="3600" b="1">
                <a:solidFill>
                  <a:srgbClr val="00B050"/>
                </a:solidFill>
              </a:rPr>
              <a:t> قال: نعم، قال: </a:t>
            </a:r>
          </a:p>
          <a:p>
            <a:pPr algn="ctr"/>
            <a:r>
              <a:rPr lang="ar-EG" sz="3600" b="1">
                <a:solidFill>
                  <a:srgbClr val="00B050"/>
                </a:solidFill>
              </a:rPr>
              <a:t>"</a:t>
            </a:r>
            <a:r>
              <a:rPr lang="ar-SA" sz="3600" b="1">
                <a:solidFill>
                  <a:srgbClr val="00B050"/>
                </a:solidFill>
              </a:rPr>
              <a:t>لا أجد لك رخصة</a:t>
            </a:r>
            <a:r>
              <a:rPr lang="ar-EG" sz="3600" b="1">
                <a:solidFill>
                  <a:srgbClr val="00B050"/>
                </a:solidFill>
              </a:rPr>
              <a:t>"</a:t>
            </a:r>
            <a:r>
              <a:rPr lang="ar-EG" sz="3600" b="1" baseline="30000">
                <a:solidFill>
                  <a:srgbClr val="00B050"/>
                </a:solidFill>
              </a:rPr>
              <a:t>(2)</a:t>
            </a:r>
            <a:r>
              <a:rPr lang="ar-SA" sz="3600" b="1">
                <a:solidFill>
                  <a:srgbClr val="00B050"/>
                </a:solidFill>
              </a:rPr>
              <a:t>.</a:t>
            </a:r>
          </a:p>
        </p:txBody>
      </p:sp>
      <p:pic>
        <p:nvPicPr>
          <p:cNvPr id="8" name="Picture 7" descr="D:\شغل منى\خلفيات جديدة\أشكال خارجية حلوة\أشكال خارجية حلوة1\براويز رسائل\0177.WMF"/>
          <p:cNvPicPr>
            <a:picLocks noChangeAspect="1" noChangeArrowheads="1"/>
          </p:cNvPicPr>
          <p:nvPr/>
        </p:nvPicPr>
        <p:blipFill>
          <a:blip r:embed="rId7"/>
          <a:srcRect/>
          <a:stretch>
            <a:fillRect/>
          </a:stretch>
        </p:blipFill>
        <p:spPr bwMode="auto">
          <a:xfrm>
            <a:off x="0" y="5410200"/>
            <a:ext cx="9144000" cy="1447800"/>
          </a:xfrm>
          <a:prstGeom prst="rect">
            <a:avLst/>
          </a:prstGeom>
          <a:noFill/>
          <a:ln w="9525">
            <a:noFill/>
            <a:miter lim="800000"/>
            <a:headEnd/>
            <a:tailEnd/>
          </a:ln>
        </p:spPr>
      </p:pic>
      <p:sp>
        <p:nvSpPr>
          <p:cNvPr id="9" name="TextBox 8"/>
          <p:cNvSpPr txBox="1">
            <a:spLocks noChangeArrowheads="1"/>
          </p:cNvSpPr>
          <p:nvPr/>
        </p:nvSpPr>
        <p:spPr bwMode="auto">
          <a:xfrm>
            <a:off x="0" y="5445125"/>
            <a:ext cx="8604250" cy="1200150"/>
          </a:xfrm>
          <a:prstGeom prst="rect">
            <a:avLst/>
          </a:prstGeom>
          <a:noFill/>
          <a:ln w="9525">
            <a:noFill/>
            <a:miter lim="800000"/>
            <a:headEnd/>
            <a:tailEnd/>
          </a:ln>
        </p:spPr>
        <p:txBody>
          <a:bodyPr>
            <a:spAutoFit/>
          </a:bodyPr>
          <a:lstStyle/>
          <a:p>
            <a:r>
              <a:rPr lang="ar-EG" sz="2400" b="1">
                <a:solidFill>
                  <a:schemeClr val="bg1"/>
                </a:solidFill>
              </a:rPr>
              <a:t>(2) أخرجه مسلم في كتاب المساجد، باب يجب إتيان المسجد على من سمع النداء، برقم: 653، وأبو داود في كتاب الصلاة، باب التشديد في ترك الجماعة، برقم 553 واللفظ له.</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12" presetClass="entr" presetSubtype="2" fill="hold" grpId="0"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slide(fromRight)">
                                      <p:cBhvr>
                                        <p:cTn id="10" dur="500"/>
                                        <p:tgtEl>
                                          <p:spTgt spid="13315"/>
                                        </p:tgtEl>
                                      </p:cBhvr>
                                    </p:animEffect>
                                  </p:childTnLst>
                                  <p:subTnLst>
                                    <p:audio>
                                      <p:cMediaNode>
                                        <p:cTn display="0" masterRel="sameClick">
                                          <p:stCondLst>
                                            <p:cond evt="begin" delay="0">
                                              <p:tn val="8"/>
                                            </p:cond>
                                          </p:stCondLst>
                                          <p:endCondLst>
                                            <p:cond evt="onStopAudio" delay="0">
                                              <p:tgtEl>
                                                <p:sldTgt/>
                                              </p:tgtEl>
                                            </p:cond>
                                          </p:endCondLst>
                                        </p:cTn>
                                        <p:tgtEl>
                                          <p:sndTgt r:embed="rId4" name="وعن أبي أم مكتوم رضي الله عنه أنه ش 19.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5" name="رنة تليفون قصيرة.wav"/>
                                        </p:tgtEl>
                                      </p:cMediaNode>
                                    </p:audio>
                                  </p:subTnLst>
                                </p:cTn>
                              </p:par>
                              <p:par>
                                <p:cTn id="16" presetID="16" presetClass="entr" presetSubtype="2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Horizontal)">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6" name="أخرجه مسلم في كتاب المساجد ش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57188" y="1714500"/>
            <a:ext cx="8358187" cy="4214813"/>
            <a:chOff x="2357422" y="1571612"/>
            <a:chExt cx="5000660" cy="3571900"/>
          </a:xfrm>
        </p:grpSpPr>
        <p:sp>
          <p:nvSpPr>
            <p:cNvPr id="4" name="Lightning Bolt 3"/>
            <p:cNvSpPr/>
            <p:nvPr/>
          </p:nvSpPr>
          <p:spPr>
            <a:xfrm flipH="1" flipV="1">
              <a:off x="2357422" y="3116072"/>
              <a:ext cx="2358336" cy="2027440"/>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Lightning Bolt 4"/>
            <p:cNvSpPr/>
            <p:nvPr/>
          </p:nvSpPr>
          <p:spPr>
            <a:xfrm flipV="1">
              <a:off x="5144115" y="3142979"/>
              <a:ext cx="2213967" cy="2000533"/>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Lightning Bolt 5"/>
            <p:cNvSpPr/>
            <p:nvPr/>
          </p:nvSpPr>
          <p:spPr>
            <a:xfrm flipH="1">
              <a:off x="2357422" y="1571612"/>
              <a:ext cx="2428620" cy="1715319"/>
            </a:xfrm>
            <a:prstGeom prst="lightningBol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Lightning Bolt 6"/>
            <p:cNvSpPr/>
            <p:nvPr/>
          </p:nvSpPr>
          <p:spPr>
            <a:xfrm>
              <a:off x="5144115" y="1571612"/>
              <a:ext cx="2213967" cy="1715319"/>
            </a:xfrm>
            <a:prstGeom prst="lightningBol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Oval 7"/>
            <p:cNvSpPr/>
            <p:nvPr/>
          </p:nvSpPr>
          <p:spPr>
            <a:xfrm>
              <a:off x="3126739" y="1874316"/>
              <a:ext cx="3429024" cy="2928958"/>
            </a:xfrm>
            <a:prstGeom prst="ellips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rPr>
                <a:t>صلاة الجماعة</a:t>
              </a:r>
              <a:endParaRPr lang="ar-EG"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صلاة الجما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14313" y="1143000"/>
            <a:ext cx="8643937" cy="5357813"/>
            <a:chOff x="214282" y="2857496"/>
            <a:chExt cx="5357818" cy="3659374"/>
          </a:xfrm>
        </p:grpSpPr>
        <p:sp>
          <p:nvSpPr>
            <p:cNvPr id="5" name="Rounded Rectangle 4"/>
            <p:cNvSpPr/>
            <p:nvPr/>
          </p:nvSpPr>
          <p:spPr>
            <a:xfrm>
              <a:off x="500622" y="3142656"/>
              <a:ext cx="4785137" cy="3072790"/>
            </a:xfrm>
            <a:prstGeom prst="roundRect">
              <a:avLst/>
            </a:prstGeom>
            <a:gradFill>
              <a:gsLst>
                <a:gs pos="0">
                  <a:srgbClr val="CC00CC"/>
                </a:gs>
                <a:gs pos="50000">
                  <a:schemeClr val="bg1"/>
                </a:gs>
                <a:gs pos="100000">
                  <a:srgbClr val="0000FF"/>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21514" name="Picture 3" descr="Bdrlc086.wmf"/>
            <p:cNvPicPr>
              <a:picLocks noChangeAspect="1"/>
            </p:cNvPicPr>
            <p:nvPr/>
          </p:nvPicPr>
          <p:blipFill>
            <a:blip r:embed="rId8">
              <a:lum bright="20000" contrast="18000"/>
            </a:blip>
            <a:srcRect/>
            <a:stretch>
              <a:fillRect/>
            </a:stretch>
          </p:blipFill>
          <p:spPr bwMode="auto">
            <a:xfrm>
              <a:off x="214282" y="2857496"/>
              <a:ext cx="5357818" cy="3659374"/>
            </a:xfrm>
            <a:prstGeom prst="rect">
              <a:avLst/>
            </a:prstGeom>
            <a:noFill/>
            <a:ln w="9525">
              <a:noFill/>
              <a:miter lim="800000"/>
              <a:headEnd/>
              <a:tailEnd/>
            </a:ln>
          </p:spPr>
        </p:pic>
      </p:grpSp>
      <p:sp>
        <p:nvSpPr>
          <p:cNvPr id="12" name="عنوان 1"/>
          <p:cNvSpPr txBox="1">
            <a:spLocks/>
          </p:cNvSpPr>
          <p:nvPr/>
        </p:nvSpPr>
        <p:spPr bwMode="auto">
          <a:xfrm>
            <a:off x="1071563" y="1571625"/>
            <a:ext cx="6929437" cy="1600200"/>
          </a:xfrm>
          <a:prstGeom prst="rect">
            <a:avLst/>
          </a:prstGeom>
          <a:noFill/>
          <a:ln w="9525">
            <a:noFill/>
            <a:miter lim="800000"/>
            <a:headEnd/>
            <a:tailEnd/>
          </a:ln>
        </p:spPr>
        <p:txBody>
          <a:bodyPr anchor="ctr"/>
          <a:lstStyle/>
          <a:p>
            <a:pPr algn="ctr">
              <a:defRPr/>
            </a:pPr>
            <a:r>
              <a:rPr lang="ar-EG" sz="4000" dirty="0">
                <a:solidFill>
                  <a:srgbClr val="FF0000"/>
                </a:solidFill>
              </a:rPr>
              <a:t> </a:t>
            </a:r>
          </a:p>
          <a:p>
            <a:pPr algn="ctr">
              <a:defRPr/>
            </a:pPr>
            <a:r>
              <a:rPr lang="ar-EG" sz="3200" b="1" dirty="0">
                <a:solidFill>
                  <a:schemeClr val="tx1">
                    <a:lumMod val="85000"/>
                    <a:lumOff val="15000"/>
                  </a:schemeClr>
                </a:solidFill>
              </a:rPr>
              <a:t>بالتعاون مع زملائي: أذكر أوجه الدلالة على وجوب صلاة الجماعة من هذه الأحاديث.</a:t>
            </a:r>
          </a:p>
          <a:p>
            <a:pPr algn="ctr">
              <a:defRPr/>
            </a:pPr>
            <a:endParaRPr lang="en-US" sz="3200" dirty="0">
              <a:solidFill>
                <a:srgbClr val="FF0000"/>
              </a:solidFill>
            </a:endParaRPr>
          </a:p>
        </p:txBody>
      </p:sp>
      <p:grpSp>
        <p:nvGrpSpPr>
          <p:cNvPr id="3" name="Group 5"/>
          <p:cNvGrpSpPr>
            <a:grpSpLocks/>
          </p:cNvGrpSpPr>
          <p:nvPr/>
        </p:nvGrpSpPr>
        <p:grpSpPr bwMode="auto">
          <a:xfrm>
            <a:off x="2143125" y="357188"/>
            <a:ext cx="4714875" cy="842962"/>
            <a:chOff x="3929058" y="285728"/>
            <a:chExt cx="4572032" cy="1643943"/>
          </a:xfrm>
        </p:grpSpPr>
        <p:sp>
          <p:nvSpPr>
            <p:cNvPr id="8" name="Rounded Rectangular Callout 4"/>
            <p:cNvSpPr/>
            <p:nvPr/>
          </p:nvSpPr>
          <p:spPr>
            <a:xfrm>
              <a:off x="3929058" y="285728"/>
              <a:ext cx="4572032" cy="1071195"/>
            </a:xfrm>
            <a:prstGeom prst="wedgeRoundRectCallout">
              <a:avLst/>
            </a:prstGeom>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fontAlgn="auto">
                <a:spcBef>
                  <a:spcPts val="0"/>
                </a:spcBef>
                <a:spcAft>
                  <a:spcPts val="0"/>
                </a:spcAft>
                <a:defRPr/>
              </a:pPr>
              <a:endParaRPr lang="ar-EG">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1"/>
            <p:cNvSpPr txBox="1"/>
            <p:nvPr/>
          </p:nvSpPr>
          <p:spPr>
            <a:xfrm>
              <a:off x="4143372" y="428605"/>
              <a:ext cx="4214843" cy="150106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1">
              <a:spAutoFit/>
            </a:bodyPr>
            <a:lstStyle/>
            <a:p>
              <a:pPr algn="ctr" fontAlgn="auto">
                <a:spcBef>
                  <a:spcPts val="0"/>
                </a:spcBef>
                <a:spcAft>
                  <a:spcPts val="0"/>
                </a:spcAft>
                <a:defRPr/>
              </a:pPr>
              <a:r>
                <a:rPr lang="ar-SA" sz="4400" dirty="0">
                  <a:ln w="18415" cmpd="sng">
                    <a:solidFill>
                      <a:srgbClr val="FFFFFF"/>
                    </a:solidFill>
                    <a:prstDash val="solid"/>
                  </a:ln>
                  <a:solidFill>
                    <a:srgbClr val="FFFFFF"/>
                  </a:solidFill>
                  <a:effectLst>
                    <a:outerShdw blurRad="63500" dir="3600000" algn="tl" rotWithShape="0">
                      <a:srgbClr val="000000">
                        <a:alpha val="70000"/>
                      </a:srgbClr>
                    </a:outerShdw>
                  </a:effectLst>
                </a:rPr>
                <a:t>تمرين جماعي</a:t>
              </a:r>
            </a:p>
          </p:txBody>
        </p:sp>
      </p:grpSp>
      <p:sp>
        <p:nvSpPr>
          <p:cNvPr id="8193" name="Rectangle 1"/>
          <p:cNvSpPr>
            <a:spLocks noChangeArrowheads="1"/>
          </p:cNvSpPr>
          <p:nvPr/>
        </p:nvSpPr>
        <p:spPr bwMode="auto">
          <a:xfrm>
            <a:off x="1285875" y="3000375"/>
            <a:ext cx="6643688" cy="1570038"/>
          </a:xfrm>
          <a:prstGeom prst="rect">
            <a:avLst/>
          </a:prstGeom>
          <a:noFill/>
          <a:ln w="9525">
            <a:noFill/>
            <a:miter lim="800000"/>
            <a:headEnd/>
            <a:tailEnd/>
          </a:ln>
        </p:spPr>
        <p:txBody>
          <a:bodyPr anchor="ctr">
            <a:spAutoFit/>
          </a:bodyPr>
          <a:lstStyle/>
          <a:p>
            <a:r>
              <a:rPr lang="ar-EG" sz="3200" b="1">
                <a:solidFill>
                  <a:srgbClr val="0000FF"/>
                </a:solidFill>
                <a:latin typeface="Times New Roman" pitchFamily="18" charset="0"/>
                <a:cs typeface="Times New Roman" pitchFamily="18" charset="0"/>
              </a:rPr>
              <a:t>- أن النبي صلى الله عليه وسلم كاد يحرق على المتخلفين عن الجماعة بيوتهم؛ يدل هذا على توكيد وجوبها.</a:t>
            </a:r>
            <a:endParaRPr lang="ar-EG" sz="4000">
              <a:solidFill>
                <a:srgbClr val="0000FF"/>
              </a:solidFill>
            </a:endParaRPr>
          </a:p>
        </p:txBody>
      </p:sp>
      <p:sp>
        <p:nvSpPr>
          <p:cNvPr id="11" name="Rectangle 1"/>
          <p:cNvSpPr>
            <a:spLocks noChangeArrowheads="1"/>
          </p:cNvSpPr>
          <p:nvPr/>
        </p:nvSpPr>
        <p:spPr bwMode="auto">
          <a:xfrm>
            <a:off x="1285875" y="4565650"/>
            <a:ext cx="6643688" cy="1077913"/>
          </a:xfrm>
          <a:prstGeom prst="rect">
            <a:avLst/>
          </a:prstGeom>
          <a:noFill/>
          <a:ln w="9525">
            <a:noFill/>
            <a:miter lim="800000"/>
            <a:headEnd/>
            <a:tailEnd/>
          </a:ln>
        </p:spPr>
        <p:txBody>
          <a:bodyPr anchor="ctr">
            <a:spAutoFit/>
          </a:bodyPr>
          <a:lstStyle/>
          <a:p>
            <a:r>
              <a:rPr lang="ar-EG" sz="3200" b="1">
                <a:solidFill>
                  <a:srgbClr val="0000FF"/>
                </a:solidFill>
                <a:latin typeface="Times New Roman" pitchFamily="18" charset="0"/>
                <a:cs typeface="Times New Roman" pitchFamily="18" charset="0"/>
              </a:rPr>
              <a:t>- لم يأذن النبي صلى الله عليه وسلم لابن أم مكتوم بالتخلف عن الجماعةٍ؛ رغم أنه مكفوفٌ.</a:t>
            </a: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تمرين جماعي.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0048 - حد حاسم للويندوز.wav"/>
                                        </p:tgtEl>
                                      </p:cMediaNode>
                                    </p:audio>
                                  </p:subTnLst>
                                </p:cTn>
                              </p:par>
                              <p:par>
                                <p:cTn id="13" presetID="18" presetClass="entr" presetSubtype="12"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strips(downLeft)">
                                      <p:cBhvr>
                                        <p:cTn id="15" dur="500"/>
                                        <p:tgtEl>
                                          <p:spTgt spid="12">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5" name="بالتعاون مع زملائي.wav"/>
                                        </p:tgtEl>
                                      </p:cMediaNode>
                                    </p:audio>
                                  </p:sub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193"/>
                                        </p:tgtEl>
                                        <p:attrNameLst>
                                          <p:attrName>style.visibility</p:attrName>
                                        </p:attrNameLst>
                                      </p:cBhvr>
                                      <p:to>
                                        <p:strVal val="visible"/>
                                      </p:to>
                                    </p:set>
                                    <p:animEffect transition="in" filter="strips(downLeft)">
                                      <p:cBhvr>
                                        <p:cTn id="20" dur="500"/>
                                        <p:tgtEl>
                                          <p:spTgt spid="8193"/>
                                        </p:tgtEl>
                                      </p:cBhvr>
                                    </p:animEffect>
                                  </p:childTnLst>
                                  <p:subTnLst>
                                    <p:audio>
                                      <p:cMediaNode>
                                        <p:cTn display="0" masterRel="sameClick">
                                          <p:stCondLst>
                                            <p:cond evt="begin" delay="0">
                                              <p:tn val="18"/>
                                            </p:cond>
                                          </p:stCondLst>
                                          <p:endCondLst>
                                            <p:cond evt="onStopAudio" delay="0">
                                              <p:tgtEl>
                                                <p:sldTgt/>
                                              </p:tgtEl>
                                            </p:cond>
                                          </p:endCondLst>
                                        </p:cTn>
                                        <p:tgtEl>
                                          <p:sndTgt r:embed="rId6" name="أن النبي صلى الله عليه وسلم كاد يحرق.wav"/>
                                        </p:tgtEl>
                                      </p:cMediaNode>
                                    </p:audio>
                                  </p:sub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7" name="لم يأذن النبي صلى الله عليه وسل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07950" y="131763"/>
            <a:ext cx="8856663" cy="6610350"/>
            <a:chOff x="500034" y="1500174"/>
            <a:chExt cx="8385397" cy="4286250"/>
          </a:xfrm>
        </p:grpSpPr>
        <p:grpSp>
          <p:nvGrpSpPr>
            <p:cNvPr id="22532" name="Group 7"/>
            <p:cNvGrpSpPr>
              <a:grpSpLocks/>
            </p:cNvGrpSpPr>
            <p:nvPr/>
          </p:nvGrpSpPr>
          <p:grpSpPr bwMode="auto">
            <a:xfrm>
              <a:off x="500034" y="1500174"/>
              <a:ext cx="8385398" cy="4286250"/>
              <a:chOff x="142844" y="1071546"/>
              <a:chExt cx="9268074" cy="4286280"/>
            </a:xfrm>
          </p:grpSpPr>
          <p:sp>
            <p:nvSpPr>
              <p:cNvPr id="5" name="Round Diagonal Corner Rectangle 4"/>
              <p:cNvSpPr/>
              <p:nvPr/>
            </p:nvSpPr>
            <p:spPr>
              <a:xfrm rot="5400000">
                <a:off x="1556258" y="-341868"/>
                <a:ext cx="3887915" cy="6714743"/>
              </a:xfrm>
              <a:prstGeom prst="round2DiagRect">
                <a:avLst>
                  <a:gd name="adj1" fmla="val 50000"/>
                  <a:gd name="adj2" fmla="val 0"/>
                </a:avLst>
              </a:prstGeom>
              <a:blipFill>
                <a:blip r:embed="rId6" cstate="print"/>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 name="Round Diagonal Corner Rectangle 5"/>
              <p:cNvSpPr/>
              <p:nvPr/>
            </p:nvSpPr>
            <p:spPr>
              <a:xfrm>
                <a:off x="696038" y="1731369"/>
                <a:ext cx="8714879" cy="3626457"/>
              </a:xfrm>
              <a:prstGeom prst="round2DiagRect">
                <a:avLst>
                  <a:gd name="adj1" fmla="val 50000"/>
                  <a:gd name="adj2"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grpSp>
        <p:sp>
          <p:nvSpPr>
            <p:cNvPr id="22533" name="TextBox 3"/>
            <p:cNvSpPr txBox="1">
              <a:spLocks noChangeArrowheads="1"/>
            </p:cNvSpPr>
            <p:nvPr/>
          </p:nvSpPr>
          <p:spPr bwMode="auto">
            <a:xfrm>
              <a:off x="2143108" y="2285992"/>
              <a:ext cx="5643602" cy="646331"/>
            </a:xfrm>
            <a:prstGeom prst="rect">
              <a:avLst/>
            </a:prstGeom>
            <a:noFill/>
            <a:ln w="9525">
              <a:noFill/>
              <a:miter lim="800000"/>
              <a:headEnd/>
              <a:tailEnd/>
            </a:ln>
          </p:spPr>
          <p:txBody>
            <a:bodyPr>
              <a:spAutoFit/>
            </a:bodyPr>
            <a:lstStyle/>
            <a:p>
              <a:endParaRPr lang="en-US" sz="3600">
                <a:latin typeface="Calibri" pitchFamily="34" charset="0"/>
              </a:endParaRPr>
            </a:p>
          </p:txBody>
        </p:sp>
      </p:grpSp>
      <p:sp>
        <p:nvSpPr>
          <p:cNvPr id="7" name="TextBox 3"/>
          <p:cNvSpPr txBox="1">
            <a:spLocks noChangeArrowheads="1"/>
          </p:cNvSpPr>
          <p:nvPr/>
        </p:nvSpPr>
        <p:spPr bwMode="auto">
          <a:xfrm>
            <a:off x="1285875" y="2357438"/>
            <a:ext cx="7507288" cy="2862262"/>
          </a:xfrm>
          <a:prstGeom prst="rect">
            <a:avLst/>
          </a:prstGeom>
          <a:noFill/>
          <a:ln w="9525">
            <a:noFill/>
            <a:miter lim="800000"/>
            <a:headEnd/>
            <a:tailEnd/>
          </a:ln>
        </p:spPr>
        <p:txBody>
          <a:bodyPr>
            <a:spAutoFit/>
          </a:bodyPr>
          <a:lstStyle/>
          <a:p>
            <a:pPr algn="ctr"/>
            <a:r>
              <a:rPr lang="ar-EG" sz="3600" b="1">
                <a:solidFill>
                  <a:srgbClr val="FF0000"/>
                </a:solidFill>
                <a:latin typeface="Calibri" pitchFamily="34" charset="0"/>
              </a:rPr>
              <a:t>فوائد صلاة الجماعة</a:t>
            </a:r>
          </a:p>
          <a:p>
            <a:pPr algn="ctr"/>
            <a:r>
              <a:rPr lang="ar-SA" sz="3600" b="1">
                <a:latin typeface="Calibri" pitchFamily="34" charset="0"/>
              </a:rPr>
              <a:t>لاجتماع المسلمين في صلاة الجماعة كل يوم خمس مرات فوائد وحكم عظيمة يدركها كل من يحافظ على صلاة الجماعة في المسجد، أناقش مع معلّمي هذه الحِكَم وأكتبها.</a:t>
            </a: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081 - اعلان اهمال الويندوز.wav"/>
                                        </p:tgtEl>
                                      </p:cMediaNode>
                                    </p:audio>
                                  </p:subTnLst>
                                </p:cTn>
                              </p:par>
                              <p:par>
                                <p:cTn id="10" presetID="17" presetClass="entr" presetSubtype="1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فوائد صلاة الجماعة.wav"/>
                                        </p:tgtEl>
                                      </p:cMediaNode>
                                    </p:audio>
                                  </p:sub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5" name="لاجتماع المسلمين في صلاة الجما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
          <p:cNvGrpSpPr>
            <a:grpSpLocks/>
          </p:cNvGrpSpPr>
          <p:nvPr/>
        </p:nvGrpSpPr>
        <p:grpSpPr bwMode="auto">
          <a:xfrm>
            <a:off x="107950" y="131763"/>
            <a:ext cx="8856663" cy="6610350"/>
            <a:chOff x="500034" y="1500174"/>
            <a:chExt cx="8385397" cy="4286250"/>
          </a:xfrm>
        </p:grpSpPr>
        <p:grpSp>
          <p:nvGrpSpPr>
            <p:cNvPr id="23556" name="Group 7"/>
            <p:cNvGrpSpPr>
              <a:grpSpLocks/>
            </p:cNvGrpSpPr>
            <p:nvPr/>
          </p:nvGrpSpPr>
          <p:grpSpPr bwMode="auto">
            <a:xfrm>
              <a:off x="500034" y="1500174"/>
              <a:ext cx="8385398" cy="4286250"/>
              <a:chOff x="142844" y="1071546"/>
              <a:chExt cx="9268074" cy="4286280"/>
            </a:xfrm>
          </p:grpSpPr>
          <p:sp>
            <p:nvSpPr>
              <p:cNvPr id="5" name="Round Diagonal Corner Rectangle 4"/>
              <p:cNvSpPr/>
              <p:nvPr/>
            </p:nvSpPr>
            <p:spPr>
              <a:xfrm rot="5400000">
                <a:off x="1556258" y="-341868"/>
                <a:ext cx="3887915" cy="6714743"/>
              </a:xfrm>
              <a:prstGeom prst="round2DiagRect">
                <a:avLst>
                  <a:gd name="adj1" fmla="val 50000"/>
                  <a:gd name="adj2" fmla="val 0"/>
                </a:avLst>
              </a:prstGeom>
              <a:blipFill>
                <a:blip r:embed="rId7" cstate="print"/>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 name="Round Diagonal Corner Rectangle 5"/>
              <p:cNvSpPr/>
              <p:nvPr/>
            </p:nvSpPr>
            <p:spPr>
              <a:xfrm>
                <a:off x="696038" y="1731369"/>
                <a:ext cx="8714879" cy="3626457"/>
              </a:xfrm>
              <a:prstGeom prst="round2DiagRect">
                <a:avLst>
                  <a:gd name="adj1" fmla="val 50000"/>
                  <a:gd name="adj2"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grpSp>
        <p:sp>
          <p:nvSpPr>
            <p:cNvPr id="23557" name="TextBox 3"/>
            <p:cNvSpPr txBox="1">
              <a:spLocks noChangeArrowheads="1"/>
            </p:cNvSpPr>
            <p:nvPr/>
          </p:nvSpPr>
          <p:spPr bwMode="auto">
            <a:xfrm>
              <a:off x="2143108" y="2285992"/>
              <a:ext cx="5643602" cy="646331"/>
            </a:xfrm>
            <a:prstGeom prst="rect">
              <a:avLst/>
            </a:prstGeom>
            <a:noFill/>
            <a:ln w="9525">
              <a:noFill/>
              <a:miter lim="800000"/>
              <a:headEnd/>
              <a:tailEnd/>
            </a:ln>
          </p:spPr>
          <p:txBody>
            <a:bodyPr>
              <a:spAutoFit/>
            </a:bodyPr>
            <a:lstStyle/>
            <a:p>
              <a:endParaRPr lang="en-US" sz="3600">
                <a:latin typeface="Calibri" pitchFamily="34" charset="0"/>
              </a:endParaRPr>
            </a:p>
          </p:txBody>
        </p:sp>
      </p:grpSp>
      <p:sp>
        <p:nvSpPr>
          <p:cNvPr id="7" name="TextBox 6"/>
          <p:cNvSpPr txBox="1"/>
          <p:nvPr/>
        </p:nvSpPr>
        <p:spPr>
          <a:xfrm>
            <a:off x="1730375" y="1500188"/>
            <a:ext cx="6913563" cy="4524375"/>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marL="514350" indent="-514350" algn="justLow" eaLnBrk="1" hangingPunct="1">
              <a:lnSpc>
                <a:spcPct val="150000"/>
              </a:lnSpc>
              <a:buFont typeface="+mj-lt"/>
              <a:buAutoNum type="arabicPeriod"/>
              <a:defRPr/>
            </a:pPr>
            <a:r>
              <a:rPr lang="ar-EG" sz="3200" b="1" dirty="0" smtClean="0">
                <a:solidFill>
                  <a:srgbClr val="0000FF"/>
                </a:solidFill>
                <a:cs typeface="+mn-cs"/>
              </a:rPr>
              <a:t>الخضوع لأمر الله - تعالى - و طاعةً له؛ رجاء ثوابه.</a:t>
            </a:r>
          </a:p>
          <a:p>
            <a:pPr marL="514350" indent="-514350" algn="justLow" eaLnBrk="1" hangingPunct="1">
              <a:lnSpc>
                <a:spcPct val="150000"/>
              </a:lnSpc>
              <a:buFont typeface="+mj-lt"/>
              <a:buAutoNum type="arabicPeriod"/>
              <a:defRPr/>
            </a:pPr>
            <a:r>
              <a:rPr lang="ar-EG" sz="3200" b="1" dirty="0" smtClean="0">
                <a:solidFill>
                  <a:srgbClr val="0000FF"/>
                </a:solidFill>
                <a:cs typeface="+mn-cs"/>
              </a:rPr>
              <a:t>تنشأ الألفة، والمحبة بين الناس، ويتعارفون فيما بينهم.</a:t>
            </a:r>
          </a:p>
          <a:p>
            <a:pPr marL="514350" indent="-514350" algn="justLow" eaLnBrk="1" hangingPunct="1">
              <a:lnSpc>
                <a:spcPct val="150000"/>
              </a:lnSpc>
              <a:buFont typeface="+mj-lt"/>
              <a:buAutoNum type="arabicPeriod"/>
              <a:defRPr/>
            </a:pPr>
            <a:r>
              <a:rPr lang="ar-EG" sz="3200" b="1" dirty="0" smtClean="0">
                <a:solidFill>
                  <a:srgbClr val="0000FF"/>
                </a:solidFill>
                <a:cs typeface="+mn-cs"/>
              </a:rPr>
              <a:t>إظهاراً لوحدة المسلمين، وقوتهم، وعزتهم؛ بالوقوف صفاً واحداً، خلف إمامٍ واحد.</a:t>
            </a:r>
          </a:p>
        </p:txBody>
      </p:sp>
    </p:spTree>
  </p:cSld>
  <p:clrMapOvr>
    <a:masterClrMapping/>
  </p:clrMapOvr>
  <p:transition>
    <p:wheel spokes="2"/>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الخضوع لأمر الله تعالى.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تنشأ الألفة والمحبة بين الناس.wav"/>
                                        </p:tgtEl>
                                      </p:cMediaNode>
                                    </p:audio>
                                  </p:sub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6" name="إظهاراً لوحدة المسلمين وقوته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8"/>
          <a:srcRect/>
          <a:stretch>
            <a:fillRect/>
          </a:stretch>
        </p:blipFill>
        <p:spPr bwMode="auto">
          <a:xfrm>
            <a:off x="357188" y="285750"/>
            <a:ext cx="8643937" cy="4943475"/>
          </a:xfrm>
          <a:prstGeom prst="rect">
            <a:avLst/>
          </a:prstGeom>
          <a:noFill/>
          <a:ln w="9525">
            <a:noFill/>
            <a:miter lim="800000"/>
            <a:headEnd/>
            <a:tailEnd/>
          </a:ln>
        </p:spPr>
      </p:pic>
      <p:sp>
        <p:nvSpPr>
          <p:cNvPr id="3" name="TextBox 3"/>
          <p:cNvSpPr txBox="1">
            <a:spLocks noChangeArrowheads="1"/>
          </p:cNvSpPr>
          <p:nvPr/>
        </p:nvSpPr>
        <p:spPr bwMode="auto">
          <a:xfrm>
            <a:off x="1928813" y="2084388"/>
            <a:ext cx="5357812" cy="2554287"/>
          </a:xfrm>
          <a:prstGeom prst="rect">
            <a:avLst/>
          </a:prstGeom>
          <a:noFill/>
          <a:ln w="9525">
            <a:noFill/>
            <a:miter lim="800000"/>
            <a:headEnd/>
            <a:tailEnd/>
          </a:ln>
        </p:spPr>
        <p:txBody>
          <a:bodyPr>
            <a:spAutoFit/>
          </a:bodyPr>
          <a:lstStyle/>
          <a:p>
            <a:pPr algn="ctr"/>
            <a:r>
              <a:rPr lang="ar-SA" sz="3200" b="1">
                <a:latin typeface="Calibri" pitchFamily="34" charset="0"/>
              </a:rPr>
              <a:t>تدُرك صلاة الجماعة بإدراك ركعة من الصلاة مع الإمام، ودليل ذلك حديث أبي هريرة رضي الله عنه أن رسول الله صلى الله عليه وسلم قال: </a:t>
            </a:r>
            <a:r>
              <a:rPr lang="ar-EG" sz="3200" b="1">
                <a:latin typeface="Calibri" pitchFamily="34" charset="0"/>
              </a:rPr>
              <a:t>"</a:t>
            </a:r>
            <a:r>
              <a:rPr lang="ar-SA" sz="3200" b="1">
                <a:solidFill>
                  <a:srgbClr val="0000FF"/>
                </a:solidFill>
                <a:latin typeface="Calibri" pitchFamily="34" charset="0"/>
              </a:rPr>
              <a:t>من أدرك ركعة </a:t>
            </a:r>
            <a:r>
              <a:rPr lang="ar-EG" sz="3200" b="1">
                <a:solidFill>
                  <a:srgbClr val="0000FF"/>
                </a:solidFill>
                <a:latin typeface="Calibri" pitchFamily="34" charset="0"/>
              </a:rPr>
              <a:t>من </a:t>
            </a:r>
            <a:r>
              <a:rPr lang="ar-SA" sz="3200" b="1">
                <a:solidFill>
                  <a:srgbClr val="0000FF"/>
                </a:solidFill>
                <a:latin typeface="Calibri" pitchFamily="34" charset="0"/>
              </a:rPr>
              <a:t>الصلاة فقد أدرك الصلاة</a:t>
            </a:r>
            <a:r>
              <a:rPr lang="ar-EG" sz="3200" b="1">
                <a:latin typeface="Calibri" pitchFamily="34" charset="0"/>
              </a:rPr>
              <a:t>"</a:t>
            </a:r>
            <a:r>
              <a:rPr lang="ar-EG" sz="3200" b="1" baseline="30000">
                <a:latin typeface="Calibri" pitchFamily="34" charset="0"/>
              </a:rPr>
              <a:t>(1) </a:t>
            </a:r>
            <a:r>
              <a:rPr lang="ar-SA" sz="3200" b="1">
                <a:latin typeface="Calibri" pitchFamily="34" charset="0"/>
              </a:rPr>
              <a:t>.</a:t>
            </a:r>
          </a:p>
        </p:txBody>
      </p:sp>
      <p:grpSp>
        <p:nvGrpSpPr>
          <p:cNvPr id="2" name="مجموعة 6"/>
          <p:cNvGrpSpPr>
            <a:grpSpLocks/>
          </p:cNvGrpSpPr>
          <p:nvPr/>
        </p:nvGrpSpPr>
        <p:grpSpPr bwMode="auto">
          <a:xfrm>
            <a:off x="1928813" y="1071563"/>
            <a:ext cx="6000750" cy="1000125"/>
            <a:chOff x="1928794" y="571469"/>
            <a:chExt cx="6000815" cy="1000143"/>
          </a:xfrm>
        </p:grpSpPr>
        <p:sp>
          <p:nvSpPr>
            <p:cNvPr id="5" name="Plaque 9"/>
            <p:cNvSpPr/>
            <p:nvPr/>
          </p:nvSpPr>
          <p:spPr bwMode="auto">
            <a:xfrm>
              <a:off x="1928794" y="571469"/>
              <a:ext cx="5543826" cy="1000143"/>
            </a:xfrm>
            <a:prstGeom prst="plaque">
              <a:avLst/>
            </a:prstGeom>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a:p>
          </p:txBody>
        </p:sp>
        <p:sp>
          <p:nvSpPr>
            <p:cNvPr id="6" name="TextBox 3"/>
            <p:cNvSpPr txBox="1"/>
            <p:nvPr/>
          </p:nvSpPr>
          <p:spPr bwMode="auto">
            <a:xfrm>
              <a:off x="2087309" y="597711"/>
              <a:ext cx="5842300" cy="831012"/>
            </a:xfrm>
            <a:prstGeom prst="rect">
              <a:avLst/>
            </a:prstGeom>
            <a:noFill/>
          </p:spPr>
          <p:txBody>
            <a:bodyPr rtlCol="1">
              <a:spAutoFit/>
            </a:bodyPr>
            <a:lstStyle/>
            <a:p>
              <a:pPr algn="ctr">
                <a:defRPr/>
              </a:pPr>
              <a:r>
                <a:rPr lang="ar-EG" sz="4800" dirty="0">
                  <a:ln w="18415" cmpd="sng">
                    <a:solidFill>
                      <a:srgbClr val="FFFFFF"/>
                    </a:solidFill>
                    <a:prstDash val="solid"/>
                  </a:ln>
                  <a:solidFill>
                    <a:srgbClr val="FFFFFF"/>
                  </a:solidFill>
                  <a:effectLst>
                    <a:outerShdw blurRad="63500" dir="3600000" algn="tl" rotWithShape="0">
                      <a:srgbClr val="000000">
                        <a:alpha val="70000"/>
                      </a:srgbClr>
                    </a:outerShdw>
                  </a:effectLst>
                </a:rPr>
                <a:t>ما تدرك </a:t>
              </a:r>
              <a:r>
                <a:rPr lang="ar-EG" sz="4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به</a:t>
              </a:r>
              <a:r>
                <a:rPr lang="ar-EG" sz="4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SA" sz="4800" dirty="0">
                  <a:ln w="18415" cmpd="sng">
                    <a:solidFill>
                      <a:srgbClr val="FFFFFF"/>
                    </a:solidFill>
                    <a:prstDash val="solid"/>
                  </a:ln>
                  <a:solidFill>
                    <a:srgbClr val="FFFFFF"/>
                  </a:solidFill>
                  <a:effectLst>
                    <a:outerShdw blurRad="63500" dir="3600000" algn="tl" rotWithShape="0">
                      <a:srgbClr val="000000">
                        <a:alpha val="70000"/>
                      </a:srgbClr>
                    </a:outerShdw>
                  </a:effectLst>
                </a:rPr>
                <a:t>الجماعة</a:t>
              </a:r>
            </a:p>
          </p:txBody>
        </p:sp>
      </p:grpSp>
      <p:pic>
        <p:nvPicPr>
          <p:cNvPr id="8" name="Picture 7" descr="D:\شغل منى\خلفيات جديدة\أشكال خارجية حلوة\أشكال خارجية حلوة1\براويز رسائل\0177.WMF"/>
          <p:cNvPicPr>
            <a:picLocks noChangeAspect="1" noChangeArrowheads="1"/>
          </p:cNvPicPr>
          <p:nvPr/>
        </p:nvPicPr>
        <p:blipFill>
          <a:blip r:embed="rId9"/>
          <a:srcRect/>
          <a:stretch>
            <a:fillRect/>
          </a:stretch>
        </p:blipFill>
        <p:spPr bwMode="auto">
          <a:xfrm>
            <a:off x="0" y="5410200"/>
            <a:ext cx="9144000" cy="1447800"/>
          </a:xfrm>
          <a:prstGeom prst="rect">
            <a:avLst/>
          </a:prstGeom>
          <a:noFill/>
          <a:ln w="9525">
            <a:noFill/>
            <a:miter lim="800000"/>
            <a:headEnd/>
            <a:tailEnd/>
          </a:ln>
        </p:spPr>
      </p:pic>
      <p:sp>
        <p:nvSpPr>
          <p:cNvPr id="9" name="TextBox 8"/>
          <p:cNvSpPr txBox="1">
            <a:spLocks noChangeArrowheads="1"/>
          </p:cNvSpPr>
          <p:nvPr/>
        </p:nvSpPr>
        <p:spPr bwMode="auto">
          <a:xfrm>
            <a:off x="0" y="5445125"/>
            <a:ext cx="8604250" cy="831850"/>
          </a:xfrm>
          <a:prstGeom prst="rect">
            <a:avLst/>
          </a:prstGeom>
          <a:noFill/>
          <a:ln w="9525">
            <a:noFill/>
            <a:miter lim="800000"/>
            <a:headEnd/>
            <a:tailEnd/>
          </a:ln>
        </p:spPr>
        <p:txBody>
          <a:bodyPr>
            <a:spAutoFit/>
          </a:bodyPr>
          <a:lstStyle/>
          <a:p>
            <a:r>
              <a:rPr lang="ar-EG" sz="2400" b="1">
                <a:solidFill>
                  <a:schemeClr val="bg1"/>
                </a:solidFill>
              </a:rPr>
              <a:t>(1) أخرجه  البخاري في كتاب مواقيت الصلاة، باب من أدرك من الصلاة ركعة، برقم: 580 ومسلم في كتاب المساجد، باب متى يقوم الناس للصلاة، برقم: 607.</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 to="" calcmode="lin" valueType="num">
                                      <p:cBhvr>
                                        <p:cTn id="7" dur="1" fill="hold"/>
                                        <p:tgtEl>
                                          <p:spTgt spid="16386"/>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ما تدرك به الجماعة.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style.rotation</p:attrName>
                                        </p:attrNameLst>
                                      </p:cBhvr>
                                      <p:tavLst>
                                        <p:tav tm="0">
                                          <p:val>
                                            <p:fltVal val="90"/>
                                          </p:val>
                                        </p:tav>
                                        <p:tav tm="100000">
                                          <p:val>
                                            <p:fltVal val="0"/>
                                          </p:val>
                                        </p:tav>
                                      </p:tavLst>
                                    </p:anim>
                                    <p:animEffect transition="in" filter="fade">
                                      <p:cBhvr>
                                        <p:cTn id="20"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5" name="تدُرك صلاة الجماعة بإدراك ركعة من الصلاة.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Horizontal)">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رنة تليفون قصيرة.wav"/>
                                        </p:tgtEl>
                                      </p:cMediaNode>
                                    </p:audio>
                                  </p:sub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7" name="أخرجه  البخاري في كتاب مواقيت  ش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0825" y="260350"/>
            <a:ext cx="8501063" cy="4464050"/>
            <a:chOff x="285720" y="1071546"/>
            <a:chExt cx="8501122" cy="4286280"/>
          </a:xfrm>
        </p:grpSpPr>
        <p:sp>
          <p:nvSpPr>
            <p:cNvPr id="3" name="Trapezoid 3"/>
            <p:cNvSpPr/>
            <p:nvPr/>
          </p:nvSpPr>
          <p:spPr>
            <a:xfrm>
              <a:off x="285720" y="1071546"/>
              <a:ext cx="8429684" cy="4286280"/>
            </a:xfrm>
            <a:prstGeom prst="trapezoid">
              <a:avLst>
                <a:gd name="adj" fmla="val 20938"/>
              </a:avLst>
            </a:prstGeom>
            <a:solidFill>
              <a:srgbClr val="0000FF"/>
            </a:solidFill>
            <a:ln w="76200">
              <a:solidFill>
                <a:schemeClr val="tx1"/>
              </a:solidFill>
            </a:ln>
            <a:effectLst>
              <a:innerShdw blurRad="825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 name="Trapezoid 4"/>
            <p:cNvSpPr/>
            <p:nvPr/>
          </p:nvSpPr>
          <p:spPr>
            <a:xfrm rot="10800000">
              <a:off x="357158" y="1071546"/>
              <a:ext cx="8429684" cy="4286280"/>
            </a:xfrm>
            <a:prstGeom prst="trapezoid">
              <a:avLst>
                <a:gd name="adj" fmla="val 20938"/>
              </a:avLst>
            </a:prstGeom>
            <a:solidFill>
              <a:srgbClr val="FF3300"/>
            </a:solidFill>
            <a:ln w="76200">
              <a:solidFill>
                <a:schemeClr val="tx1"/>
              </a:solidFill>
            </a:ln>
            <a:effectLst>
              <a:innerShdw blurRad="825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7411" name="عنوان 1"/>
          <p:cNvSpPr txBox="1">
            <a:spLocks/>
          </p:cNvSpPr>
          <p:nvPr/>
        </p:nvSpPr>
        <p:spPr bwMode="auto">
          <a:xfrm>
            <a:off x="893763" y="2065338"/>
            <a:ext cx="7329487" cy="8382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ar-SA" sz="3600" b="1" dirty="0" smtClean="0">
                <a:solidFill>
                  <a:schemeClr val="bg1"/>
                </a:solidFill>
              </a:rPr>
              <a:t>فإن أدرك أقل من ركعة فلا يُعدُّ مدركاً للجماعة، ولكن يشرع له أن يدخل مع الإمام فيما بقي من الصلاة؛ لقول النبي صلى الله عليه وسلم </a:t>
            </a:r>
            <a:r>
              <a:rPr lang="ar-EG" sz="3600" b="1" dirty="0" smtClean="0">
                <a:solidFill>
                  <a:schemeClr val="bg1"/>
                </a:solidFill>
                <a:cs typeface="+mn-cs"/>
              </a:rPr>
              <a:t>"</a:t>
            </a:r>
            <a:r>
              <a:rPr lang="ar-SA" sz="3600" b="1" dirty="0" smtClean="0">
                <a:solidFill>
                  <a:schemeClr val="tx2">
                    <a:lumMod val="50000"/>
                  </a:schemeClr>
                </a:solidFill>
                <a:latin typeface="Microsoft Sans Serif" pitchFamily="34" charset="0"/>
                <a:cs typeface="+mn-cs"/>
              </a:rPr>
              <a:t>فما أدركتم فصلُّوا وما </a:t>
            </a:r>
            <a:r>
              <a:rPr lang="ar-SA" sz="3600" b="1" dirty="0" err="1" smtClean="0">
                <a:solidFill>
                  <a:schemeClr val="tx2">
                    <a:lumMod val="50000"/>
                  </a:schemeClr>
                </a:solidFill>
                <a:latin typeface="Microsoft Sans Serif" pitchFamily="34" charset="0"/>
                <a:cs typeface="+mn-cs"/>
              </a:rPr>
              <a:t>فاتكم</a:t>
            </a:r>
            <a:r>
              <a:rPr lang="ar-SA" sz="3600" b="1" dirty="0" smtClean="0">
                <a:solidFill>
                  <a:schemeClr val="tx2">
                    <a:lumMod val="50000"/>
                  </a:schemeClr>
                </a:solidFill>
                <a:latin typeface="Microsoft Sans Serif" pitchFamily="34" charset="0"/>
                <a:cs typeface="+mn-cs"/>
              </a:rPr>
              <a:t> فأتمّوا</a:t>
            </a:r>
            <a:r>
              <a:rPr lang="ar-EG" sz="3600" b="1" dirty="0" smtClean="0">
                <a:solidFill>
                  <a:schemeClr val="bg1"/>
                </a:solidFill>
                <a:cs typeface="+mn-cs"/>
              </a:rPr>
              <a:t>"</a:t>
            </a:r>
            <a:r>
              <a:rPr lang="ar-EG" sz="3600" b="1" baseline="30000" dirty="0" smtClean="0">
                <a:solidFill>
                  <a:schemeClr val="bg1"/>
                </a:solidFill>
              </a:rPr>
              <a:t>(2)</a:t>
            </a:r>
            <a:r>
              <a:rPr lang="ar-SA" sz="3600" b="1" dirty="0" smtClean="0">
                <a:solidFill>
                  <a:schemeClr val="bg1"/>
                </a:solidFill>
              </a:rPr>
              <a:t>. ولا يُعدّ هذا الرجل مدركاً للجماعة، لكن له ثواب ما أدرك مع الإمام من الصلاة، وإن كان معذوراً بتأخره أدرك فضل الجماعة</a:t>
            </a:r>
            <a:r>
              <a:rPr lang="ar-EG" sz="3600" b="1" baseline="30000" dirty="0" smtClean="0">
                <a:solidFill>
                  <a:schemeClr val="bg1"/>
                </a:solidFill>
              </a:rPr>
              <a:t>(3)</a:t>
            </a:r>
            <a:r>
              <a:rPr lang="ar-SA" sz="3600" b="1" dirty="0" smtClean="0">
                <a:solidFill>
                  <a:schemeClr val="bg1"/>
                </a:solidFill>
              </a:rPr>
              <a:t>.</a:t>
            </a:r>
          </a:p>
        </p:txBody>
      </p:sp>
      <p:pic>
        <p:nvPicPr>
          <p:cNvPr id="7" name="Picture 6" descr="D:\شغل منى\خلفيات جديدة\أشكال خارجية حلوة\أشكال خارجية حلوة1\براويز رسائل\0177.WMF"/>
          <p:cNvPicPr>
            <a:picLocks noChangeAspect="1" noChangeArrowheads="1"/>
          </p:cNvPicPr>
          <p:nvPr/>
        </p:nvPicPr>
        <p:blipFill>
          <a:blip r:embed="rId8"/>
          <a:srcRect/>
          <a:stretch>
            <a:fillRect/>
          </a:stretch>
        </p:blipFill>
        <p:spPr bwMode="auto">
          <a:xfrm>
            <a:off x="0" y="4802188"/>
            <a:ext cx="9144000" cy="2055812"/>
          </a:xfrm>
          <a:prstGeom prst="rect">
            <a:avLst/>
          </a:prstGeom>
          <a:noFill/>
          <a:ln w="9525">
            <a:noFill/>
            <a:miter lim="800000"/>
            <a:headEnd/>
            <a:tailEnd/>
          </a:ln>
        </p:spPr>
      </p:pic>
      <p:sp>
        <p:nvSpPr>
          <p:cNvPr id="8" name="TextBox 7"/>
          <p:cNvSpPr txBox="1">
            <a:spLocks noChangeArrowheads="1"/>
          </p:cNvSpPr>
          <p:nvPr/>
        </p:nvSpPr>
        <p:spPr bwMode="auto">
          <a:xfrm>
            <a:off x="0" y="4941888"/>
            <a:ext cx="8604250" cy="1568450"/>
          </a:xfrm>
          <a:prstGeom prst="rect">
            <a:avLst/>
          </a:prstGeom>
          <a:noFill/>
          <a:ln w="9525">
            <a:noFill/>
            <a:miter lim="800000"/>
            <a:headEnd/>
            <a:tailEnd/>
          </a:ln>
        </p:spPr>
        <p:txBody>
          <a:bodyPr>
            <a:spAutoFit/>
          </a:bodyPr>
          <a:lstStyle/>
          <a:p>
            <a:r>
              <a:rPr lang="ar-EG" sz="2400" b="1">
                <a:solidFill>
                  <a:schemeClr val="bg1"/>
                </a:solidFill>
              </a:rPr>
              <a:t>(2) أخرجه البخاري في كتاب الأذان، باب قول الرجل: فاتتنا الصلاة برقم (609)، ومسلم في كتاب المساجد ومواضع الصلاة، باب استحباب إتيان الصلاة بوقار وسكينة، برقم (602).</a:t>
            </a:r>
          </a:p>
          <a:p>
            <a:r>
              <a:rPr lang="ar-EG" sz="2400" b="1">
                <a:solidFill>
                  <a:schemeClr val="bg1"/>
                </a:solidFill>
              </a:rPr>
              <a:t>(3) انظر: مجموع فتاوى الشيخ ابن باز رحمه الله 164/12.</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8" presetID="12" presetClass="entr" presetSubtype="2" fill="hold" grpId="0"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slide(fromRight)">
                                      <p:cBhvr>
                                        <p:cTn id="10" dur="500"/>
                                        <p:tgtEl>
                                          <p:spTgt spid="17411"/>
                                        </p:tgtEl>
                                      </p:cBhvr>
                                    </p:animEffect>
                                  </p:childTnLst>
                                  <p:subTnLst>
                                    <p:audio>
                                      <p:cMediaNode>
                                        <p:cTn display="0" masterRel="sameClick">
                                          <p:stCondLst>
                                            <p:cond evt="begin" delay="0">
                                              <p:tn val="8"/>
                                            </p:cond>
                                          </p:stCondLst>
                                          <p:endCondLst>
                                            <p:cond evt="onStopAudio" delay="0">
                                              <p:tgtEl>
                                                <p:sldTgt/>
                                              </p:tgtEl>
                                            </p:cond>
                                          </p:endCondLst>
                                        </p:cTn>
                                        <p:tgtEl>
                                          <p:sndTgt r:embed="rId4" name="فإن أدرك أقل من ركعة فلا يُعدُّ.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Horizont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5" name="رنة تليفون قصيرة.wav"/>
                                        </p:tgtEl>
                                      </p:cMediaNode>
                                    </p:audio>
                                  </p:subTnLst>
                                </p:cTn>
                              </p:par>
                              <p:par>
                                <p:cTn id="16" presetID="16" presetClass="entr" presetSubtype="26"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أخرجه البخاري في كتاب الأذان ش24.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barn(inHorizontal)">
                                      <p:cBhvr>
                                        <p:cTn id="23" dur="500"/>
                                        <p:tgtEl>
                                          <p:spTgt spid="8">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7" name="انظر مجموع فتاوى الشيخ ابن باز رحمه ال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8"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2388" y="428625"/>
            <a:ext cx="8823325" cy="6429375"/>
            <a:chOff x="1857356" y="3286124"/>
            <a:chExt cx="4786346" cy="3071834"/>
          </a:xfrm>
        </p:grpSpPr>
        <p:sp>
          <p:nvSpPr>
            <p:cNvPr id="3" name="Cloud 2"/>
            <p:cNvSpPr/>
            <p:nvPr/>
          </p:nvSpPr>
          <p:spPr>
            <a:xfrm>
              <a:off x="2715075" y="4857689"/>
              <a:ext cx="3928627" cy="1500269"/>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Cloud 3"/>
            <p:cNvSpPr/>
            <p:nvPr/>
          </p:nvSpPr>
          <p:spPr>
            <a:xfrm>
              <a:off x="1857356" y="3286124"/>
              <a:ext cx="3477378" cy="1500269"/>
            </a:xfrm>
            <a:prstGeom prst="cloud">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lowchart: Punched Tape 4"/>
            <p:cNvSpPr/>
            <p:nvPr/>
          </p:nvSpPr>
          <p:spPr>
            <a:xfrm>
              <a:off x="1857356" y="3358938"/>
              <a:ext cx="4786346" cy="2816227"/>
            </a:xfrm>
            <a:prstGeom prst="flowChartPunchedTape">
              <a:avLst/>
            </a:prstGeom>
            <a:ln/>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endParaRPr lang="ar-EG" sz="4800" b="1" spc="50" dirty="0">
                <a:ln w="11430"/>
                <a:solidFill>
                  <a:schemeClr val="tx1"/>
                </a:solidFill>
                <a:effectLst>
                  <a:outerShdw blurRad="76200" dist="50800" dir="5400000" algn="tl" rotWithShape="0">
                    <a:srgbClr val="000000">
                      <a:alpha val="65000"/>
                    </a:srgbClr>
                  </a:outerShdw>
                </a:effectLst>
              </a:endParaRPr>
            </a:p>
          </p:txBody>
        </p:sp>
      </p:grpSp>
      <p:sp>
        <p:nvSpPr>
          <p:cNvPr id="6" name="TextBox 3"/>
          <p:cNvSpPr txBox="1">
            <a:spLocks noChangeArrowheads="1"/>
          </p:cNvSpPr>
          <p:nvPr/>
        </p:nvSpPr>
        <p:spPr bwMode="auto">
          <a:xfrm>
            <a:off x="357188" y="2286000"/>
            <a:ext cx="7670800" cy="1200150"/>
          </a:xfrm>
          <a:prstGeom prst="rect">
            <a:avLst/>
          </a:prstGeom>
          <a:noFill/>
          <a:ln w="9525">
            <a:noFill/>
            <a:miter lim="800000"/>
            <a:headEnd/>
            <a:tailEnd/>
          </a:ln>
        </p:spPr>
        <p:txBody>
          <a:bodyPr>
            <a:spAutoFit/>
          </a:bodyPr>
          <a:lstStyle/>
          <a:p>
            <a:pPr algn="ctr"/>
            <a:r>
              <a:rPr lang="ar-EG" sz="3600" b="1"/>
              <a:t>دخل صالح المسجد والإمام في التشهد الأخير فماذا يفعل؟</a:t>
            </a:r>
          </a:p>
        </p:txBody>
      </p:sp>
      <p:grpSp>
        <p:nvGrpSpPr>
          <p:cNvPr id="7" name="Group 1"/>
          <p:cNvGrpSpPr>
            <a:grpSpLocks/>
          </p:cNvGrpSpPr>
          <p:nvPr/>
        </p:nvGrpSpPr>
        <p:grpSpPr bwMode="auto">
          <a:xfrm>
            <a:off x="5000625" y="714375"/>
            <a:ext cx="3500438" cy="1571625"/>
            <a:chOff x="1857356" y="3286124"/>
            <a:chExt cx="4786346" cy="2962124"/>
          </a:xfrm>
        </p:grpSpPr>
        <p:sp>
          <p:nvSpPr>
            <p:cNvPr id="8" name="Cloud 2"/>
            <p:cNvSpPr/>
            <p:nvPr/>
          </p:nvSpPr>
          <p:spPr>
            <a:xfrm>
              <a:off x="2714775" y="4749235"/>
              <a:ext cx="3928927" cy="1499013"/>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Cloud 3"/>
            <p:cNvSpPr/>
            <p:nvPr/>
          </p:nvSpPr>
          <p:spPr>
            <a:xfrm>
              <a:off x="1857356" y="3286124"/>
              <a:ext cx="3928927" cy="1499015"/>
            </a:xfrm>
            <a:prstGeom prst="cloud">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4"/>
            <p:cNvSpPr/>
            <p:nvPr/>
          </p:nvSpPr>
          <p:spPr>
            <a:xfrm>
              <a:off x="1857356" y="3504544"/>
              <a:ext cx="4786346" cy="2214113"/>
            </a:xfrm>
            <a:prstGeom prst="flowChartPunchedTap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6600" b="1" dirty="0"/>
                <a:t>فكــــّر</a:t>
              </a:r>
            </a:p>
          </p:txBody>
        </p:sp>
      </p:grpSp>
      <p:sp>
        <p:nvSpPr>
          <p:cNvPr id="11" name="TextBox 3"/>
          <p:cNvSpPr txBox="1">
            <a:spLocks noChangeArrowheads="1"/>
          </p:cNvSpPr>
          <p:nvPr/>
        </p:nvSpPr>
        <p:spPr bwMode="auto">
          <a:xfrm>
            <a:off x="357188" y="3530600"/>
            <a:ext cx="8358187" cy="1755775"/>
          </a:xfrm>
          <a:prstGeom prst="rect">
            <a:avLst/>
          </a:prstGeom>
          <a:noFill/>
          <a:ln w="9525">
            <a:noFill/>
            <a:miter lim="800000"/>
            <a:headEnd/>
            <a:tailEnd/>
          </a:ln>
        </p:spPr>
        <p:txBody>
          <a:bodyPr>
            <a:spAutoFit/>
          </a:bodyPr>
          <a:lstStyle/>
          <a:p>
            <a:pPr algn="ctr" eaLnBrk="0" hangingPunct="0">
              <a:lnSpc>
                <a:spcPct val="115000"/>
              </a:lnSpc>
              <a:spcBef>
                <a:spcPts val="600"/>
              </a:spcBef>
              <a:spcAft>
                <a:spcPts val="600"/>
              </a:spcAft>
              <a:buFont typeface="Arial" pitchFamily="34" charset="0"/>
              <a:buChar char="•"/>
            </a:pPr>
            <a:r>
              <a:rPr lang="ar-EG" sz="3200" b="1" dirty="0">
                <a:solidFill>
                  <a:srgbClr val="0000FF"/>
                </a:solidFill>
                <a:latin typeface="Calibri" pitchFamily="34" charset="0"/>
                <a:cs typeface="Times New Roman" pitchFamily="18" charset="0"/>
              </a:rPr>
              <a:t>يكبر، ثم يدخل مع الإمام في التشهد الأخير، ثم يكمل صلاته، لقوله- </a:t>
            </a:r>
            <a:r>
              <a:rPr lang="ar-SA" sz="3200" b="1" dirty="0">
                <a:solidFill>
                  <a:srgbClr val="0000FF"/>
                </a:solidFill>
                <a:latin typeface="Calibri" pitchFamily="34" charset="0"/>
                <a:cs typeface="Times New Roman" pitchFamily="18" charset="0"/>
              </a:rPr>
              <a:t>عليه الصلاة والسلام-: </a:t>
            </a:r>
            <a:r>
              <a:rPr lang="ar-EG" sz="3200" b="1" dirty="0" smtClean="0">
                <a:solidFill>
                  <a:srgbClr val="0000FF"/>
                </a:solidFill>
                <a:latin typeface="Calibri" pitchFamily="34" charset="0"/>
                <a:cs typeface="Times New Roman" pitchFamily="18" charset="0"/>
              </a:rPr>
              <a:t>”</a:t>
            </a:r>
            <a:r>
              <a:rPr lang="ar-SA" sz="3200" b="1" dirty="0" smtClean="0">
                <a:solidFill>
                  <a:srgbClr val="0000FF"/>
                </a:solidFill>
                <a:latin typeface="Calibri" pitchFamily="34" charset="0"/>
                <a:cs typeface="Times New Roman" pitchFamily="18" charset="0"/>
              </a:rPr>
              <a:t>ما </a:t>
            </a:r>
            <a:r>
              <a:rPr lang="ar-SA" sz="3200" b="1" dirty="0">
                <a:solidFill>
                  <a:srgbClr val="0000FF"/>
                </a:solidFill>
                <a:latin typeface="Calibri" pitchFamily="34" charset="0"/>
                <a:cs typeface="Times New Roman" pitchFamily="18" charset="0"/>
              </a:rPr>
              <a:t>أدركتم فصلوا، وما </a:t>
            </a:r>
            <a:r>
              <a:rPr lang="ar-SA" sz="3200" b="1" dirty="0" err="1">
                <a:solidFill>
                  <a:srgbClr val="0000FF"/>
                </a:solidFill>
                <a:latin typeface="Calibri" pitchFamily="34" charset="0"/>
                <a:cs typeface="Times New Roman" pitchFamily="18" charset="0"/>
              </a:rPr>
              <a:t>فاتكم</a:t>
            </a:r>
            <a:r>
              <a:rPr lang="ar-SA" sz="3200" b="1" dirty="0">
                <a:solidFill>
                  <a:srgbClr val="0000FF"/>
                </a:solidFill>
                <a:latin typeface="Calibri" pitchFamily="34" charset="0"/>
                <a:cs typeface="Times New Roman" pitchFamily="18" charset="0"/>
              </a:rPr>
              <a:t> </a:t>
            </a:r>
            <a:r>
              <a:rPr lang="ar-SA" sz="3200" b="1" dirty="0" smtClean="0">
                <a:solidFill>
                  <a:srgbClr val="0000FF"/>
                </a:solidFill>
                <a:latin typeface="Calibri" pitchFamily="34" charset="0"/>
                <a:cs typeface="Times New Roman" pitchFamily="18" charset="0"/>
              </a:rPr>
              <a:t>فأتموا</a:t>
            </a:r>
            <a:r>
              <a:rPr lang="ar-EG" sz="3200" b="1" dirty="0" smtClean="0">
                <a:solidFill>
                  <a:srgbClr val="0000FF"/>
                </a:solidFill>
                <a:latin typeface="Calibri" pitchFamily="34" charset="0"/>
                <a:cs typeface="Times New Roman" pitchFamily="18" charset="0"/>
              </a:rPr>
              <a:t>".</a:t>
            </a:r>
            <a:endParaRPr lang="en-US" sz="2400" dirty="0">
              <a:latin typeface="Calibri" pitchFamily="34" charset="0"/>
              <a:cs typeface="Times New Roman" pitchFamily="18" charset="0"/>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8" presetID="5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92" decel="100000"/>
                                        <p:tgtEl>
                                          <p:spTgt spid="7"/>
                                        </p:tgtEl>
                                      </p:cBhvr>
                                    </p:animEffect>
                                    <p:animScale>
                                      <p:cBhvr>
                                        <p:cTn id="11" dur="192" decel="100000"/>
                                        <p:tgtEl>
                                          <p:spTgt spid="7"/>
                                        </p:tgtEl>
                                      </p:cBhvr>
                                      <p:from x="10000" y="10000"/>
                                      <p:to x="200000" y="450000"/>
                                    </p:animScale>
                                    <p:animScale>
                                      <p:cBhvr>
                                        <p:cTn id="12" dur="308" accel="100000" fill="hold">
                                          <p:stCondLst>
                                            <p:cond delay="192"/>
                                          </p:stCondLst>
                                        </p:cTn>
                                        <p:tgtEl>
                                          <p:spTgt spid="7"/>
                                        </p:tgtEl>
                                      </p:cBhvr>
                                      <p:from x="200000" y="450000"/>
                                      <p:to x="100000" y="100000"/>
                                    </p:animScale>
                                    <p:set>
                                      <p:cBhvr>
                                        <p:cTn id="13" dur="192" fill="hold"/>
                                        <p:tgtEl>
                                          <p:spTgt spid="7"/>
                                        </p:tgtEl>
                                        <p:attrNameLst>
                                          <p:attrName>ppt_x</p:attrName>
                                        </p:attrNameLst>
                                      </p:cBhvr>
                                      <p:to>
                                        <p:strVal val="(0.5)"/>
                                      </p:to>
                                    </p:set>
                                    <p:anim from="(0.5)" to="(#ppt_x)" calcmode="lin" valueType="num">
                                      <p:cBhvr>
                                        <p:cTn id="14" dur="308" accel="100000" fill="hold">
                                          <p:stCondLst>
                                            <p:cond delay="192"/>
                                          </p:stCondLst>
                                        </p:cTn>
                                        <p:tgtEl>
                                          <p:spTgt spid="7"/>
                                        </p:tgtEl>
                                        <p:attrNameLst>
                                          <p:attrName>ppt_x</p:attrName>
                                        </p:attrNameLst>
                                      </p:cBhvr>
                                    </p:anim>
                                    <p:set>
                                      <p:cBhvr>
                                        <p:cTn id="15" dur="192" fill="hold"/>
                                        <p:tgtEl>
                                          <p:spTgt spid="7"/>
                                        </p:tgtEl>
                                        <p:attrNameLst>
                                          <p:attrName>ppt_y</p:attrName>
                                        </p:attrNameLst>
                                      </p:cBhvr>
                                      <p:to>
                                        <p:strVal val="(#ppt_y+0.4)"/>
                                      </p:to>
                                    </p:set>
                                    <p:anim from="(#ppt_y+0.4)" to="(#ppt_y)" calcmode="lin" valueType="num">
                                      <p:cBhvr>
                                        <p:cTn id="16" dur="308" accel="100000" fill="hold">
                                          <p:stCondLst>
                                            <p:cond delay="192"/>
                                          </p:stCondLst>
                                        </p:cTn>
                                        <p:tgtEl>
                                          <p:spTgt spid="7"/>
                                        </p:tgtEl>
                                        <p:attrNameLst>
                                          <p:attrName>ppt_y</p:attrName>
                                        </p:attrNameLst>
                                      </p:cBhvr>
                                    </p:anim>
                                  </p:childTnLst>
                                  <p:subTnLst>
                                    <p:audio>
                                      <p:cMediaNode>
                                        <p:cTn display="0" masterRel="sameClick">
                                          <p:stCondLst>
                                            <p:cond evt="begin" delay="0">
                                              <p:tn val="8"/>
                                            </p:cond>
                                          </p:stCondLst>
                                          <p:endCondLst>
                                            <p:cond evt="onStopAudio" delay="0">
                                              <p:tgtEl>
                                                <p:sldTgt/>
                                              </p:tgtEl>
                                            </p:cond>
                                          </p:endCondLst>
                                        </p:cTn>
                                        <p:tgtEl>
                                          <p:sndTgt r:embed="rId4" name="فكر.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دخل صالح المسجد والإمام في التشهد الأخير.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6" name="يكبر ثم يدخل مع الإمام في التشه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71500" y="642938"/>
            <a:ext cx="8572500" cy="6000750"/>
            <a:chOff x="1857356" y="3286124"/>
            <a:chExt cx="4786346" cy="3071834"/>
          </a:xfrm>
        </p:grpSpPr>
        <p:sp>
          <p:nvSpPr>
            <p:cNvPr id="8" name="Cloud 2"/>
            <p:cNvSpPr/>
            <p:nvPr/>
          </p:nvSpPr>
          <p:spPr>
            <a:xfrm>
              <a:off x="2715353" y="4857798"/>
              <a:ext cx="3928349" cy="1500160"/>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Cloud 3"/>
            <p:cNvSpPr/>
            <p:nvPr/>
          </p:nvSpPr>
          <p:spPr>
            <a:xfrm>
              <a:off x="1857356" y="3286124"/>
              <a:ext cx="3477192" cy="1500160"/>
            </a:xfrm>
            <a:prstGeom prst="cloud">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4"/>
            <p:cNvSpPr/>
            <p:nvPr/>
          </p:nvSpPr>
          <p:spPr>
            <a:xfrm>
              <a:off x="1857356" y="3359263"/>
              <a:ext cx="4786346" cy="2815848"/>
            </a:xfrm>
            <a:prstGeom prst="flowChartPunchedTape">
              <a:avLst/>
            </a:prstGeom>
            <a:ln/>
          </p:spPr>
          <p:style>
            <a:lnRef idx="2">
              <a:schemeClr val="accent2"/>
            </a:lnRef>
            <a:fillRef idx="1">
              <a:schemeClr val="lt1"/>
            </a:fillRef>
            <a:effectRef idx="0">
              <a:schemeClr val="accent2"/>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endParaRPr lang="ar-EG" sz="4800" b="1" spc="50" dirty="0">
                <a:ln w="11430"/>
                <a:solidFill>
                  <a:schemeClr val="tx1"/>
                </a:solidFill>
                <a:effectLst>
                  <a:outerShdw blurRad="76200" dist="50800" dir="5400000" algn="tl" rotWithShape="0">
                    <a:srgbClr val="000000">
                      <a:alpha val="65000"/>
                    </a:srgbClr>
                  </a:outerShdw>
                </a:effectLst>
              </a:endParaRPr>
            </a:p>
          </p:txBody>
        </p:sp>
      </p:grpSp>
      <p:sp>
        <p:nvSpPr>
          <p:cNvPr id="11" name="TextBox 3"/>
          <p:cNvSpPr txBox="1">
            <a:spLocks noChangeArrowheads="1"/>
          </p:cNvSpPr>
          <p:nvPr/>
        </p:nvSpPr>
        <p:spPr bwMode="auto">
          <a:xfrm>
            <a:off x="642938" y="1773238"/>
            <a:ext cx="7961312" cy="2554287"/>
          </a:xfrm>
          <a:prstGeom prst="rect">
            <a:avLst/>
          </a:prstGeom>
          <a:noFill/>
          <a:ln w="9525">
            <a:noFill/>
            <a:miter lim="800000"/>
            <a:headEnd/>
            <a:tailEnd/>
          </a:ln>
        </p:spPr>
        <p:txBody>
          <a:bodyPr>
            <a:spAutoFit/>
          </a:bodyPr>
          <a:lstStyle/>
          <a:p>
            <a:pPr algn="ctr"/>
            <a:r>
              <a:rPr lang="ar-EG" sz="3200" b="1" dirty="0"/>
              <a:t>عن جُنْدُب بن عبد الله رضي الله عنه قال: </a:t>
            </a:r>
            <a:endParaRPr lang="ar-SA" sz="3200" b="1" dirty="0"/>
          </a:p>
          <a:p>
            <a:pPr algn="ctr"/>
            <a:r>
              <a:rPr lang="ar-EG" sz="3200" b="1" dirty="0">
                <a:solidFill>
                  <a:srgbClr val="CC00CC"/>
                </a:solidFill>
              </a:rPr>
              <a:t>قال رسول الله صلى الله عليه وسلم:</a:t>
            </a:r>
          </a:p>
          <a:p>
            <a:pPr algn="ctr"/>
            <a:r>
              <a:rPr lang="ar-EG" sz="3200" b="1" dirty="0"/>
              <a:t>"</a:t>
            </a:r>
            <a:r>
              <a:rPr lang="ar-EG" sz="3200" b="1" dirty="0">
                <a:solidFill>
                  <a:srgbClr val="C00000"/>
                </a:solidFill>
              </a:rPr>
              <a:t>من صلّى</a:t>
            </a:r>
            <a:r>
              <a:rPr lang="en-US" sz="3200" b="1" dirty="0">
                <a:solidFill>
                  <a:srgbClr val="C00000"/>
                </a:solidFill>
              </a:rPr>
              <a:t> </a:t>
            </a:r>
            <a:r>
              <a:rPr lang="ar-EG" sz="3200" b="1" dirty="0">
                <a:solidFill>
                  <a:srgbClr val="C00000"/>
                </a:solidFill>
              </a:rPr>
              <a:t>صلاة الصبح فهو في ذمة الله، فلا يطلبنكم الله من ذمته بشيء، فإنه من يطلبه من ذمته بشيء يدركه، ثم يكبه على وجهه في نار جهنم</a:t>
            </a:r>
            <a:r>
              <a:rPr lang="ar-EG" sz="3200" b="1" dirty="0"/>
              <a:t>".</a:t>
            </a:r>
          </a:p>
        </p:txBody>
      </p:sp>
      <p:sp>
        <p:nvSpPr>
          <p:cNvPr id="4101" name="مستطيل 11"/>
          <p:cNvSpPr>
            <a:spLocks noChangeArrowheads="1"/>
          </p:cNvSpPr>
          <p:nvPr/>
        </p:nvSpPr>
        <p:spPr bwMode="auto">
          <a:xfrm>
            <a:off x="1785938" y="4286250"/>
            <a:ext cx="6786562" cy="954088"/>
          </a:xfrm>
          <a:prstGeom prst="rect">
            <a:avLst/>
          </a:prstGeom>
          <a:noFill/>
          <a:ln w="9525">
            <a:noFill/>
            <a:miter lim="800000"/>
            <a:headEnd/>
            <a:tailEnd/>
          </a:ln>
        </p:spPr>
        <p:txBody>
          <a:bodyPr>
            <a:spAutoFit/>
          </a:bodyPr>
          <a:lstStyle/>
          <a:p>
            <a:pPr algn="ctr"/>
            <a:r>
              <a:rPr lang="ar-EG" sz="2800" b="1" dirty="0"/>
              <a:t>رواه مسلم في كتاب المساجد، باب فضل صلاة العشاء، وصلاة الصبح في جماعة، برقم: 657. </a:t>
            </a:r>
          </a:p>
        </p:txBody>
      </p:sp>
      <p:pic>
        <p:nvPicPr>
          <p:cNvPr id="1026" name="Picture 2"/>
          <p:cNvPicPr>
            <a:picLocks noChangeAspect="1" noChangeArrowheads="1"/>
          </p:cNvPicPr>
          <p:nvPr/>
        </p:nvPicPr>
        <p:blipFill>
          <a:blip r:embed="rId7"/>
          <a:srcRect/>
          <a:stretch>
            <a:fillRect/>
          </a:stretch>
        </p:blipFill>
        <p:spPr bwMode="auto">
          <a:xfrm>
            <a:off x="857224" y="5072074"/>
            <a:ext cx="2209800" cy="1466850"/>
          </a:xfrm>
          <a:prstGeom prst="rect">
            <a:avLst/>
          </a:prstGeom>
          <a:noFill/>
          <a:ln w="9525">
            <a:noFill/>
            <a:miter lim="800000"/>
            <a:headEnd/>
            <a:tailEnd/>
          </a:ln>
          <a:effectLst/>
        </p:spPr>
      </p:pic>
    </p:spTree>
  </p:cSld>
  <p:clrMapOvr>
    <a:masterClrMapping/>
  </p:clrMapOvr>
  <p:transition>
    <p:wheel spokes="2"/>
    <p:sndAc>
      <p:stSnd>
        <p:snd r:embed="rId3"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GAMEOVER.WAV"/>
                                        </p:tgtEl>
                                      </p:cMediaNode>
                                    </p:audio>
                                  </p:subTnLst>
                                </p:cTn>
                              </p:par>
                              <p:par>
                                <p:cTn id="8" presetID="18" presetClass="entr" presetSubtype="1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Lef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5" name="عن جُنْدُب بن عبد الله رضي الله عنه قال.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ox(in)">
                                      <p:cBhvr>
                                        <p:cTn id="15" dur="500"/>
                                        <p:tgtEl>
                                          <p:spTgt spid="1026"/>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500" fill="hold"/>
                                        <p:tgtEl>
                                          <p:spTgt spid="4101"/>
                                        </p:tgtEl>
                                        <p:attrNameLst>
                                          <p:attrName>ppt_w</p:attrName>
                                        </p:attrNameLst>
                                      </p:cBhvr>
                                      <p:tavLst>
                                        <p:tav tm="0">
                                          <p:val>
                                            <p:fltVal val="0"/>
                                          </p:val>
                                        </p:tav>
                                        <p:tav tm="100000">
                                          <p:val>
                                            <p:strVal val="#ppt_w"/>
                                          </p:val>
                                        </p:tav>
                                      </p:tavLst>
                                    </p:anim>
                                    <p:anim calcmode="lin" valueType="num">
                                      <p:cBhvr>
                                        <p:cTn id="19" dur="500" fill="hold"/>
                                        <p:tgtEl>
                                          <p:spTgt spid="4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6" name="رواه مسلم في كتاب المساج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00063" y="857250"/>
            <a:ext cx="8215312" cy="6000750"/>
            <a:chOff x="500034" y="1500174"/>
            <a:chExt cx="8385397" cy="4286250"/>
          </a:xfrm>
        </p:grpSpPr>
        <p:grpSp>
          <p:nvGrpSpPr>
            <p:cNvPr id="5128" name="Group 7"/>
            <p:cNvGrpSpPr>
              <a:grpSpLocks/>
            </p:cNvGrpSpPr>
            <p:nvPr/>
          </p:nvGrpSpPr>
          <p:grpSpPr bwMode="auto">
            <a:xfrm>
              <a:off x="500034" y="1500174"/>
              <a:ext cx="8385397" cy="4286250"/>
              <a:chOff x="142844" y="1071546"/>
              <a:chExt cx="9268074" cy="4286280"/>
            </a:xfrm>
          </p:grpSpPr>
          <p:sp>
            <p:nvSpPr>
              <p:cNvPr id="9" name="Round Diagonal Corner Rectangle 8"/>
              <p:cNvSpPr/>
              <p:nvPr/>
            </p:nvSpPr>
            <p:spPr>
              <a:xfrm rot="5400000">
                <a:off x="1556380" y="-341989"/>
                <a:ext cx="3887134" cy="6714205"/>
              </a:xfrm>
              <a:prstGeom prst="round2DiagRect">
                <a:avLst>
                  <a:gd name="adj1" fmla="val 50000"/>
                  <a:gd name="adj2" fmla="val 0"/>
                </a:avLst>
              </a:prstGeom>
              <a:blipFill>
                <a:blip r:embed="rId13" cstate="print"/>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b="1"/>
              </a:p>
            </p:txBody>
          </p:sp>
          <p:sp>
            <p:nvSpPr>
              <p:cNvPr id="10" name="Round Diagonal Corner Rectangle 9"/>
              <p:cNvSpPr/>
              <p:nvPr/>
            </p:nvSpPr>
            <p:spPr>
              <a:xfrm>
                <a:off x="696242" y="1500174"/>
                <a:ext cx="8714676" cy="3857652"/>
              </a:xfrm>
              <a:prstGeom prst="round2DiagRect">
                <a:avLst>
                  <a:gd name="adj1" fmla="val 50000"/>
                  <a:gd name="adj2" fmla="val 0"/>
                </a:avLst>
              </a:prstGeom>
              <a:ln/>
            </p:spPr>
            <p:style>
              <a:lnRef idx="3">
                <a:schemeClr val="lt1"/>
              </a:lnRef>
              <a:fillRef idx="1">
                <a:schemeClr val="accent5"/>
              </a:fillRef>
              <a:effectRef idx="1">
                <a:schemeClr val="accent5"/>
              </a:effectRef>
              <a:fontRef idx="minor">
                <a:schemeClr val="lt1"/>
              </a:fontRef>
            </p:style>
            <p:txBody>
              <a:bodyPr rtlCol="1" anchor="ctr"/>
              <a:lstStyle/>
              <a:p>
                <a:pPr fontAlgn="auto">
                  <a:spcBef>
                    <a:spcPts val="0"/>
                  </a:spcBef>
                  <a:spcAft>
                    <a:spcPts val="0"/>
                  </a:spcAft>
                  <a:defRPr/>
                </a:pPr>
                <a:endParaRPr lang="ar-EG" b="1"/>
              </a:p>
            </p:txBody>
          </p:sp>
        </p:grpSp>
        <p:sp>
          <p:nvSpPr>
            <p:cNvPr id="5129" name="TextBox 7"/>
            <p:cNvSpPr txBox="1">
              <a:spLocks noChangeArrowheads="1"/>
            </p:cNvSpPr>
            <p:nvPr/>
          </p:nvSpPr>
          <p:spPr bwMode="auto">
            <a:xfrm>
              <a:off x="2143108" y="2285992"/>
              <a:ext cx="5643602" cy="524052"/>
            </a:xfrm>
            <a:prstGeom prst="rect">
              <a:avLst/>
            </a:prstGeom>
            <a:noFill/>
            <a:ln w="9525">
              <a:noFill/>
              <a:miter lim="800000"/>
              <a:headEnd/>
              <a:tailEnd/>
            </a:ln>
          </p:spPr>
          <p:txBody>
            <a:bodyPr>
              <a:spAutoFit/>
            </a:bodyPr>
            <a:lstStyle/>
            <a:p>
              <a:endParaRPr lang="en-US" sz="3600" b="1">
                <a:latin typeface="Calibri" pitchFamily="34" charset="0"/>
              </a:endParaRPr>
            </a:p>
          </p:txBody>
        </p:sp>
      </p:grpSp>
      <p:sp>
        <p:nvSpPr>
          <p:cNvPr id="4" name="TextBox 3"/>
          <p:cNvSpPr txBox="1">
            <a:spLocks noChangeArrowheads="1"/>
          </p:cNvSpPr>
          <p:nvPr/>
        </p:nvSpPr>
        <p:spPr bwMode="auto">
          <a:xfrm>
            <a:off x="539750" y="1628775"/>
            <a:ext cx="7358063" cy="1200150"/>
          </a:xfrm>
          <a:prstGeom prst="rect">
            <a:avLst/>
          </a:prstGeom>
          <a:noFill/>
          <a:ln w="9525">
            <a:noFill/>
            <a:miter lim="800000"/>
            <a:headEnd/>
            <a:tailEnd/>
          </a:ln>
        </p:spPr>
        <p:txBody>
          <a:bodyPr>
            <a:spAutoFit/>
          </a:bodyPr>
          <a:lstStyle/>
          <a:p>
            <a:r>
              <a:rPr lang="ar-SA" sz="3600" b="1"/>
              <a:t>1- صلاة الجماعة: حكمها.</a:t>
            </a:r>
          </a:p>
          <a:p>
            <a:r>
              <a:rPr lang="ar-SA" sz="3600" b="1"/>
              <a:t>2- حِكمة مشروعيتها.</a:t>
            </a:r>
          </a:p>
        </p:txBody>
      </p:sp>
      <p:sp>
        <p:nvSpPr>
          <p:cNvPr id="8" name="TextBox 3"/>
          <p:cNvSpPr txBox="1">
            <a:spLocks noChangeArrowheads="1"/>
          </p:cNvSpPr>
          <p:nvPr/>
        </p:nvSpPr>
        <p:spPr bwMode="auto">
          <a:xfrm>
            <a:off x="395288" y="2781300"/>
            <a:ext cx="7358062" cy="1200150"/>
          </a:xfrm>
          <a:prstGeom prst="rect">
            <a:avLst/>
          </a:prstGeom>
          <a:noFill/>
          <a:ln w="9525">
            <a:noFill/>
            <a:miter lim="800000"/>
            <a:headEnd/>
            <a:tailEnd/>
          </a:ln>
        </p:spPr>
        <p:txBody>
          <a:bodyPr>
            <a:spAutoFit/>
          </a:bodyPr>
          <a:lstStyle/>
          <a:p>
            <a:r>
              <a:rPr lang="ar-SA" sz="3600" b="1"/>
              <a:t>3- فضلها.</a:t>
            </a:r>
          </a:p>
          <a:p>
            <a:r>
              <a:rPr lang="ar-SA" sz="3600" b="1"/>
              <a:t>4- ما تُدرك به الجماعة.</a:t>
            </a:r>
          </a:p>
        </p:txBody>
      </p:sp>
      <p:pic>
        <p:nvPicPr>
          <p:cNvPr id="14" name="Picture 4" descr="http://www10.0zz0.com/2010/04/11/23/373359136.png"/>
          <p:cNvPicPr>
            <a:picLocks noChangeAspect="1" noChangeArrowheads="1"/>
          </p:cNvPicPr>
          <p:nvPr/>
        </p:nvPicPr>
        <p:blipFill>
          <a:blip r:embed="rId14" cstate="print">
            <a:duotone>
              <a:prstClr val="black"/>
              <a:schemeClr val="accent1">
                <a:tint val="45000"/>
                <a:satMod val="400000"/>
              </a:schemeClr>
            </a:duotone>
          </a:blip>
          <a:srcRect/>
          <a:stretch>
            <a:fillRect/>
          </a:stretch>
        </p:blipFill>
        <p:spPr bwMode="auto">
          <a:xfrm>
            <a:off x="5355609" y="428611"/>
            <a:ext cx="3509965" cy="1000125"/>
          </a:xfrm>
          <a:prstGeom prst="rect">
            <a:avLst/>
          </a:prstGeom>
          <a:noFill/>
        </p:spPr>
      </p:pic>
      <p:sp>
        <p:nvSpPr>
          <p:cNvPr id="15" name="TextBox 2"/>
          <p:cNvSpPr txBox="1"/>
          <p:nvPr/>
        </p:nvSpPr>
        <p:spPr bwMode="auto">
          <a:xfrm>
            <a:off x="5205416" y="506420"/>
            <a:ext cx="3929089" cy="769442"/>
          </a:xfrm>
          <a:prstGeom prst="rect">
            <a:avLst/>
          </a:prstGeom>
          <a:noFill/>
        </p:spPr>
        <p:txBody>
          <a:bodyPr rtlCol="1">
            <a:spAutoFit/>
          </a:bodyPr>
          <a:lstStyle/>
          <a:p>
            <a:pPr algn="ctr" fontAlgn="auto">
              <a:spcBef>
                <a:spcPts val="0"/>
              </a:spcBef>
              <a:spcAft>
                <a:spcPts val="0"/>
              </a:spcAft>
              <a:defRPr/>
            </a:pPr>
            <a:r>
              <a:rPr lang="ar-SA"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عناصر </a:t>
            </a:r>
            <a:r>
              <a:rPr lang="ar-EG"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الوحدة</a:t>
            </a:r>
          </a:p>
        </p:txBody>
      </p:sp>
      <p:sp>
        <p:nvSpPr>
          <p:cNvPr id="11" name="TextBox 3"/>
          <p:cNvSpPr txBox="1">
            <a:spLocks noChangeArrowheads="1"/>
          </p:cNvSpPr>
          <p:nvPr/>
        </p:nvSpPr>
        <p:spPr bwMode="auto">
          <a:xfrm>
            <a:off x="468313" y="3860800"/>
            <a:ext cx="7358062" cy="2308225"/>
          </a:xfrm>
          <a:prstGeom prst="rect">
            <a:avLst/>
          </a:prstGeom>
          <a:noFill/>
          <a:ln w="9525">
            <a:noFill/>
            <a:miter lim="800000"/>
            <a:headEnd/>
            <a:tailEnd/>
          </a:ln>
        </p:spPr>
        <p:txBody>
          <a:bodyPr>
            <a:spAutoFit/>
          </a:bodyPr>
          <a:lstStyle/>
          <a:p>
            <a:r>
              <a:rPr lang="ar-EG" sz="3600" b="1"/>
              <a:t>5- </a:t>
            </a:r>
            <a:r>
              <a:rPr lang="ar-SA" sz="3600" b="1"/>
              <a:t>ما تدرك به الركعة.</a:t>
            </a:r>
          </a:p>
          <a:p>
            <a:r>
              <a:rPr lang="ar-EG" sz="3600" b="1"/>
              <a:t>6- </a:t>
            </a:r>
            <a:r>
              <a:rPr lang="ar-SA" sz="3600" b="1"/>
              <a:t>حُكم النافلة إذا أقيمت الصلاة.</a:t>
            </a:r>
          </a:p>
          <a:p>
            <a:r>
              <a:rPr lang="ar-EG" sz="3600" b="1"/>
              <a:t>7- </a:t>
            </a:r>
            <a:r>
              <a:rPr lang="ar-SA" sz="3600" b="1"/>
              <a:t>الأعذار المبيحة للتخلف عن الجمعة والجماعة.</a:t>
            </a: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7"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عناصر الوحدة.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0081 - اعلان اهمال الويندوز.wav"/>
                                        </p:tgtEl>
                                      </p:cMediaNode>
                                    </p:audio>
                                  </p:subTnLst>
                                </p:cTn>
                              </p:par>
                              <p:par>
                                <p:cTn id="19" presetID="17" presetClass="entr" presetSubtype="1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6" name="صلاة الجماعة حكمها.wav"/>
                                        </p:tgtEl>
                                      </p:cMediaNode>
                                    </p:audio>
                                  </p:sub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p:cTn id="2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7" name="حِكمة مشروعيتها.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p:cTn id="3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8" name="فضلها.wav"/>
                                        </p:tgtEl>
                                      </p:cMediaNode>
                                    </p:audio>
                                  </p:sub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 calcmode="lin" valueType="num">
                                      <p:cBhvr>
                                        <p:cTn id="39"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9" name="ما تُدرك به الجماعة.wav"/>
                                        </p:tgtEl>
                                      </p:cMediaNode>
                                    </p:audio>
                                  </p:sub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p:cTn id="45"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11">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10" name="ما تدرك به الركعة.wav"/>
                                        </p:tgtEl>
                                      </p:cMediaNode>
                                    </p:audio>
                                  </p:sub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p:cTn id="51"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1">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11" name="حُكم النافلة إذا أقيمت الصلاة.wav"/>
                                        </p:tgtEl>
                                      </p:cMediaNode>
                                    </p:audio>
                                  </p:sub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 calcmode="lin" valueType="num">
                                      <p:cBhvr>
                                        <p:cTn id="57"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58" dur="500" fill="hold"/>
                                        <p:tgtEl>
                                          <p:spTgt spid="11">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12" name="الأعذار المبيحة للتخلف عن الجم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85750" y="714375"/>
            <a:ext cx="8385175" cy="5857875"/>
            <a:chOff x="500034" y="1500174"/>
            <a:chExt cx="8385397" cy="4286250"/>
          </a:xfrm>
        </p:grpSpPr>
        <p:grpSp>
          <p:nvGrpSpPr>
            <p:cNvPr id="6152" name="Group 7"/>
            <p:cNvGrpSpPr>
              <a:grpSpLocks/>
            </p:cNvGrpSpPr>
            <p:nvPr/>
          </p:nvGrpSpPr>
          <p:grpSpPr bwMode="auto">
            <a:xfrm>
              <a:off x="500034" y="1500174"/>
              <a:ext cx="8385397" cy="4286250"/>
              <a:chOff x="142844" y="1071546"/>
              <a:chExt cx="9268074" cy="4286280"/>
            </a:xfrm>
          </p:grpSpPr>
          <p:sp>
            <p:nvSpPr>
              <p:cNvPr id="5" name="Round Diagonal Corner Rectangle 4"/>
              <p:cNvSpPr/>
              <p:nvPr/>
            </p:nvSpPr>
            <p:spPr>
              <a:xfrm rot="5400000">
                <a:off x="1556445" y="-342055"/>
                <a:ext cx="3887854" cy="6715055"/>
              </a:xfrm>
              <a:prstGeom prst="round2DiagRect">
                <a:avLst>
                  <a:gd name="adj1" fmla="val 50000"/>
                  <a:gd name="adj2" fmla="val 0"/>
                </a:avLst>
              </a:prstGeom>
              <a:blipFill>
                <a:blip r:embed="rId11" cstate="print"/>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 name="Round Diagonal Corner Rectangle 5"/>
              <p:cNvSpPr/>
              <p:nvPr/>
            </p:nvSpPr>
            <p:spPr>
              <a:xfrm>
                <a:off x="695560" y="1731331"/>
                <a:ext cx="8715358" cy="3626495"/>
              </a:xfrm>
              <a:prstGeom prst="round2DiagRect">
                <a:avLst>
                  <a:gd name="adj1" fmla="val 32917"/>
                  <a:gd name="adj2"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grpSp>
        <p:sp>
          <p:nvSpPr>
            <p:cNvPr id="6153" name="TextBox 3"/>
            <p:cNvSpPr txBox="1">
              <a:spLocks noChangeArrowheads="1"/>
            </p:cNvSpPr>
            <p:nvPr/>
          </p:nvSpPr>
          <p:spPr bwMode="auto">
            <a:xfrm>
              <a:off x="2143108" y="2285992"/>
              <a:ext cx="5643602" cy="646331"/>
            </a:xfrm>
            <a:prstGeom prst="rect">
              <a:avLst/>
            </a:prstGeom>
            <a:noFill/>
            <a:ln w="9525">
              <a:noFill/>
              <a:miter lim="800000"/>
              <a:headEnd/>
              <a:tailEnd/>
            </a:ln>
          </p:spPr>
          <p:txBody>
            <a:bodyPr>
              <a:spAutoFit/>
            </a:bodyPr>
            <a:lstStyle/>
            <a:p>
              <a:endParaRPr lang="en-US" sz="3600">
                <a:latin typeface="Calibri" pitchFamily="34" charset="0"/>
              </a:endParaRPr>
            </a:p>
          </p:txBody>
        </p:sp>
      </p:grpSp>
      <p:sp>
        <p:nvSpPr>
          <p:cNvPr id="9" name="TextBox 3"/>
          <p:cNvSpPr txBox="1">
            <a:spLocks noChangeArrowheads="1"/>
          </p:cNvSpPr>
          <p:nvPr/>
        </p:nvSpPr>
        <p:spPr bwMode="auto">
          <a:xfrm>
            <a:off x="1714500" y="2192338"/>
            <a:ext cx="6643688" cy="2308225"/>
          </a:xfrm>
          <a:prstGeom prst="rect">
            <a:avLst/>
          </a:prstGeom>
          <a:noFill/>
          <a:ln w="9525">
            <a:noFill/>
            <a:miter lim="800000"/>
            <a:headEnd/>
            <a:tailEnd/>
          </a:ln>
        </p:spPr>
        <p:txBody>
          <a:bodyPr>
            <a:spAutoFit/>
          </a:bodyPr>
          <a:lstStyle/>
          <a:p>
            <a:pPr algn="ctr"/>
            <a:r>
              <a:rPr lang="ar-SA" sz="3600" b="1" dirty="0">
                <a:latin typeface="Calibri" pitchFamily="34" charset="0"/>
              </a:rPr>
              <a:t>1- أهمية المحافظة على </a:t>
            </a:r>
            <a:r>
              <a:rPr lang="ar-EG" sz="3600" b="1" dirty="0">
                <a:latin typeface="Calibri" pitchFamily="34" charset="0"/>
              </a:rPr>
              <a:t>صلاة </a:t>
            </a:r>
            <a:r>
              <a:rPr lang="ar-SA" sz="3600" b="1" dirty="0">
                <a:latin typeface="Calibri" pitchFamily="34" charset="0"/>
              </a:rPr>
              <a:t>الجماعة والفضل المترتّب على ذلك.</a:t>
            </a:r>
          </a:p>
          <a:p>
            <a:pPr algn="ctr"/>
            <a:r>
              <a:rPr lang="ar-SA" sz="3600" b="1" dirty="0">
                <a:latin typeface="Calibri" pitchFamily="34" charset="0"/>
              </a:rPr>
              <a:t>2- متى أكون مدركاً </a:t>
            </a:r>
            <a:r>
              <a:rPr lang="ar-EG" sz="3600" b="1" dirty="0">
                <a:latin typeface="Calibri" pitchFamily="34" charset="0"/>
              </a:rPr>
              <a:t>لصلاة </a:t>
            </a:r>
            <a:r>
              <a:rPr lang="ar-EG" sz="3600" b="1" dirty="0" err="1">
                <a:latin typeface="Calibri" pitchFamily="34" charset="0"/>
              </a:rPr>
              <a:t>ا</a:t>
            </a:r>
            <a:r>
              <a:rPr lang="ar-SA" sz="3600" b="1" dirty="0">
                <a:latin typeface="Calibri" pitchFamily="34" charset="0"/>
              </a:rPr>
              <a:t>لجماعة. ومتى أكون مدركاً للركعة.</a:t>
            </a:r>
          </a:p>
        </p:txBody>
      </p:sp>
      <p:pic>
        <p:nvPicPr>
          <p:cNvPr id="10" name="Picture 4" descr="http://www10.0zz0.com/2010/04/11/23/373359136.png"/>
          <p:cNvPicPr>
            <a:picLocks noChangeAspect="1" noChangeArrowheads="1"/>
          </p:cNvPicPr>
          <p:nvPr/>
        </p:nvPicPr>
        <p:blipFill>
          <a:blip r:embed="rId12" cstate="print">
            <a:duotone>
              <a:prstClr val="black"/>
              <a:schemeClr val="accent1">
                <a:tint val="45000"/>
                <a:satMod val="400000"/>
              </a:schemeClr>
            </a:duotone>
          </a:blip>
          <a:srcRect/>
          <a:stretch>
            <a:fillRect/>
          </a:stretch>
        </p:blipFill>
        <p:spPr bwMode="auto">
          <a:xfrm>
            <a:off x="547073" y="4747"/>
            <a:ext cx="3509965" cy="1000126"/>
          </a:xfrm>
          <a:prstGeom prst="rect">
            <a:avLst/>
          </a:prstGeom>
          <a:noFill/>
        </p:spPr>
      </p:pic>
      <p:sp>
        <p:nvSpPr>
          <p:cNvPr id="11" name="TextBox 2"/>
          <p:cNvSpPr txBox="1"/>
          <p:nvPr/>
        </p:nvSpPr>
        <p:spPr bwMode="auto">
          <a:xfrm>
            <a:off x="400050" y="176213"/>
            <a:ext cx="3929063" cy="769937"/>
          </a:xfrm>
          <a:prstGeom prst="rect">
            <a:avLst/>
          </a:prstGeom>
          <a:noFill/>
        </p:spPr>
        <p:txBody>
          <a:bodyPr rtlCol="1">
            <a:spAutoFit/>
          </a:bodyPr>
          <a:lstStyle/>
          <a:p>
            <a:pPr algn="ctr" fontAlgn="auto">
              <a:spcBef>
                <a:spcPts val="0"/>
              </a:spcBef>
              <a:spcAft>
                <a:spcPts val="0"/>
              </a:spcAft>
              <a:defRPr/>
            </a:pPr>
            <a:r>
              <a:rPr lang="ar-SA" sz="4400" b="1" dirty="0">
                <a:solidFill>
                  <a:schemeClr val="bg1"/>
                </a:solidFill>
                <a:latin typeface="+mn-lt"/>
                <a:cs typeface="+mn-cs"/>
              </a:rPr>
              <a:t>أريد أن أتعلم</a:t>
            </a:r>
          </a:p>
        </p:txBody>
      </p:sp>
      <p:sp>
        <p:nvSpPr>
          <p:cNvPr id="12" name="TextBox 3"/>
          <p:cNvSpPr txBox="1">
            <a:spLocks noChangeArrowheads="1"/>
          </p:cNvSpPr>
          <p:nvPr/>
        </p:nvSpPr>
        <p:spPr bwMode="auto">
          <a:xfrm>
            <a:off x="1571625" y="4729163"/>
            <a:ext cx="6643688" cy="1200150"/>
          </a:xfrm>
          <a:prstGeom prst="rect">
            <a:avLst/>
          </a:prstGeom>
          <a:noFill/>
          <a:ln w="9525">
            <a:noFill/>
            <a:miter lim="800000"/>
            <a:headEnd/>
            <a:tailEnd/>
          </a:ln>
        </p:spPr>
        <p:txBody>
          <a:bodyPr>
            <a:spAutoFit/>
          </a:bodyPr>
          <a:lstStyle/>
          <a:p>
            <a:r>
              <a:rPr lang="ar-SA" sz="3600" b="1">
                <a:latin typeface="Calibri" pitchFamily="34" charset="0"/>
              </a:rPr>
              <a:t>3- حكم أداء النافلة إذا أقيمت الصلاة.</a:t>
            </a:r>
          </a:p>
          <a:p>
            <a:r>
              <a:rPr lang="ar-SA" sz="3600" b="1">
                <a:latin typeface="Calibri" pitchFamily="34" charset="0"/>
              </a:rPr>
              <a:t>4- من يُعذر بالتخلف عن الجمعة والجماعة.</a:t>
            </a:r>
          </a:p>
        </p:txBody>
      </p:sp>
      <p:pic>
        <p:nvPicPr>
          <p:cNvPr id="5132" name="Picture 12" descr="12"/>
          <p:cNvPicPr>
            <a:picLocks noChangeAspect="1" noChangeArrowheads="1"/>
          </p:cNvPicPr>
          <p:nvPr/>
        </p:nvPicPr>
        <p:blipFill>
          <a:blip r:embed="rId13"/>
          <a:srcRect/>
          <a:stretch>
            <a:fillRect/>
          </a:stretch>
        </p:blipFill>
        <p:spPr bwMode="auto">
          <a:xfrm>
            <a:off x="5148263" y="0"/>
            <a:ext cx="3708400" cy="1700213"/>
          </a:xfrm>
          <a:prstGeom prst="rect">
            <a:avLst/>
          </a:prstGeom>
          <a:noFill/>
          <a:ln w="9525">
            <a:noFill/>
            <a:miter lim="800000"/>
            <a:headEnd/>
            <a:tailEnd/>
          </a:ln>
        </p:spPr>
      </p:pic>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5132"/>
                                        </p:tgtEl>
                                        <p:attrNameLst>
                                          <p:attrName>style.visibility</p:attrName>
                                        </p:attrNameLst>
                                      </p:cBhvr>
                                      <p:to>
                                        <p:strVal val="visible"/>
                                      </p:to>
                                    </p:set>
                                    <p:anim from="(-#ppt_w/2)" to="(#ppt_x)" calcmode="lin" valueType="num">
                                      <p:cBhvr>
                                        <p:cTn id="7" dur="300" fill="hold">
                                          <p:stCondLst>
                                            <p:cond delay="0"/>
                                          </p:stCondLst>
                                        </p:cTn>
                                        <p:tgtEl>
                                          <p:spTgt spid="5132"/>
                                        </p:tgtEl>
                                        <p:attrNameLst>
                                          <p:attrName>ppt_x</p:attrName>
                                        </p:attrNameLst>
                                      </p:cBhvr>
                                    </p:anim>
                                    <p:anim from="0" to="-1.0" calcmode="lin" valueType="num">
                                      <p:cBhvr>
                                        <p:cTn id="8" dur="100" decel="50000" autoRev="1" fill="hold">
                                          <p:stCondLst>
                                            <p:cond delay="300"/>
                                          </p:stCondLst>
                                        </p:cTn>
                                        <p:tgtEl>
                                          <p:spTgt spid="5132"/>
                                        </p:tgtEl>
                                        <p:attrNameLst>
                                          <p:attrName>xshear</p:attrName>
                                        </p:attrNameLst>
                                      </p:cBhvr>
                                    </p:anim>
                                    <p:animScale>
                                      <p:cBhvr>
                                        <p:cTn id="9" dur="100" decel="100000" autoRev="1" fill="hold">
                                          <p:stCondLst>
                                            <p:cond delay="300"/>
                                          </p:stCondLst>
                                        </p:cTn>
                                        <p:tgtEl>
                                          <p:spTgt spid="5132"/>
                                        </p:tgtEl>
                                      </p:cBhvr>
                                      <p:from x="100000" y="100000"/>
                                      <p:to x="80000" y="100000"/>
                                    </p:animScale>
                                    <p:anim by="(#ppt_h/3+#ppt_w*0.1)" calcmode="lin" valueType="num">
                                      <p:cBhvr additive="sum">
                                        <p:cTn id="10" dur="100" decel="100000" autoRev="1" fill="hold">
                                          <p:stCondLst>
                                            <p:cond delay="300"/>
                                          </p:stCondLst>
                                        </p:cTn>
                                        <p:tgtEl>
                                          <p:spTgt spid="513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11" presetID="47"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whoosh.wav"/>
                                        </p:tgtEl>
                                      </p:cMediaNode>
                                    </p:audio>
                                  </p:subTnLst>
                                </p:cTn>
                              </p:par>
                              <p:par>
                                <p:cTn id="16" presetID="47"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أريد أن أتعلم.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0081 - اعلان اهمال الويندوز.wav"/>
                                        </p:tgtEl>
                                      </p:cMediaNode>
                                    </p:audio>
                                  </p:subTnLst>
                                </p:cTn>
                              </p:par>
                              <p:par>
                                <p:cTn id="28" presetID="27" presetClass="entr" presetSubtype="0"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30" dur="50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50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32" dur="500"/>
                                        <p:tgtEl>
                                          <p:spTgt spid="9">
                                            <p:txEl>
                                              <p:pRg st="0" end="0"/>
                                            </p:txEl>
                                          </p:spTgt>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7" name="أهمية المحافظة على صلاة الجماعة والفضل.wav"/>
                                        </p:tgtEl>
                                      </p:cMediaNode>
                                    </p:audio>
                                  </p:sub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37" dur="50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50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39" dur="500"/>
                                        <p:tgtEl>
                                          <p:spTgt spid="9">
                                            <p:txEl>
                                              <p:pRg st="1" end="1"/>
                                            </p:txEl>
                                          </p:spTgt>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8" name="متى أكون مدركاً لصلاة الجماعة.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44" dur="50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50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46" dur="500"/>
                                        <p:tgtEl>
                                          <p:spTgt spid="12">
                                            <p:txEl>
                                              <p:pRg st="0" end="0"/>
                                            </p:txEl>
                                          </p:spTgt>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9" name="حكمّ أداء النافلة إذا أقيمت.wav"/>
                                        </p:tgtEl>
                                      </p:cMediaNode>
                                    </p:audio>
                                  </p:sub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 calcmode="discrete" valueType="clr">
                                      <p:cBhvr override="childStyle">
                                        <p:cTn id="51" dur="500"/>
                                        <p:tgtEl>
                                          <p:spTgt spid="1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500"/>
                                        <p:tgtEl>
                                          <p:spTgt spid="12">
                                            <p:txEl>
                                              <p:pRg st="1" end="1"/>
                                            </p:txEl>
                                          </p:spTgt>
                                        </p:tgtEl>
                                        <p:attrNameLst>
                                          <p:attrName>fillcolor</p:attrName>
                                        </p:attrNameLst>
                                      </p:cBhvr>
                                      <p:tavLst>
                                        <p:tav tm="0">
                                          <p:val>
                                            <p:clrVal>
                                              <a:schemeClr val="accent2"/>
                                            </p:clrVal>
                                          </p:val>
                                        </p:tav>
                                        <p:tav tm="50000">
                                          <p:val>
                                            <p:clrVal>
                                              <a:schemeClr val="hlink"/>
                                            </p:clrVal>
                                          </p:val>
                                        </p:tav>
                                      </p:tavLst>
                                    </p:anim>
                                    <p:set>
                                      <p:cBhvr>
                                        <p:cTn id="53" dur="500"/>
                                        <p:tgtEl>
                                          <p:spTgt spid="12">
                                            <p:txEl>
                                              <p:pRg st="1" end="1"/>
                                            </p:txEl>
                                          </p:spTgt>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10" name="من يُعذر بالتخلف عن الجمعة والجما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900113" y="981075"/>
            <a:ext cx="7527925" cy="5087938"/>
            <a:chOff x="1857356" y="3286124"/>
            <a:chExt cx="4786346" cy="2962124"/>
          </a:xfrm>
        </p:grpSpPr>
        <p:sp>
          <p:nvSpPr>
            <p:cNvPr id="3" name="Cloud 2"/>
            <p:cNvSpPr/>
            <p:nvPr/>
          </p:nvSpPr>
          <p:spPr>
            <a:xfrm>
              <a:off x="2716314" y="4749164"/>
              <a:ext cx="3927388" cy="1499084"/>
            </a:xfrm>
            <a:prstGeom prst="clou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Cloud 3"/>
            <p:cNvSpPr/>
            <p:nvPr/>
          </p:nvSpPr>
          <p:spPr>
            <a:xfrm>
              <a:off x="1857356" y="3286124"/>
              <a:ext cx="3927387" cy="1499084"/>
            </a:xfrm>
            <a:prstGeom prst="cloud">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lowchart: Punched Tape 4"/>
            <p:cNvSpPr/>
            <p:nvPr/>
          </p:nvSpPr>
          <p:spPr>
            <a:xfrm>
              <a:off x="1857356" y="3504240"/>
              <a:ext cx="4786346" cy="2214430"/>
            </a:xfrm>
            <a:prstGeom prst="flowChartPunchedTap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6600" b="1" dirty="0"/>
                <a:t>صلاة الجماعة</a:t>
              </a:r>
            </a:p>
          </p:txBody>
        </p:sp>
      </p:gr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صلاة الجماعة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binder.png"/>
          <p:cNvPicPr>
            <a:picLocks noChangeAspect="1"/>
          </p:cNvPicPr>
          <p:nvPr/>
        </p:nvPicPr>
        <p:blipFill>
          <a:blip r:embed="rId6" cstate="print">
            <a:duotone>
              <a:prstClr val="black"/>
              <a:schemeClr val="accent1">
                <a:tint val="45000"/>
                <a:satMod val="400000"/>
              </a:schemeClr>
            </a:duotone>
          </a:blip>
          <a:stretch>
            <a:fillRect/>
          </a:stretch>
        </p:blipFill>
        <p:spPr bwMode="auto">
          <a:xfrm>
            <a:off x="285750" y="0"/>
            <a:ext cx="8858250" cy="5357850"/>
          </a:xfrm>
          <a:prstGeom prst="rect">
            <a:avLst/>
          </a:prstGeom>
        </p:spPr>
      </p:pic>
      <p:sp>
        <p:nvSpPr>
          <p:cNvPr id="6148" name="Rectangle 1"/>
          <p:cNvSpPr>
            <a:spLocks noChangeArrowheads="1"/>
          </p:cNvSpPr>
          <p:nvPr/>
        </p:nvSpPr>
        <p:spPr bwMode="auto">
          <a:xfrm>
            <a:off x="1835150" y="1549400"/>
            <a:ext cx="6343650" cy="2308225"/>
          </a:xfrm>
          <a:prstGeom prst="rect">
            <a:avLst/>
          </a:prstGeom>
          <a:noFill/>
          <a:ln w="9525">
            <a:noFill/>
            <a:miter lim="800000"/>
            <a:headEnd/>
            <a:tailEnd/>
          </a:ln>
        </p:spPr>
        <p:txBody>
          <a:bodyPr anchor="ctr">
            <a:spAutoFit/>
          </a:bodyPr>
          <a:lstStyle/>
          <a:p>
            <a:pPr algn="ctr" rtl="0" eaLnBrk="0" hangingPunct="0"/>
            <a:r>
              <a:rPr lang="ar-EG" sz="4800" b="1">
                <a:solidFill>
                  <a:srgbClr val="FFFF00"/>
                </a:solidFill>
                <a:cs typeface="Times New Roman" pitchFamily="18" charset="0"/>
              </a:rPr>
              <a:t>قال سعيد بن المسيب رحمه الله: ما ف</a:t>
            </a:r>
            <a:r>
              <a:rPr lang="ar-SA" sz="4800" b="1">
                <a:solidFill>
                  <a:srgbClr val="FFFF00"/>
                </a:solidFill>
                <a:cs typeface="Times New Roman" pitchFamily="18" charset="0"/>
              </a:rPr>
              <a:t>ا</a:t>
            </a:r>
            <a:r>
              <a:rPr lang="ar-EG" sz="4800" b="1">
                <a:solidFill>
                  <a:srgbClr val="FFFF00"/>
                </a:solidFill>
                <a:cs typeface="Times New Roman" pitchFamily="18" charset="0"/>
              </a:rPr>
              <a:t>تتني الصلاة في جماعة منذ أربعين سنة </a:t>
            </a:r>
            <a:r>
              <a:rPr lang="ar-EG" sz="4800" b="1" baseline="30000">
                <a:solidFill>
                  <a:srgbClr val="FFFF00"/>
                </a:solidFill>
                <a:cs typeface="Times New Roman" pitchFamily="18" charset="0"/>
              </a:rPr>
              <a:t>(1) </a:t>
            </a:r>
            <a:r>
              <a:rPr lang="ar-EG" sz="4800">
                <a:solidFill>
                  <a:srgbClr val="FFFF00"/>
                </a:solidFill>
                <a:cs typeface="Times New Roman" pitchFamily="18" charset="0"/>
              </a:rPr>
              <a:t>.</a:t>
            </a:r>
          </a:p>
        </p:txBody>
      </p:sp>
      <p:pic>
        <p:nvPicPr>
          <p:cNvPr id="14" name="Picture 13" descr="D:\شغل منى\خلفيات جديدة\أشكال خارجية حلوة\أشكال خارجية حلوة1\براويز رسائل\0177.WMF"/>
          <p:cNvPicPr>
            <a:picLocks noChangeAspect="1" noChangeArrowheads="1"/>
          </p:cNvPicPr>
          <p:nvPr/>
        </p:nvPicPr>
        <p:blipFill>
          <a:blip r:embed="rId7"/>
          <a:srcRect/>
          <a:stretch>
            <a:fillRect/>
          </a:stretch>
        </p:blipFill>
        <p:spPr bwMode="auto">
          <a:xfrm>
            <a:off x="0" y="5410200"/>
            <a:ext cx="9144000" cy="1447800"/>
          </a:xfrm>
          <a:prstGeom prst="rect">
            <a:avLst/>
          </a:prstGeom>
          <a:noFill/>
          <a:ln w="9525">
            <a:noFill/>
            <a:miter lim="800000"/>
            <a:headEnd/>
            <a:tailEnd/>
          </a:ln>
        </p:spPr>
      </p:pic>
      <p:sp>
        <p:nvSpPr>
          <p:cNvPr id="15" name="TextBox 14"/>
          <p:cNvSpPr txBox="1">
            <a:spLocks noChangeArrowheads="1"/>
          </p:cNvSpPr>
          <p:nvPr/>
        </p:nvSpPr>
        <p:spPr bwMode="auto">
          <a:xfrm>
            <a:off x="179388" y="5715000"/>
            <a:ext cx="8280400" cy="461963"/>
          </a:xfrm>
          <a:prstGeom prst="rect">
            <a:avLst/>
          </a:prstGeom>
          <a:noFill/>
          <a:ln w="9525">
            <a:noFill/>
            <a:miter lim="800000"/>
            <a:headEnd/>
            <a:tailEnd/>
          </a:ln>
        </p:spPr>
        <p:txBody>
          <a:bodyPr>
            <a:spAutoFit/>
          </a:bodyPr>
          <a:lstStyle/>
          <a:p>
            <a:pPr rtl="0"/>
            <a:r>
              <a:rPr lang="ar-EG" sz="2400" b="1">
                <a:solidFill>
                  <a:schemeClr val="bg1"/>
                </a:solidFill>
              </a:rPr>
              <a:t>(1) انظر كتاب: نزهة الفضلاء في تهذيب سير أعلام النبلاء 482/1.</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2" presetClass="entr" presetSubtype="2" fill="hold" grpId="0" nodeType="with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slide(fromRight)">
                                      <p:cBhvr>
                                        <p:cTn id="11" dur="500"/>
                                        <p:tgtEl>
                                          <p:spTgt spid="6148"/>
                                        </p:tgtEl>
                                      </p:cBhvr>
                                    </p:animEffect>
                                  </p:childTnLst>
                                  <p:subTnLst>
                                    <p:audio>
                                      <p:cMediaNode>
                                        <p:cTn display="0" masterRel="sameClick">
                                          <p:stCondLst>
                                            <p:cond evt="begin" delay="0">
                                              <p:tn val="9"/>
                                            </p:cond>
                                          </p:stCondLst>
                                          <p:endCondLst>
                                            <p:cond evt="onStopAudio" delay="0">
                                              <p:tgtEl>
                                                <p:sldTgt/>
                                              </p:tgtEl>
                                            </p:cond>
                                          </p:endCondLst>
                                        </p:cTn>
                                        <p:tgtEl>
                                          <p:sndTgt r:embed="rId3" name="قال سعيد بن المسبب رحمه الله.wav"/>
                                        </p:tgtEl>
                                      </p:cMediaNode>
                                    </p:audio>
                                  </p:sub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Horizontal)">
                                      <p:cBhvr>
                                        <p:cTn id="16"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رنة تليفون قصيرة.wav"/>
                                        </p:tgtEl>
                                      </p:cMediaNode>
                                    </p:audio>
                                  </p:subTnLst>
                                </p:cTn>
                              </p:par>
                              <p:par>
                                <p:cTn id="17" presetID="16" presetClass="entr" presetSubtype="2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Horizont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5" name="انظر كتاب نزهة الفصل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inder.png"/>
          <p:cNvPicPr>
            <a:picLocks noChangeAspect="1"/>
          </p:cNvPicPr>
          <p:nvPr/>
        </p:nvPicPr>
        <p:blipFill>
          <a:blip r:embed="rId7" cstate="print">
            <a:duotone>
              <a:prstClr val="black"/>
              <a:schemeClr val="accent1">
                <a:tint val="45000"/>
                <a:satMod val="400000"/>
              </a:schemeClr>
            </a:duotone>
          </a:blip>
          <a:stretch>
            <a:fillRect/>
          </a:stretch>
        </p:blipFill>
        <p:spPr bwMode="auto">
          <a:xfrm>
            <a:off x="285750" y="0"/>
            <a:ext cx="8858250" cy="5357850"/>
          </a:xfrm>
          <a:prstGeom prst="rect">
            <a:avLst/>
          </a:prstGeom>
        </p:spPr>
      </p:pic>
      <p:sp>
        <p:nvSpPr>
          <p:cNvPr id="4" name="Rectangle 1"/>
          <p:cNvSpPr>
            <a:spLocks noChangeArrowheads="1"/>
          </p:cNvSpPr>
          <p:nvPr/>
        </p:nvSpPr>
        <p:spPr bwMode="auto">
          <a:xfrm>
            <a:off x="1763713" y="1071563"/>
            <a:ext cx="6343650" cy="3170237"/>
          </a:xfrm>
          <a:prstGeom prst="rect">
            <a:avLst/>
          </a:prstGeom>
          <a:noFill/>
          <a:ln w="9525">
            <a:noFill/>
            <a:miter lim="800000"/>
            <a:headEnd/>
            <a:tailEnd/>
          </a:ln>
        </p:spPr>
        <p:txBody>
          <a:bodyPr anchor="ctr">
            <a:spAutoFit/>
          </a:bodyPr>
          <a:lstStyle/>
          <a:p>
            <a:pPr algn="ctr" eaLnBrk="0" hangingPunct="0"/>
            <a:r>
              <a:rPr lang="ar-EG" sz="4000" b="1">
                <a:solidFill>
                  <a:srgbClr val="FFFF00"/>
                </a:solidFill>
                <a:cs typeface="Times New Roman" pitchFamily="18" charset="0"/>
              </a:rPr>
              <a:t>وكان الربيع بن خُثيم رحمه الله يقاد إلى الصلاة و</a:t>
            </a:r>
            <a:r>
              <a:rPr lang="ar-SA" sz="4000" b="1">
                <a:solidFill>
                  <a:srgbClr val="FFFF00"/>
                </a:solidFill>
                <a:cs typeface="Times New Roman" pitchFamily="18" charset="0"/>
              </a:rPr>
              <a:t> </a:t>
            </a:r>
            <a:r>
              <a:rPr lang="ar-EG" sz="4000" b="1">
                <a:solidFill>
                  <a:srgbClr val="FFFF00"/>
                </a:solidFill>
                <a:cs typeface="Times New Roman" pitchFamily="18" charset="0"/>
              </a:rPr>
              <a:t>به الفالج </a:t>
            </a:r>
            <a:r>
              <a:rPr lang="ar-EG" sz="4000" b="1" baseline="30000">
                <a:solidFill>
                  <a:srgbClr val="FFFF00"/>
                </a:solidFill>
                <a:cs typeface="Times New Roman" pitchFamily="18" charset="0"/>
              </a:rPr>
              <a:t>(2)</a:t>
            </a:r>
            <a:r>
              <a:rPr lang="ar-EG" sz="4000" b="1">
                <a:solidFill>
                  <a:srgbClr val="FFFF00"/>
                </a:solidFill>
                <a:cs typeface="Times New Roman" pitchFamily="18" charset="0"/>
              </a:rPr>
              <a:t>، فقيل له: قد رخّص لك، فقال: إني أسمع ((حيَّ على الصلاة))، فإن استطعتم أن تأتوها ولو حبوا </a:t>
            </a:r>
            <a:r>
              <a:rPr lang="ar-EG" sz="4000" b="1" baseline="30000">
                <a:solidFill>
                  <a:srgbClr val="FFFF00"/>
                </a:solidFill>
                <a:cs typeface="Times New Roman" pitchFamily="18" charset="0"/>
              </a:rPr>
              <a:t>(3) </a:t>
            </a:r>
            <a:r>
              <a:rPr lang="ar-EG" sz="4000" b="1">
                <a:solidFill>
                  <a:srgbClr val="FFFF00"/>
                </a:solidFill>
                <a:cs typeface="Times New Roman" pitchFamily="18" charset="0"/>
              </a:rPr>
              <a:t>– يعني فافعلوا.</a:t>
            </a:r>
          </a:p>
        </p:txBody>
      </p:sp>
      <p:pic>
        <p:nvPicPr>
          <p:cNvPr id="6" name="Picture 5" descr="D:\شغل منى\خلفيات جديدة\أشكال خارجية حلوة\أشكال خارجية حلوة1\براويز رسائل\0177.WMF"/>
          <p:cNvPicPr>
            <a:picLocks noChangeAspect="1" noChangeArrowheads="1"/>
          </p:cNvPicPr>
          <p:nvPr/>
        </p:nvPicPr>
        <p:blipFill>
          <a:blip r:embed="rId8"/>
          <a:srcRect/>
          <a:stretch>
            <a:fillRect/>
          </a:stretch>
        </p:blipFill>
        <p:spPr bwMode="auto">
          <a:xfrm>
            <a:off x="0" y="5410200"/>
            <a:ext cx="9144000" cy="1447800"/>
          </a:xfrm>
          <a:prstGeom prst="rect">
            <a:avLst/>
          </a:prstGeom>
          <a:noFill/>
          <a:ln w="9525">
            <a:noFill/>
            <a:miter lim="800000"/>
            <a:headEnd/>
            <a:tailEnd/>
          </a:ln>
        </p:spPr>
      </p:pic>
      <p:sp>
        <p:nvSpPr>
          <p:cNvPr id="7" name="TextBox 6"/>
          <p:cNvSpPr txBox="1">
            <a:spLocks noChangeArrowheads="1"/>
          </p:cNvSpPr>
          <p:nvPr/>
        </p:nvSpPr>
        <p:spPr bwMode="auto">
          <a:xfrm>
            <a:off x="179388" y="5715000"/>
            <a:ext cx="8280400" cy="830263"/>
          </a:xfrm>
          <a:prstGeom prst="rect">
            <a:avLst/>
          </a:prstGeom>
          <a:noFill/>
          <a:ln w="9525">
            <a:noFill/>
            <a:miter lim="800000"/>
            <a:headEnd/>
            <a:tailEnd/>
          </a:ln>
        </p:spPr>
        <p:txBody>
          <a:bodyPr>
            <a:spAutoFit/>
          </a:bodyPr>
          <a:lstStyle/>
          <a:p>
            <a:r>
              <a:rPr lang="ar-EG" sz="2400" b="1">
                <a:solidFill>
                  <a:schemeClr val="bg1"/>
                </a:solidFill>
              </a:rPr>
              <a:t>(2) هو مرض الشلل.</a:t>
            </a:r>
          </a:p>
          <a:p>
            <a:pPr rtl="0"/>
            <a:r>
              <a:rPr lang="ar-EG" sz="2400" b="1">
                <a:solidFill>
                  <a:schemeClr val="bg1"/>
                </a:solidFill>
              </a:rPr>
              <a:t>(3) المصدر السابق 493/1.</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Righ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وكان الربيع بن خُثيم رحمه الله يقاد.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رنة تليفون قصيرة.wav"/>
                                        </p:tgtEl>
                                      </p:cMediaNode>
                                    </p:audio>
                                  </p:subTnLst>
                                </p:cTn>
                              </p:par>
                              <p:par>
                                <p:cTn id="13" presetID="16" presetClass="entr" presetSubtype="26"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Horizontal)">
                                      <p:cBhvr>
                                        <p:cTn id="15" dur="500"/>
                                        <p:tgtEl>
                                          <p:spTgt spid="7">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5" name="هو مرض الشلل.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Horizontal)">
                                      <p:cBhvr>
                                        <p:cTn id="20" dur="500"/>
                                        <p:tgtEl>
                                          <p:spTgt spid="7">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6" name="المصدر الساب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inder.png"/>
          <p:cNvPicPr>
            <a:picLocks noChangeAspect="1"/>
          </p:cNvPicPr>
          <p:nvPr/>
        </p:nvPicPr>
        <p:blipFill>
          <a:blip r:embed="rId6" cstate="print">
            <a:duotone>
              <a:prstClr val="black"/>
              <a:schemeClr val="accent1">
                <a:tint val="45000"/>
                <a:satMod val="400000"/>
              </a:schemeClr>
            </a:duotone>
          </a:blip>
          <a:stretch>
            <a:fillRect/>
          </a:stretch>
        </p:blipFill>
        <p:spPr bwMode="auto">
          <a:xfrm>
            <a:off x="285750" y="0"/>
            <a:ext cx="8858250" cy="5357850"/>
          </a:xfrm>
          <a:prstGeom prst="rect">
            <a:avLst/>
          </a:prstGeom>
        </p:spPr>
      </p:pic>
      <p:sp>
        <p:nvSpPr>
          <p:cNvPr id="3" name="Rectangle 1"/>
          <p:cNvSpPr>
            <a:spLocks noChangeArrowheads="1"/>
          </p:cNvSpPr>
          <p:nvPr/>
        </p:nvSpPr>
        <p:spPr bwMode="auto">
          <a:xfrm>
            <a:off x="1835150" y="1346200"/>
            <a:ext cx="6343650" cy="2309813"/>
          </a:xfrm>
          <a:prstGeom prst="rect">
            <a:avLst/>
          </a:prstGeom>
          <a:noFill/>
          <a:ln w="9525">
            <a:noFill/>
            <a:miter lim="800000"/>
            <a:headEnd/>
            <a:tailEnd/>
          </a:ln>
        </p:spPr>
        <p:txBody>
          <a:bodyPr anchor="ctr">
            <a:spAutoFit/>
          </a:bodyPr>
          <a:lstStyle/>
          <a:p>
            <a:pPr algn="ctr" rtl="0" eaLnBrk="0" hangingPunct="0"/>
            <a:r>
              <a:rPr lang="ar-EG" sz="4800" b="1">
                <a:solidFill>
                  <a:srgbClr val="FFFF00"/>
                </a:solidFill>
                <a:cs typeface="Times New Roman" pitchFamily="18" charset="0"/>
              </a:rPr>
              <a:t>ورُوي عن الأعمش رحمه الله أنه لم تفته تكبيرة الإحرام سبعين سنة </a:t>
            </a:r>
            <a:r>
              <a:rPr lang="ar-EG" sz="2700" b="1" baseline="30000">
                <a:solidFill>
                  <a:srgbClr val="FFFF00"/>
                </a:solidFill>
                <a:cs typeface="Times New Roman" pitchFamily="18" charset="0"/>
              </a:rPr>
              <a:t>(4)</a:t>
            </a:r>
            <a:r>
              <a:rPr lang="ar-EG" sz="4800">
                <a:solidFill>
                  <a:srgbClr val="FFFF00"/>
                </a:solidFill>
                <a:cs typeface="Times New Roman" pitchFamily="18" charset="0"/>
              </a:rPr>
              <a:t>.</a:t>
            </a:r>
          </a:p>
        </p:txBody>
      </p:sp>
      <p:pic>
        <p:nvPicPr>
          <p:cNvPr id="4" name="Picture 3" descr="D:\شغل منى\خلفيات جديدة\أشكال خارجية حلوة\أشكال خارجية حلوة1\براويز رسائل\0177.WMF"/>
          <p:cNvPicPr>
            <a:picLocks noChangeAspect="1" noChangeArrowheads="1"/>
          </p:cNvPicPr>
          <p:nvPr/>
        </p:nvPicPr>
        <p:blipFill>
          <a:blip r:embed="rId7"/>
          <a:srcRect/>
          <a:stretch>
            <a:fillRect/>
          </a:stretch>
        </p:blipFill>
        <p:spPr bwMode="auto">
          <a:xfrm>
            <a:off x="0" y="5410200"/>
            <a:ext cx="9144000" cy="1447800"/>
          </a:xfrm>
          <a:prstGeom prst="rect">
            <a:avLst/>
          </a:prstGeom>
          <a:noFill/>
          <a:ln w="9525">
            <a:noFill/>
            <a:miter lim="800000"/>
            <a:headEnd/>
            <a:tailEnd/>
          </a:ln>
        </p:spPr>
      </p:pic>
      <p:sp>
        <p:nvSpPr>
          <p:cNvPr id="5" name="TextBox 4"/>
          <p:cNvSpPr txBox="1">
            <a:spLocks noChangeArrowheads="1"/>
          </p:cNvSpPr>
          <p:nvPr/>
        </p:nvSpPr>
        <p:spPr bwMode="auto">
          <a:xfrm>
            <a:off x="179388" y="5715000"/>
            <a:ext cx="8280400" cy="461963"/>
          </a:xfrm>
          <a:prstGeom prst="rect">
            <a:avLst/>
          </a:prstGeom>
          <a:noFill/>
          <a:ln w="9525">
            <a:noFill/>
            <a:miter lim="800000"/>
            <a:headEnd/>
            <a:tailEnd/>
          </a:ln>
        </p:spPr>
        <p:txBody>
          <a:bodyPr>
            <a:spAutoFit/>
          </a:bodyPr>
          <a:lstStyle/>
          <a:p>
            <a:pPr rtl="0"/>
            <a:r>
              <a:rPr lang="ar-EG" sz="2400" b="1">
                <a:solidFill>
                  <a:schemeClr val="bg1"/>
                </a:solidFill>
              </a:rPr>
              <a:t>(4) المصدر السابق 644/2.</a:t>
            </a:r>
            <a:endParaRPr lang="en-US" sz="2400" b="1">
              <a:solidFill>
                <a:schemeClr val="bg1"/>
              </a:solidFill>
            </a:endParaRPr>
          </a:p>
        </p:txBody>
      </p:sp>
    </p:spTree>
  </p:cSld>
  <p:clrMapOvr>
    <a:masterClrMapping/>
  </p:clrMapOvr>
  <p:transition>
    <p:wheel spokes="2"/>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ورُوي عن الأعمش رحمه الله.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رنة تليفون قصيرة.wav"/>
                                        </p:tgtEl>
                                      </p:cMediaNode>
                                    </p:audio>
                                  </p:subTnLst>
                                </p:cTn>
                              </p:par>
                              <p:par>
                                <p:cTn id="13" presetID="16" presetClass="entr" presetSubtype="2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المصدر السابق 64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1248</Words>
  <Application>Microsoft Office PowerPoint</Application>
  <PresentationFormat>عرض على الشاشة (3:4)‏</PresentationFormat>
  <Paragraphs>77</Paragraphs>
  <Slides>25</Slides>
  <Notes>2</Notes>
  <HiddenSlides>0</HiddenSlides>
  <MMClips>0</MMClips>
  <ScaleCrop>false</ScaleCrop>
  <HeadingPairs>
    <vt:vector size="4" baseType="variant">
      <vt:variant>
        <vt:lpstr>سمة</vt:lpstr>
      </vt:variant>
      <vt:variant>
        <vt:i4>1</vt:i4>
      </vt:variant>
      <vt:variant>
        <vt:lpstr>عناوين الشرائح</vt:lpstr>
      </vt:variant>
      <vt:variant>
        <vt:i4>25</vt:i4>
      </vt:variant>
    </vt:vector>
  </HeadingPairs>
  <TitlesOfParts>
    <vt:vector size="26"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vector>
  </TitlesOfParts>
  <Company>toma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الفقه 1م ف2 طالب</dc:title>
  <dc:subject>الوحدة الخامسة عشرة - صلاة الجماعة</dc:subject>
  <dc:creator>ا/بندر الحازمي</dc:creator>
  <cp:keywords>حقيبة إنجاز المعلم والمعلمة</cp:keywords>
  <cp:lastModifiedBy>Top Service</cp:lastModifiedBy>
  <cp:revision>303</cp:revision>
  <dcterms:created xsi:type="dcterms:W3CDTF">2010-06-10T11:39:33Z</dcterms:created>
  <dcterms:modified xsi:type="dcterms:W3CDTF">2016-12-12T14:41:24Z</dcterms:modified>
</cp:coreProperties>
</file>