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2" r:id="rId3"/>
    <p:sldId id="273" r:id="rId4"/>
    <p:sldId id="274" r:id="rId5"/>
    <p:sldId id="275" r:id="rId6"/>
    <p:sldId id="319" r:id="rId7"/>
    <p:sldId id="320" r:id="rId8"/>
    <p:sldId id="276" r:id="rId9"/>
    <p:sldId id="277"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Nasr" initials="NN" lastIdx="1" clrIdx="0">
    <p:extLst>
      <p:ext uri="{19B8F6BF-5375-455C-9EA6-DF929625EA0E}">
        <p15:presenceInfo xmlns:p15="http://schemas.microsoft.com/office/powerpoint/2012/main" userId="e43a627008eee9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95" autoAdjust="0"/>
    <p:restoredTop sz="94660"/>
  </p:normalViewPr>
  <p:slideViewPr>
    <p:cSldViewPr snapToGrid="0">
      <p:cViewPr varScale="1">
        <p:scale>
          <a:sx n="53" d="100"/>
          <a:sy n="53"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2083981" y="2742594"/>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6600" b="1" dirty="0"/>
              <a:t>الوحدة الثانية</a:t>
            </a:r>
            <a:endParaRPr lang="en-US" sz="6600" b="1" dirty="0"/>
          </a:p>
        </p:txBody>
      </p:sp>
      <p:sp>
        <p:nvSpPr>
          <p:cNvPr id="5" name="سحابة 4">
            <a:extLst>
              <a:ext uri="{FF2B5EF4-FFF2-40B4-BE49-F238E27FC236}">
                <a16:creationId xmlns:a16="http://schemas.microsoft.com/office/drawing/2014/main" id="{382D5810-7FB5-4494-A057-C3ECDD7D5B84}"/>
              </a:ext>
            </a:extLst>
          </p:cNvPr>
          <p:cNvSpPr/>
          <p:nvPr/>
        </p:nvSpPr>
        <p:spPr>
          <a:xfrm>
            <a:off x="1252302" y="4297131"/>
            <a:ext cx="6639395" cy="1995377"/>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5400" b="1" dirty="0">
                <a:solidFill>
                  <a:schemeClr val="tx1"/>
                </a:solidFill>
              </a:rPr>
              <a:t>استخدام الوسائط المتعددة</a:t>
            </a: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453228" y="810023"/>
            <a:ext cx="5666643" cy="17397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هيا بنا نتصفح الإنترنت بحثًا عن مقاطع</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فيديو مفيدة وممتعة.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سهم: منحني لليمين 1">
            <a:extLst>
              <a:ext uri="{FF2B5EF4-FFF2-40B4-BE49-F238E27FC236}">
                <a16:creationId xmlns:a16="http://schemas.microsoft.com/office/drawing/2014/main" id="{5D5B68BE-FDFF-41B6-B03A-B3B7880962B9}"/>
              </a:ext>
            </a:extLst>
          </p:cNvPr>
          <p:cNvSpPr/>
          <p:nvPr/>
        </p:nvSpPr>
        <p:spPr>
          <a:xfrm>
            <a:off x="1024128" y="2834640"/>
            <a:ext cx="2176272" cy="1700784"/>
          </a:xfrm>
          <a:prstGeom prst="curvedRightArrow">
            <a:avLst/>
          </a:prstGeom>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مستطيل: زوايا مستديرة 4">
            <a:extLst>
              <a:ext uri="{FF2B5EF4-FFF2-40B4-BE49-F238E27FC236}">
                <a16:creationId xmlns:a16="http://schemas.microsoft.com/office/drawing/2014/main" id="{3C5A9E04-216B-4B4E-8E93-3C96196944E3}"/>
              </a:ext>
            </a:extLst>
          </p:cNvPr>
          <p:cNvSpPr/>
          <p:nvPr/>
        </p:nvSpPr>
        <p:spPr>
          <a:xfrm>
            <a:off x="2453229" y="4528583"/>
            <a:ext cx="5666643" cy="17397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بمساعدة معلمك قم بمشاهدتها مع</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زملائك ثم قوموا بالتصويت لأكثرها قائدة وإمتاعًا.</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9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شريط مثقب 2">
            <a:extLst>
              <a:ext uri="{FF2B5EF4-FFF2-40B4-BE49-F238E27FC236}">
                <a16:creationId xmlns:a16="http://schemas.microsoft.com/office/drawing/2014/main" id="{DECA2D8D-E114-4A7E-87D7-15D7A4DD3691}"/>
              </a:ext>
            </a:extLst>
          </p:cNvPr>
          <p:cNvSpPr/>
          <p:nvPr/>
        </p:nvSpPr>
        <p:spPr>
          <a:xfrm>
            <a:off x="1738677" y="966922"/>
            <a:ext cx="6288435" cy="2462078"/>
          </a:xfrm>
          <a:prstGeom prst="flowChartPunchedTape">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استخدام برنامج صور مايكروسوفت (</a:t>
            </a: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Microsoft photos</a:t>
            </a: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t>
            </a:r>
          </a:p>
        </p:txBody>
      </p:sp>
      <p:pic>
        <p:nvPicPr>
          <p:cNvPr id="5" name="صورة 4">
            <a:extLst>
              <a:ext uri="{FF2B5EF4-FFF2-40B4-BE49-F238E27FC236}">
                <a16:creationId xmlns:a16="http://schemas.microsoft.com/office/drawing/2014/main" id="{9F95B4C2-C63D-4924-9410-1BBCE8F135D1}"/>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2495119" y="3670038"/>
            <a:ext cx="3845483" cy="2696528"/>
          </a:xfrm>
          <a:prstGeom prst="rect">
            <a:avLst/>
          </a:prstGeom>
        </p:spPr>
      </p:pic>
    </p:spTree>
    <p:extLst>
      <p:ext uri="{BB962C8B-B14F-4D97-AF65-F5344CB8AC3E}">
        <p14:creationId xmlns:p14="http://schemas.microsoft.com/office/powerpoint/2010/main" val="34823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شريط مثقب 2">
            <a:extLst>
              <a:ext uri="{FF2B5EF4-FFF2-40B4-BE49-F238E27FC236}">
                <a16:creationId xmlns:a16="http://schemas.microsoft.com/office/drawing/2014/main" id="{DECA2D8D-E114-4A7E-87D7-15D7A4DD3691}"/>
              </a:ext>
            </a:extLst>
          </p:cNvPr>
          <p:cNvSpPr/>
          <p:nvPr/>
        </p:nvSpPr>
        <p:spPr>
          <a:xfrm>
            <a:off x="1043076" y="1369258"/>
            <a:ext cx="7057848" cy="3769670"/>
          </a:xfrm>
          <a:prstGeom prst="flowChartPunchedTape">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هناك العديد من برامج عرض الصور والفيديو في الحاسب الخاص بك، سنستخدم في هذا التدريب برنامج صور مايكروسوفت.</a:t>
            </a:r>
            <a:endPar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09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A701451-2446-4624-B9C3-35F510FF34BC}"/>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878341" y="751608"/>
            <a:ext cx="5387317" cy="5022176"/>
          </a:xfrm>
          <a:prstGeom prst="rect">
            <a:avLst/>
          </a:prstGeom>
        </p:spPr>
      </p:pic>
      <p:sp>
        <p:nvSpPr>
          <p:cNvPr id="5" name="مستطيل 4">
            <a:extLst>
              <a:ext uri="{FF2B5EF4-FFF2-40B4-BE49-F238E27FC236}">
                <a16:creationId xmlns:a16="http://schemas.microsoft.com/office/drawing/2014/main" id="{0DAE7732-DB22-43DA-8AA8-130B85229EF5}"/>
              </a:ext>
            </a:extLst>
          </p:cNvPr>
          <p:cNvSpPr/>
          <p:nvPr/>
        </p:nvSpPr>
        <p:spPr>
          <a:xfrm>
            <a:off x="3602736" y="2843784"/>
            <a:ext cx="713232"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2800" b="1" dirty="0">
                <a:solidFill>
                  <a:srgbClr val="FF0000"/>
                </a:solidFill>
              </a:rPr>
              <a:t>5</a:t>
            </a:r>
            <a:endParaRPr lang="ar-SA" sz="2800" b="1" dirty="0">
              <a:solidFill>
                <a:srgbClr val="FF0000"/>
              </a:solidFill>
            </a:endParaRPr>
          </a:p>
        </p:txBody>
      </p:sp>
      <p:sp>
        <p:nvSpPr>
          <p:cNvPr id="6" name="مستطيل 5">
            <a:extLst>
              <a:ext uri="{FF2B5EF4-FFF2-40B4-BE49-F238E27FC236}">
                <a16:creationId xmlns:a16="http://schemas.microsoft.com/office/drawing/2014/main" id="{F9D06071-9961-499B-9F55-9059F233FCBC}"/>
              </a:ext>
            </a:extLst>
          </p:cNvPr>
          <p:cNvSpPr/>
          <p:nvPr/>
        </p:nvSpPr>
        <p:spPr>
          <a:xfrm>
            <a:off x="4032504" y="2551176"/>
            <a:ext cx="713232"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2800" b="1" dirty="0">
                <a:solidFill>
                  <a:srgbClr val="FF0000"/>
                </a:solidFill>
              </a:rPr>
              <a:t>1</a:t>
            </a:r>
            <a:endParaRPr lang="ar-SA" sz="2800" b="1" dirty="0">
              <a:solidFill>
                <a:srgbClr val="FF0000"/>
              </a:solidFill>
            </a:endParaRPr>
          </a:p>
        </p:txBody>
      </p:sp>
      <p:sp>
        <p:nvSpPr>
          <p:cNvPr id="7" name="مستطيل 6">
            <a:extLst>
              <a:ext uri="{FF2B5EF4-FFF2-40B4-BE49-F238E27FC236}">
                <a16:creationId xmlns:a16="http://schemas.microsoft.com/office/drawing/2014/main" id="{8E35ECE9-8E72-485E-B84D-CD8C7AF2F1B1}"/>
              </a:ext>
            </a:extLst>
          </p:cNvPr>
          <p:cNvSpPr/>
          <p:nvPr/>
        </p:nvSpPr>
        <p:spPr>
          <a:xfrm>
            <a:off x="1741932" y="4290496"/>
            <a:ext cx="713232"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2800" b="1" dirty="0">
                <a:solidFill>
                  <a:srgbClr val="FF0000"/>
                </a:solidFill>
              </a:rPr>
              <a:t>4</a:t>
            </a:r>
            <a:endParaRPr lang="ar-SA" sz="2800" b="1" dirty="0">
              <a:solidFill>
                <a:srgbClr val="FF0000"/>
              </a:solidFill>
            </a:endParaRPr>
          </a:p>
        </p:txBody>
      </p:sp>
      <p:sp>
        <p:nvSpPr>
          <p:cNvPr id="8" name="مستطيل 7">
            <a:extLst>
              <a:ext uri="{FF2B5EF4-FFF2-40B4-BE49-F238E27FC236}">
                <a16:creationId xmlns:a16="http://schemas.microsoft.com/office/drawing/2014/main" id="{7C6BE02E-2A04-4B4D-AE80-E0B6E6636916}"/>
              </a:ext>
            </a:extLst>
          </p:cNvPr>
          <p:cNvSpPr/>
          <p:nvPr/>
        </p:nvSpPr>
        <p:spPr>
          <a:xfrm>
            <a:off x="6040363" y="2846724"/>
            <a:ext cx="713232"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2800" b="1" dirty="0">
                <a:solidFill>
                  <a:srgbClr val="FF0000"/>
                </a:solidFill>
              </a:rPr>
              <a:t>3</a:t>
            </a:r>
            <a:endParaRPr lang="ar-SA" sz="2800" b="1" dirty="0">
              <a:solidFill>
                <a:srgbClr val="FF0000"/>
              </a:solidFill>
            </a:endParaRPr>
          </a:p>
        </p:txBody>
      </p:sp>
      <p:sp>
        <p:nvSpPr>
          <p:cNvPr id="9" name="مستطيل 8">
            <a:extLst>
              <a:ext uri="{FF2B5EF4-FFF2-40B4-BE49-F238E27FC236}">
                <a16:creationId xmlns:a16="http://schemas.microsoft.com/office/drawing/2014/main" id="{D4E7D996-40E0-4C1E-A3A4-ED8DEF687BB9}"/>
              </a:ext>
            </a:extLst>
          </p:cNvPr>
          <p:cNvSpPr/>
          <p:nvPr/>
        </p:nvSpPr>
        <p:spPr>
          <a:xfrm>
            <a:off x="5610595" y="2542032"/>
            <a:ext cx="713232"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2800" b="1" dirty="0">
                <a:solidFill>
                  <a:srgbClr val="FF0000"/>
                </a:solidFill>
              </a:rPr>
              <a:t>2</a:t>
            </a:r>
            <a:endParaRPr lang="ar-SA" sz="2800" b="1" dirty="0">
              <a:solidFill>
                <a:srgbClr val="FF0000"/>
              </a:solidFill>
            </a:endParaRPr>
          </a:p>
        </p:txBody>
      </p:sp>
    </p:spTree>
    <p:extLst>
      <p:ext uri="{BB962C8B-B14F-4D97-AF65-F5344CB8AC3E}">
        <p14:creationId xmlns:p14="http://schemas.microsoft.com/office/powerpoint/2010/main" val="14990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4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شريط مثقب 2">
            <a:extLst>
              <a:ext uri="{FF2B5EF4-FFF2-40B4-BE49-F238E27FC236}">
                <a16:creationId xmlns:a16="http://schemas.microsoft.com/office/drawing/2014/main" id="{DECA2D8D-E114-4A7E-87D7-15D7A4DD3691}"/>
              </a:ext>
            </a:extLst>
          </p:cNvPr>
          <p:cNvSpPr/>
          <p:nvPr/>
        </p:nvSpPr>
        <p:spPr>
          <a:xfrm>
            <a:off x="1738677" y="966922"/>
            <a:ext cx="6288435" cy="2462078"/>
          </a:xfrm>
          <a:prstGeom prst="flowChartPunchedTape">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مشاهدة ملفات مجلد مجموعتي</a:t>
            </a:r>
            <a:endPar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5" name="صورة 4">
            <a:extLst>
              <a:ext uri="{FF2B5EF4-FFF2-40B4-BE49-F238E27FC236}">
                <a16:creationId xmlns:a16="http://schemas.microsoft.com/office/drawing/2014/main" id="{9F95B4C2-C63D-4924-9410-1BBCE8F135D1}"/>
              </a:ext>
            </a:extLst>
          </p:cNvPr>
          <p:cNvPicPr>
            <a:picLocks noChangeAspect="1"/>
          </p:cNvPicPr>
          <p:nvPr/>
        </p:nvPicPr>
        <p:blipFill>
          <a:blip r:embed="rId2">
            <a:clrChange>
              <a:clrFrom>
                <a:srgbClr val="F0E9DF"/>
              </a:clrFrom>
              <a:clrTo>
                <a:srgbClr val="F0E9DF">
                  <a:alpha val="0"/>
                </a:srgbClr>
              </a:clrTo>
            </a:clrChange>
            <a:extLst>
              <a:ext uri="{28A0092B-C50C-407E-A947-70E740481C1C}">
                <a14:useLocalDpi xmlns:a14="http://schemas.microsoft.com/office/drawing/2010/main" val="0"/>
              </a:ext>
            </a:extLst>
          </a:blip>
          <a:srcRect/>
          <a:stretch/>
        </p:blipFill>
        <p:spPr>
          <a:xfrm>
            <a:off x="2495119" y="3670285"/>
            <a:ext cx="3845483" cy="2403426"/>
          </a:xfrm>
          <a:prstGeom prst="rect">
            <a:avLst/>
          </a:prstGeom>
        </p:spPr>
      </p:pic>
    </p:spTree>
    <p:extLst>
      <p:ext uri="{BB962C8B-B14F-4D97-AF65-F5344CB8AC3E}">
        <p14:creationId xmlns:p14="http://schemas.microsoft.com/office/powerpoint/2010/main" val="24729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52989">
            <a:off x="852119" y="1166556"/>
            <a:ext cx="7439762" cy="4524886"/>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ابحث</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عن مجلد "مجموعتي- </a:t>
            </a:r>
            <a:r>
              <a:rPr kumimoji="0" lang="en-US"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g4.s2.2.2</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في مجلد ( المستندات).</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prstClr val="black"/>
                </a:solidFill>
                <a:latin typeface="Calibri" panose="020F0502020204030204"/>
                <a:cs typeface="Arial" panose="020B0604020202020204" pitchFamily="34" charset="0"/>
              </a:rPr>
              <a:t>افتح</a:t>
            </a:r>
            <a:r>
              <a:rPr lang="ar-EG" sz="3600" b="1" dirty="0">
                <a:solidFill>
                  <a:prstClr val="black"/>
                </a:solidFill>
                <a:latin typeface="Calibri" panose="020F0502020204030204"/>
                <a:cs typeface="Arial" panose="020B0604020202020204" pitchFamily="34" charset="0"/>
              </a:rPr>
              <a:t> هذا المجلد، ستلاحظ بعض الصور داخله.</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قم</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بعرض جميع الصور الموجودة في المجلد باستخدام برنامج مايكروسوفت وورد.</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7835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024129" y="886468"/>
            <a:ext cx="7457106" cy="1161788"/>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عدد مقاطع الفيديو الموجودة في هذا المجلد؟</a:t>
            </a:r>
            <a:endPar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صورة 3">
            <a:extLst>
              <a:ext uri="{FF2B5EF4-FFF2-40B4-BE49-F238E27FC236}">
                <a16:creationId xmlns:a16="http://schemas.microsoft.com/office/drawing/2014/main" id="{DA44EFB7-0AB5-4CAB-991B-492B0327DC2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47872" y="2466785"/>
            <a:ext cx="4160520" cy="3297242"/>
          </a:xfrm>
          <a:prstGeom prst="rect">
            <a:avLst/>
          </a:prstGeom>
        </p:spPr>
      </p:pic>
      <p:sp>
        <p:nvSpPr>
          <p:cNvPr id="5" name="مستطيل 4">
            <a:extLst>
              <a:ext uri="{FF2B5EF4-FFF2-40B4-BE49-F238E27FC236}">
                <a16:creationId xmlns:a16="http://schemas.microsoft.com/office/drawing/2014/main" id="{6D87DEAE-051A-447E-87C9-7995402B54E2}"/>
              </a:ext>
            </a:extLst>
          </p:cNvPr>
          <p:cNvSpPr/>
          <p:nvPr/>
        </p:nvSpPr>
        <p:spPr>
          <a:xfrm>
            <a:off x="1280160" y="3429000"/>
            <a:ext cx="1371600" cy="116178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4800" b="1" dirty="0"/>
              <a:t>1</a:t>
            </a:r>
            <a:endParaRPr lang="ar-SA" sz="4800" b="1" dirty="0"/>
          </a:p>
        </p:txBody>
      </p:sp>
    </p:spTree>
    <p:extLst>
      <p:ext uri="{BB962C8B-B14F-4D97-AF65-F5344CB8AC3E}">
        <p14:creationId xmlns:p14="http://schemas.microsoft.com/office/powerpoint/2010/main" val="1295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843447" y="849892"/>
            <a:ext cx="7457106" cy="1161788"/>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الآن استخدم برنامج صور مايكروسوفت لحذف صور الحيوانات من المجلد.</a:t>
            </a:r>
            <a:endPar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صورة 3">
            <a:extLst>
              <a:ext uri="{FF2B5EF4-FFF2-40B4-BE49-F238E27FC236}">
                <a16:creationId xmlns:a16="http://schemas.microsoft.com/office/drawing/2014/main" id="{DA44EFB7-0AB5-4CAB-991B-492B0327DC2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59152" y="2320481"/>
            <a:ext cx="4983480" cy="3949444"/>
          </a:xfrm>
          <a:prstGeom prst="rect">
            <a:avLst/>
          </a:prstGeom>
        </p:spPr>
      </p:pic>
    </p:spTree>
    <p:extLst>
      <p:ext uri="{BB962C8B-B14F-4D97-AF65-F5344CB8AC3E}">
        <p14:creationId xmlns:p14="http://schemas.microsoft.com/office/powerpoint/2010/main" val="142708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3E6B32F-1702-4D51-B137-FBF62EDF6051}"/>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23736" y="-598251"/>
            <a:ext cx="9591472" cy="8054501"/>
          </a:xfrm>
          <a:prstGeom prst="rect">
            <a:avLst/>
          </a:prstGeom>
        </p:spPr>
      </p:pic>
      <p:sp>
        <p:nvSpPr>
          <p:cNvPr id="6" name="مستطيل 5">
            <a:extLst>
              <a:ext uri="{FF2B5EF4-FFF2-40B4-BE49-F238E27FC236}">
                <a16:creationId xmlns:a16="http://schemas.microsoft.com/office/drawing/2014/main" id="{1EF5CF17-B468-4FF9-AA68-9E9580DD2750}"/>
              </a:ext>
            </a:extLst>
          </p:cNvPr>
          <p:cNvSpPr/>
          <p:nvPr/>
        </p:nvSpPr>
        <p:spPr>
          <a:xfrm>
            <a:off x="2541974" y="1043121"/>
            <a:ext cx="4060052" cy="902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الثاني</a:t>
            </a:r>
            <a:endParaRPr kumimoji="0" lang="en-US" sz="48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C461111D-61BF-4DB6-97BF-F55DD3210564}"/>
              </a:ext>
            </a:extLst>
          </p:cNvPr>
          <p:cNvSpPr/>
          <p:nvPr/>
        </p:nvSpPr>
        <p:spPr>
          <a:xfrm>
            <a:off x="1400782" y="1945533"/>
            <a:ext cx="6874721" cy="1821221"/>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lang="ar-EG" sz="4800" b="1" dirty="0">
                <a:solidFill>
                  <a:srgbClr val="FF0000"/>
                </a:solidFill>
                <a:latin typeface="Calibri" panose="020F0502020204030204"/>
                <a:cs typeface="Arial" panose="020B0604020202020204" pitchFamily="34" charset="0"/>
              </a:rPr>
              <a:t>عرض الصور ومقاطع الفيديو</a:t>
            </a:r>
            <a:endParaRPr kumimoji="0" lang="en-US" sz="4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024129" y="886468"/>
            <a:ext cx="7457106" cy="1161788"/>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عدد الصور المتبقية؟</a:t>
            </a:r>
          </a:p>
        </p:txBody>
      </p:sp>
      <p:pic>
        <p:nvPicPr>
          <p:cNvPr id="4" name="صورة 3">
            <a:extLst>
              <a:ext uri="{FF2B5EF4-FFF2-40B4-BE49-F238E27FC236}">
                <a16:creationId xmlns:a16="http://schemas.microsoft.com/office/drawing/2014/main" id="{DA44EFB7-0AB5-4CAB-991B-492B0327DC2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47872" y="2466785"/>
            <a:ext cx="4160520" cy="3297242"/>
          </a:xfrm>
          <a:prstGeom prst="rect">
            <a:avLst/>
          </a:prstGeom>
        </p:spPr>
      </p:pic>
      <p:sp>
        <p:nvSpPr>
          <p:cNvPr id="5" name="مستطيل 4">
            <a:extLst>
              <a:ext uri="{FF2B5EF4-FFF2-40B4-BE49-F238E27FC236}">
                <a16:creationId xmlns:a16="http://schemas.microsoft.com/office/drawing/2014/main" id="{6D87DEAE-051A-447E-87C9-7995402B54E2}"/>
              </a:ext>
            </a:extLst>
          </p:cNvPr>
          <p:cNvSpPr/>
          <p:nvPr/>
        </p:nvSpPr>
        <p:spPr>
          <a:xfrm>
            <a:off x="822960" y="3428999"/>
            <a:ext cx="1828800" cy="1380745"/>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لا يوجد</a:t>
            </a:r>
            <a:endParaRPr kumimoji="0" lang="ar-SA"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931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فقاعة الكلام: بيضاوية 4">
            <a:extLst>
              <a:ext uri="{FF2B5EF4-FFF2-40B4-BE49-F238E27FC236}">
                <a16:creationId xmlns:a16="http://schemas.microsoft.com/office/drawing/2014/main" id="{6D87DEAE-051A-447E-87C9-7995402B54E2}"/>
              </a:ext>
            </a:extLst>
          </p:cNvPr>
          <p:cNvSpPr/>
          <p:nvPr/>
        </p:nvSpPr>
        <p:spPr>
          <a:xfrm flipH="1">
            <a:off x="658368" y="831966"/>
            <a:ext cx="6729984" cy="2597034"/>
          </a:xfrm>
          <a:prstGeom prst="wedgeEllipse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إذا حذفت مقطع فيديو أو صورة عن طريق الخطأ، فيمكنك استعادتها من سلة المحذوفات</a:t>
            </a:r>
            <a:endParaRPr kumimoji="0" lang="ar-SA"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صورة 5">
            <a:extLst>
              <a:ext uri="{FF2B5EF4-FFF2-40B4-BE49-F238E27FC236}">
                <a16:creationId xmlns:a16="http://schemas.microsoft.com/office/drawing/2014/main" id="{EF8C29EE-3668-45D8-B556-FC06EE4C4DB8}"/>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703381" y="3012811"/>
            <a:ext cx="3150489" cy="3131957"/>
          </a:xfrm>
          <a:prstGeom prst="rect">
            <a:avLst/>
          </a:prstGeom>
        </p:spPr>
      </p:pic>
    </p:spTree>
    <p:extLst>
      <p:ext uri="{BB962C8B-B14F-4D97-AF65-F5344CB8AC3E}">
        <p14:creationId xmlns:p14="http://schemas.microsoft.com/office/powerpoint/2010/main" val="15705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3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2249424" y="747466"/>
            <a:ext cx="5119320" cy="1428806"/>
          </a:xfrm>
          <a:prstGeom prst="downArrow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عن التفاصيل</a:t>
            </a:r>
          </a:p>
        </p:txBody>
      </p:sp>
      <p:sp>
        <p:nvSpPr>
          <p:cNvPr id="4" name="وسيلة الشرح: سهم لأسفل 3">
            <a:extLst>
              <a:ext uri="{FF2B5EF4-FFF2-40B4-BE49-F238E27FC236}">
                <a16:creationId xmlns:a16="http://schemas.microsoft.com/office/drawing/2014/main" id="{CFEFDBA3-3EF7-4BDA-AFB6-E8F0FE50B5E2}"/>
              </a:ext>
            </a:extLst>
          </p:cNvPr>
          <p:cNvSpPr/>
          <p:nvPr/>
        </p:nvSpPr>
        <p:spPr>
          <a:xfrm>
            <a:off x="1244244" y="3429000"/>
            <a:ext cx="6967068" cy="2313432"/>
          </a:xfrm>
          <a:prstGeom prst="downArrowCallou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هناك العديد من برامج عرض</a:t>
            </a:r>
            <a:r>
              <a:rPr kumimoji="0" lang="ar-EG" sz="3600" b="1" i="0" u="none" strike="noStrike" kern="1200" cap="none" spc="0" normalizeH="0" noProof="0" dirty="0">
                <a:ln>
                  <a:noFill/>
                </a:ln>
                <a:solidFill>
                  <a:srgbClr val="FF0000"/>
                </a:solidFill>
                <a:effectLst/>
                <a:uLnTx/>
                <a:uFillTx/>
                <a:latin typeface="Calibri" panose="020F0502020204030204"/>
                <a:ea typeface="+mn-ea"/>
                <a:cs typeface="Arial" panose="020B0604020202020204" pitchFamily="34" charset="0"/>
              </a:rPr>
              <a:t> الصور والفيديو في الحاسب الخاص بك سنستخدم في هذا التدريب برنامج صور مايكروسوفت</a:t>
            </a:r>
            <a:endPar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6863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12ED390-98E3-475A-8814-5C9BB1CC7C9F}"/>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026567" y="1344168"/>
            <a:ext cx="7090866" cy="4169664"/>
          </a:xfrm>
          <a:prstGeom prst="rect">
            <a:avLst/>
          </a:prstGeom>
        </p:spPr>
      </p:pic>
    </p:spTree>
    <p:extLst>
      <p:ext uri="{BB962C8B-B14F-4D97-AF65-F5344CB8AC3E}">
        <p14:creationId xmlns:p14="http://schemas.microsoft.com/office/powerpoint/2010/main" val="38505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52989">
            <a:off x="852119" y="1166556"/>
            <a:ext cx="7439762" cy="4524886"/>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افتح الملفين عن طريق برنامج مايكروسوفت ولاحظ أوجه الاختلاف بين الصورتين السابقتين.</a:t>
            </a:r>
          </a:p>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a:solidFill>
                  <a:prstClr val="black"/>
                </a:solidFill>
                <a:latin typeface="Calibri" panose="020F0502020204030204"/>
                <a:cs typeface="Arial" panose="020B0604020202020204" pitchFamily="34" charset="0"/>
              </a:rPr>
              <a:t>استخدم السهمين التالي (</a:t>
            </a:r>
            <a:r>
              <a:rPr lang="en-US" sz="3600" b="1" dirty="0">
                <a:solidFill>
                  <a:prstClr val="black"/>
                </a:solidFill>
                <a:latin typeface="Calibri" panose="020F0502020204030204"/>
                <a:cs typeface="Arial" panose="020B0604020202020204" pitchFamily="34" charset="0"/>
              </a:rPr>
              <a:t>next</a:t>
            </a:r>
            <a:r>
              <a:rPr lang="ar-EG" sz="3600" b="1" dirty="0">
                <a:solidFill>
                  <a:prstClr val="black"/>
                </a:solidFill>
                <a:latin typeface="Calibri" panose="020F0502020204030204"/>
                <a:cs typeface="Arial" panose="020B0604020202020204" pitchFamily="34" charset="0"/>
              </a:rPr>
              <a:t>) والسابق (</a:t>
            </a:r>
            <a:r>
              <a:rPr lang="en-US" sz="3600" b="1" dirty="0">
                <a:solidFill>
                  <a:prstClr val="black"/>
                </a:solidFill>
                <a:latin typeface="Calibri" panose="020F0502020204030204"/>
                <a:cs typeface="Arial" panose="020B0604020202020204" pitchFamily="34" charset="0"/>
              </a:rPr>
              <a:t>previous</a:t>
            </a:r>
            <a:r>
              <a:rPr lang="ar-EG" sz="3600" b="1" dirty="0">
                <a:solidFill>
                  <a:prstClr val="black"/>
                </a:solidFill>
                <a:latin typeface="Calibri" panose="020F0502020204030204"/>
                <a:cs typeface="Arial" panose="020B0604020202020204" pitchFamily="34" charset="0"/>
              </a:rPr>
              <a:t>) وشريط تمرير التكبير/ التصغير للعثور على الاختلافات:</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68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066139" y="727644"/>
            <a:ext cx="7011721" cy="771972"/>
          </a:xfrm>
          <a:prstGeom prst="round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أوجه الاختلاف بين الصورتين:</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مستطيل: زوايا مستديرة 2">
            <a:extLst>
              <a:ext uri="{FF2B5EF4-FFF2-40B4-BE49-F238E27FC236}">
                <a16:creationId xmlns:a16="http://schemas.microsoft.com/office/drawing/2014/main" id="{03DBB87D-E18C-4A0A-B02D-D45027B04EF4}"/>
              </a:ext>
            </a:extLst>
          </p:cNvPr>
          <p:cNvSpPr/>
          <p:nvPr/>
        </p:nvSpPr>
        <p:spPr>
          <a:xfrm>
            <a:off x="1218539" y="1904172"/>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الاختلاف الأول:</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682AB6F9-8DD4-4317-A430-761D18380C37}"/>
              </a:ext>
            </a:extLst>
          </p:cNvPr>
          <p:cNvSpPr/>
          <p:nvPr/>
        </p:nvSpPr>
        <p:spPr>
          <a:xfrm>
            <a:off x="1218538" y="2958780"/>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الاختلاف الثاني:</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مستطيل: زوايا مستديرة 4">
            <a:extLst>
              <a:ext uri="{FF2B5EF4-FFF2-40B4-BE49-F238E27FC236}">
                <a16:creationId xmlns:a16="http://schemas.microsoft.com/office/drawing/2014/main" id="{1640D736-76F8-4008-87B2-81AA2D6BB9B3}"/>
              </a:ext>
            </a:extLst>
          </p:cNvPr>
          <p:cNvSpPr/>
          <p:nvPr/>
        </p:nvSpPr>
        <p:spPr>
          <a:xfrm>
            <a:off x="1218537" y="4181857"/>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الاختلاف الثالث:</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مستطيل: زوايا مستديرة 5">
            <a:extLst>
              <a:ext uri="{FF2B5EF4-FFF2-40B4-BE49-F238E27FC236}">
                <a16:creationId xmlns:a16="http://schemas.microsoft.com/office/drawing/2014/main" id="{365B43AA-AC68-43F5-834A-DC126B014E89}"/>
              </a:ext>
            </a:extLst>
          </p:cNvPr>
          <p:cNvSpPr/>
          <p:nvPr/>
        </p:nvSpPr>
        <p:spPr>
          <a:xfrm>
            <a:off x="1218537" y="5358385"/>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الاختلاف الرابع:</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487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5</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14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2249424" y="747466"/>
            <a:ext cx="5119320" cy="1428806"/>
          </a:xfrm>
          <a:prstGeom prst="downArrow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مشاهدة مقطع الفيديو</a:t>
            </a:r>
          </a:p>
        </p:txBody>
      </p:sp>
      <p:pic>
        <p:nvPicPr>
          <p:cNvPr id="5" name="صورة 4">
            <a:extLst>
              <a:ext uri="{FF2B5EF4-FFF2-40B4-BE49-F238E27FC236}">
                <a16:creationId xmlns:a16="http://schemas.microsoft.com/office/drawing/2014/main" id="{9056B03B-F3ED-4A22-B8E9-6A836A9E7534}"/>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798319" y="2328862"/>
            <a:ext cx="4135756" cy="3340418"/>
          </a:xfrm>
          <a:prstGeom prst="rect">
            <a:avLst/>
          </a:prstGeom>
        </p:spPr>
      </p:pic>
    </p:spTree>
    <p:extLst>
      <p:ext uri="{BB962C8B-B14F-4D97-AF65-F5344CB8AC3E}">
        <p14:creationId xmlns:p14="http://schemas.microsoft.com/office/powerpoint/2010/main" val="385945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5C48547-2399-4008-A4CF-D0715BF1E8E8}"/>
              </a:ext>
            </a:extLst>
          </p:cNvPr>
          <p:cNvPicPr>
            <a:picLocks noChangeAspect="1"/>
          </p:cNvPicPr>
          <p:nvPr/>
        </p:nvPicPr>
        <p:blipFill>
          <a:blip r:embed="rId2"/>
          <a:stretch>
            <a:fillRect/>
          </a:stretch>
        </p:blipFill>
        <p:spPr>
          <a:xfrm>
            <a:off x="1225296" y="1035176"/>
            <a:ext cx="6693408" cy="4787647"/>
          </a:xfrm>
          <a:prstGeom prst="rect">
            <a:avLst/>
          </a:prstGeom>
        </p:spPr>
      </p:pic>
    </p:spTree>
    <p:extLst>
      <p:ext uri="{BB962C8B-B14F-4D97-AF65-F5344CB8AC3E}">
        <p14:creationId xmlns:p14="http://schemas.microsoft.com/office/powerpoint/2010/main" val="1403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847214" y="1156193"/>
            <a:ext cx="7449573" cy="4545615"/>
          </a:xfrm>
          <a:prstGeom prst="roundRect">
            <a:avLst/>
          </a:prstGeom>
          <a:ln w="762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dirty="0">
                <a:solidFill>
                  <a:schemeClr val="tx1"/>
                </a:solidFill>
              </a:rPr>
              <a:t>قد يكون لديك الكثير من الصور على حاسبك الخاص، منها ما قمت بالتقاطها عبر الكاميرا الرقمية، ومنها ما قمت بتنزيلها من الإنترنت، أو ربما بعض الرسوم التوضيحية التي أنشأتها عن طريق برنامج الرسام</a:t>
            </a:r>
            <a:r>
              <a:rPr lang="en-US" sz="3200" b="1" dirty="0">
                <a:solidFill>
                  <a:schemeClr val="tx1"/>
                </a:solidFill>
              </a:rPr>
              <a:t> (Paint) </a:t>
            </a:r>
            <a:r>
              <a:rPr lang="ar-EG" sz="3200" b="1" dirty="0">
                <a:solidFill>
                  <a:schemeClr val="tx1"/>
                </a:solidFill>
              </a:rPr>
              <a:t>يمكنك عرض جميع الصور الخاصة بك بواسطة برنامج صور مايكروسوفت </a:t>
            </a:r>
            <a:r>
              <a:rPr lang="en-US" sz="3200" b="1" dirty="0">
                <a:solidFill>
                  <a:schemeClr val="tx1"/>
                </a:solidFill>
              </a:rPr>
              <a:t> Microsoft Photos </a:t>
            </a:r>
            <a:r>
              <a:rPr lang="ar-EG" sz="3200" b="1" dirty="0">
                <a:solidFill>
                  <a:schemeClr val="tx1"/>
                </a:solidFill>
              </a:rPr>
              <a:t>إليك بعض المعلومات الأساسية التي تحتاج إلى معرفتها</a:t>
            </a:r>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52989">
            <a:off x="852119" y="1166556"/>
            <a:ext cx="7439762" cy="452488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يوجد ملف يحتوي</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على مقطع فيديو في مجلد "مجموعتي- </a:t>
            </a:r>
            <a:r>
              <a:rPr kumimoji="0" lang="en-US"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g4.s2.2.2</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a:t>
            </a:r>
          </a:p>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baseline="0" dirty="0">
                <a:solidFill>
                  <a:prstClr val="black"/>
                </a:solidFill>
                <a:latin typeface="Calibri" panose="020F0502020204030204"/>
                <a:cs typeface="Arial" panose="020B0604020202020204" pitchFamily="34" charset="0"/>
              </a:rPr>
              <a:t>شاهد</a:t>
            </a:r>
            <a:r>
              <a:rPr lang="ar-EG" sz="3600" b="1" dirty="0">
                <a:solidFill>
                  <a:prstClr val="black"/>
                </a:solidFill>
                <a:latin typeface="Calibri" panose="020F0502020204030204"/>
                <a:cs typeface="Arial" panose="020B0604020202020204" pitchFamily="34" charset="0"/>
              </a:rPr>
              <a:t> المقطع على الحاسب الخاص بك بواسطة برنامج صور مايكروسوفت.</a:t>
            </a:r>
          </a:p>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يجب</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عليك مشاهدة المقطع بعناية وملاحظة بعض التفاصيل للإجابة عن الأسئلة أدناه.</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717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52989">
            <a:off x="1258679" y="1851011"/>
            <a:ext cx="7009792" cy="3155978"/>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شاهد الفيديو عدة مرات عند الحاجة.</a:t>
            </a:r>
            <a:endPar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endParaRPr>
          </a:p>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استخدام شريط التمرير</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للتشغيل والتوقف المؤقت للتمعن في التفاصيل.</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317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6</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2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2249424" y="747466"/>
            <a:ext cx="5119320" cy="1428806"/>
          </a:xfrm>
          <a:prstGeom prst="downArrow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عن مقطع الفيديو</a:t>
            </a:r>
          </a:p>
        </p:txBody>
      </p:sp>
      <p:pic>
        <p:nvPicPr>
          <p:cNvPr id="5" name="صورة 4">
            <a:extLst>
              <a:ext uri="{FF2B5EF4-FFF2-40B4-BE49-F238E27FC236}">
                <a16:creationId xmlns:a16="http://schemas.microsoft.com/office/drawing/2014/main" id="{9056B03B-F3ED-4A22-B8E9-6A836A9E7534}"/>
              </a:ext>
            </a:extLst>
          </p:cNvPr>
          <p:cNvPicPr>
            <a:picLocks noChangeAspect="1"/>
          </p:cNvPicPr>
          <p:nvPr/>
        </p:nvPicPr>
        <p:blipFill>
          <a:blip r:embed="rId2">
            <a:clrChange>
              <a:clrFrom>
                <a:srgbClr val="F0E9DF"/>
              </a:clrFrom>
              <a:clrTo>
                <a:srgbClr val="F0E9DF">
                  <a:alpha val="0"/>
                </a:srgbClr>
              </a:clrTo>
            </a:clrChange>
            <a:extLst>
              <a:ext uri="{28A0092B-C50C-407E-A947-70E740481C1C}">
                <a14:useLocalDpi xmlns:a14="http://schemas.microsoft.com/office/drawing/2010/main" val="0"/>
              </a:ext>
            </a:extLst>
          </a:blip>
          <a:srcRect/>
          <a:stretch/>
        </p:blipFill>
        <p:spPr>
          <a:xfrm>
            <a:off x="1840624" y="2328862"/>
            <a:ext cx="4051145" cy="3340418"/>
          </a:xfrm>
          <a:prstGeom prst="rect">
            <a:avLst/>
          </a:prstGeom>
        </p:spPr>
      </p:pic>
    </p:spTree>
    <p:extLst>
      <p:ext uri="{BB962C8B-B14F-4D97-AF65-F5344CB8AC3E}">
        <p14:creationId xmlns:p14="http://schemas.microsoft.com/office/powerpoint/2010/main" val="34194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52989">
            <a:off x="1707918" y="1953701"/>
            <a:ext cx="5728166" cy="2631274"/>
          </a:xfrm>
          <a:prstGeom prst="cloud">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أجب</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عن الأسئلة التالية</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9028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03DBB87D-E18C-4A0A-B02D-D45027B04EF4}"/>
              </a:ext>
            </a:extLst>
          </p:cNvPr>
          <p:cNvSpPr/>
          <p:nvPr/>
        </p:nvSpPr>
        <p:spPr>
          <a:xfrm>
            <a:off x="786054" y="697162"/>
            <a:ext cx="7571892" cy="7719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عدد الخيول التي تركض على الشاطئ في الصورة</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682AB6F9-8DD4-4317-A430-761D18380C37}"/>
              </a:ext>
            </a:extLst>
          </p:cNvPr>
          <p:cNvSpPr/>
          <p:nvPr/>
        </p:nvSpPr>
        <p:spPr>
          <a:xfrm>
            <a:off x="3434763" y="1873689"/>
            <a:ext cx="2579267" cy="7719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10</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5" name="مستطيل: زوايا مستديرة 4">
            <a:extLst>
              <a:ext uri="{FF2B5EF4-FFF2-40B4-BE49-F238E27FC236}">
                <a16:creationId xmlns:a16="http://schemas.microsoft.com/office/drawing/2014/main" id="{1640D736-76F8-4008-87B2-81AA2D6BB9B3}"/>
              </a:ext>
            </a:extLst>
          </p:cNvPr>
          <p:cNvSpPr/>
          <p:nvPr/>
        </p:nvSpPr>
        <p:spPr>
          <a:xfrm>
            <a:off x="1218535" y="3027773"/>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حصانًا أبيض في الصورة</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مستطيل: زوايا مستديرة 6">
            <a:extLst>
              <a:ext uri="{FF2B5EF4-FFF2-40B4-BE49-F238E27FC236}">
                <a16:creationId xmlns:a16="http://schemas.microsoft.com/office/drawing/2014/main" id="{C78BE37A-D61E-41AB-A8A7-8FD54680067C}"/>
              </a:ext>
            </a:extLst>
          </p:cNvPr>
          <p:cNvSpPr/>
          <p:nvPr/>
        </p:nvSpPr>
        <p:spPr>
          <a:xfrm>
            <a:off x="3434761" y="4586413"/>
            <a:ext cx="2579267" cy="7719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1</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603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03DBB87D-E18C-4A0A-B02D-D45027B04EF4}"/>
              </a:ext>
            </a:extLst>
          </p:cNvPr>
          <p:cNvSpPr/>
          <p:nvPr/>
        </p:nvSpPr>
        <p:spPr>
          <a:xfrm>
            <a:off x="786054" y="697162"/>
            <a:ext cx="7571892" cy="7719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عدد الطيور التي تراقب الطيور الأخرى ولا تطير؟</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682AB6F9-8DD4-4317-A430-761D18380C37}"/>
              </a:ext>
            </a:extLst>
          </p:cNvPr>
          <p:cNvSpPr/>
          <p:nvPr/>
        </p:nvSpPr>
        <p:spPr>
          <a:xfrm>
            <a:off x="3434763" y="1873689"/>
            <a:ext cx="2579267" cy="7719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لا يوجد</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5" name="مستطيل: زوايا مستديرة 4">
            <a:extLst>
              <a:ext uri="{FF2B5EF4-FFF2-40B4-BE49-F238E27FC236}">
                <a16:creationId xmlns:a16="http://schemas.microsoft.com/office/drawing/2014/main" id="{1640D736-76F8-4008-87B2-81AA2D6BB9B3}"/>
              </a:ext>
            </a:extLst>
          </p:cNvPr>
          <p:cNvSpPr/>
          <p:nvPr/>
        </p:nvSpPr>
        <p:spPr>
          <a:xfrm>
            <a:off x="1218535" y="3027773"/>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عدد حيوانات الفقمة التي تراها؟</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164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03DBB87D-E18C-4A0A-B02D-D45027B04EF4}"/>
              </a:ext>
            </a:extLst>
          </p:cNvPr>
          <p:cNvSpPr/>
          <p:nvPr/>
        </p:nvSpPr>
        <p:spPr>
          <a:xfrm>
            <a:off x="786054" y="697162"/>
            <a:ext cx="7571892" cy="7719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لون صغير الفقمة؟</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682AB6F9-8DD4-4317-A430-761D18380C37}"/>
              </a:ext>
            </a:extLst>
          </p:cNvPr>
          <p:cNvSpPr/>
          <p:nvPr/>
        </p:nvSpPr>
        <p:spPr>
          <a:xfrm>
            <a:off x="2596897" y="1867588"/>
            <a:ext cx="4514414" cy="77197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5" name="مستطيل: زوايا مستديرة 4">
            <a:extLst>
              <a:ext uri="{FF2B5EF4-FFF2-40B4-BE49-F238E27FC236}">
                <a16:creationId xmlns:a16="http://schemas.microsoft.com/office/drawing/2014/main" id="{1640D736-76F8-4008-87B2-81AA2D6BB9B3}"/>
              </a:ext>
            </a:extLst>
          </p:cNvPr>
          <p:cNvSpPr/>
          <p:nvPr/>
        </p:nvSpPr>
        <p:spPr>
          <a:xfrm>
            <a:off x="1218535" y="3027773"/>
            <a:ext cx="7011721" cy="771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ماذا يأكل القندس؟</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مستطيل: زوايا مستديرة 5">
            <a:extLst>
              <a:ext uri="{FF2B5EF4-FFF2-40B4-BE49-F238E27FC236}">
                <a16:creationId xmlns:a16="http://schemas.microsoft.com/office/drawing/2014/main" id="{3E3BD480-04F8-4EDE-8EAB-11FDF9A7C0BD}"/>
              </a:ext>
            </a:extLst>
          </p:cNvPr>
          <p:cNvSpPr/>
          <p:nvPr/>
        </p:nvSpPr>
        <p:spPr>
          <a:xfrm>
            <a:off x="2467188" y="4342564"/>
            <a:ext cx="4514414" cy="77197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229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03DBB87D-E18C-4A0A-B02D-D45027B04EF4}"/>
              </a:ext>
            </a:extLst>
          </p:cNvPr>
          <p:cNvSpPr/>
          <p:nvPr/>
        </p:nvSpPr>
        <p:spPr>
          <a:xfrm>
            <a:off x="786054" y="2105338"/>
            <a:ext cx="7571892" cy="7719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ماذا يفعل حيوان الكوالا؟</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682AB6F9-8DD4-4317-A430-761D18380C37}"/>
              </a:ext>
            </a:extLst>
          </p:cNvPr>
          <p:cNvSpPr/>
          <p:nvPr/>
        </p:nvSpPr>
        <p:spPr>
          <a:xfrm>
            <a:off x="2596897" y="3275764"/>
            <a:ext cx="4514414" cy="77197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996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45CCA95-28E0-4E43-8E22-F56C089144A8}"/>
              </a:ext>
            </a:extLst>
          </p:cNvPr>
          <p:cNvPicPr>
            <a:picLocks noChangeAspect="1"/>
          </p:cNvPicPr>
          <p:nvPr/>
        </p:nvPicPr>
        <p:blipFill>
          <a:blip r:embed="rId2"/>
          <a:stretch>
            <a:fillRect/>
          </a:stretch>
        </p:blipFill>
        <p:spPr>
          <a:xfrm>
            <a:off x="1321593" y="1141677"/>
            <a:ext cx="6500813" cy="4574646"/>
          </a:xfrm>
          <a:prstGeom prst="rect">
            <a:avLst/>
          </a:prstGeom>
        </p:spPr>
      </p:pic>
    </p:spTree>
    <p:extLst>
      <p:ext uri="{BB962C8B-B14F-4D97-AF65-F5344CB8AC3E}">
        <p14:creationId xmlns:p14="http://schemas.microsoft.com/office/powerpoint/2010/main" val="152545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85532FE-BAC5-4EC9-AC7E-2510970EE1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1785" y="591535"/>
            <a:ext cx="6788087" cy="5674929"/>
          </a:xfrm>
          <a:prstGeom prst="rect">
            <a:avLst/>
          </a:prstGeom>
        </p:spPr>
      </p:pic>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52989">
            <a:off x="852119" y="1166556"/>
            <a:ext cx="7439762" cy="4524886"/>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lvl="0" algn="ctr" rtl="1">
              <a:defRPr/>
            </a:pPr>
            <a:r>
              <a:rPr lang="ar-EG" sz="3600" b="1" dirty="0">
                <a:solidFill>
                  <a:schemeClr val="tx1"/>
                </a:solidFill>
              </a:rPr>
              <a:t>حان الوقت لنتحدث قليلًا عن مقاطع الفيديو: إذا وضعت الكثير من الصور معًا وأضفت عليها الصوت يصبح لديك مقطع فيديو، يمكنك مشاهدة الفيديو على الحاسب باستخدام برنامج صور مايكروسوفت</a:t>
            </a:r>
          </a:p>
          <a:p>
            <a:pPr lvl="0" algn="ctr" rtl="1">
              <a:defRPr/>
            </a:pPr>
            <a:r>
              <a:rPr lang="en-US" sz="3600" b="1" dirty="0">
                <a:solidFill>
                  <a:schemeClr val="tx1"/>
                </a:solidFill>
                <a:cs typeface="Arial" panose="020B0604020202020204" pitchFamily="34" charset="0"/>
              </a:rPr>
              <a:t>Microsoft Photos)</a:t>
            </a:r>
            <a:r>
              <a:rPr lang="ar-EG" sz="3600" b="1" dirty="0">
                <a:solidFill>
                  <a:schemeClr val="tx1"/>
                </a:solidFill>
                <a:cs typeface="Arial" panose="020B0604020202020204" pitchFamily="34" charset="0"/>
              </a:rPr>
              <a:t>)</a:t>
            </a:r>
            <a:endParaRPr lang="en-US" sz="3600" b="1" dirty="0">
              <a:solidFill>
                <a:schemeClr val="tx1"/>
              </a:solidFill>
              <a:cs typeface="Arial" panose="020B0604020202020204" pitchFamily="34" charset="0"/>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CEEE486-60A4-452E-8ADA-72811CD73F1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10598" y="863613"/>
            <a:ext cx="7763672" cy="5130774"/>
          </a:xfrm>
          <a:prstGeom prst="rect">
            <a:avLst/>
          </a:prstGeom>
        </p:spPr>
      </p:pic>
    </p:spTree>
    <p:extLst>
      <p:ext uri="{BB962C8B-B14F-4D97-AF65-F5344CB8AC3E}">
        <p14:creationId xmlns:p14="http://schemas.microsoft.com/office/powerpoint/2010/main" val="3737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0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شريط مثقب 2">
            <a:extLst>
              <a:ext uri="{FF2B5EF4-FFF2-40B4-BE49-F238E27FC236}">
                <a16:creationId xmlns:a16="http://schemas.microsoft.com/office/drawing/2014/main" id="{DECA2D8D-E114-4A7E-87D7-15D7A4DD3691}"/>
              </a:ext>
            </a:extLst>
          </p:cNvPr>
          <p:cNvSpPr/>
          <p:nvPr/>
        </p:nvSpPr>
        <p:spPr>
          <a:xfrm>
            <a:off x="932688" y="1927042"/>
            <a:ext cx="7001667" cy="3003916"/>
          </a:xfrm>
          <a:prstGeom prst="flowChartPunchedTape">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srgbClr val="002060"/>
                </a:solidFill>
              </a:rPr>
              <a:t>شاهد بعض مقاطع الفيديو وتمرن جيدًا على استخدام الأزرار الخاصة بتشغيلها وإيقافها.</a:t>
            </a:r>
          </a:p>
        </p:txBody>
      </p:sp>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464</Words>
  <Application>Microsoft Office PowerPoint</Application>
  <PresentationFormat>عرض على الشاشة (4:3)</PresentationFormat>
  <Paragraphs>64</Paragraphs>
  <Slides>39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39</vt:i4>
      </vt:variant>
    </vt:vector>
  </HeadingPairs>
  <TitlesOfParts>
    <vt:vector size="44"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163</cp:revision>
  <dcterms:created xsi:type="dcterms:W3CDTF">2021-08-01T13:33:06Z</dcterms:created>
  <dcterms:modified xsi:type="dcterms:W3CDTF">2021-10-17T15:58:15Z</dcterms:modified>
</cp:coreProperties>
</file>