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8" r:id="rId2"/>
    <p:sldId id="257" r:id="rId3"/>
    <p:sldId id="256" r:id="rId4"/>
    <p:sldId id="260" r:id="rId5"/>
    <p:sldId id="276" r:id="rId6"/>
    <p:sldId id="267" r:id="rId7"/>
    <p:sldId id="264" r:id="rId8"/>
    <p:sldId id="277" r:id="rId9"/>
    <p:sldId id="266" r:id="rId10"/>
    <p:sldId id="261" r:id="rId11"/>
    <p:sldId id="268" r:id="rId12"/>
    <p:sldId id="269" r:id="rId13"/>
    <p:sldId id="270" r:id="rId14"/>
    <p:sldId id="274" r:id="rId15"/>
    <p:sldId id="272" r:id="rId16"/>
    <p:sldId id="275" r:id="rId17"/>
    <p:sldId id="273" r:id="rId18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5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6FEA-BB5A-45F1-A0EA-9AF0AC2F592A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2BFB-EDEE-4A17-8DBE-DBAF23269FA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27607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6FEA-BB5A-45F1-A0EA-9AF0AC2F592A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2BFB-EDEE-4A17-8DBE-DBAF23269FA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0901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6FEA-BB5A-45F1-A0EA-9AF0AC2F592A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2BFB-EDEE-4A17-8DBE-DBAF23269FA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5961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6FEA-BB5A-45F1-A0EA-9AF0AC2F592A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2BFB-EDEE-4A17-8DBE-DBAF23269FA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3200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6FEA-BB5A-45F1-A0EA-9AF0AC2F592A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2BFB-EDEE-4A17-8DBE-DBAF23269FA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47300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6FEA-BB5A-45F1-A0EA-9AF0AC2F592A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2BFB-EDEE-4A17-8DBE-DBAF23269FA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97721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6FEA-BB5A-45F1-A0EA-9AF0AC2F592A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2BFB-EDEE-4A17-8DBE-DBAF23269FA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5394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6FEA-BB5A-45F1-A0EA-9AF0AC2F592A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2BFB-EDEE-4A17-8DBE-DBAF23269FA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02215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6FEA-BB5A-45F1-A0EA-9AF0AC2F592A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2BFB-EDEE-4A17-8DBE-DBAF23269FA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72304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6FEA-BB5A-45F1-A0EA-9AF0AC2F592A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2BFB-EDEE-4A17-8DBE-DBAF23269FA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1350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6FEA-BB5A-45F1-A0EA-9AF0AC2F592A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2BFB-EDEE-4A17-8DBE-DBAF23269FA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4272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66FEA-BB5A-45F1-A0EA-9AF0AC2F592A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62BFB-EDEE-4A17-8DBE-DBAF23269FA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4577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520661" y="4046362"/>
            <a:ext cx="4536504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آداب وواجبات </a:t>
            </a:r>
            <a:endParaRPr lang="en-US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4490991" y="1703642"/>
            <a:ext cx="3132348" cy="158268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sz="3600" b="1" dirty="0">
                <a:solidFill>
                  <a:srgbClr val="C00000"/>
                </a:solidFill>
              </a:rPr>
              <a:t>الوحدة الثالثة </a:t>
            </a:r>
          </a:p>
        </p:txBody>
      </p:sp>
    </p:spTree>
    <p:extLst>
      <p:ext uri="{BB962C8B-B14F-4D97-AF65-F5344CB8AC3E}">
        <p14:creationId xmlns:p14="http://schemas.microsoft.com/office/powerpoint/2010/main" val="372556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7827"/>
            <a:ext cx="7560840" cy="4736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2988095"/>
            <a:ext cx="396044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6000" dirty="0">
                <a:ln>
                  <a:solidFill>
                    <a:schemeClr val="tx1"/>
                  </a:solidFill>
                </a:ln>
              </a:rPr>
              <a:t>الهدهد والنملة</a:t>
            </a:r>
          </a:p>
        </p:txBody>
      </p:sp>
    </p:spTree>
    <p:extLst>
      <p:ext uri="{BB962C8B-B14F-4D97-AF65-F5344CB8AC3E}">
        <p14:creationId xmlns:p14="http://schemas.microsoft.com/office/powerpoint/2010/main" val="251457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592112"/>
            <a:ext cx="7405169" cy="107721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200" b="1" dirty="0"/>
              <a:t>1- أتأمل مضمون الصور، ثم أتعاون مع من بجانبي في تكوين أحداث القصة بالإجابة عن الأسئلة: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2" y="4378640"/>
            <a:ext cx="2658265" cy="184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8" y="2098823"/>
            <a:ext cx="7981233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EG" sz="3600" b="1" dirty="0">
                <a:solidFill>
                  <a:schemeClr val="accent5">
                    <a:lumMod val="75000"/>
                  </a:schemeClr>
                </a:solidFill>
              </a:rPr>
              <a:t>1- ماذا يأكل الهدهد؟ </a:t>
            </a:r>
          </a:p>
          <a:p>
            <a:pPr>
              <a:lnSpc>
                <a:spcPct val="150000"/>
              </a:lnSpc>
            </a:pPr>
            <a:r>
              <a:rPr lang="ar-EG" sz="3600" b="1" dirty="0">
                <a:solidFill>
                  <a:schemeClr val="accent5">
                    <a:lumMod val="75000"/>
                  </a:schemeClr>
                </a:solidFill>
              </a:rPr>
              <a:t>2- ماذا فعلت النملة؟</a:t>
            </a:r>
          </a:p>
          <a:p>
            <a:pPr>
              <a:lnSpc>
                <a:spcPct val="150000"/>
              </a:lnSpc>
            </a:pPr>
            <a:r>
              <a:rPr lang="ar-EG" sz="3600" b="1" dirty="0">
                <a:solidFill>
                  <a:schemeClr val="accent5">
                    <a:lumMod val="75000"/>
                  </a:schemeClr>
                </a:solidFill>
              </a:rPr>
              <a:t>3- بم شعرت النملة عندما سرق الهدهد حبة القمح؟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1487" y="2246373"/>
            <a:ext cx="290972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القمح</a:t>
            </a:r>
            <a:endParaRPr lang="ar-EG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4358" y="3132879"/>
            <a:ext cx="290972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تشاجرت مع الهدهد</a:t>
            </a:r>
            <a:endParaRPr lang="ar-EG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9419" y="4871885"/>
            <a:ext cx="61206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شعرت بالغضب ودافعت عن غذائها</a:t>
            </a:r>
            <a:endParaRPr lang="ar-EG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84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56601" y="1077093"/>
            <a:ext cx="4608512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EG" sz="4000" b="1" dirty="0">
                <a:solidFill>
                  <a:srgbClr val="0070C0"/>
                </a:solidFill>
              </a:rPr>
              <a:t>1- أين نام الهدهد؟</a:t>
            </a:r>
          </a:p>
          <a:p>
            <a:pPr>
              <a:lnSpc>
                <a:spcPct val="150000"/>
              </a:lnSpc>
            </a:pPr>
            <a:r>
              <a:rPr lang="ar-EG" sz="4000" b="1" dirty="0">
                <a:solidFill>
                  <a:srgbClr val="0070C0"/>
                </a:solidFill>
              </a:rPr>
              <a:t>2- ممَّ كان يعاني؟</a:t>
            </a:r>
          </a:p>
          <a:p>
            <a:pPr>
              <a:lnSpc>
                <a:spcPct val="150000"/>
              </a:lnSpc>
            </a:pPr>
            <a:r>
              <a:rPr lang="ar-EG" sz="4000" b="1" dirty="0">
                <a:solidFill>
                  <a:srgbClr val="0070C0"/>
                </a:solidFill>
              </a:rPr>
              <a:t>3- فيم فكر؟</a:t>
            </a:r>
          </a:p>
          <a:p>
            <a:pPr>
              <a:lnSpc>
                <a:spcPct val="150000"/>
              </a:lnSpc>
            </a:pPr>
            <a:r>
              <a:rPr lang="ar-EG" sz="4000" b="1" dirty="0">
                <a:solidFill>
                  <a:srgbClr val="0070C0"/>
                </a:solidFill>
              </a:rPr>
              <a:t>4- ما سبب مرضه؟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12706" y="1314263"/>
            <a:ext cx="290972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في أرض الحديقة</a:t>
            </a:r>
            <a:endParaRPr lang="ar-EG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2389" y="2212338"/>
            <a:ext cx="290972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من التعب</a:t>
            </a:r>
            <a:endParaRPr lang="ar-EG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4075" y="3136817"/>
            <a:ext cx="46863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فكر في شجاره مع النملة</a:t>
            </a:r>
            <a:endParaRPr lang="ar-EG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09" y="4346990"/>
            <a:ext cx="2654567" cy="176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10"/>
          <p:cNvSpPr txBox="1"/>
          <p:nvPr/>
        </p:nvSpPr>
        <p:spPr>
          <a:xfrm>
            <a:off x="2968093" y="5012113"/>
            <a:ext cx="46863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لأنه أكل طعام النملة بدون حق </a:t>
            </a:r>
            <a:endParaRPr lang="ar-EG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0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83768" y="508818"/>
            <a:ext cx="5969368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EG" sz="4000" b="1" dirty="0">
                <a:solidFill>
                  <a:srgbClr val="002060"/>
                </a:solidFill>
              </a:rPr>
              <a:t>1- لم اجتمعت الهداهد في منزله؟</a:t>
            </a:r>
          </a:p>
          <a:p>
            <a:pPr>
              <a:lnSpc>
                <a:spcPct val="150000"/>
              </a:lnSpc>
            </a:pPr>
            <a:endParaRPr lang="ar-EG" sz="40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ar-EG" sz="4000" b="1" dirty="0">
                <a:solidFill>
                  <a:srgbClr val="002060"/>
                </a:solidFill>
              </a:rPr>
              <a:t>2- ماذا حكى لهم الهدهد؟</a:t>
            </a:r>
          </a:p>
          <a:p>
            <a:pPr>
              <a:lnSpc>
                <a:spcPct val="150000"/>
              </a:lnSpc>
            </a:pPr>
            <a:endParaRPr lang="ar-EG" sz="40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ar-EG" sz="4000" b="1" dirty="0">
                <a:solidFill>
                  <a:srgbClr val="002060"/>
                </a:solidFill>
              </a:rPr>
              <a:t>3- ماذا فعلت الهداهد لمساعدته؟</a:t>
            </a:r>
          </a:p>
          <a:p>
            <a:pPr>
              <a:lnSpc>
                <a:spcPct val="150000"/>
              </a:lnSpc>
            </a:pPr>
            <a:endParaRPr lang="ar-EG" sz="4000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91" y="2076565"/>
            <a:ext cx="2587581" cy="259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0"/>
          <p:cNvSpPr txBox="1"/>
          <p:nvPr/>
        </p:nvSpPr>
        <p:spPr>
          <a:xfrm>
            <a:off x="3648377" y="1669276"/>
            <a:ext cx="46863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لزيارة صديقهم المريض</a:t>
            </a:r>
            <a:endParaRPr lang="ar-EG" b="1" dirty="0">
              <a:solidFill>
                <a:srgbClr val="C00000"/>
              </a:solidFill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3613341" y="3414509"/>
            <a:ext cx="46863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حكى لهم الذي فعله للنملة</a:t>
            </a:r>
            <a:endParaRPr lang="ar-EG" b="1" dirty="0">
              <a:solidFill>
                <a:srgbClr val="C00000"/>
              </a:solidFill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3602818" y="5223088"/>
            <a:ext cx="46863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ذهبت لتجمع الطعام للنملة</a:t>
            </a:r>
            <a:endParaRPr lang="ar-EG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5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6931" y="404664"/>
            <a:ext cx="4608512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EG" sz="4000" b="1" dirty="0">
                <a:solidFill>
                  <a:srgbClr val="002060"/>
                </a:solidFill>
              </a:rPr>
              <a:t>1- إلى أين طارت الهداهد؟</a:t>
            </a:r>
          </a:p>
          <a:p>
            <a:pPr algn="ctr">
              <a:lnSpc>
                <a:spcPct val="150000"/>
              </a:lnSpc>
            </a:pPr>
            <a:endParaRPr lang="ar-EG" sz="4000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ar-EG" sz="4000" b="1" dirty="0">
                <a:solidFill>
                  <a:srgbClr val="002060"/>
                </a:solidFill>
              </a:rPr>
              <a:t>2- ما الذي تحمله الهداهد؟</a:t>
            </a:r>
          </a:p>
          <a:p>
            <a:pPr algn="ctr">
              <a:lnSpc>
                <a:spcPct val="150000"/>
              </a:lnSpc>
            </a:pPr>
            <a:endParaRPr lang="ar-EG" sz="4000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ar-EG" sz="4000" b="1" dirty="0">
                <a:solidFill>
                  <a:srgbClr val="002060"/>
                </a:solidFill>
              </a:rPr>
              <a:t>3- كيف قابلتهم النملة؟</a:t>
            </a:r>
          </a:p>
          <a:p>
            <a:pPr algn="ctr">
              <a:lnSpc>
                <a:spcPct val="150000"/>
              </a:lnSpc>
            </a:pPr>
            <a:endParaRPr lang="ar-EG" sz="4000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96020"/>
            <a:ext cx="3263255" cy="240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0"/>
          <p:cNvSpPr txBox="1"/>
          <p:nvPr/>
        </p:nvSpPr>
        <p:spPr>
          <a:xfrm>
            <a:off x="899094" y="1393275"/>
            <a:ext cx="46863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لزيارة النملة</a:t>
            </a:r>
            <a:endParaRPr lang="ar-EG" b="1" dirty="0">
              <a:solidFill>
                <a:srgbClr val="C00000"/>
              </a:solidFill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749747" y="3239541"/>
            <a:ext cx="46863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تحمل طعام للنملة</a:t>
            </a:r>
            <a:endParaRPr lang="ar-EG" b="1" dirty="0">
              <a:solidFill>
                <a:srgbClr val="C00000"/>
              </a:solidFill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897420" y="5174613"/>
            <a:ext cx="46863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قابلتهم بالترحيب</a:t>
            </a:r>
            <a:endParaRPr lang="ar-EG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88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75656" y="836712"/>
            <a:ext cx="6840760" cy="41446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EG" sz="3600" b="1" dirty="0">
                <a:solidFill>
                  <a:srgbClr val="002060"/>
                </a:solidFill>
              </a:rPr>
              <a:t>1- لماذا حملت الهداهد النملة على أجنحتها؟</a:t>
            </a:r>
          </a:p>
          <a:p>
            <a:pPr algn="ctr">
              <a:lnSpc>
                <a:spcPct val="150000"/>
              </a:lnSpc>
            </a:pPr>
            <a:endParaRPr lang="ar-EG" sz="3600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ar-EG" sz="3600" b="1" dirty="0">
                <a:solidFill>
                  <a:srgbClr val="002060"/>
                </a:solidFill>
              </a:rPr>
              <a:t>2- لم ذهبت النملة لزيارة الهدهد؟</a:t>
            </a:r>
          </a:p>
          <a:p>
            <a:pPr algn="ctr">
              <a:lnSpc>
                <a:spcPct val="150000"/>
              </a:lnSpc>
            </a:pPr>
            <a:endParaRPr lang="ar-EG" sz="3600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endParaRPr lang="ar-EG" sz="3600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73" y="3461636"/>
            <a:ext cx="3159621" cy="2241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0"/>
          <p:cNvSpPr txBox="1"/>
          <p:nvPr/>
        </p:nvSpPr>
        <p:spPr>
          <a:xfrm>
            <a:off x="2778006" y="1817702"/>
            <a:ext cx="46863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لتأخذها إلى مكان الهدهد </a:t>
            </a:r>
            <a:endParaRPr lang="ar-EG" b="1" dirty="0">
              <a:solidFill>
                <a:srgbClr val="C00000"/>
              </a:solidFill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2778006" y="3767204"/>
            <a:ext cx="46863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لأنه مريض</a:t>
            </a:r>
            <a:endParaRPr lang="ar-EG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88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9672" y="1196752"/>
            <a:ext cx="5697894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>
                <a:solidFill>
                  <a:srgbClr val="002060"/>
                </a:solidFill>
              </a:rPr>
              <a:t>1- ماذا طلب الهدهد من النملة؟</a:t>
            </a:r>
          </a:p>
          <a:p>
            <a:pPr algn="ctr"/>
            <a:endParaRPr lang="ar-EG" sz="3600" b="1" dirty="0">
              <a:solidFill>
                <a:srgbClr val="002060"/>
              </a:solidFill>
            </a:endParaRPr>
          </a:p>
          <a:p>
            <a:pPr algn="ctr"/>
            <a:endParaRPr lang="ar-EG" sz="3600" b="1" dirty="0">
              <a:solidFill>
                <a:srgbClr val="002060"/>
              </a:solidFill>
            </a:endParaRPr>
          </a:p>
          <a:p>
            <a:pPr algn="ctr"/>
            <a:r>
              <a:rPr lang="ar-EG" sz="3600" b="1" dirty="0">
                <a:solidFill>
                  <a:srgbClr val="002060"/>
                </a:solidFill>
              </a:rPr>
              <a:t>2- بم دعت النملة للهدهد المريض؟</a:t>
            </a:r>
          </a:p>
          <a:p>
            <a:pPr algn="ctr"/>
            <a:endParaRPr lang="ar-EG" sz="3600" b="1" dirty="0">
              <a:solidFill>
                <a:srgbClr val="002060"/>
              </a:solidFill>
            </a:endParaRPr>
          </a:p>
          <a:p>
            <a:pPr algn="ctr"/>
            <a:endParaRPr lang="ar-EG" sz="3600" b="1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71777"/>
            <a:ext cx="3002128" cy="2191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0"/>
          <p:cNvSpPr txBox="1"/>
          <p:nvPr/>
        </p:nvSpPr>
        <p:spPr>
          <a:xfrm>
            <a:off x="2115242" y="1954680"/>
            <a:ext cx="46863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أن تسامحه على ما فعله </a:t>
            </a:r>
            <a:endParaRPr lang="ar-EG" b="1" dirty="0">
              <a:solidFill>
                <a:srgbClr val="C00000"/>
              </a:solidFill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2115241" y="3699217"/>
            <a:ext cx="46863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دعت له بالشفاء</a:t>
            </a:r>
            <a:endParaRPr lang="ar-EG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3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83768" y="1172717"/>
            <a:ext cx="6041376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EG" sz="3600" b="1" dirty="0">
                <a:solidFill>
                  <a:srgbClr val="002060"/>
                </a:solidFill>
              </a:rPr>
              <a:t>1- ماذا تفعل النملة مع الهداهد؟</a:t>
            </a:r>
          </a:p>
          <a:p>
            <a:pPr>
              <a:lnSpc>
                <a:spcPct val="150000"/>
              </a:lnSpc>
            </a:pPr>
            <a:endParaRPr lang="ar-EG" sz="36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ar-EG" sz="3600" b="1" dirty="0">
                <a:solidFill>
                  <a:srgbClr val="002060"/>
                </a:solidFill>
              </a:rPr>
              <a:t>2- كيف انتهت القصة؟</a:t>
            </a:r>
          </a:p>
          <a:p>
            <a:pPr>
              <a:lnSpc>
                <a:spcPct val="150000"/>
              </a:lnSpc>
            </a:pPr>
            <a:endParaRPr lang="ar-EG" sz="3600" b="1" dirty="0">
              <a:solidFill>
                <a:srgbClr val="00206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30573"/>
            <a:ext cx="3419908" cy="225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0"/>
          <p:cNvSpPr txBox="1"/>
          <p:nvPr/>
        </p:nvSpPr>
        <p:spPr>
          <a:xfrm>
            <a:off x="3059832" y="2132856"/>
            <a:ext cx="46863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تتناول الطعام معهم </a:t>
            </a:r>
            <a:endParaRPr lang="ar-EG" b="1" dirty="0">
              <a:solidFill>
                <a:srgbClr val="C00000"/>
              </a:solidFill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2915816" y="3852333"/>
            <a:ext cx="468634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انتهت القصة بتصالح الجميع وعاشوا في سعادة </a:t>
            </a:r>
            <a:endParaRPr lang="ar-EG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88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3D4F470-A39C-477E-AA0A-1FD912B04E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3" b="76250" l="4800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05" t="40447" b="24374"/>
          <a:stretch/>
        </p:blipFill>
        <p:spPr>
          <a:xfrm>
            <a:off x="0" y="1124744"/>
            <a:ext cx="8369762" cy="4464211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1331640" y="2802851"/>
            <a:ext cx="640871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</a:rPr>
              <a:t>التواصل اللغوي </a:t>
            </a:r>
          </a:p>
        </p:txBody>
      </p:sp>
    </p:spTree>
    <p:extLst>
      <p:ext uri="{BB962C8B-B14F-4D97-AF65-F5344CB8AC3E}">
        <p14:creationId xmlns:p14="http://schemas.microsoft.com/office/powerpoint/2010/main" val="55927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7020" y="2852936"/>
            <a:ext cx="504056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سرد قصة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87300" y="661776"/>
            <a:ext cx="377252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400" u="sng" dirty="0">
                <a:ln w="18415" cmpd="sng">
                  <a:solidFill>
                    <a:schemeClr val="tx1"/>
                  </a:solidFill>
                  <a:prstDash val="solid"/>
                </a:ln>
              </a:rPr>
              <a:t>التواصل الشفهي</a:t>
            </a:r>
          </a:p>
        </p:txBody>
      </p:sp>
    </p:spTree>
    <p:extLst>
      <p:ext uri="{BB962C8B-B14F-4D97-AF65-F5344CB8AC3E}">
        <p14:creationId xmlns:p14="http://schemas.microsoft.com/office/powerpoint/2010/main" val="260262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 rot="303413">
            <a:off x="2226195" y="393897"/>
            <a:ext cx="3999800" cy="2501595"/>
          </a:xfrm>
          <a:prstGeom prst="irregularSeal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pic>
        <p:nvPicPr>
          <p:cNvPr id="2050" name="Picture 2" descr="C:\Users\elmohandes\Desktop\بوربوينت\images (5)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75" y="601340"/>
            <a:ext cx="1741577" cy="203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696" y="2420888"/>
            <a:ext cx="6641140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800" b="1" dirty="0"/>
              <a:t>الاستعداد للحديث وترتيب الأفكار.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800" b="1" dirty="0"/>
              <a:t>أن يكون الحديث باللغة الفصحى اليسيرة.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800" b="1" dirty="0"/>
              <a:t>الالتزام بالوقت المحدد للمتحدث.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800" b="1" dirty="0"/>
              <a:t>النظر للجمهور والتفاعل معهم.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800" b="1" dirty="0"/>
              <a:t>توظيف ما تعلمه في الوحدة من معارف وما اكتسبه من رصيد لغوي.</a:t>
            </a:r>
          </a:p>
        </p:txBody>
      </p:sp>
      <p:sp>
        <p:nvSpPr>
          <p:cNvPr id="2" name="مستطيل 1"/>
          <p:cNvSpPr/>
          <p:nvPr/>
        </p:nvSpPr>
        <p:spPr>
          <a:xfrm rot="21213704">
            <a:off x="2784275" y="913466"/>
            <a:ext cx="25371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أمور لابد من مراعاتها قبل التحدث:</a:t>
            </a:r>
          </a:p>
        </p:txBody>
      </p:sp>
    </p:spTree>
    <p:extLst>
      <p:ext uri="{BB962C8B-B14F-4D97-AF65-F5344CB8AC3E}">
        <p14:creationId xmlns:p14="http://schemas.microsoft.com/office/powerpoint/2010/main" val="145798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1269621" y="429432"/>
            <a:ext cx="6401816" cy="1196752"/>
          </a:xfrm>
          <a:prstGeom prst="wav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أولاً: سرد قصة استناداً إلى أحداثها المكتوبة.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5432" y="1905969"/>
            <a:ext cx="75608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/>
              <a:t>أ - أرتب العبارات الآتية؛ لأكوِّن منها قصة كاملة: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3082" y="2657061"/>
            <a:ext cx="7536680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800" b="1" dirty="0">
                <a:solidFill>
                  <a:srgbClr val="C00000"/>
                </a:solidFill>
              </a:rPr>
              <a:t>سلمها السائق في قسم الشرطة.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800" b="1" dirty="0">
                <a:solidFill>
                  <a:srgbClr val="C00000"/>
                </a:solidFill>
              </a:rPr>
              <a:t>تسلمها صاحبها من قسم الشرطة.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800" b="1" dirty="0">
                <a:solidFill>
                  <a:srgbClr val="C00000"/>
                </a:solidFill>
              </a:rPr>
              <a:t>رفض السائق أن يأخذ مكأفاة من صاحبها.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800" b="1" dirty="0">
                <a:solidFill>
                  <a:srgbClr val="C00000"/>
                </a:solidFill>
              </a:rPr>
              <a:t>وجد السائق حقيبة كبيرة مملوءة بالنقود.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800" b="1" dirty="0">
                <a:solidFill>
                  <a:srgbClr val="C00000"/>
                </a:solidFill>
              </a:rPr>
              <a:t>شكر صاحب الحقيبة السائق لأمانته.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1589" y="4627803"/>
            <a:ext cx="57606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3200" dirty="0">
                <a:ln>
                  <a:solidFill>
                    <a:schemeClr val="tx1"/>
                  </a:solidFill>
                </a:ln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3031" y="2499158"/>
            <a:ext cx="57606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3200" dirty="0">
                <a:ln>
                  <a:solidFill>
                    <a:schemeClr val="tx1"/>
                  </a:solidFill>
                </a:ln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1589" y="3193594"/>
            <a:ext cx="57606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3200" dirty="0">
                <a:ln>
                  <a:solidFill>
                    <a:schemeClr val="tx1"/>
                  </a:solidFill>
                </a:ln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1589" y="5389673"/>
            <a:ext cx="57606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3200" dirty="0">
                <a:ln>
                  <a:solidFill>
                    <a:schemeClr val="tx1"/>
                  </a:solidFill>
                </a:ln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1589" y="3923984"/>
            <a:ext cx="57606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3200" dirty="0">
                <a:ln>
                  <a:solidFill>
                    <a:schemeClr val="tx1"/>
                  </a:solidFill>
                </a:ln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8948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75656" y="2780928"/>
            <a:ext cx="633670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dirty="0">
                <a:solidFill>
                  <a:srgbClr val="C00000"/>
                </a:solidFill>
              </a:rPr>
              <a:t>ب – أحكي القصة لصفي بأسلوبي، وأضع لها عنواناً مناسباً.</a:t>
            </a:r>
          </a:p>
        </p:txBody>
      </p:sp>
      <p:sp>
        <p:nvSpPr>
          <p:cNvPr id="13" name="Wave 3"/>
          <p:cNvSpPr/>
          <p:nvPr/>
        </p:nvSpPr>
        <p:spPr>
          <a:xfrm>
            <a:off x="1269621" y="429432"/>
            <a:ext cx="6401816" cy="1196752"/>
          </a:xfrm>
          <a:prstGeom prst="wav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أولاً: سرد قصة استناداً إلى أحداثها المكتوبة.</a:t>
            </a:r>
          </a:p>
        </p:txBody>
      </p:sp>
    </p:spTree>
    <p:extLst>
      <p:ext uri="{BB962C8B-B14F-4D97-AF65-F5344CB8AC3E}">
        <p14:creationId xmlns:p14="http://schemas.microsoft.com/office/powerpoint/2010/main" val="360307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lmohandes\Desktop\بوربوينت\اشكال للكتابة بداخلها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87" y="899294"/>
            <a:ext cx="682893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07987" y="446275"/>
            <a:ext cx="569778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chemeClr val="accent5">
                    <a:lumMod val="75000"/>
                  </a:schemeClr>
                </a:solidFill>
              </a:rPr>
              <a:t>أسرد حكاية (الحمامة المطوقة) بأسلوبي، وأستعين بالأحداث الآتية: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1195" y="1768048"/>
            <a:ext cx="6454374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الغراب يراقب الصياد وهو يضع الشباك.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الحمام يأكل الحبَّ الذي في الشبكة.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الحمام يطير باتجاهات مختلفة للفرار من الشباك.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الحمامة المطوقة تقترح اقتراحاً جيداً للخروج من الشباك.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6" y="4560781"/>
            <a:ext cx="191081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99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lmohandes\Desktop\بوربوينت\اشكال للكتابة بداخلها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87" y="908720"/>
            <a:ext cx="7021303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1556792"/>
            <a:ext cx="6516216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الحمامة المطوقة تطير باتجاه الشمال والحمامات تتبعها في ذلك.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الحمامات تطير عالياً والصياد يحاول اللحاق بها.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الحمامة المطوقة تخبر زميلاتها عن صديقها الجرذ.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الجرذ يقرض الشبكة مبتدئاً بالحمامة المطوقة.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6" y="4662048"/>
            <a:ext cx="2008416" cy="136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/>
          <p:nvPr/>
        </p:nvSpPr>
        <p:spPr>
          <a:xfrm>
            <a:off x="1507987" y="446275"/>
            <a:ext cx="569778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chemeClr val="accent5">
                    <a:lumMod val="75000"/>
                  </a:schemeClr>
                </a:solidFill>
              </a:rPr>
              <a:t>أسرد حكاية (الحمامة المطوقة) بأسلوبي، وأستعين بالأحداث الآتية:</a:t>
            </a:r>
          </a:p>
        </p:txBody>
      </p:sp>
    </p:spTree>
    <p:extLst>
      <p:ext uri="{BB962C8B-B14F-4D97-AF65-F5344CB8AC3E}">
        <p14:creationId xmlns:p14="http://schemas.microsoft.com/office/powerpoint/2010/main" val="262759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2348880"/>
            <a:ext cx="626469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6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ثانياً: سرد قصة استناداً إلى مشاهد مصورة.</a:t>
            </a:r>
            <a:endParaRPr lang="ar-EG" sz="6600" b="1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3555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432</Words>
  <Application>Microsoft Office PowerPoint</Application>
  <PresentationFormat>عرض على الشاشة (4:3)</PresentationFormat>
  <Paragraphs>84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elmohandes</dc:creator>
  <cp:lastModifiedBy>Eman Adel</cp:lastModifiedBy>
  <cp:revision>50</cp:revision>
  <dcterms:created xsi:type="dcterms:W3CDTF">2019-03-24T15:27:08Z</dcterms:created>
  <dcterms:modified xsi:type="dcterms:W3CDTF">2020-11-28T18:20:27Z</dcterms:modified>
</cp:coreProperties>
</file>