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9"/>
  </p:notesMasterIdLst>
  <p:sldIdLst>
    <p:sldId id="310" r:id="rId2"/>
    <p:sldId id="312" r:id="rId3"/>
    <p:sldId id="265" r:id="rId4"/>
    <p:sldId id="260" r:id="rId5"/>
    <p:sldId id="261" r:id="rId6"/>
    <p:sldId id="262" r:id="rId7"/>
    <p:sldId id="273" r:id="rId8"/>
    <p:sldId id="294" r:id="rId9"/>
    <p:sldId id="274" r:id="rId10"/>
    <p:sldId id="311" r:id="rId11"/>
    <p:sldId id="296" r:id="rId12"/>
    <p:sldId id="295" r:id="rId13"/>
    <p:sldId id="275" r:id="rId14"/>
    <p:sldId id="257" r:id="rId15"/>
    <p:sldId id="276" r:id="rId16"/>
    <p:sldId id="297" r:id="rId17"/>
    <p:sldId id="298" r:id="rId18"/>
    <p:sldId id="299" r:id="rId19"/>
    <p:sldId id="300" r:id="rId20"/>
    <p:sldId id="301" r:id="rId21"/>
    <p:sldId id="302" r:id="rId22"/>
    <p:sldId id="278" r:id="rId23"/>
    <p:sldId id="264" r:id="rId24"/>
    <p:sldId id="279" r:id="rId25"/>
    <p:sldId id="280" r:id="rId26"/>
    <p:sldId id="303" r:id="rId27"/>
    <p:sldId id="281" r:id="rId28"/>
    <p:sldId id="282" r:id="rId29"/>
    <p:sldId id="304" r:id="rId30"/>
    <p:sldId id="283" r:id="rId31"/>
    <p:sldId id="284" r:id="rId32"/>
    <p:sldId id="285" r:id="rId33"/>
    <p:sldId id="286" r:id="rId34"/>
    <p:sldId id="305" r:id="rId35"/>
    <p:sldId id="277" r:id="rId36"/>
    <p:sldId id="306" r:id="rId37"/>
    <p:sldId id="287" r:id="rId38"/>
    <p:sldId id="288" r:id="rId39"/>
    <p:sldId id="289" r:id="rId40"/>
    <p:sldId id="307" r:id="rId41"/>
    <p:sldId id="290" r:id="rId42"/>
    <p:sldId id="308" r:id="rId43"/>
    <p:sldId id="291" r:id="rId44"/>
    <p:sldId id="266" r:id="rId45"/>
    <p:sldId id="292" r:id="rId46"/>
    <p:sldId id="309" r:id="rId47"/>
    <p:sldId id="293" r:id="rId48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54CEE4-B53A-4D1E-A86A-8ED826356D0B}" type="datetimeFigureOut">
              <a:rPr lang="ar-SA" smtClean="0"/>
              <a:t>14/04/1442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255EFEF-431D-4175-9616-F45264908B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501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EFEF-431D-4175-9616-F45264908BB8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76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8672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1466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2872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314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109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930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4160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7206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8794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887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0880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5287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 rot="341396">
            <a:off x="2441307" y="3111407"/>
            <a:ext cx="5256599" cy="857256"/>
          </a:xfrm>
          <a:prstGeom prst="rect">
            <a:avLst/>
          </a:prstGeom>
        </p:spPr>
        <p:txBody>
          <a:bodyPr rtlCol="1" anchor="ctr"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n-cs"/>
              </a:rPr>
              <a:t>حرف ومهن</a:t>
            </a:r>
          </a:p>
        </p:txBody>
      </p:sp>
      <p:sp>
        <p:nvSpPr>
          <p:cNvPr id="5" name="مستطيل 4"/>
          <p:cNvSpPr/>
          <p:nvPr/>
        </p:nvSpPr>
        <p:spPr>
          <a:xfrm rot="273330">
            <a:off x="3920070" y="1680328"/>
            <a:ext cx="27462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الوحدة الرابعة</a:t>
            </a:r>
          </a:p>
        </p:txBody>
      </p:sp>
    </p:spTree>
    <p:extLst>
      <p:ext uri="{BB962C8B-B14F-4D97-AF65-F5344CB8AC3E}">
        <p14:creationId xmlns:p14="http://schemas.microsoft.com/office/powerpoint/2010/main" val="210290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268760"/>
            <a:ext cx="673368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أقرأ الكلمات الآتية: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5889" y="3250140"/>
            <a:ext cx="60322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b="1" dirty="0">
                <a:solidFill>
                  <a:srgbClr val="FF0000"/>
                </a:solidFill>
              </a:rPr>
              <a:t>البيان</a:t>
            </a:r>
            <a:r>
              <a:rPr lang="ar-EG" sz="4800" b="1" dirty="0"/>
              <a:t>. </a:t>
            </a:r>
            <a:r>
              <a:rPr lang="ar-EG" sz="4800" b="1" dirty="0">
                <a:solidFill>
                  <a:srgbClr val="00B050"/>
                </a:solidFill>
              </a:rPr>
              <a:t>أيها</a:t>
            </a:r>
            <a:r>
              <a:rPr lang="ar-EG" sz="4800" b="1" dirty="0"/>
              <a:t>. </a:t>
            </a:r>
            <a:r>
              <a:rPr lang="ar-EG" sz="4800" b="1" dirty="0">
                <a:solidFill>
                  <a:srgbClr val="FF0000"/>
                </a:solidFill>
              </a:rPr>
              <a:t>الاعتدال</a:t>
            </a:r>
            <a:r>
              <a:rPr lang="ar-EG" sz="4800" b="1" dirty="0"/>
              <a:t>. </a:t>
            </a:r>
            <a:r>
              <a:rPr lang="ar-EG" sz="4800" b="1" dirty="0">
                <a:solidFill>
                  <a:srgbClr val="00B050"/>
                </a:solidFill>
              </a:rPr>
              <a:t>مصر</a:t>
            </a:r>
            <a:r>
              <a:rPr lang="ar-EG" sz="4800" b="1" dirty="0"/>
              <a:t>.</a:t>
            </a:r>
            <a:r>
              <a:rPr lang="ar-EG" sz="4800" b="1" dirty="0">
                <a:solidFill>
                  <a:srgbClr val="00B050"/>
                </a:solidFill>
              </a:rPr>
              <a:t> </a:t>
            </a:r>
            <a:r>
              <a:rPr lang="ar-EG" sz="4800" b="1" dirty="0">
                <a:solidFill>
                  <a:srgbClr val="FF0000"/>
                </a:solidFill>
              </a:rPr>
              <a:t>الذوق</a:t>
            </a:r>
            <a:r>
              <a:rPr lang="ar-EG" sz="4800" b="1" dirty="0">
                <a:solidFill>
                  <a:srgbClr val="00B050"/>
                </a:solidFill>
              </a:rPr>
              <a:t>.</a:t>
            </a:r>
            <a:r>
              <a:rPr lang="ar-EG" sz="4800" b="1" dirty="0"/>
              <a:t> </a:t>
            </a:r>
            <a:r>
              <a:rPr lang="ar-EG" sz="4800" b="1" dirty="0">
                <a:solidFill>
                  <a:srgbClr val="00B050"/>
                </a:solidFill>
              </a:rPr>
              <a:t>دِجلة </a:t>
            </a:r>
          </a:p>
        </p:txBody>
      </p:sp>
    </p:spTree>
    <p:extLst>
      <p:ext uri="{BB962C8B-B14F-4D97-AF65-F5344CB8AC3E}">
        <p14:creationId xmlns:p14="http://schemas.microsoft.com/office/powerpoint/2010/main" val="418582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mohandes\Desktop\بوربوينت\fv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957771" cy="178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639" y="787351"/>
            <a:ext cx="139493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4400" b="1" dirty="0"/>
              <a:t>ألاحــظ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436" y="2780928"/>
            <a:ext cx="7947004" cy="2955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الأسماء الملونة باللون </a:t>
            </a:r>
            <a:r>
              <a:rPr lang="ar-EG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الأحمر</a:t>
            </a:r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في أولها (ال)؛ لذا تسمى المعرف بـ (ال).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الأسماء الملونة باللون </a:t>
            </a:r>
            <a:r>
              <a:rPr lang="ar-EG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الأخضر</a:t>
            </a:r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دلت على اسم لشيء محدد؛ لذا تسمى العلم.  </a:t>
            </a:r>
          </a:p>
        </p:txBody>
      </p:sp>
    </p:spTree>
    <p:extLst>
      <p:ext uri="{BB962C8B-B14F-4D97-AF65-F5344CB8AC3E}">
        <p14:creationId xmlns:p14="http://schemas.microsoft.com/office/powerpoint/2010/main" val="41593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9852" y="494382"/>
            <a:ext cx="2664296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أستنتج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7463" y="2593355"/>
            <a:ext cx="7595908" cy="34163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/>
            <a:r>
              <a:rPr lang="ar-EG" sz="3600" b="1" spc="50" dirty="0">
                <a:ln w="11430"/>
                <a:solidFill>
                  <a:srgbClr val="7030A0"/>
                </a:solidFill>
              </a:rPr>
              <a:t>المعرف بـ(ال): </a:t>
            </a:r>
            <a:r>
              <a:rPr lang="ar-EG" sz="3600" b="1" spc="50" dirty="0">
                <a:ln w="11430"/>
                <a:solidFill>
                  <a:srgbClr val="002060"/>
                </a:solidFill>
              </a:rPr>
              <a:t>وهو الاسم الذي في أوله </a:t>
            </a:r>
          </a:p>
          <a:p>
            <a:pPr algn="justLow"/>
            <a:r>
              <a:rPr lang="ar-EG" sz="3600" b="1" spc="50" dirty="0">
                <a:ln w="11430"/>
                <a:solidFill>
                  <a:srgbClr val="002060"/>
                </a:solidFill>
              </a:rPr>
              <a:t>(ال) التعريف مثل: (المدرسة، الحياة...)</a:t>
            </a:r>
          </a:p>
          <a:p>
            <a:pPr algn="justLow"/>
            <a:endParaRPr lang="ar-EG" sz="3600" b="1" spc="50" dirty="0">
              <a:ln w="11430"/>
              <a:solidFill>
                <a:srgbClr val="002060"/>
              </a:solidFill>
            </a:endParaRPr>
          </a:p>
          <a:p>
            <a:pPr algn="justLow"/>
            <a:r>
              <a:rPr lang="ar-EG" sz="3600" b="1" spc="50" dirty="0">
                <a:ln w="11430"/>
                <a:solidFill>
                  <a:srgbClr val="7030A0"/>
                </a:solidFill>
              </a:rPr>
              <a:t>العلم وهو: </a:t>
            </a:r>
            <a:r>
              <a:rPr lang="ar-EG" sz="3600" b="1" spc="50" dirty="0">
                <a:ln w="11430"/>
                <a:solidFill>
                  <a:srgbClr val="002060"/>
                </a:solidFill>
              </a:rPr>
              <a:t>اسم سمي به إنسان أو حيوان أو مكان أو شيء آخر؛ ليميزه عن باقي أفراد جنسه، (مثل: محمد. حائل. زمزم.....)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4067944" y="1430883"/>
            <a:ext cx="4499564" cy="912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المعرفة أنواع: منها</a:t>
            </a:r>
          </a:p>
        </p:txBody>
      </p:sp>
    </p:spTree>
    <p:extLst>
      <p:ext uri="{BB962C8B-B14F-4D97-AF65-F5344CB8AC3E}">
        <p14:creationId xmlns:p14="http://schemas.microsoft.com/office/powerpoint/2010/main" val="232102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796136" y="445024"/>
            <a:ext cx="2736304" cy="122413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أطبق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6370" y="1831214"/>
            <a:ext cx="79928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أعرف النكرات الآتية بـ (ال) ثم أدخل كل كلمة في جملة مفيدة: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546236"/>
              </p:ext>
            </p:extLst>
          </p:nvPr>
        </p:nvGraphicFramePr>
        <p:xfrm>
          <a:off x="577552" y="2852936"/>
          <a:ext cx="8008218" cy="3222358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248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النكرات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تعريفها بـ (</a:t>
                      </a:r>
                      <a:r>
                        <a:rPr lang="ar-EG" sz="2800" b="1" baseline="0" dirty="0"/>
                        <a:t> ال ) </a:t>
                      </a:r>
                      <a:endParaRPr lang="ar-EG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الجملة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098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عمل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098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أمانة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098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تعاون</a:t>
                      </a:r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51221" y="3501008"/>
            <a:ext cx="1800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العمل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1221" y="4440061"/>
            <a:ext cx="1800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الأمانة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1221" y="5312005"/>
            <a:ext cx="1800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التعاون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4837" y="3501008"/>
            <a:ext cx="26642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العمل مثل العبادة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789" y="4437284"/>
            <a:ext cx="34523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يجب الحفاظ على الأمانة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1292" y="5312005"/>
            <a:ext cx="34523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التعاون سر النجاح</a:t>
            </a:r>
          </a:p>
        </p:txBody>
      </p:sp>
    </p:spTree>
    <p:extLst>
      <p:ext uri="{BB962C8B-B14F-4D97-AF65-F5344CB8AC3E}">
        <p14:creationId xmlns:p14="http://schemas.microsoft.com/office/powerpoint/2010/main" val="320922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E72D3F8-6828-497F-8992-D230AA55B7C9}"/>
              </a:ext>
            </a:extLst>
          </p:cNvPr>
          <p:cNvGrpSpPr/>
          <p:nvPr/>
        </p:nvGrpSpPr>
        <p:grpSpPr>
          <a:xfrm>
            <a:off x="1363397" y="602614"/>
            <a:ext cx="6121922" cy="754102"/>
            <a:chOff x="4768231" y="1537045"/>
            <a:chExt cx="5003129" cy="690880"/>
          </a:xfrm>
        </p:grpSpPr>
        <p:sp>
          <p:nvSpPr>
            <p:cNvPr id="5" name="Flowchart: Terminator 4">
              <a:extLst>
                <a:ext uri="{FF2B5EF4-FFF2-40B4-BE49-F238E27FC236}">
                  <a16:creationId xmlns:a16="http://schemas.microsoft.com/office/drawing/2014/main" id="{9F6F48DE-1A39-4E2B-BFAB-07869817CF84}"/>
                </a:ext>
              </a:extLst>
            </p:cNvPr>
            <p:cNvSpPr/>
            <p:nvPr/>
          </p:nvSpPr>
          <p:spPr>
            <a:xfrm>
              <a:off x="5010864" y="1537045"/>
              <a:ext cx="4760496" cy="690880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BD29A-A81D-4DBB-89FE-5595FE412396}"/>
                </a:ext>
              </a:extLst>
            </p:cNvPr>
            <p:cNvSpPr/>
            <p:nvPr/>
          </p:nvSpPr>
          <p:spPr>
            <a:xfrm>
              <a:off x="4768231" y="1671004"/>
              <a:ext cx="4748634" cy="5357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EG" sz="3200" b="1" dirty="0">
                  <a:ln w="0"/>
                  <a:solidFill>
                    <a:srgbClr val="7030A0"/>
                  </a:solidFill>
                </a:rPr>
                <a:t>2- أذكر علماً لكل مما يأتي:</a:t>
              </a:r>
              <a:endPara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333032"/>
              </p:ext>
            </p:extLst>
          </p:nvPr>
        </p:nvGraphicFramePr>
        <p:xfrm>
          <a:off x="683568" y="1772816"/>
          <a:ext cx="7632848" cy="3778512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4225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752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>
                          <a:solidFill>
                            <a:schemeClr val="tx1"/>
                          </a:solidFill>
                        </a:rPr>
                        <a:t>بئر في المسجد الحرام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دولة خليجية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شهر يصوم فيه الناس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عاصمة المملكة العربية السعودية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قبلة المسلمين</a:t>
                      </a:r>
                      <a:r>
                        <a:rPr lang="ar-EG" sz="2800" b="1" baseline="0" dirty="0"/>
                        <a:t> </a:t>
                      </a:r>
                      <a:endParaRPr lang="ar-EG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أول الخلفاء الراشدين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19672" y="1772816"/>
            <a:ext cx="1728192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زمزم</a:t>
            </a:r>
            <a:endParaRPr lang="ar-E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9672" y="2412177"/>
            <a:ext cx="1728192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الكويت </a:t>
            </a:r>
            <a:endParaRPr lang="ar-E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3120" y="2988241"/>
            <a:ext cx="1728192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رمضان</a:t>
            </a:r>
            <a:endParaRPr lang="ar-E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3624636"/>
            <a:ext cx="1728192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الرياض</a:t>
            </a:r>
            <a:endParaRPr lang="ar-E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9672" y="4344060"/>
            <a:ext cx="1728192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الكعبة</a:t>
            </a:r>
            <a:endParaRPr lang="ar-E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4971081"/>
            <a:ext cx="2699284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أبو بكر الصديق</a:t>
            </a:r>
            <a:endParaRPr lang="ar-E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94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611560" y="404664"/>
            <a:ext cx="7842115" cy="936104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ar-EG" sz="3600" b="1" dirty="0"/>
              <a:t>3-أميز النكرة من المعرفة، ثم أبين نوع المعرفة: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184439"/>
              </p:ext>
            </p:extLst>
          </p:nvPr>
        </p:nvGraphicFramePr>
        <p:xfrm>
          <a:off x="611560" y="1412777"/>
          <a:ext cx="7914124" cy="4104455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1978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8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47458">
                <a:tc>
                  <a:txBody>
                    <a:bodyPr/>
                    <a:lstStyle/>
                    <a:p>
                      <a:pPr algn="ctr" rtl="1"/>
                      <a:r>
                        <a:rPr lang="ar-EG" sz="3600" b="1" dirty="0"/>
                        <a:t>الكلمة</a:t>
                      </a:r>
                      <a:r>
                        <a:rPr lang="ar-EG" sz="3600" b="1" baseline="0" dirty="0"/>
                        <a:t> </a:t>
                      </a:r>
                      <a:endParaRPr lang="ar-EG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600" b="1" dirty="0"/>
                        <a:t>نكرة</a:t>
                      </a:r>
                      <a:endParaRPr lang="ar-EG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600" b="1" dirty="0"/>
                        <a:t>معرفة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600" b="1" dirty="0"/>
                        <a:t>نوع المعرفة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481">
                <a:tc>
                  <a:txBody>
                    <a:bodyPr/>
                    <a:lstStyle/>
                    <a:p>
                      <a:pPr algn="ctr" rtl="1"/>
                      <a:r>
                        <a:rPr lang="ar-EG" sz="3600" b="1" dirty="0"/>
                        <a:t>دولة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040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عثمان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7476">
                <a:tc>
                  <a:txBody>
                    <a:bodyPr/>
                    <a:lstStyle/>
                    <a:p>
                      <a:pPr algn="ctr" rtl="1"/>
                      <a:r>
                        <a:rPr lang="ar-EG" sz="3600" b="1" dirty="0"/>
                        <a:t>الكويت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5292080" y="2541682"/>
            <a:ext cx="720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54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131840" y="3485497"/>
            <a:ext cx="766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54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131841" y="4521893"/>
            <a:ext cx="766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54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141149" y="3593219"/>
            <a:ext cx="766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</a:rPr>
              <a:t>علم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69776" y="4629615"/>
            <a:ext cx="1991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</a:rPr>
              <a:t>علم</a:t>
            </a:r>
          </a:p>
        </p:txBody>
      </p:sp>
    </p:spTree>
    <p:extLst>
      <p:ext uri="{BB962C8B-B14F-4D97-AF65-F5344CB8AC3E}">
        <p14:creationId xmlns:p14="http://schemas.microsoft.com/office/powerpoint/2010/main" val="58975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5303" y="626216"/>
            <a:ext cx="7578358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Low"/>
            <a:r>
              <a:rPr lang="ar-EG" sz="3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4- أحول الاسم النكرة إلى معرف بـ (ال) فيما يأتي: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6775" y="1916832"/>
            <a:ext cx="7163860" cy="248266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600" b="1" spc="50" dirty="0">
                <a:ln w="11430"/>
                <a:solidFill>
                  <a:srgbClr val="7030A0"/>
                </a:solidFill>
              </a:rPr>
              <a:t>اشتريت </a:t>
            </a:r>
            <a:r>
              <a:rPr lang="ar-EG" sz="3600" b="1" spc="50" dirty="0">
                <a:ln w="11430"/>
                <a:solidFill>
                  <a:srgbClr val="002060"/>
                </a:solidFill>
              </a:rPr>
              <a:t>قصة قصيرة.</a:t>
            </a:r>
            <a:r>
              <a:rPr lang="ar-EG" sz="3600" b="1" spc="50" dirty="0">
                <a:ln w="11430"/>
                <a:solidFill>
                  <a:srgbClr val="7030A0"/>
                </a:solidFill>
              </a:rPr>
              <a:t>......................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600" b="1" spc="50" dirty="0">
                <a:ln w="11430"/>
                <a:solidFill>
                  <a:srgbClr val="7030A0"/>
                </a:solidFill>
              </a:rPr>
              <a:t>تدربت في </a:t>
            </a:r>
            <a:r>
              <a:rPr lang="ar-EG" sz="3600" b="1" spc="50" dirty="0">
                <a:ln w="11430"/>
                <a:solidFill>
                  <a:srgbClr val="002060"/>
                </a:solidFill>
              </a:rPr>
              <a:t>مركز قريب</a:t>
            </a:r>
            <a:r>
              <a:rPr lang="ar-EG" sz="3600" b="1" spc="50" dirty="0">
                <a:ln w="11430"/>
                <a:solidFill>
                  <a:srgbClr val="7030A0"/>
                </a:solidFill>
              </a:rPr>
              <a:t>....................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600" b="1" spc="50" dirty="0">
                <a:ln w="11430"/>
                <a:solidFill>
                  <a:srgbClr val="7030A0"/>
                </a:solidFill>
              </a:rPr>
              <a:t>زارنا </a:t>
            </a:r>
            <a:r>
              <a:rPr lang="ar-EG" sz="3600" b="1" spc="50" dirty="0">
                <a:ln w="11430"/>
                <a:solidFill>
                  <a:srgbClr val="002060"/>
                </a:solidFill>
              </a:rPr>
              <a:t>ضيف عزيز.</a:t>
            </a:r>
            <a:r>
              <a:rPr lang="ar-EG" sz="3600" b="1" spc="50" dirty="0">
                <a:ln w="11430"/>
                <a:solidFill>
                  <a:srgbClr val="7030A0"/>
                </a:solidFill>
              </a:rPr>
              <a:t>..........................</a:t>
            </a:r>
            <a:endParaRPr lang="ar-EG" sz="3600" b="1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41859" y="2100684"/>
            <a:ext cx="2499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600" b="1" spc="50" dirty="0">
                <a:ln w="11430"/>
                <a:solidFill>
                  <a:srgbClr val="FF0000"/>
                </a:solidFill>
              </a:rPr>
              <a:t>القصة القصيرة</a:t>
            </a:r>
            <a:endParaRPr lang="ar-EG" sz="3600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18002" y="2869310"/>
            <a:ext cx="2347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600" b="1" spc="50" dirty="0">
                <a:ln w="11430"/>
                <a:solidFill>
                  <a:srgbClr val="FF0000"/>
                </a:solidFill>
              </a:rPr>
              <a:t>المركز القريب</a:t>
            </a:r>
            <a:endParaRPr lang="ar-EG" sz="3600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796550" y="3685732"/>
            <a:ext cx="2329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600" b="1" spc="50" dirty="0">
                <a:ln w="11430"/>
                <a:solidFill>
                  <a:srgbClr val="FF0000"/>
                </a:solidFill>
              </a:rPr>
              <a:t>الضيف العزيز</a:t>
            </a:r>
            <a:endParaRPr lang="ar-EG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5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476672"/>
            <a:ext cx="8712968" cy="5400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" name="TextBox 2"/>
          <p:cNvSpPr txBox="1"/>
          <p:nvPr/>
        </p:nvSpPr>
        <p:spPr>
          <a:xfrm>
            <a:off x="765303" y="626216"/>
            <a:ext cx="7578358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Low"/>
            <a:r>
              <a:rPr lang="ar-EG" sz="3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5- أجعل المعرف بـ (ال) نكرة فيما يأتي: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2552" y="1865806"/>
            <a:ext cx="7163860" cy="258532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600" b="1" spc="50" dirty="0">
                <a:ln w="11430"/>
                <a:solidFill>
                  <a:srgbClr val="7030A0"/>
                </a:solidFill>
              </a:rPr>
              <a:t>قطفت </a:t>
            </a:r>
            <a:r>
              <a:rPr lang="ar-EG" sz="3600" b="1" spc="50" dirty="0">
                <a:ln w="11430"/>
                <a:solidFill>
                  <a:srgbClr val="002060"/>
                </a:solidFill>
              </a:rPr>
              <a:t>الزهرة الجميلة.</a:t>
            </a:r>
            <a:r>
              <a:rPr lang="ar-EG" sz="3600" b="1" spc="50" dirty="0">
                <a:ln w="11430"/>
                <a:solidFill>
                  <a:srgbClr val="7030A0"/>
                </a:solidFill>
              </a:rPr>
              <a:t>.....................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600" b="1" spc="50" dirty="0">
                <a:ln w="11430"/>
                <a:solidFill>
                  <a:srgbClr val="7030A0"/>
                </a:solidFill>
              </a:rPr>
              <a:t>مررت </a:t>
            </a:r>
            <a:r>
              <a:rPr lang="ar-EG" sz="3600" b="1" spc="50" dirty="0">
                <a:ln w="11430"/>
                <a:solidFill>
                  <a:srgbClr val="002060"/>
                </a:solidFill>
              </a:rPr>
              <a:t>بالطريق المزدحم.</a:t>
            </a:r>
            <a:r>
              <a:rPr lang="ar-EG" sz="3600" b="1" spc="50" dirty="0">
                <a:ln w="11430"/>
                <a:solidFill>
                  <a:srgbClr val="7030A0"/>
                </a:solidFill>
              </a:rPr>
              <a:t>...................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600" b="1" spc="50" dirty="0">
                <a:ln w="11430"/>
                <a:solidFill>
                  <a:srgbClr val="7030A0"/>
                </a:solidFill>
              </a:rPr>
              <a:t>أقبل </a:t>
            </a:r>
            <a:r>
              <a:rPr lang="ar-EG" sz="3600" b="1" spc="50" dirty="0">
                <a:ln w="11430"/>
                <a:solidFill>
                  <a:srgbClr val="002060"/>
                </a:solidFill>
              </a:rPr>
              <a:t>الطالب</a:t>
            </a:r>
            <a:r>
              <a:rPr lang="ar-EG" sz="3600" b="1" spc="50" dirty="0">
                <a:ln w="11430"/>
                <a:solidFill>
                  <a:srgbClr val="7030A0"/>
                </a:solidFill>
              </a:rPr>
              <a:t> مستبشراً........................</a:t>
            </a:r>
            <a:endParaRPr lang="ar-EG" sz="3600" b="1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884716" y="1932638"/>
            <a:ext cx="2013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600" b="1" spc="50" dirty="0">
                <a:ln w="11430"/>
                <a:solidFill>
                  <a:srgbClr val="FF0000"/>
                </a:solidFill>
              </a:rPr>
              <a:t>زهرة جميلة</a:t>
            </a:r>
            <a:endParaRPr lang="ar-EG" sz="3600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372393" y="2818284"/>
            <a:ext cx="2318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600" b="1" spc="50" dirty="0">
                <a:ln w="11430"/>
                <a:solidFill>
                  <a:srgbClr val="FF0000"/>
                </a:solidFill>
              </a:rPr>
              <a:t>بطريق مزدحم</a:t>
            </a:r>
            <a:endParaRPr lang="ar-EG" sz="3600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129812" y="3703930"/>
            <a:ext cx="970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600" b="1" spc="50" dirty="0">
                <a:ln w="11430"/>
                <a:solidFill>
                  <a:srgbClr val="FF0000"/>
                </a:solidFill>
              </a:rPr>
              <a:t>طالب</a:t>
            </a:r>
            <a:endParaRPr lang="ar-EG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4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476672"/>
            <a:ext cx="8712968" cy="5400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" name="TextBox 2"/>
          <p:cNvSpPr txBox="1"/>
          <p:nvPr/>
        </p:nvSpPr>
        <p:spPr>
          <a:xfrm>
            <a:off x="765303" y="626216"/>
            <a:ext cx="7578358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Low"/>
            <a:r>
              <a:rPr lang="ar-EG" sz="3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6- أضع علماً مناسباً مكان النقط فيما يأتي: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2552" y="1865806"/>
            <a:ext cx="716386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 من الصحابة المكثرين من رواية الحديث.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    أحد العشرة المبشرين بالجنة.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 عاصمة العراق.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 هو الكتاب المنزل علي نبينا محمد ﷺ.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  طبيب سعودي برع في فصل التوائم.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EG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652120" y="1865806"/>
            <a:ext cx="1665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200" b="1" spc="50" dirty="0">
                <a:ln w="11430"/>
                <a:solidFill>
                  <a:srgbClr val="FF0000"/>
                </a:solidFill>
              </a:rPr>
              <a:t>أبو هريرة 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260186" y="2591056"/>
            <a:ext cx="2449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200" b="1" spc="50" dirty="0">
                <a:ln w="11430"/>
                <a:solidFill>
                  <a:srgbClr val="FF0000"/>
                </a:solidFill>
              </a:rPr>
              <a:t>عثمان بن عفان 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60887" y="3216526"/>
            <a:ext cx="848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200" b="1" spc="50" dirty="0">
                <a:ln w="11430"/>
                <a:solidFill>
                  <a:srgbClr val="FF0000"/>
                </a:solidFill>
              </a:rPr>
              <a:t>بغداد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500639" y="3841996"/>
            <a:ext cx="1968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200" b="1" spc="50" dirty="0">
                <a:ln w="11430"/>
                <a:solidFill>
                  <a:srgbClr val="FF0000"/>
                </a:solidFill>
              </a:rPr>
              <a:t>القرآن الكريم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364382" y="4441824"/>
            <a:ext cx="2345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200" b="1" spc="50" dirty="0">
                <a:ln w="11430"/>
                <a:solidFill>
                  <a:srgbClr val="FF0000"/>
                </a:solidFill>
              </a:rPr>
              <a:t>عبد الله الربيعية</a:t>
            </a:r>
            <a:endParaRPr lang="ar-EG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5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5303" y="626216"/>
            <a:ext cx="7578358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Low"/>
            <a:r>
              <a:rPr lang="ar-EG" sz="3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7- أكمل الخريطة المعرفية الآتية: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413682" y="2008213"/>
            <a:ext cx="923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200" b="1" spc="50" dirty="0">
                <a:ln w="11430"/>
                <a:solidFill>
                  <a:srgbClr val="FF0000"/>
                </a:solidFill>
              </a:rPr>
              <a:t>دولة 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880719" y="2300601"/>
            <a:ext cx="2286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2400" b="1" spc="50" dirty="0">
                <a:ln w="11430"/>
                <a:solidFill>
                  <a:srgbClr val="002060"/>
                </a:solidFill>
              </a:rPr>
              <a:t>.......................</a:t>
            </a:r>
            <a:endParaRPr lang="ar-EG" sz="2400" dirty="0">
              <a:solidFill>
                <a:srgbClr val="002060"/>
              </a:solidFill>
            </a:endParaRPr>
          </a:p>
        </p:txBody>
      </p:sp>
      <p:sp>
        <p:nvSpPr>
          <p:cNvPr id="7" name="سداسي 6"/>
          <p:cNvSpPr/>
          <p:nvPr/>
        </p:nvSpPr>
        <p:spPr>
          <a:xfrm>
            <a:off x="611560" y="2641193"/>
            <a:ext cx="2224456" cy="165900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/>
              <a:t>الاسم من حيث التعريف والتنكير</a:t>
            </a:r>
            <a:endParaRPr lang="en-US" sz="2800" b="1" dirty="0"/>
          </a:p>
        </p:txBody>
      </p:sp>
      <p:sp>
        <p:nvSpPr>
          <p:cNvPr id="14" name="سداسي 13"/>
          <p:cNvSpPr/>
          <p:nvPr/>
        </p:nvSpPr>
        <p:spPr>
          <a:xfrm>
            <a:off x="2908025" y="1844824"/>
            <a:ext cx="1646457" cy="137322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/>
              <a:t>نكرة</a:t>
            </a:r>
            <a:endParaRPr lang="en-US" sz="2800" b="1" dirty="0"/>
          </a:p>
        </p:txBody>
      </p:sp>
      <p:sp>
        <p:nvSpPr>
          <p:cNvPr id="15" name="سداسي 14"/>
          <p:cNvSpPr/>
          <p:nvPr/>
        </p:nvSpPr>
        <p:spPr>
          <a:xfrm>
            <a:off x="2836017" y="4077072"/>
            <a:ext cx="1718465" cy="1296144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400" b="1" dirty="0"/>
              <a:t>............</a:t>
            </a:r>
            <a:endParaRPr lang="en-US" sz="2400" b="1" dirty="0"/>
          </a:p>
        </p:txBody>
      </p:sp>
      <p:sp>
        <p:nvSpPr>
          <p:cNvPr id="16" name="مستطيل 15"/>
          <p:cNvSpPr/>
          <p:nvPr/>
        </p:nvSpPr>
        <p:spPr>
          <a:xfrm>
            <a:off x="4732407" y="4300199"/>
            <a:ext cx="2286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2400" b="1" spc="50" dirty="0">
                <a:ln w="11430"/>
                <a:solidFill>
                  <a:srgbClr val="002060"/>
                </a:solidFill>
              </a:rPr>
              <a:t>.......................</a:t>
            </a:r>
            <a:endParaRPr lang="ar-EG" sz="2400" dirty="0">
              <a:solidFill>
                <a:srgbClr val="00206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732407" y="4911551"/>
            <a:ext cx="2286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2400" b="1" spc="50" dirty="0">
                <a:ln w="11430"/>
                <a:solidFill>
                  <a:srgbClr val="002060"/>
                </a:solidFill>
              </a:rPr>
              <a:t>.......................</a:t>
            </a:r>
            <a:endParaRPr lang="ar-EG" sz="24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039962" y="4239319"/>
            <a:ext cx="13105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b="1" spc="50" dirty="0">
                <a:ln w="11430"/>
                <a:solidFill>
                  <a:srgbClr val="FF0000"/>
                </a:solidFill>
              </a:rPr>
              <a:t>معرفة بـ (ال)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297559" y="4077072"/>
            <a:ext cx="1143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200" b="1" spc="50" dirty="0">
                <a:ln w="11430"/>
                <a:solidFill>
                  <a:srgbClr val="FF0000"/>
                </a:solidFill>
              </a:rPr>
              <a:t>القصة 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199776" y="4761864"/>
            <a:ext cx="1338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200" b="1" spc="50" dirty="0">
                <a:ln w="11430"/>
                <a:solidFill>
                  <a:srgbClr val="FF0000"/>
                </a:solidFill>
              </a:rPr>
              <a:t>الزهرة  </a:t>
            </a:r>
            <a:endParaRPr lang="ar-EG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7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47A4A0-79E3-4CFC-9815-02F7E5BBD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4744"/>
            <a:ext cx="5400600" cy="52895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856" y="2274838"/>
            <a:ext cx="3842624" cy="2308324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الوظيفة النحوية </a:t>
            </a:r>
          </a:p>
        </p:txBody>
      </p:sp>
    </p:spTree>
    <p:extLst>
      <p:ext uri="{BB962C8B-B14F-4D97-AF65-F5344CB8AC3E}">
        <p14:creationId xmlns:p14="http://schemas.microsoft.com/office/powerpoint/2010/main" val="154842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5303" y="626216"/>
            <a:ext cx="757835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Low"/>
            <a:r>
              <a:rPr lang="ar-EG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ثانياً: الأسماء الموصولة وأسماء الإشارة والضمائر:  </a:t>
            </a:r>
          </a:p>
        </p:txBody>
      </p:sp>
      <p:sp>
        <p:nvSpPr>
          <p:cNvPr id="12" name="Wave 2"/>
          <p:cNvSpPr/>
          <p:nvPr/>
        </p:nvSpPr>
        <p:spPr>
          <a:xfrm>
            <a:off x="1907704" y="2564904"/>
            <a:ext cx="5184576" cy="1224136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b="1" dirty="0"/>
          </a:p>
        </p:txBody>
      </p:sp>
      <p:sp>
        <p:nvSpPr>
          <p:cNvPr id="13" name="TextBox 1"/>
          <p:cNvSpPr txBox="1"/>
          <p:nvPr/>
        </p:nvSpPr>
        <p:spPr>
          <a:xfrm>
            <a:off x="2663788" y="2798548"/>
            <a:ext cx="36724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أثبت تعلُّمي السابق </a:t>
            </a:r>
          </a:p>
        </p:txBody>
      </p:sp>
    </p:spTree>
    <p:extLst>
      <p:ext uri="{BB962C8B-B14F-4D97-AF65-F5344CB8AC3E}">
        <p14:creationId xmlns:p14="http://schemas.microsoft.com/office/powerpoint/2010/main" val="78951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5303" y="626216"/>
            <a:ext cx="757835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Low"/>
            <a:r>
              <a:rPr lang="ar-EG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أميز النكرة من المعرفة ثم أبين نوع المعرفة: </a:t>
            </a: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977438"/>
              </p:ext>
            </p:extLst>
          </p:nvPr>
        </p:nvGraphicFramePr>
        <p:xfrm>
          <a:off x="823376" y="1700808"/>
          <a:ext cx="7277016" cy="388843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34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9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2086">
                <a:tc>
                  <a:txBody>
                    <a:bodyPr/>
                    <a:lstStyle/>
                    <a:p>
                      <a:pPr algn="ctr"/>
                      <a:r>
                        <a:rPr lang="ar-EG" sz="2800" dirty="0"/>
                        <a:t>نوع المعرفة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dirty="0"/>
                        <a:t>معرفة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dirty="0"/>
                        <a:t>نكرة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dirty="0"/>
                        <a:t>الكلمة 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4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/>
                        <a:t>الحج 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4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/>
                        <a:t>عمر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4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/>
                        <a:t>قلم 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مستطيل 11"/>
          <p:cNvSpPr/>
          <p:nvPr/>
        </p:nvSpPr>
        <p:spPr>
          <a:xfrm>
            <a:off x="5098436" y="4653136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54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3347864" y="3573016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54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347864" y="2649686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54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861123" y="2818963"/>
            <a:ext cx="1742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200" b="1" spc="50" dirty="0">
                <a:ln w="11430"/>
                <a:solidFill>
                  <a:srgbClr val="FF0000"/>
                </a:solidFill>
              </a:rPr>
              <a:t>معرفة بـ ال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355798" y="3879741"/>
            <a:ext cx="790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200" b="1" spc="50" dirty="0">
                <a:ln w="11430"/>
                <a:solidFill>
                  <a:srgbClr val="FF0000"/>
                </a:solidFill>
              </a:rPr>
              <a:t>علم </a:t>
            </a:r>
            <a:endParaRPr lang="ar-EG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557382" y="442830"/>
            <a:ext cx="3688051" cy="638899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أبني تعلُّمي الجديد</a:t>
            </a:r>
          </a:p>
        </p:txBody>
      </p:sp>
      <p:sp>
        <p:nvSpPr>
          <p:cNvPr id="5" name="Hexagon 4"/>
          <p:cNvSpPr/>
          <p:nvPr/>
        </p:nvSpPr>
        <p:spPr>
          <a:xfrm>
            <a:off x="6941595" y="1614365"/>
            <a:ext cx="1584176" cy="1395536"/>
          </a:xfrm>
          <a:prstGeom prst="hex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b="1" dirty="0"/>
              <a:t>هذان</a:t>
            </a:r>
          </a:p>
        </p:txBody>
      </p:sp>
      <p:sp>
        <p:nvSpPr>
          <p:cNvPr id="6" name="Hexagon 5"/>
          <p:cNvSpPr/>
          <p:nvPr/>
        </p:nvSpPr>
        <p:spPr>
          <a:xfrm>
            <a:off x="6045279" y="3181940"/>
            <a:ext cx="1584176" cy="1395536"/>
          </a:xfrm>
          <a:prstGeom prst="hex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b="1" dirty="0"/>
              <a:t>هؤلاء</a:t>
            </a:r>
          </a:p>
        </p:txBody>
      </p:sp>
      <p:sp>
        <p:nvSpPr>
          <p:cNvPr id="7" name="Hexagon 6"/>
          <p:cNvSpPr/>
          <p:nvPr/>
        </p:nvSpPr>
        <p:spPr>
          <a:xfrm>
            <a:off x="3457827" y="1598405"/>
            <a:ext cx="1584176" cy="1395536"/>
          </a:xfrm>
          <a:prstGeom prst="hex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b="1" dirty="0"/>
              <a:t>هذه</a:t>
            </a:r>
          </a:p>
        </p:txBody>
      </p:sp>
      <p:sp>
        <p:nvSpPr>
          <p:cNvPr id="8" name="Hexagon 7"/>
          <p:cNvSpPr/>
          <p:nvPr/>
        </p:nvSpPr>
        <p:spPr>
          <a:xfrm>
            <a:off x="525688" y="2132081"/>
            <a:ext cx="1584176" cy="1395536"/>
          </a:xfrm>
          <a:prstGeom prst="hex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b="1" dirty="0"/>
              <a:t>هذا</a:t>
            </a:r>
          </a:p>
        </p:txBody>
      </p:sp>
      <p:sp>
        <p:nvSpPr>
          <p:cNvPr id="9" name="Hexagon 8"/>
          <p:cNvSpPr/>
          <p:nvPr/>
        </p:nvSpPr>
        <p:spPr>
          <a:xfrm>
            <a:off x="479889" y="3731973"/>
            <a:ext cx="1584176" cy="1395536"/>
          </a:xfrm>
          <a:prstGeom prst="hex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b="1" dirty="0"/>
              <a:t>هاتان</a:t>
            </a:r>
          </a:p>
        </p:txBody>
      </p:sp>
      <p:sp>
        <p:nvSpPr>
          <p:cNvPr id="12" name="Flowchart: Connector 11"/>
          <p:cNvSpPr/>
          <p:nvPr/>
        </p:nvSpPr>
        <p:spPr>
          <a:xfrm>
            <a:off x="5325199" y="1250478"/>
            <a:ext cx="1440160" cy="129614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هي</a:t>
            </a:r>
          </a:p>
        </p:txBody>
      </p:sp>
      <p:sp>
        <p:nvSpPr>
          <p:cNvPr id="13" name="Flowchart: Connector 12"/>
          <p:cNvSpPr/>
          <p:nvPr/>
        </p:nvSpPr>
        <p:spPr>
          <a:xfrm>
            <a:off x="4462192" y="3198314"/>
            <a:ext cx="1440160" cy="129614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هو</a:t>
            </a:r>
          </a:p>
        </p:txBody>
      </p:sp>
      <p:sp>
        <p:nvSpPr>
          <p:cNvPr id="14" name="Flowchart: Connector 13"/>
          <p:cNvSpPr/>
          <p:nvPr/>
        </p:nvSpPr>
        <p:spPr>
          <a:xfrm>
            <a:off x="1875638" y="1250478"/>
            <a:ext cx="1440160" cy="129614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أنتما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2042819" y="2740588"/>
            <a:ext cx="1440160" cy="129614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نحن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1950196" y="4603186"/>
            <a:ext cx="1440160" cy="129614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أنتن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4932040" y="4727530"/>
            <a:ext cx="1800200" cy="1363379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الذي</a:t>
            </a:r>
            <a:endParaRPr lang="ar-EG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3059832" y="4725144"/>
            <a:ext cx="1872208" cy="1368152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الذين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6660232" y="4727529"/>
            <a:ext cx="1944216" cy="1363379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التي</a:t>
            </a:r>
          </a:p>
        </p:txBody>
      </p:sp>
    </p:spTree>
    <p:extLst>
      <p:ext uri="{BB962C8B-B14F-4D97-AF65-F5344CB8AC3E}">
        <p14:creationId xmlns:p14="http://schemas.microsoft.com/office/powerpoint/2010/main" val="11722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lmohandes\Desktop\بوربوينت\7458257065a21d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C2C2C"/>
              </a:clrFrom>
              <a:clrTo>
                <a:srgbClr val="2C2C2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24936" cy="566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321827">
            <a:off x="2051718" y="2367667"/>
            <a:ext cx="525658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أحلل</a:t>
            </a:r>
          </a:p>
        </p:txBody>
      </p:sp>
    </p:spTree>
    <p:extLst>
      <p:ext uri="{BB962C8B-B14F-4D97-AF65-F5344CB8AC3E}">
        <p14:creationId xmlns:p14="http://schemas.microsoft.com/office/powerpoint/2010/main" val="13933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57757"/>
            <a:ext cx="781236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>
                <a:solidFill>
                  <a:srgbClr val="C00000"/>
                </a:solidFill>
              </a:rPr>
              <a:t>1- أصنف الكلمات السابقة بحسب الشكل الذي احتواها إلى مجموعات: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961807"/>
              </p:ext>
            </p:extLst>
          </p:nvPr>
        </p:nvGraphicFramePr>
        <p:xfrm>
          <a:off x="611560" y="2042552"/>
          <a:ext cx="7906834" cy="4296308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351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4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/>
                        <a:t>الشكل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/>
                        <a:t>الكلمات</a:t>
                      </a:r>
                      <a:r>
                        <a:rPr lang="ar-EG" sz="3200" baseline="0" dirty="0"/>
                        <a:t> التي كتبت في داخله</a:t>
                      </a:r>
                      <a:endParaRPr lang="ar-EG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076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2076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2076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Isosceles Triangle 6"/>
          <p:cNvSpPr/>
          <p:nvPr/>
        </p:nvSpPr>
        <p:spPr>
          <a:xfrm>
            <a:off x="7236295" y="2864259"/>
            <a:ext cx="1116777" cy="936104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Flowchart: Connector 7"/>
          <p:cNvSpPr/>
          <p:nvPr/>
        </p:nvSpPr>
        <p:spPr>
          <a:xfrm>
            <a:off x="7465276" y="5445145"/>
            <a:ext cx="864096" cy="86409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Hexagon 8"/>
          <p:cNvSpPr/>
          <p:nvPr/>
        </p:nvSpPr>
        <p:spPr>
          <a:xfrm>
            <a:off x="7362636" y="4190706"/>
            <a:ext cx="864096" cy="864096"/>
          </a:xfrm>
          <a:prstGeom prst="hex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TextBox 9"/>
          <p:cNvSpPr txBox="1"/>
          <p:nvPr/>
        </p:nvSpPr>
        <p:spPr>
          <a:xfrm>
            <a:off x="899592" y="2864259"/>
            <a:ext cx="54006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التي، الذي، الذين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844" y="4061447"/>
            <a:ext cx="634047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هذان، هؤلاء، هذه، هذا، هاتان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60" y="5258635"/>
            <a:ext cx="634047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هي، هو، أنتما، نحن، أنتن</a:t>
            </a:r>
          </a:p>
        </p:txBody>
      </p:sp>
    </p:spTree>
    <p:extLst>
      <p:ext uri="{BB962C8B-B14F-4D97-AF65-F5344CB8AC3E}">
        <p14:creationId xmlns:p14="http://schemas.microsoft.com/office/powerpoint/2010/main" val="352112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204864"/>
            <a:ext cx="710162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4000" b="1" dirty="0">
                <a:solidFill>
                  <a:srgbClr val="C00000"/>
                </a:solidFill>
              </a:rPr>
              <a:t>2- الضمائر المنفصلة أنواع، منها ما هو للمتكلم، وبعضها خاص بالغائب، وبعضها للمخاطب. أكتب نوع الضمير أمام كل مجموعة مما يأتي:</a:t>
            </a:r>
          </a:p>
        </p:txBody>
      </p:sp>
    </p:spTree>
    <p:extLst>
      <p:ext uri="{BB962C8B-B14F-4D97-AF65-F5344CB8AC3E}">
        <p14:creationId xmlns:p14="http://schemas.microsoft.com/office/powerpoint/2010/main" val="351710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990218"/>
              </p:ext>
            </p:extLst>
          </p:nvPr>
        </p:nvGraphicFramePr>
        <p:xfrm>
          <a:off x="611560" y="764704"/>
          <a:ext cx="7977280" cy="5127867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98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9289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9289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9289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026514" y="1155237"/>
            <a:ext cx="8640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/>
              <a:t>أنا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56049" y="1155237"/>
            <a:ext cx="8640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/>
              <a:t>نحن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71510" y="2527580"/>
            <a:ext cx="8640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/>
              <a:t>أنتَ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54452" y="2561054"/>
            <a:ext cx="8640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/>
              <a:t>أنتِ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92080" y="2572796"/>
            <a:ext cx="8640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/>
              <a:t>أنتما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939462" y="3369166"/>
            <a:ext cx="8640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/>
              <a:t>أنتم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698166" y="3347632"/>
            <a:ext cx="8640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/>
              <a:t>أنتن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47992" y="4292631"/>
            <a:ext cx="8640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/>
              <a:t>هو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507414" y="4308400"/>
            <a:ext cx="8640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/>
              <a:t>هي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24001" y="4308400"/>
            <a:ext cx="8640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/>
              <a:t>هما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114665" y="5134217"/>
            <a:ext cx="864096" cy="6052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/>
              <a:t>هم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905141" y="5121081"/>
            <a:ext cx="864096" cy="5735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/>
              <a:t>هن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47664" y="1202310"/>
            <a:ext cx="194421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rgbClr val="C00000"/>
                </a:solidFill>
              </a:rPr>
              <a:t>المتكلم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39425" y="2851616"/>
            <a:ext cx="194421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rgbClr val="C00000"/>
                </a:solidFill>
              </a:rPr>
              <a:t>المخاطب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47664" y="4691536"/>
            <a:ext cx="194421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rgbClr val="C00000"/>
                </a:solidFill>
              </a:rPr>
              <a:t>الغائب</a:t>
            </a:r>
          </a:p>
        </p:txBody>
      </p:sp>
    </p:spTree>
    <p:extLst>
      <p:ext uri="{BB962C8B-B14F-4D97-AF65-F5344CB8AC3E}">
        <p14:creationId xmlns:p14="http://schemas.microsoft.com/office/powerpoint/2010/main" val="421438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mohandes\Desktop\بوربوينت\7458257065a21d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C2C2C"/>
              </a:clrFrom>
              <a:clrTo>
                <a:srgbClr val="2C2C2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424936" cy="558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321827">
            <a:off x="2051718" y="2367667"/>
            <a:ext cx="525658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أستنتج</a:t>
            </a:r>
          </a:p>
        </p:txBody>
      </p:sp>
    </p:spTree>
    <p:extLst>
      <p:ext uri="{BB962C8B-B14F-4D97-AF65-F5344CB8AC3E}">
        <p14:creationId xmlns:p14="http://schemas.microsoft.com/office/powerpoint/2010/main" val="24232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328" y="1988840"/>
            <a:ext cx="738132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/>
              <a:t>الضمائر: أسماء معارف يكنَّى بها عن متكلم أو غائب أو مخاطب.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1660" y="4005064"/>
            <a:ext cx="59766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هذا – هذه - هذان - هاتان - هؤلاء</a:t>
            </a:r>
          </a:p>
        </p:txBody>
      </p:sp>
    </p:spTree>
    <p:extLst>
      <p:ext uri="{BB962C8B-B14F-4D97-AF65-F5344CB8AC3E}">
        <p14:creationId xmlns:p14="http://schemas.microsoft.com/office/powerpoint/2010/main" val="190915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ave 8"/>
          <p:cNvSpPr/>
          <p:nvPr/>
        </p:nvSpPr>
        <p:spPr>
          <a:xfrm>
            <a:off x="2556338" y="578560"/>
            <a:ext cx="5904656" cy="890535"/>
          </a:xfrm>
          <a:prstGeom prst="wav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TextBox 7"/>
          <p:cNvSpPr txBox="1"/>
          <p:nvPr/>
        </p:nvSpPr>
        <p:spPr>
          <a:xfrm>
            <a:off x="2627784" y="617490"/>
            <a:ext cx="61926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أختار الإجابة الصحيحة مما يأتي: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1772816"/>
            <a:ext cx="8064896" cy="375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800" b="1" dirty="0"/>
              <a:t>الكلمات السابقة (أسماء – أفعال – حروف)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800" b="1" dirty="0"/>
              <a:t>الكلمات السابقة (معارف –نكرات)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800" b="1" dirty="0"/>
              <a:t>الكلمات السابقة تستخدم  (للإشارة إلى شيء معين، لوصل الكلمة بما بعدها)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800" b="1" dirty="0"/>
              <a:t>أجمع إجاباتي الصحيحة، لأستنتج تعريف أسماء الإشارة</a:t>
            </a:r>
          </a:p>
          <a:p>
            <a:r>
              <a:rPr lang="ar-EG" sz="2800" b="1" dirty="0"/>
              <a:t>.......................................................................</a:t>
            </a:r>
          </a:p>
        </p:txBody>
      </p:sp>
      <p:sp>
        <p:nvSpPr>
          <p:cNvPr id="11" name="Flowchart: Connector 10"/>
          <p:cNvSpPr/>
          <p:nvPr/>
        </p:nvSpPr>
        <p:spPr>
          <a:xfrm>
            <a:off x="5466238" y="1721286"/>
            <a:ext cx="1008112" cy="79208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EG" b="1" dirty="0"/>
              <a:t>ر</a:t>
            </a:r>
          </a:p>
        </p:txBody>
      </p:sp>
      <p:sp>
        <p:nvSpPr>
          <p:cNvPr id="12" name="Flowchart: Connector 11"/>
          <p:cNvSpPr/>
          <p:nvPr/>
        </p:nvSpPr>
        <p:spPr>
          <a:xfrm>
            <a:off x="5428855" y="2421051"/>
            <a:ext cx="1008112" cy="79208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EG" b="1" dirty="0"/>
              <a:t>ر</a:t>
            </a:r>
          </a:p>
        </p:txBody>
      </p:sp>
      <p:sp>
        <p:nvSpPr>
          <p:cNvPr id="13" name="Flowchart: Connector 12"/>
          <p:cNvSpPr/>
          <p:nvPr/>
        </p:nvSpPr>
        <p:spPr>
          <a:xfrm>
            <a:off x="2480882" y="3069286"/>
            <a:ext cx="2947973" cy="79208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EG" b="1" dirty="0"/>
              <a:t>ر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2333354" y="4865456"/>
            <a:ext cx="5503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200" b="1" spc="50" dirty="0">
                <a:ln w="11430"/>
                <a:solidFill>
                  <a:srgbClr val="FF0000"/>
                </a:solidFill>
              </a:rPr>
              <a:t>أسماء معارف للإشارة إلى شيء معين </a:t>
            </a:r>
            <a:endParaRPr lang="ar-EG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/>
      <p:bldP spid="11" grpId="0" animBg="1"/>
      <p:bldP spid="12" grpId="0" animBg="1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285C482-9B25-421D-899C-785AE37314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t="15980" r="15981" b="13147"/>
          <a:stretch/>
        </p:blipFill>
        <p:spPr>
          <a:xfrm>
            <a:off x="1331640" y="585845"/>
            <a:ext cx="6336704" cy="5110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275" y="2624210"/>
            <a:ext cx="460851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5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أنواع المعارف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3358848" y="1628800"/>
            <a:ext cx="29466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4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الدرس الثاني </a:t>
            </a:r>
          </a:p>
        </p:txBody>
      </p:sp>
    </p:spTree>
    <p:extLst>
      <p:ext uri="{BB962C8B-B14F-4D97-AF65-F5344CB8AC3E}">
        <p14:creationId xmlns:p14="http://schemas.microsoft.com/office/powerpoint/2010/main" val="144933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9904" y="575284"/>
            <a:ext cx="748396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الذي – التي - اللذان - اللتان – الذين - اللاتي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496944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EG" sz="2800" b="1" dirty="0"/>
              <a:t>الكلمات السابقة    (أسماء – أفعال – حروف)</a:t>
            </a:r>
          </a:p>
          <a:p>
            <a:pPr marL="285750" indent="-285750">
              <a:buFont typeface="Arial" pitchFamily="34" charset="0"/>
              <a:buChar char="•"/>
            </a:pPr>
            <a:endParaRPr lang="ar-EG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ar-EG" sz="2800" b="1" dirty="0"/>
              <a:t>الكلمات السابقة   (معارف –نكرات)</a:t>
            </a:r>
          </a:p>
          <a:p>
            <a:pPr marL="285750" indent="-285750">
              <a:buFont typeface="Arial" pitchFamily="34" charset="0"/>
              <a:buChar char="•"/>
            </a:pPr>
            <a:endParaRPr lang="ar-EG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ar-EG" sz="2800" b="1" dirty="0"/>
              <a:t>الكلماتى السابقة </a:t>
            </a:r>
            <a:r>
              <a:rPr lang="ar-EG" sz="2400" b="1" dirty="0"/>
              <a:t>(يتم معناها بمفردها، لا يتم معناها إلا بجملة تأتي بعدها)</a:t>
            </a:r>
          </a:p>
          <a:p>
            <a:pPr marL="285750" indent="-285750">
              <a:buFont typeface="Arial" pitchFamily="34" charset="0"/>
              <a:buChar char="•"/>
            </a:pPr>
            <a:endParaRPr lang="ar-EG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ar-EG" sz="2800" b="1" dirty="0"/>
              <a:t>أجمع إجاباتي الصحيحة، لأستنتج تعريف الأسماء الموصولة</a:t>
            </a:r>
          </a:p>
          <a:p>
            <a:r>
              <a:rPr lang="ar-EG" sz="2800" b="1" dirty="0"/>
              <a:t>.......................................................................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5001453" y="1767877"/>
            <a:ext cx="1008112" cy="79208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/>
              <a:t>ر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5001453" y="2648628"/>
            <a:ext cx="1008112" cy="79208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/>
              <a:t>ر</a:t>
            </a:r>
          </a:p>
        </p:txBody>
      </p:sp>
      <p:sp>
        <p:nvSpPr>
          <p:cNvPr id="8" name="Flowchart: Connector 7"/>
          <p:cNvSpPr/>
          <p:nvPr/>
        </p:nvSpPr>
        <p:spPr>
          <a:xfrm>
            <a:off x="827584" y="3513916"/>
            <a:ext cx="3315746" cy="79208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/>
              <a:t>ر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403648" y="4868916"/>
            <a:ext cx="6764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200" b="1" spc="50" dirty="0">
                <a:ln w="11430"/>
                <a:solidFill>
                  <a:srgbClr val="FF0000"/>
                </a:solidFill>
              </a:rPr>
              <a:t>أسماء معارف لا يتم معناها إلا بجملة تأتي بعدها</a:t>
            </a:r>
            <a:endParaRPr lang="ar-EG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60232" y="620688"/>
            <a:ext cx="1512168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40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أستنتج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628800"/>
            <a:ext cx="8424936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600" b="1" dirty="0">
                <a:solidFill>
                  <a:srgbClr val="C00000"/>
                </a:solidFill>
              </a:rPr>
              <a:t>أسماء الإشارة: </a:t>
            </a:r>
          </a:p>
          <a:p>
            <a:pPr>
              <a:lnSpc>
                <a:spcPct val="150000"/>
              </a:lnSpc>
            </a:pPr>
            <a:r>
              <a:rPr lang="ar-EG" sz="3600" b="1" dirty="0"/>
              <a:t>أسماء معارف يشار بها إلى شيء معين.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600" b="1" dirty="0">
                <a:solidFill>
                  <a:srgbClr val="C00000"/>
                </a:solidFill>
              </a:rPr>
              <a:t>الأسماء الموصولة:</a:t>
            </a:r>
          </a:p>
          <a:p>
            <a:pPr>
              <a:lnSpc>
                <a:spcPct val="150000"/>
              </a:lnSpc>
            </a:pPr>
            <a:r>
              <a:rPr lang="ar-EG" sz="3600" b="1" dirty="0"/>
              <a:t> أسماء معارف لا يتم معناها إلا بجملة تأتي بعدها.</a:t>
            </a:r>
          </a:p>
        </p:txBody>
      </p:sp>
    </p:spTree>
    <p:extLst>
      <p:ext uri="{BB962C8B-B14F-4D97-AF65-F5344CB8AC3E}">
        <p14:creationId xmlns:p14="http://schemas.microsoft.com/office/powerpoint/2010/main" val="249129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mohandes\Desktop\بوربوينت\7458257065a21d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C2C2C"/>
              </a:clrFrom>
              <a:clrTo>
                <a:srgbClr val="2C2C2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424936" cy="544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321827">
            <a:off x="2051718" y="2367667"/>
            <a:ext cx="525658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أطبق</a:t>
            </a:r>
          </a:p>
        </p:txBody>
      </p:sp>
    </p:spTree>
    <p:extLst>
      <p:ext uri="{BB962C8B-B14F-4D97-AF65-F5344CB8AC3E}">
        <p14:creationId xmlns:p14="http://schemas.microsoft.com/office/powerpoint/2010/main" val="384506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780928"/>
            <a:ext cx="687676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4000" b="1" dirty="0"/>
              <a:t>1- أشير إلى كل صورة في الجدول الآتي باستخدام اسم الإشارة المناسب كما في المثال الأول:</a:t>
            </a:r>
          </a:p>
        </p:txBody>
      </p:sp>
    </p:spTree>
    <p:extLst>
      <p:ext uri="{BB962C8B-B14F-4D97-AF65-F5344CB8AC3E}">
        <p14:creationId xmlns:p14="http://schemas.microsoft.com/office/powerpoint/2010/main" val="102217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734395"/>
              </p:ext>
            </p:extLst>
          </p:nvPr>
        </p:nvGraphicFramePr>
        <p:xfrm>
          <a:off x="971600" y="980728"/>
          <a:ext cx="7488832" cy="48342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1812">
                <a:tc>
                  <a:txBody>
                    <a:bodyPr/>
                    <a:lstStyle/>
                    <a:p>
                      <a:pPr algn="ctr" rtl="1"/>
                      <a:r>
                        <a:rPr lang="ar-EG" sz="4000" dirty="0"/>
                        <a:t>هذا قلم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1214">
                <a:tc>
                  <a:txBody>
                    <a:bodyPr/>
                    <a:lstStyle/>
                    <a:p>
                      <a:pPr algn="r" rtl="1"/>
                      <a:br>
                        <a:rPr lang="ar-EG" sz="2000" dirty="0"/>
                      </a:br>
                      <a:r>
                        <a:rPr lang="ar-EG" sz="2000" dirty="0"/>
                        <a:t>..............................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sz="2000" dirty="0"/>
                    </a:p>
                    <a:p>
                      <a:pPr algn="r" rtl="1"/>
                      <a:r>
                        <a:rPr lang="ar-EG" sz="2000" dirty="0"/>
                        <a:t>..........................</a:t>
                      </a:r>
                      <a:endParaRPr lang="ar-E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1214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EG" sz="1800" dirty="0"/>
                      </a:br>
                      <a:endParaRPr lang="ar-EG" sz="1800" dirty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dirty="0"/>
                        <a:t>.............................</a:t>
                      </a:r>
                    </a:p>
                    <a:p>
                      <a:pPr rtl="1"/>
                      <a:endParaRPr lang="ar-E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800" dirty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800" dirty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dirty="0"/>
                        <a:t>............................</a:t>
                      </a:r>
                    </a:p>
                    <a:p>
                      <a:pPr rtl="1"/>
                      <a:endParaRPr lang="ar-E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39" y="1076438"/>
            <a:ext cx="2333372" cy="91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40" y="2456952"/>
            <a:ext cx="1079374" cy="145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93" y="2611147"/>
            <a:ext cx="1492267" cy="109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92" y="4467218"/>
            <a:ext cx="107582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58" y="4193151"/>
            <a:ext cx="1406407" cy="134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29907" y="2831628"/>
            <a:ext cx="21962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/>
              <a:t>هذه وردة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60144" y="2862405"/>
            <a:ext cx="24538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/>
              <a:t>هؤلاء أطفال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9907" y="4421394"/>
            <a:ext cx="24233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/>
              <a:t>هذان كتابان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6325" y="4540096"/>
            <a:ext cx="23977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/>
              <a:t>هاتان قطتان</a:t>
            </a:r>
          </a:p>
        </p:txBody>
      </p:sp>
    </p:spTree>
    <p:extLst>
      <p:ext uri="{BB962C8B-B14F-4D97-AF65-F5344CB8AC3E}">
        <p14:creationId xmlns:p14="http://schemas.microsoft.com/office/powerpoint/2010/main" val="383977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9489" y="548680"/>
            <a:ext cx="73309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3600" b="1" dirty="0"/>
              <a:t> 2 - أكتب الضمير المناسب في الفراغات الآتية: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54673" y="1656758"/>
            <a:ext cx="562609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571500" indent="-571500" algn="ctr">
              <a:buFont typeface="Arial" pitchFamily="34" charset="0"/>
              <a:buChar char="•"/>
            </a:pPr>
            <a:r>
              <a:rPr lang="ar-EG" sz="3200" b="1" dirty="0"/>
              <a:t>عندما يتحدث العامل عن نفسه يقول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54673" y="3818359"/>
            <a:ext cx="5485591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 algn="ctr">
              <a:buFont typeface="Arial" pitchFamily="34" charset="0"/>
              <a:buChar char="•"/>
            </a:pPr>
            <a:r>
              <a:rPr lang="ar-EG" sz="2800" b="1" dirty="0"/>
              <a:t>عندما يتحدث العمال عن أنفسهم يقولون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50840" y="2916385"/>
            <a:ext cx="24837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أنا أحب العمل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64523" y="4997719"/>
            <a:ext cx="24837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...... نحب العمل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5220" y="4997719"/>
            <a:ext cx="115212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نحن</a:t>
            </a:r>
          </a:p>
        </p:txBody>
      </p:sp>
    </p:spTree>
    <p:extLst>
      <p:ext uri="{BB962C8B-B14F-4D97-AF65-F5344CB8AC3E}">
        <p14:creationId xmlns:p14="http://schemas.microsoft.com/office/powerpoint/2010/main" val="176857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" grpId="0"/>
      <p:bldP spid="16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49865" y="1558015"/>
            <a:ext cx="5504380" cy="72008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ctr">
              <a:buFont typeface="Arial" pitchFamily="34" charset="0"/>
              <a:buChar char="•"/>
            </a:pPr>
            <a:r>
              <a:rPr lang="ar-EG" sz="3200" b="1" dirty="0"/>
              <a:t>عندما تتحدث عن غائب تقول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49865" y="3717032"/>
            <a:ext cx="5203420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571500" indent="-571500" algn="ctr">
              <a:buFont typeface="Arial" pitchFamily="34" charset="0"/>
              <a:buChar char="•"/>
            </a:pPr>
            <a:r>
              <a:rPr lang="ar-EG" sz="3200" b="1" dirty="0"/>
              <a:t>عندما تتحدث عن غائبة تقول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1880" y="2677050"/>
            <a:ext cx="24837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...... يحب العمل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0171" y="4810643"/>
            <a:ext cx="24837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هي تحب العمل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49662" y="2677049"/>
            <a:ext cx="115212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هو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1039489" y="548680"/>
            <a:ext cx="73309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/>
              <a:t> 2 - أكتب الضمير المناسب في الفرغات الآتية: </a:t>
            </a:r>
          </a:p>
        </p:txBody>
      </p:sp>
    </p:spTree>
    <p:extLst>
      <p:ext uri="{BB962C8B-B14F-4D97-AF65-F5344CB8AC3E}">
        <p14:creationId xmlns:p14="http://schemas.microsoft.com/office/powerpoint/2010/main" val="20574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/>
      <p:bldP spid="18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83110" y="659311"/>
            <a:ext cx="4687655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عندما تتحدث عن غائبين تقول: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47776" y="2400613"/>
            <a:ext cx="4772127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عندما تتحدث عن غائبات تقول: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77151" y="4226941"/>
            <a:ext cx="4283081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عندما تتحدث عن غائبين تقول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0143" y="1547626"/>
            <a:ext cx="29523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...... يحبان العمل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6029" y="3428914"/>
            <a:ext cx="27180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...... يحببن العمل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0119" y="5395530"/>
            <a:ext cx="30449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...... يحبون العمل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7684" y="1547625"/>
            <a:ext cx="115212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هما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3570" y="3408399"/>
            <a:ext cx="115212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91949" y="5320873"/>
            <a:ext cx="115212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هم</a:t>
            </a:r>
          </a:p>
        </p:txBody>
      </p:sp>
    </p:spTree>
    <p:extLst>
      <p:ext uri="{BB962C8B-B14F-4D97-AF65-F5344CB8AC3E}">
        <p14:creationId xmlns:p14="http://schemas.microsoft.com/office/powerpoint/2010/main" val="175852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75756" y="494862"/>
            <a:ext cx="4248472" cy="8640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أنت تعمل بجد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979901"/>
            <a:ext cx="8352928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ar-EG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المفرد المؤنث:......................................................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ar-EG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ar-EG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المثنى المذكر:......................................................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ar-EG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ar-EG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المثنى المؤنث:....................................................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ar-EG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ar-EG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الجمع المذكر:.....................................................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ar-EG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ar-EG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الجمع المؤنث:...................................................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7863" y="1844354"/>
            <a:ext cx="3024336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أنتِ تعملين بجد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7863" y="2721862"/>
            <a:ext cx="3024336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أنتما تعملان بجد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0322" y="3536780"/>
            <a:ext cx="3024336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أنتما تعملان بجد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0322" y="4351698"/>
            <a:ext cx="3024336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أنتم تعملون بجد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7144" y="5331550"/>
            <a:ext cx="3024336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أنتن تعملن بجد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4927594" y="1214438"/>
            <a:ext cx="3583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2800" b="1" dirty="0"/>
              <a:t>3- أخاطب بالعبارة السابقة: </a:t>
            </a:r>
          </a:p>
        </p:txBody>
      </p:sp>
    </p:spTree>
    <p:extLst>
      <p:ext uri="{BB962C8B-B14F-4D97-AF65-F5344CB8AC3E}">
        <p14:creationId xmlns:p14="http://schemas.microsoft.com/office/powerpoint/2010/main" val="260219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810212"/>
            <a:ext cx="8496944" cy="132343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4- أكمل بالاسم الموصول المناسب على غرار المثال الأول: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2696124"/>
            <a:ext cx="8089846" cy="27767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يؤكد الحديثان........................... قرأتهما فضل العمل.</a:t>
            </a:r>
          </a:p>
          <a:p>
            <a:pPr marL="457200" indent="-457200"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EG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indent="-457200"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كافأ قائد المدرسة الطلاب ............شاركوا في العمل التطوعي.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936" y="2740209"/>
            <a:ext cx="2304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اللذان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3808" y="4082633"/>
            <a:ext cx="2304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الذين</a:t>
            </a:r>
          </a:p>
        </p:txBody>
      </p:sp>
    </p:spTree>
    <p:extLst>
      <p:ext uri="{BB962C8B-B14F-4D97-AF65-F5344CB8AC3E}">
        <p14:creationId xmlns:p14="http://schemas.microsoft.com/office/powerpoint/2010/main" val="24335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mohandes\Desktop\بوربوينت\board-template-with-two-girls-crying_1308-451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653442" cy="374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379620"/>
            <a:ext cx="71544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تمييز النكرة من المعرفة</a:t>
            </a:r>
          </a:p>
          <a:p>
            <a:r>
              <a:rPr lang="ar-EG" sz="4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تعرُّف أنواع المعارف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5553917" y="836712"/>
            <a:ext cx="216116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الهدف:</a:t>
            </a:r>
          </a:p>
        </p:txBody>
      </p:sp>
    </p:spTree>
    <p:extLst>
      <p:ext uri="{BB962C8B-B14F-4D97-AF65-F5344CB8AC3E}">
        <p14:creationId xmlns:p14="http://schemas.microsoft.com/office/powerpoint/2010/main" val="40133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248" y="1007228"/>
            <a:ext cx="8496944" cy="144655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4- أكمل بالاسم الموصول المناسب على غرار المثال الأول: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564904"/>
            <a:ext cx="820891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ar-EG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ar-EG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العاملات في القرية هن.............غزلن الصوف. </a:t>
            </a:r>
          </a:p>
          <a:p>
            <a:pPr marL="285750" indent="-285750">
              <a:buFont typeface="Wingdings" pitchFamily="2" charset="2"/>
              <a:buChar char="q"/>
            </a:pPr>
            <a:endParaRPr lang="ar-EG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ar-EG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المسألتان.......... وردتا في الحديثين: الدعوة للعمل، وذم التسول.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824" y="3051082"/>
            <a:ext cx="22261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اللاتي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4048" y="4183591"/>
            <a:ext cx="22261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اللتان </a:t>
            </a:r>
          </a:p>
        </p:txBody>
      </p:sp>
    </p:spTree>
    <p:extLst>
      <p:ext uri="{BB962C8B-B14F-4D97-AF65-F5344CB8AC3E}">
        <p14:creationId xmlns:p14="http://schemas.microsoft.com/office/powerpoint/2010/main" val="80461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1115616" y="614575"/>
            <a:ext cx="6157192" cy="836712"/>
          </a:xfrm>
          <a:prstGeom prst="double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b="1" dirty="0">
                <a:solidFill>
                  <a:srgbClr val="FF0000"/>
                </a:solidFill>
              </a:rPr>
              <a:t>هذا </a:t>
            </a:r>
            <a:r>
              <a:rPr lang="ar-EG" sz="3600" b="1" dirty="0">
                <a:solidFill>
                  <a:srgbClr val="0070C0"/>
                </a:solidFill>
              </a:rPr>
              <a:t>هو</a:t>
            </a:r>
            <a:r>
              <a:rPr lang="ar-EG" sz="3600" b="1" dirty="0"/>
              <a:t> المواطن الصالح </a:t>
            </a:r>
            <a:r>
              <a:rPr lang="ar-EG" sz="3600" b="1" dirty="0">
                <a:solidFill>
                  <a:srgbClr val="7030A0"/>
                </a:solidFill>
              </a:rPr>
              <a:t>الذي</a:t>
            </a:r>
            <a:r>
              <a:rPr lang="ar-EG" sz="3600" b="1" dirty="0"/>
              <a:t> نفخر به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1695579"/>
            <a:ext cx="69847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/>
              <a:t>5- أحول العبارة السابقة وفق المنظم البياني الآتي: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3118083"/>
            <a:ext cx="7848872" cy="181588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spc="50" dirty="0">
                <a:ln w="11430"/>
                <a:solidFill>
                  <a:srgbClr val="002060"/>
                </a:solidFill>
              </a:rPr>
              <a:t>المفرد المؤنث.......................................................</a:t>
            </a:r>
          </a:p>
          <a:p>
            <a:pPr algn="ctr"/>
            <a:endParaRPr lang="ar-EG" sz="2800" b="1" spc="50" dirty="0">
              <a:ln w="11430"/>
              <a:solidFill>
                <a:srgbClr val="002060"/>
              </a:solidFill>
            </a:endParaRPr>
          </a:p>
          <a:p>
            <a:pPr algn="ctr"/>
            <a:r>
              <a:rPr lang="ar-EG" sz="2800" b="1" spc="50" dirty="0">
                <a:ln w="11430"/>
                <a:solidFill>
                  <a:srgbClr val="002060"/>
                </a:solidFill>
              </a:rPr>
              <a:t>المثنى المذكر.........................................................</a:t>
            </a:r>
          </a:p>
          <a:p>
            <a:pPr algn="ctr"/>
            <a:endParaRPr lang="ar-EG" sz="2800" b="1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400" y="2943002"/>
            <a:ext cx="56578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هذه هي المواطنة الصالحة التي نفخر بها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3852337"/>
            <a:ext cx="65882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هذان هما المواطنان الصالحان اللذان نفخر بهما </a:t>
            </a:r>
          </a:p>
        </p:txBody>
      </p:sp>
    </p:spTree>
    <p:extLst>
      <p:ext uri="{BB962C8B-B14F-4D97-AF65-F5344CB8AC3E}">
        <p14:creationId xmlns:p14="http://schemas.microsoft.com/office/powerpoint/2010/main" val="227263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3004" y="2388729"/>
            <a:ext cx="8007696" cy="267765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ar-EG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ar-EG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الجمع المذكر.........................................................</a:t>
            </a:r>
          </a:p>
          <a:p>
            <a:pPr algn="ctr"/>
            <a:endParaRPr lang="ar-EG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ar-EG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المثنى المؤنث.......................................................</a:t>
            </a:r>
          </a:p>
          <a:p>
            <a:pPr algn="ctr"/>
            <a:endParaRPr lang="ar-EG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ar-EG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الجمع المؤنث.......................................................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4570" y="2701873"/>
            <a:ext cx="57606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</a:rPr>
              <a:t>هؤلاء هم المواطنون الصالحون الذين نفخر بهم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3004" y="3553852"/>
            <a:ext cx="60161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</a:rPr>
              <a:t>هاتان هما المواطنتان الصالحتان اللتان نفخر بهما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4345940"/>
            <a:ext cx="57606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</a:rPr>
              <a:t>هؤلاء هن المواطنات الصالحات اللاتي نفخر بهن 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1547664" y="1695579"/>
            <a:ext cx="69847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/>
              <a:t>أحول العبارة السابقة وفق المنظم البياني الآتي:</a:t>
            </a:r>
          </a:p>
        </p:txBody>
      </p:sp>
      <p:sp>
        <p:nvSpPr>
          <p:cNvPr id="8" name="Double Wave 3"/>
          <p:cNvSpPr/>
          <p:nvPr/>
        </p:nvSpPr>
        <p:spPr>
          <a:xfrm>
            <a:off x="1331640" y="669462"/>
            <a:ext cx="5976664" cy="836712"/>
          </a:xfrm>
          <a:prstGeom prst="double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b="1" dirty="0">
                <a:solidFill>
                  <a:srgbClr val="FF0000"/>
                </a:solidFill>
              </a:rPr>
              <a:t>هذا </a:t>
            </a:r>
            <a:r>
              <a:rPr lang="ar-EG" sz="3600" b="1" dirty="0">
                <a:solidFill>
                  <a:srgbClr val="0070C0"/>
                </a:solidFill>
              </a:rPr>
              <a:t>هو</a:t>
            </a:r>
            <a:r>
              <a:rPr lang="ar-EG" sz="3600" b="1" dirty="0"/>
              <a:t> المواطن الصالح </a:t>
            </a:r>
            <a:r>
              <a:rPr lang="ar-EG" sz="3600" b="1" dirty="0">
                <a:solidFill>
                  <a:srgbClr val="7030A0"/>
                </a:solidFill>
              </a:rPr>
              <a:t>الذي</a:t>
            </a:r>
            <a:r>
              <a:rPr lang="ar-EG" sz="3600" b="1" dirty="0"/>
              <a:t> نفخر به </a:t>
            </a:r>
          </a:p>
        </p:txBody>
      </p:sp>
    </p:spTree>
    <p:extLst>
      <p:ext uri="{BB962C8B-B14F-4D97-AF65-F5344CB8AC3E}">
        <p14:creationId xmlns:p14="http://schemas.microsoft.com/office/powerpoint/2010/main" val="14500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3" grpId="0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835696" y="404664"/>
            <a:ext cx="5544616" cy="122413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أتعلم وأتسلى: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1790962"/>
            <a:ext cx="756084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/>
              <a:t>تكتب أسماء لأنواع المعارف الخمسة في بطاقات، وتوضع في سلة يخرج خمسة طلاب</a:t>
            </a:r>
            <a:r>
              <a:rPr lang="en-US" sz="3200" b="1" dirty="0"/>
              <a:t>/</a:t>
            </a:r>
            <a:r>
              <a:rPr lang="ar-EG" sz="3200" b="1" dirty="0"/>
              <a:t> طالبات الأول يجمع بطاقات</a:t>
            </a:r>
            <a:r>
              <a:rPr lang="ar-EG" sz="3200" b="1" dirty="0">
                <a:solidFill>
                  <a:srgbClr val="FF0000"/>
                </a:solidFill>
              </a:rPr>
              <a:t> المعرف بـ (ال )، </a:t>
            </a:r>
            <a:r>
              <a:rPr lang="ar-EG" sz="3200" b="1" dirty="0"/>
              <a:t>والثاني بطاقات </a:t>
            </a:r>
            <a:r>
              <a:rPr lang="ar-EG" sz="3200" b="1" dirty="0">
                <a:solidFill>
                  <a:srgbClr val="FF0000"/>
                </a:solidFill>
              </a:rPr>
              <a:t>العلم،</a:t>
            </a:r>
            <a:r>
              <a:rPr lang="ar-EG" sz="3200" b="1" dirty="0"/>
              <a:t> والثالث بطاقات</a:t>
            </a:r>
            <a:r>
              <a:rPr lang="ar-EG" sz="3200" b="1" dirty="0">
                <a:solidFill>
                  <a:srgbClr val="FF0000"/>
                </a:solidFill>
              </a:rPr>
              <a:t> الضمائر</a:t>
            </a:r>
            <a:r>
              <a:rPr lang="ar-EG" sz="3200" b="1" dirty="0"/>
              <a:t>، والرابع بطاقات</a:t>
            </a:r>
            <a:r>
              <a:rPr lang="ar-EG" sz="3200" b="1" dirty="0">
                <a:solidFill>
                  <a:srgbClr val="FF0000"/>
                </a:solidFill>
              </a:rPr>
              <a:t> اسم الإشارة، </a:t>
            </a:r>
            <a:r>
              <a:rPr lang="ar-EG" sz="3200" b="1" dirty="0"/>
              <a:t>والخامس بطاقات </a:t>
            </a:r>
            <a:r>
              <a:rPr lang="ar-EG" sz="3200" b="1" dirty="0">
                <a:solidFill>
                  <a:srgbClr val="FF0000"/>
                </a:solidFill>
              </a:rPr>
              <a:t>الأسماء الموصولة</a:t>
            </a:r>
            <a:r>
              <a:rPr lang="ar-EG" sz="3200" b="1" dirty="0"/>
              <a:t>.</a:t>
            </a:r>
          </a:p>
          <a:p>
            <a:pPr algn="ctr"/>
            <a:r>
              <a:rPr lang="ar-EG" sz="3200" b="1" dirty="0"/>
              <a:t>والفائز هو من يجمع أكبر قدر من البطاقات التي تحوي نوع الاسم الذي حُدِّد له.</a:t>
            </a:r>
          </a:p>
          <a:p>
            <a:pPr algn="ctr"/>
            <a:r>
              <a:rPr lang="ar-EG" sz="3200" b="1" dirty="0"/>
              <a:t>(يراعى تساوي عدد البطاقات في كل صنف)</a:t>
            </a:r>
          </a:p>
        </p:txBody>
      </p:sp>
    </p:spTree>
    <p:extLst>
      <p:ext uri="{BB962C8B-B14F-4D97-AF65-F5344CB8AC3E}">
        <p14:creationId xmlns:p14="http://schemas.microsoft.com/office/powerpoint/2010/main" val="97696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elmohandes\Desktop\بوربوينت\خلفيات-للتصميم-gsminsark (25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95221"/>
            <a:ext cx="7560841" cy="558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4639" y="4149080"/>
            <a:ext cx="4194721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</a:p>
        </p:txBody>
      </p:sp>
    </p:spTree>
    <p:extLst>
      <p:ext uri="{BB962C8B-B14F-4D97-AF65-F5344CB8AC3E}">
        <p14:creationId xmlns:p14="http://schemas.microsoft.com/office/powerpoint/2010/main" val="26650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204864"/>
            <a:ext cx="7416824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5400" b="1" dirty="0"/>
              <a:t>1- أحدد الكلمة المختلفة عن المجموعة في كل صف مع بيان السبب:</a:t>
            </a:r>
          </a:p>
        </p:txBody>
      </p:sp>
    </p:spTree>
    <p:extLst>
      <p:ext uri="{BB962C8B-B14F-4D97-AF65-F5344CB8AC3E}">
        <p14:creationId xmlns:p14="http://schemas.microsoft.com/office/powerpoint/2010/main" val="35388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78011"/>
            <a:ext cx="8516852" cy="69865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EG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هذا. هذه. هو. هؤلاء </a:t>
            </a:r>
          </a:p>
          <a:p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السبب:............................................................</a:t>
            </a:r>
          </a:p>
          <a:p>
            <a:pPr marL="285750" indent="-285750">
              <a:buFont typeface="Arial" pitchFamily="34" charset="0"/>
              <a:buChar char="•"/>
            </a:pPr>
            <a:endParaRPr lang="ar-EG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مكة. جدة. فواز. البحث </a:t>
            </a:r>
          </a:p>
          <a:p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السبب:............................................................</a:t>
            </a:r>
          </a:p>
          <a:p>
            <a:endParaRPr lang="ar-EG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أنت. أنتما. نحن. أنتم </a:t>
            </a:r>
          </a:p>
          <a:p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السبب:.............................................................</a:t>
            </a:r>
          </a:p>
          <a:p>
            <a:endParaRPr lang="ar-EG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هما. هي. هذه. هم </a:t>
            </a:r>
          </a:p>
          <a:p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السبب:..............................................................</a:t>
            </a:r>
          </a:p>
          <a:p>
            <a:endParaRPr lang="ar-EG" sz="3200" dirty="0"/>
          </a:p>
          <a:p>
            <a:endParaRPr lang="ar-EG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04629" y="1005207"/>
            <a:ext cx="5258171" cy="646331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هو؛  لأنه ليس من أسماء الاشارة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1911" y="2440029"/>
            <a:ext cx="3599063" cy="646331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البحث؛ لأنها ليست علم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0336" y="3936122"/>
            <a:ext cx="5790368" cy="646331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نحن، لأنها ليست من ضمائر المخاطب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2846" y="5398497"/>
            <a:ext cx="5322291" cy="646331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هذه؛ لأنها ليست من ضمائر الغائب</a:t>
            </a:r>
          </a:p>
        </p:txBody>
      </p:sp>
    </p:spTree>
    <p:extLst>
      <p:ext uri="{BB962C8B-B14F-4D97-AF65-F5344CB8AC3E}">
        <p14:creationId xmlns:p14="http://schemas.microsoft.com/office/powerpoint/2010/main" val="51568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  <p:bldP spid="7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F:\شغل امل\اشكال\1 (132)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451684" cy="502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1176342">
            <a:off x="1255319" y="2366621"/>
            <a:ext cx="5908877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/>
              <a:t>2- أعود إلى نص (أحب العامل) وأستخرج منه عشرة أسماء من أنواع المعارف، وأدونها.</a:t>
            </a:r>
          </a:p>
          <a:p>
            <a:pPr algn="ctr"/>
            <a:r>
              <a:rPr lang="ar-EG" sz="2800" dirty="0"/>
              <a:t>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2" name="مستطيل 1"/>
          <p:cNvSpPr/>
          <p:nvPr/>
        </p:nvSpPr>
        <p:spPr>
          <a:xfrm rot="21141106">
            <a:off x="2123410" y="320456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الناس - الذي - ذلك - أبو هريرة - رسول الله - عبدالله بن عمر - يوم القيامة - التي - الحداد - النجار.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9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mohandes\Desktop\بوربوينت\drawing-clip-art-clip-art-drawing-38018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43" y="598376"/>
            <a:ext cx="7880714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0030" y="3093298"/>
            <a:ext cx="9361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أولاً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1949173"/>
            <a:ext cx="1944216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المعرف بـ ( ال ) والعلم</a:t>
            </a:r>
          </a:p>
        </p:txBody>
      </p:sp>
    </p:spTree>
    <p:extLst>
      <p:ext uri="{BB962C8B-B14F-4D97-AF65-F5344CB8AC3E}">
        <p14:creationId xmlns:p14="http://schemas.microsoft.com/office/powerpoint/2010/main" val="239593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907704" y="535744"/>
            <a:ext cx="5184576" cy="1224136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TextBox 1"/>
          <p:cNvSpPr txBox="1"/>
          <p:nvPr/>
        </p:nvSpPr>
        <p:spPr>
          <a:xfrm>
            <a:off x="2663788" y="764704"/>
            <a:ext cx="36724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أثبِّت تعلُّمي السابق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662" y="2132856"/>
            <a:ext cx="822666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dirty="0"/>
              <a:t>ينقسم الاسم من حيث جنسه قسمين هما: المذكر و................................</a:t>
            </a:r>
          </a:p>
          <a:p>
            <a:pPr algn="ctr"/>
            <a:endParaRPr lang="ar-EG" sz="4400" dirty="0"/>
          </a:p>
          <a:p>
            <a:pPr algn="ctr"/>
            <a:r>
              <a:rPr lang="ar-EG" sz="4400" dirty="0"/>
              <a:t>ينقسم الاسم من حيث عدده ثلاثة أقسام هي: المفرد و.................... و.....................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89876" y="2780928"/>
            <a:ext cx="223224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المؤنث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3852" y="4769069"/>
            <a:ext cx="223224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المثنى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3868" y="5526766"/>
            <a:ext cx="223224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الجمع</a:t>
            </a:r>
          </a:p>
        </p:txBody>
      </p:sp>
    </p:spTree>
    <p:extLst>
      <p:ext uri="{BB962C8B-B14F-4D97-AF65-F5344CB8AC3E}">
        <p14:creationId xmlns:p14="http://schemas.microsoft.com/office/powerpoint/2010/main" val="19845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mohandes\Desktop\بوربوينت\fv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80" y="476672"/>
            <a:ext cx="5957771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1003" y="715564"/>
            <a:ext cx="3244799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4000" b="1" dirty="0"/>
              <a:t>أبني تعلُّمي الجديد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1003" y="2179898"/>
            <a:ext cx="522151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أقرأ الكلمات الآتية: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3645024"/>
            <a:ext cx="603887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b="1" dirty="0">
                <a:solidFill>
                  <a:srgbClr val="FF0000"/>
                </a:solidFill>
              </a:rPr>
              <a:t>اجتهاد</a:t>
            </a:r>
            <a:r>
              <a:rPr lang="ar-EG" sz="4800" b="1" dirty="0"/>
              <a:t>. </a:t>
            </a:r>
            <a:r>
              <a:rPr lang="ar-EG" sz="4800" b="1" dirty="0">
                <a:solidFill>
                  <a:srgbClr val="FF0000"/>
                </a:solidFill>
              </a:rPr>
              <a:t>رمز</a:t>
            </a:r>
            <a:r>
              <a:rPr lang="ar-EG" sz="4800" b="1" dirty="0"/>
              <a:t>. </a:t>
            </a:r>
            <a:r>
              <a:rPr lang="ar-EG" sz="4800" b="1" dirty="0">
                <a:solidFill>
                  <a:srgbClr val="00B050"/>
                </a:solidFill>
              </a:rPr>
              <a:t>الكتاب</a:t>
            </a:r>
            <a:r>
              <a:rPr lang="ar-EG" sz="4800" b="1" dirty="0"/>
              <a:t>. </a:t>
            </a:r>
            <a:r>
              <a:rPr lang="ar-EG" sz="4800" b="1" dirty="0">
                <a:solidFill>
                  <a:srgbClr val="00B050"/>
                </a:solidFill>
              </a:rPr>
              <a:t>عرعر</a:t>
            </a:r>
            <a:r>
              <a:rPr lang="ar-EG" sz="4800" b="1" dirty="0"/>
              <a:t>. </a:t>
            </a:r>
            <a:r>
              <a:rPr lang="ar-EG" sz="4800" b="1" dirty="0">
                <a:solidFill>
                  <a:srgbClr val="00B050"/>
                </a:solidFill>
              </a:rPr>
              <a:t>البيت</a:t>
            </a:r>
            <a:r>
              <a:rPr lang="ar-EG" sz="4800" b="1" dirty="0"/>
              <a:t>.</a:t>
            </a:r>
            <a:r>
              <a:rPr lang="ar-EG" sz="4800" b="1" dirty="0">
                <a:solidFill>
                  <a:srgbClr val="00B050"/>
                </a:solidFill>
              </a:rPr>
              <a:t> أحمد.</a:t>
            </a:r>
            <a:r>
              <a:rPr lang="ar-EG" sz="4800" b="1" dirty="0"/>
              <a:t> </a:t>
            </a:r>
            <a:r>
              <a:rPr lang="ar-EG" sz="4800" b="1" dirty="0">
                <a:solidFill>
                  <a:srgbClr val="FF0000"/>
                </a:solidFill>
              </a:rPr>
              <a:t>مشروع </a:t>
            </a:r>
          </a:p>
        </p:txBody>
      </p:sp>
    </p:spTree>
    <p:extLst>
      <p:ext uri="{BB962C8B-B14F-4D97-AF65-F5344CB8AC3E}">
        <p14:creationId xmlns:p14="http://schemas.microsoft.com/office/powerpoint/2010/main" val="16098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mohandes\Desktop\بوربوينت\fv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7"/>
            <a:ext cx="5957771" cy="172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77066" y="980728"/>
            <a:ext cx="139493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4400" b="1" dirty="0"/>
              <a:t>ألاحــظ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372" y="2924944"/>
            <a:ext cx="7691256" cy="2955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الكلمات الملونة باللون </a:t>
            </a:r>
            <a:r>
              <a:rPr lang="ar-EG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الأحمر</a:t>
            </a:r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دلت على شيء غير معين؛ لذا تسمى نكرة.</a:t>
            </a:r>
          </a:p>
          <a:p>
            <a:pPr marL="457200" indent="-457200" algn="justLow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الكلمات الملونة باللون </a:t>
            </a:r>
            <a:r>
              <a:rPr lang="ar-EG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الأخضر</a:t>
            </a:r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دلت على شيء معين؛ لذا تسمى معرفة.</a:t>
            </a:r>
          </a:p>
        </p:txBody>
      </p:sp>
    </p:spTree>
    <p:extLst>
      <p:ext uri="{BB962C8B-B14F-4D97-AF65-F5344CB8AC3E}">
        <p14:creationId xmlns:p14="http://schemas.microsoft.com/office/powerpoint/2010/main" val="181317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733058"/>
            <a:ext cx="2664296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أستنتج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950948"/>
            <a:ext cx="7416824" cy="34163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3600" b="1" spc="50" dirty="0">
                <a:ln w="11430"/>
                <a:solidFill>
                  <a:srgbClr val="002060"/>
                </a:solidFill>
              </a:rPr>
              <a:t>ينقسم الاسم من حيث التعريف والتنكير إلى نكرة ومعرفة.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600" b="1" spc="50" dirty="0">
                <a:ln w="11430"/>
                <a:solidFill>
                  <a:srgbClr val="00B050"/>
                </a:solidFill>
              </a:rPr>
              <a:t>النكرة: </a:t>
            </a:r>
            <a:r>
              <a:rPr lang="ar-EG" sz="3600" b="1" spc="50" dirty="0">
                <a:ln w="11430"/>
                <a:solidFill>
                  <a:srgbClr val="002060"/>
                </a:solidFill>
              </a:rPr>
              <a:t>اسم يدل على شيء غير معين </a:t>
            </a:r>
          </a:p>
          <a:p>
            <a:pPr algn="ctr"/>
            <a:r>
              <a:rPr lang="ar-EG" sz="3600" b="1" spc="50" dirty="0">
                <a:ln w="11430"/>
                <a:solidFill>
                  <a:srgbClr val="002060"/>
                </a:solidFill>
              </a:rPr>
              <a:t>مثل: (درس - مدينة – طاولة.....)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600" b="1" spc="50" dirty="0">
                <a:ln w="11430"/>
                <a:solidFill>
                  <a:srgbClr val="00B050"/>
                </a:solidFill>
              </a:rPr>
              <a:t>المعرفة: </a:t>
            </a:r>
            <a:r>
              <a:rPr lang="ar-EG" sz="3600" b="1" spc="50" dirty="0">
                <a:ln w="11430"/>
                <a:solidFill>
                  <a:srgbClr val="002060"/>
                </a:solidFill>
              </a:rPr>
              <a:t>اسم يدل على شيء معين  </a:t>
            </a:r>
          </a:p>
          <a:p>
            <a:pPr algn="ctr"/>
            <a:r>
              <a:rPr lang="ar-EG" sz="3600" b="1" spc="50" dirty="0">
                <a:ln w="11430"/>
                <a:solidFill>
                  <a:srgbClr val="002060"/>
                </a:solidFill>
              </a:rPr>
              <a:t>مثل: (السعودية – عمر - هند – تبوك.....)</a:t>
            </a:r>
          </a:p>
        </p:txBody>
      </p:sp>
    </p:spTree>
    <p:extLst>
      <p:ext uri="{BB962C8B-B14F-4D97-AF65-F5344CB8AC3E}">
        <p14:creationId xmlns:p14="http://schemas.microsoft.com/office/powerpoint/2010/main" val="207649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1281</Words>
  <Application>Microsoft Office PowerPoint</Application>
  <PresentationFormat>عرض على الشاشة (4:3)</PresentationFormat>
  <Paragraphs>308</Paragraphs>
  <Slides>47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47</vt:i4>
      </vt:variant>
    </vt:vector>
  </HeadingPairs>
  <TitlesOfParts>
    <vt:vector size="51" baseType="lpstr">
      <vt:lpstr>Arial</vt:lpstr>
      <vt:lpstr>Calibri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elmohandes</dc:creator>
  <cp:lastModifiedBy>Eman Adel</cp:lastModifiedBy>
  <cp:revision>127</cp:revision>
  <dcterms:created xsi:type="dcterms:W3CDTF">2019-03-19T16:27:23Z</dcterms:created>
  <dcterms:modified xsi:type="dcterms:W3CDTF">2020-11-29T13:37:45Z</dcterms:modified>
</cp:coreProperties>
</file>