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Lst>
  <p:notesMasterIdLst>
    <p:notesMasterId r:id="rId86"/>
  </p:notesMasterIdLst>
  <p:sldIdLst>
    <p:sldId id="338" r:id="rId24"/>
    <p:sldId id="333" r:id="rId25"/>
    <p:sldId id="334" r:id="rId26"/>
    <p:sldId id="335" r:id="rId27"/>
    <p:sldId id="336" r:id="rId28"/>
    <p:sldId id="337" r:id="rId29"/>
    <p:sldId id="256" r:id="rId30"/>
    <p:sldId id="257" r:id="rId31"/>
    <p:sldId id="258" r:id="rId32"/>
    <p:sldId id="278" r:id="rId33"/>
    <p:sldId id="279" r:id="rId34"/>
    <p:sldId id="280" r:id="rId35"/>
    <p:sldId id="329" r:id="rId36"/>
    <p:sldId id="281" r:id="rId37"/>
    <p:sldId id="282" r:id="rId38"/>
    <p:sldId id="328" r:id="rId39"/>
    <p:sldId id="283" r:id="rId40"/>
    <p:sldId id="284" r:id="rId41"/>
    <p:sldId id="285" r:id="rId42"/>
    <p:sldId id="286" r:id="rId43"/>
    <p:sldId id="287" r:id="rId44"/>
    <p:sldId id="288" r:id="rId45"/>
    <p:sldId id="290" r:id="rId46"/>
    <p:sldId id="289" r:id="rId47"/>
    <p:sldId id="291" r:id="rId48"/>
    <p:sldId id="292" r:id="rId49"/>
    <p:sldId id="293" r:id="rId50"/>
    <p:sldId id="294" r:id="rId51"/>
    <p:sldId id="295" r:id="rId52"/>
    <p:sldId id="296" r:id="rId53"/>
    <p:sldId id="297" r:id="rId54"/>
    <p:sldId id="299" r:id="rId55"/>
    <p:sldId id="298" r:id="rId56"/>
    <p:sldId id="300" r:id="rId57"/>
    <p:sldId id="301" r:id="rId58"/>
    <p:sldId id="302" r:id="rId59"/>
    <p:sldId id="303" r:id="rId60"/>
    <p:sldId id="304" r:id="rId61"/>
    <p:sldId id="305" r:id="rId62"/>
    <p:sldId id="306" r:id="rId63"/>
    <p:sldId id="307" r:id="rId64"/>
    <p:sldId id="308" r:id="rId65"/>
    <p:sldId id="309" r:id="rId66"/>
    <p:sldId id="330" r:id="rId67"/>
    <p:sldId id="310" r:id="rId68"/>
    <p:sldId id="311" r:id="rId69"/>
    <p:sldId id="331" r:id="rId70"/>
    <p:sldId id="312" r:id="rId71"/>
    <p:sldId id="313" r:id="rId72"/>
    <p:sldId id="314" r:id="rId73"/>
    <p:sldId id="316" r:id="rId74"/>
    <p:sldId id="317" r:id="rId75"/>
    <p:sldId id="332" r:id="rId76"/>
    <p:sldId id="319" r:id="rId77"/>
    <p:sldId id="320" r:id="rId78"/>
    <p:sldId id="321" r:id="rId79"/>
    <p:sldId id="322" r:id="rId80"/>
    <p:sldId id="323" r:id="rId81"/>
    <p:sldId id="324" r:id="rId82"/>
    <p:sldId id="326" r:id="rId83"/>
    <p:sldId id="325" r:id="rId84"/>
    <p:sldId id="327" r:id="rId85"/>
  </p:sldIdLst>
  <p:sldSz cx="9144000" cy="6858000" type="screen4x3"/>
  <p:notesSz cx="6858000" cy="9144000"/>
  <p:custDataLst>
    <p:tags r:id="rId87"/>
  </p:custDataLst>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os="5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661"/>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4" autoAdjust="0"/>
    <p:restoredTop sz="94660"/>
  </p:normalViewPr>
  <p:slideViewPr>
    <p:cSldViewPr>
      <p:cViewPr varScale="1">
        <p:scale>
          <a:sx n="65" d="100"/>
          <a:sy n="65" d="100"/>
        </p:scale>
        <p:origin x="84" y="186"/>
      </p:cViewPr>
      <p:guideLst>
        <p:guide orient="horz"/>
        <p:guide pos="5738"/>
      </p:guideLst>
    </p:cSldViewPr>
  </p:slideViewPr>
  <p:notesTextViewPr>
    <p:cViewPr>
      <p:scale>
        <a:sx n="100" d="100"/>
        <a:sy n="100" d="100"/>
      </p:scale>
      <p:origin x="0" y="0"/>
    </p:cViewPr>
  </p:notesTextViewPr>
  <p:sorterViewPr>
    <p:cViewPr>
      <p:scale>
        <a:sx n="66" d="100"/>
        <a:sy n="66" d="100"/>
      </p:scale>
      <p:origin x="-108"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674D068-A0DC-4400-9A23-D0FA20F112F4}" type="datetimeFigureOut">
              <a:rPr lang="ar-SA" smtClean="0"/>
              <a:pPr/>
              <a:t>13/04/1442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946FD1E-BF5B-420D-BC7F-FF96CCF9FF0B}" type="slidenum">
              <a:rPr lang="ar-SA" smtClean="0"/>
              <a:pPr/>
              <a:t>‹#›</a:t>
            </a:fld>
            <a:endParaRPr lang="ar-SA"/>
          </a:p>
        </p:txBody>
      </p:sp>
    </p:spTree>
    <p:extLst>
      <p:ext uri="{BB962C8B-B14F-4D97-AF65-F5344CB8AC3E}">
        <p14:creationId xmlns:p14="http://schemas.microsoft.com/office/powerpoint/2010/main" val="31133954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pPr/>
              <a:t>26</a:t>
            </a:fld>
            <a:endParaRPr lang="ar-SA"/>
          </a:p>
        </p:txBody>
      </p:sp>
    </p:spTree>
    <p:extLst>
      <p:ext uri="{BB962C8B-B14F-4D97-AF65-F5344CB8AC3E}">
        <p14:creationId xmlns:p14="http://schemas.microsoft.com/office/powerpoint/2010/main" val="302198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35</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36</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37</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38</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39</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40</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41</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42</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43</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44</a:t>
            </a:fld>
            <a:endParaRPr lang="ar-SA">
              <a:solidFill>
                <a:prstClr val="black"/>
              </a:solidFill>
            </a:endParaRPr>
          </a:p>
        </p:txBody>
      </p:sp>
    </p:spTree>
    <p:extLst>
      <p:ext uri="{BB962C8B-B14F-4D97-AF65-F5344CB8AC3E}">
        <p14:creationId xmlns:p14="http://schemas.microsoft.com/office/powerpoint/2010/main" val="203403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27</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45</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46</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47</a:t>
            </a:fld>
            <a:endParaRPr lang="ar-SA">
              <a:solidFill>
                <a:prstClr val="black"/>
              </a:solidFill>
            </a:endParaRPr>
          </a:p>
        </p:txBody>
      </p:sp>
    </p:spTree>
    <p:extLst>
      <p:ext uri="{BB962C8B-B14F-4D97-AF65-F5344CB8AC3E}">
        <p14:creationId xmlns:p14="http://schemas.microsoft.com/office/powerpoint/2010/main" val="1914735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48</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49</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50</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51</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52</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53</a:t>
            </a:fld>
            <a:endParaRPr lang="ar-SA">
              <a:solidFill>
                <a:prstClr val="black"/>
              </a:solidFill>
            </a:endParaRPr>
          </a:p>
        </p:txBody>
      </p:sp>
    </p:spTree>
    <p:extLst>
      <p:ext uri="{BB962C8B-B14F-4D97-AF65-F5344CB8AC3E}">
        <p14:creationId xmlns:p14="http://schemas.microsoft.com/office/powerpoint/2010/main" val="204294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54</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28</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55</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56</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57</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58</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59</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60</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61</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62</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29</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30</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31</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32</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33</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946FD1E-BF5B-420D-BC7F-FF96CCF9FF0B}" type="slidenum">
              <a:rPr lang="ar-SA" smtClean="0">
                <a:solidFill>
                  <a:prstClr val="black"/>
                </a:solidFill>
              </a:rPr>
              <a:pPr/>
              <a:t>34</a:t>
            </a:fld>
            <a:endParaRPr lang="ar-SA">
              <a:solidFill>
                <a:prstClr val="black"/>
              </a:solidFill>
            </a:endParaRPr>
          </a:p>
        </p:txBody>
      </p:sp>
    </p:spTree>
    <p:extLst>
      <p:ext uri="{BB962C8B-B14F-4D97-AF65-F5344CB8AC3E}">
        <p14:creationId xmlns:p14="http://schemas.microsoft.com/office/powerpoint/2010/main" val="302198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pPr>
                <a:defRPr/>
              </a:pPr>
              <a:t>13/04/1442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pPr>
                <a:defRPr/>
              </a:pPr>
              <a:t>13/04/1442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pPr>
                <a:defRPr/>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51386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25074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12481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178779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426490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074959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1983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736165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260002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545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pPr>
                <a:defRPr/>
              </a:pPr>
              <a:t>13/04/1442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pPr>
                <a:defRPr/>
              </a:pPr>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499249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024028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183928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925305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383179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213092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832810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89787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9142893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4742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076791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33052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567646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51793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45201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731982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527458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4834536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485506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680386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7175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457813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897523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299002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582215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3080881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83389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311611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237581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428452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074866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6636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930886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54631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001539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285317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764095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219636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265061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666426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005313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21603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1067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073242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729954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251677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423598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5435779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391360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21787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927059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241484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416139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7024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386006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99166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260203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383385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11560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937968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328746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21787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927059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241484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4161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272568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702429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99166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260203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383385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11560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937968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328746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21787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927059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2414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704136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416139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702429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99166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260203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383385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11560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937968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328746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21787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9270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52330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241484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416139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702429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99166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260203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383385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11560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937968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328746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5204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pPr>
                <a:defRPr/>
              </a:pPr>
              <a:t>13/04/1442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991573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080097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592841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7950141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7931254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618112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277720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4201045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87597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364096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52259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7641822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887786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03753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511644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180370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702942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905404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778072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455935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932631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47087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866982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222678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887786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03753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511644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180370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702942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905404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778072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455935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9326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210917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470878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222678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953430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462297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739017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779895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699966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27198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717130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2244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9147513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81687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723829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270410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9534300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462297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7390174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7798955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699966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27198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71713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119275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224425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816875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723829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2704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553980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39375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555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7208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pPr>
                <a:defRPr/>
              </a:pPr>
              <a:t>13/04/1442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pPr>
                <a:defRPr/>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9624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19703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36713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96296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29824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91372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08684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36494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14679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802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pPr>
                <a:defRPr/>
              </a:pPr>
              <a:t>13/04/1442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pPr>
                <a:defRPr/>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5200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05921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83726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3641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11528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29319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63114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50245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55623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017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pPr>
                <a:defRPr/>
              </a:pPr>
              <a:t>13/04/1442</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pPr>
                <a:defRPr/>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60286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20264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0932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30208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26189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47835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30857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54128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53662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44108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pPr>
                <a:defRPr/>
              </a:pPr>
              <a:t>13/04/1442</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pPr>
                <a:defRPr/>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58299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51127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417271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4387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96820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87681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97966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13784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791501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5664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pPr>
                <a:defRPr/>
              </a:pPr>
              <a:t>13/04/1442</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pPr>
                <a:defRPr/>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39840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66974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76201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24783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89917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2873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2642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71515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85749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045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pPr>
                <a:defRPr/>
              </a:pPr>
              <a:t>13/04/1442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pPr>
                <a:defRPr/>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75889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68781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4772410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21276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00588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70776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95269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60897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7483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3812C5B7-335D-4903-9FE4-5DED738A11EE}"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9582A8F-29F4-4E33-BAE6-B87EE676CD3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2284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pPr>
                <a:defRPr/>
              </a:pPr>
              <a:t>13/04/1442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pPr>
                <a:defRPr/>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4040A47-F9F9-46C3-8CB0-88B927C049A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21A37E3-ECB7-416B-942A-9509E7BEC5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598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714C9D0-4A7C-4F8A-B892-010937FCFD2B}"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B638414-4F89-4033-9D97-2185ABDEC65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940524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24AF202-74DC-486B-8C80-2D1AD8982DC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A8F997C3-4603-4C31-98A0-140C898D60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34752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C9BDF1F2-1AD6-48D2-9129-16754AF1ED30}" type="datetimeFigureOut">
              <a:rPr lang="ar-SA">
                <a:solidFill>
                  <a:prstClr val="black">
                    <a:tint val="75000"/>
                  </a:prstClr>
                </a:solidFill>
              </a:rPr>
              <a:pPr>
                <a:defRPr/>
              </a:pPr>
              <a:t>13/04/1442</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45A0E3AA-D81F-4AB4-AF28-F37FFA8925C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05078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D00A0A15-8A29-4B37-821B-EEB2740976E3}" type="datetimeFigureOut">
              <a:rPr lang="ar-SA">
                <a:solidFill>
                  <a:prstClr val="black">
                    <a:tint val="75000"/>
                  </a:prstClr>
                </a:solidFill>
              </a:rPr>
              <a:pPr>
                <a:defRPr/>
              </a:pPr>
              <a:t>13/04/1442</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08BA44E5-0260-49BE-BFA2-9EA329CEB04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087859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86B684-B208-479D-B15B-2A7DF126E881}" type="datetimeFigureOut">
              <a:rPr lang="ar-SA">
                <a:solidFill>
                  <a:prstClr val="black">
                    <a:tint val="75000"/>
                  </a:prstClr>
                </a:solidFill>
              </a:rPr>
              <a:pPr>
                <a:defRPr/>
              </a:pPr>
              <a:t>13/04/1442</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9C974207-BE90-42A2-B366-A4EF4A0B10D3}"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6332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490F4CF-1B64-4E94-855F-FA0A7B22F010}"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7A68ECD-E6A0-4854-BC98-D53FC1681ED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30268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ADEED21-C4B7-425B-A5D3-39D0DE38A0E1}" type="datetimeFigureOut">
              <a:rPr lang="ar-SA">
                <a:solidFill>
                  <a:prstClr val="black">
                    <a:tint val="75000"/>
                  </a:prstClr>
                </a:solidFill>
              </a:rPr>
              <a:pPr>
                <a:defRPr/>
              </a:pPr>
              <a:t>13/04/1442</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3628A748-8123-451B-B5E5-4C7FF3F05A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837905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C4AB3AB-24EE-49BF-AAB4-86D037A03AE9}"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F1508D2-DDBD-4760-94E3-B6B37BEC227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07266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A119060-D418-4AB8-995B-8FDB557CF5E2}"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F6A774D-4197-4101-BAF9-83456BD8131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5879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pPr>
                <a:defRPr/>
              </a:pPr>
              <a:t>13/04/1442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51403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523680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855067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048431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051838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9282308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928230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928230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928230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211652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94389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93986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93986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96431021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9643102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07642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50238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38792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06645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058278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364947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732219-EE69-462B-8C3F-2E7A1B8DD93F}" type="datetimeFigureOut">
              <a:rPr lang="ar-SA">
                <a:solidFill>
                  <a:prstClr val="black">
                    <a:tint val="75000"/>
                  </a:prstClr>
                </a:solidFill>
              </a:rPr>
              <a:pPr>
                <a:defRPr/>
              </a:pPr>
              <a:t>13/04/1442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92FD13-414E-474A-91AC-03FB4D3AFB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717578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3.wav"/><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audio" Target="../media/audio12.wav"/><Relationship Id="rId17" Type="http://schemas.openxmlformats.org/officeDocument/2006/relationships/image" Target="../media/image16.PNG"/><Relationship Id="rId2" Type="http://schemas.openxmlformats.org/officeDocument/2006/relationships/audio" Target="../media/audio2.wav"/><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audio" Target="../media/audio11.wav"/><Relationship Id="rId5" Type="http://schemas.openxmlformats.org/officeDocument/2006/relationships/audio" Target="../media/audio5.wav"/><Relationship Id="rId15" Type="http://schemas.openxmlformats.org/officeDocument/2006/relationships/image" Target="../media/image14.jpeg"/><Relationship Id="rId10" Type="http://schemas.openxmlformats.org/officeDocument/2006/relationships/audio" Target="../media/audio10.wav"/><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audio" Target="../media/audio14.wav"/></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6.wav"/><Relationship Id="rId7" Type="http://schemas.openxmlformats.org/officeDocument/2006/relationships/audio" Target="../media/audio20.wav"/><Relationship Id="rId2" Type="http://schemas.openxmlformats.org/officeDocument/2006/relationships/audio" Target="../media/audio15.wav"/><Relationship Id="rId1" Type="http://schemas.openxmlformats.org/officeDocument/2006/relationships/slideLayout" Target="../slideLayouts/slideLayout2.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7.wav"/><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audio" Target="../media/audio21.wav"/><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audio" Target="../media/audio28.wav"/><Relationship Id="rId13" Type="http://schemas.openxmlformats.org/officeDocument/2006/relationships/audio" Target="../media/audio33.wav"/><Relationship Id="rId3" Type="http://schemas.openxmlformats.org/officeDocument/2006/relationships/audio" Target="../media/audio23.wav"/><Relationship Id="rId7" Type="http://schemas.openxmlformats.org/officeDocument/2006/relationships/audio" Target="../media/audio27.wav"/><Relationship Id="rId12" Type="http://schemas.openxmlformats.org/officeDocument/2006/relationships/audio" Target="../media/audio32.wav"/><Relationship Id="rId17" Type="http://schemas.openxmlformats.org/officeDocument/2006/relationships/image" Target="../media/image19.PNG"/><Relationship Id="rId2" Type="http://schemas.openxmlformats.org/officeDocument/2006/relationships/audio" Target="../media/audio22.wav"/><Relationship Id="rId16"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audio" Target="../media/audio26.wav"/><Relationship Id="rId11" Type="http://schemas.openxmlformats.org/officeDocument/2006/relationships/audio" Target="../media/audio31.wav"/><Relationship Id="rId5" Type="http://schemas.openxmlformats.org/officeDocument/2006/relationships/audio" Target="../media/audio25.wav"/><Relationship Id="rId15" Type="http://schemas.openxmlformats.org/officeDocument/2006/relationships/audio" Target="../media/audio35.wav"/><Relationship Id="rId10" Type="http://schemas.openxmlformats.org/officeDocument/2006/relationships/audio" Target="../media/audio30.wav"/><Relationship Id="rId4" Type="http://schemas.openxmlformats.org/officeDocument/2006/relationships/audio" Target="../media/audio24.wav"/><Relationship Id="rId9" Type="http://schemas.openxmlformats.org/officeDocument/2006/relationships/audio" Target="../media/audio29.wav"/><Relationship Id="rId14" Type="http://schemas.openxmlformats.org/officeDocument/2006/relationships/audio" Target="../media/audio34.wav"/></Relationships>
</file>

<file path=ppt/slides/_rels/slide17.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36.wav"/><Relationship Id="rId1" Type="http://schemas.openxmlformats.org/officeDocument/2006/relationships/slideLayout" Target="../slideLayouts/slideLayout46.xml"/><Relationship Id="rId6" Type="http://schemas.openxmlformats.org/officeDocument/2006/relationships/audio" Target="../media/audio40.wav"/><Relationship Id="rId5" Type="http://schemas.openxmlformats.org/officeDocument/2006/relationships/audio" Target="../media/audio39.wav"/><Relationship Id="rId4" Type="http://schemas.openxmlformats.org/officeDocument/2006/relationships/audio" Target="../media/audio38.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3.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9.xml"/><Relationship Id="rId5" Type="http://schemas.microsoft.com/office/2007/relationships/hdphoto" Target="../media/hdphoto6.wdp"/><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8.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0.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11.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3"/>
          <p:cNvSpPr txBox="1"/>
          <p:nvPr/>
        </p:nvSpPr>
        <p:spPr>
          <a:xfrm>
            <a:off x="1649343" y="3991126"/>
            <a:ext cx="4536504" cy="1107996"/>
          </a:xfrm>
          <a:prstGeom prst="rect">
            <a:avLst/>
          </a:prstGeom>
          <a:noFill/>
        </p:spPr>
        <p:txBody>
          <a:bodyPr wrap="square" rtlCol="1">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ar-EG" sz="6600" b="1" dirty="0">
                <a:solidFill>
                  <a:srgbClr val="7030A0"/>
                </a:solidFill>
                <a:effectLst>
                  <a:outerShdw blurRad="38100" dist="38100" dir="2700000" algn="tl">
                    <a:srgbClr val="000000">
                      <a:alpha val="43137"/>
                    </a:srgbClr>
                  </a:outerShdw>
                </a:effectLst>
              </a:rPr>
              <a:t>آداب وواجبات </a:t>
            </a:r>
            <a:endParaRPr lang="en-US" sz="6600" b="1" dirty="0">
              <a:solidFill>
                <a:srgbClr val="7030A0"/>
              </a:solidFill>
              <a:effectLst>
                <a:outerShdw blurRad="38100" dist="38100" dir="2700000" algn="tl">
                  <a:srgbClr val="000000">
                    <a:alpha val="43137"/>
                  </a:srgbClr>
                </a:outerShdw>
              </a:effectLst>
            </a:endParaRPr>
          </a:p>
        </p:txBody>
      </p:sp>
      <p:sp>
        <p:nvSpPr>
          <p:cNvPr id="7" name="شكل بيضاوي 6"/>
          <p:cNvSpPr/>
          <p:nvPr/>
        </p:nvSpPr>
        <p:spPr>
          <a:xfrm>
            <a:off x="4362310" y="1758878"/>
            <a:ext cx="3132348" cy="158268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ar-EG" sz="3600" b="1" dirty="0">
                <a:solidFill>
                  <a:srgbClr val="C00000"/>
                </a:solidFill>
              </a:rPr>
              <a:t>الوحدة الثالثة </a:t>
            </a:r>
          </a:p>
        </p:txBody>
      </p:sp>
    </p:spTree>
    <p:extLst>
      <p:ext uri="{BB962C8B-B14F-4D97-AF65-F5344CB8AC3E}">
        <p14:creationId xmlns:p14="http://schemas.microsoft.com/office/powerpoint/2010/main" val="22331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916832"/>
            <a:ext cx="8280920" cy="646331"/>
          </a:xfrm>
          <a:prstGeom prst="rect">
            <a:avLst/>
          </a:prstGeom>
          <a:noFill/>
        </p:spPr>
        <p:txBody>
          <a:bodyPr wrap="square" rtlCol="1">
            <a:spAutoFit/>
          </a:bodyPr>
          <a:lstStyle/>
          <a:p>
            <a:pPr algn="ctr"/>
            <a:r>
              <a:rPr lang="ar-EG" sz="3600" b="1" dirty="0"/>
              <a:t>الخيل، البغال، الحمير</a:t>
            </a:r>
          </a:p>
        </p:txBody>
      </p:sp>
      <p:sp>
        <p:nvSpPr>
          <p:cNvPr id="11" name="TextBox 10"/>
          <p:cNvSpPr txBox="1"/>
          <p:nvPr/>
        </p:nvSpPr>
        <p:spPr>
          <a:xfrm>
            <a:off x="467544" y="4420656"/>
            <a:ext cx="8280920" cy="523220"/>
          </a:xfrm>
          <a:prstGeom prst="rect">
            <a:avLst/>
          </a:prstGeom>
          <a:noFill/>
        </p:spPr>
        <p:txBody>
          <a:bodyPr wrap="square" rtlCol="1">
            <a:spAutoFit/>
          </a:bodyPr>
          <a:lstStyle/>
          <a:p>
            <a:pPr algn="ctr"/>
            <a:r>
              <a:rPr lang="ar-EG" sz="2800" b="1" dirty="0"/>
              <a:t>مخلوقات الله كثيرة ومتنوعة ومنها ما لم يكتشفه العلم حتى الآن.</a:t>
            </a:r>
          </a:p>
        </p:txBody>
      </p:sp>
      <p:pic>
        <p:nvPicPr>
          <p:cNvPr id="8" name="صورة 7">
            <a:extLst>
              <a:ext uri="{FF2B5EF4-FFF2-40B4-BE49-F238E27FC236}">
                <a16:creationId xmlns:a16="http://schemas.microsoft.com/office/drawing/2014/main" id="{987FD957-E10C-417E-AE6F-440077EE7D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796" l="0" r="100000">
                        <a14:foregroundMark x1="82527" y1="9816" x2="82527" y2="9816"/>
                        <a14:foregroundMark x1="31201" y1="10838" x2="31201" y2="10838"/>
                        <a14:foregroundMark x1="25273" y1="13088" x2="25273" y2="13088"/>
                        <a14:foregroundMark x1="82839" y1="86912" x2="82839" y2="86912"/>
                        <a14:foregroundMark x1="75039" y1="88548" x2="75039" y2="88548"/>
                      </a14:backgroundRemoval>
                    </a14:imgEffect>
                  </a14:imgLayer>
                </a14:imgProps>
              </a:ext>
            </a:extLst>
          </a:blip>
          <a:stretch>
            <a:fillRect/>
          </a:stretch>
        </p:blipFill>
        <p:spPr>
          <a:xfrm>
            <a:off x="700392" y="622429"/>
            <a:ext cx="7430632" cy="934363"/>
          </a:xfrm>
          <a:prstGeom prst="rect">
            <a:avLst/>
          </a:prstGeom>
        </p:spPr>
      </p:pic>
      <p:sp>
        <p:nvSpPr>
          <p:cNvPr id="12" name="TextBox 2"/>
          <p:cNvSpPr txBox="1"/>
          <p:nvPr/>
        </p:nvSpPr>
        <p:spPr>
          <a:xfrm>
            <a:off x="642192" y="843903"/>
            <a:ext cx="7488832"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أ – أذكر وسائل النقل القديمة الواردة في الآية الكريمة.</a:t>
            </a:r>
          </a:p>
        </p:txBody>
      </p:sp>
      <p:pic>
        <p:nvPicPr>
          <p:cNvPr id="16" name="صورة 15">
            <a:extLst>
              <a:ext uri="{FF2B5EF4-FFF2-40B4-BE49-F238E27FC236}">
                <a16:creationId xmlns:a16="http://schemas.microsoft.com/office/drawing/2014/main" id="{987FD957-E10C-417E-AE6F-440077EE7D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796" l="0" r="100000">
                        <a14:foregroundMark x1="82527" y1="9816" x2="82527" y2="9816"/>
                        <a14:foregroundMark x1="31201" y1="10838" x2="31201" y2="10838"/>
                        <a14:foregroundMark x1="25273" y1="13088" x2="25273" y2="13088"/>
                        <a14:foregroundMark x1="82839" y1="86912" x2="82839" y2="86912"/>
                        <a14:foregroundMark x1="75039" y1="88548" x2="75039" y2="88548"/>
                      </a14:backgroundRemoval>
                    </a14:imgEffect>
                  </a14:imgLayer>
                </a14:imgProps>
              </a:ext>
            </a:extLst>
          </a:blip>
          <a:stretch>
            <a:fillRect/>
          </a:stretch>
        </p:blipFill>
        <p:spPr>
          <a:xfrm>
            <a:off x="642192" y="2923203"/>
            <a:ext cx="7818240" cy="1081861"/>
          </a:xfrm>
          <a:prstGeom prst="rect">
            <a:avLst/>
          </a:prstGeom>
        </p:spPr>
      </p:pic>
      <p:sp>
        <p:nvSpPr>
          <p:cNvPr id="17" name="TextBox 9"/>
          <p:cNvSpPr txBox="1"/>
          <p:nvPr/>
        </p:nvSpPr>
        <p:spPr>
          <a:xfrm>
            <a:off x="700392" y="3112872"/>
            <a:ext cx="7488832"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ب- ما المقصود بقوله تعالي ﴿وَيَخْلُقُ مَا لا تَعْلَمُونَ﴾[النحل:8]</a:t>
            </a:r>
          </a:p>
        </p:txBody>
      </p:sp>
    </p:spTree>
    <p:extLst>
      <p:ext uri="{BB962C8B-B14F-4D97-AF65-F5344CB8AC3E}">
        <p14:creationId xmlns:p14="http://schemas.microsoft.com/office/powerpoint/2010/main" val="1762742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7">
                                            <p:txEl>
                                              <p:pRg st="0" end="0"/>
                                            </p:txEl>
                                          </p:spTgt>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p:cTn id="3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27" descr="traincol_jpg.jpg"/>
          <p:cNvPicPr>
            <a:picLocks noChangeAspect="1"/>
          </p:cNvPicPr>
          <p:nvPr/>
        </p:nvPicPr>
        <p:blipFill>
          <a:blip r:embed="rId15">
            <a:clrChange>
              <a:clrFrom>
                <a:srgbClr val="FFFFFF"/>
              </a:clrFrom>
              <a:clrTo>
                <a:srgbClr val="FFFFFF">
                  <a:alpha val="0"/>
                </a:srgbClr>
              </a:clrTo>
            </a:clrChange>
          </a:blip>
          <a:srcRect/>
          <a:stretch>
            <a:fillRect/>
          </a:stretch>
        </p:blipFill>
        <p:spPr bwMode="auto">
          <a:xfrm>
            <a:off x="7496223" y="858970"/>
            <a:ext cx="1016572" cy="611908"/>
          </a:xfrm>
          <a:prstGeom prst="rect">
            <a:avLst/>
          </a:prstGeom>
          <a:noFill/>
          <a:ln w="9525">
            <a:noFill/>
            <a:miter lim="800000"/>
            <a:headEnd/>
            <a:tailEnd/>
          </a:ln>
        </p:spPr>
      </p:pic>
      <p:sp>
        <p:nvSpPr>
          <p:cNvPr id="12" name="عنوان 1"/>
          <p:cNvSpPr txBox="1">
            <a:spLocks/>
          </p:cNvSpPr>
          <p:nvPr/>
        </p:nvSpPr>
        <p:spPr>
          <a:xfrm>
            <a:off x="8004509" y="470403"/>
            <a:ext cx="347881" cy="310363"/>
          </a:xfrm>
          <a:prstGeom prst="rect">
            <a:avLst/>
          </a:prstGeom>
        </p:spPr>
        <p:txBody>
          <a:bodyPr rtlCol="1" anchor="ctr"/>
          <a:lstStyle/>
          <a:p>
            <a:pPr algn="ctr" rtl="0" fontAlgn="auto">
              <a:spcAft>
                <a:spcPts val="0"/>
              </a:spcAft>
              <a:defRPr/>
            </a:pPr>
            <a:r>
              <a:rPr lang="ar-EG"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3</a:t>
            </a:r>
            <a:endParaRPr lang="ar-EG" sz="44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r="-100000" b="-100000"/>
              </a:gradFill>
              <a:effectLst>
                <a:outerShdw blurRad="50800" dist="38100" dir="2700000" algn="tl" rotWithShape="0">
                  <a:prstClr val="black">
                    <a:alpha val="40000"/>
                  </a:prstClr>
                </a:outerShdw>
              </a:effectLst>
              <a:latin typeface="+mj-lt"/>
              <a:ea typeface="+mj-ea"/>
              <a:cs typeface="+mj-cs"/>
            </a:endParaRPr>
          </a:p>
        </p:txBody>
      </p:sp>
      <p:sp>
        <p:nvSpPr>
          <p:cNvPr id="2" name="TextBox 1"/>
          <p:cNvSpPr txBox="1"/>
          <p:nvPr/>
        </p:nvSpPr>
        <p:spPr>
          <a:xfrm>
            <a:off x="616297" y="335558"/>
            <a:ext cx="6908031" cy="107721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t>أقارن بين وسيلتي النقل (القطار والحصان) مع توزيع الصفات الآتية عليهما:</a:t>
            </a:r>
          </a:p>
        </p:txBody>
      </p:sp>
      <p:sp>
        <p:nvSpPr>
          <p:cNvPr id="29" name="مستطيل مستدير الزوايا 31"/>
          <p:cNvSpPr/>
          <p:nvPr/>
        </p:nvSpPr>
        <p:spPr>
          <a:xfrm>
            <a:off x="500062" y="1428736"/>
            <a:ext cx="8143904" cy="50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 name="صورة 24"/>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rot="182369">
            <a:off x="4323517" y="2875294"/>
            <a:ext cx="1899502" cy="2351763"/>
          </a:xfrm>
          <a:prstGeom prst="rect">
            <a:avLst/>
          </a:prstGeom>
          <a:ln>
            <a:noFill/>
          </a:ln>
          <a:effectLst>
            <a:softEdge rad="112500"/>
          </a:effectLst>
        </p:spPr>
      </p:pic>
      <p:pic>
        <p:nvPicPr>
          <p:cNvPr id="31" name="صورة 23"/>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rot="379284">
            <a:off x="2872184" y="3444875"/>
            <a:ext cx="1035844" cy="1238250"/>
          </a:xfrm>
          <a:prstGeom prst="rect">
            <a:avLst/>
          </a:prstGeom>
          <a:ln>
            <a:noFill/>
          </a:ln>
          <a:effectLst>
            <a:softEdge rad="112500"/>
          </a:effectLst>
        </p:spPr>
      </p:pic>
      <p:sp>
        <p:nvSpPr>
          <p:cNvPr id="32" name="مخطط انسيابي: رابط 10"/>
          <p:cNvSpPr/>
          <p:nvPr/>
        </p:nvSpPr>
        <p:spPr>
          <a:xfrm>
            <a:off x="7286625" y="1714500"/>
            <a:ext cx="1169802" cy="1000125"/>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EG" sz="2400" b="1" dirty="0"/>
              <a:t>وَاسِعَة</a:t>
            </a:r>
          </a:p>
        </p:txBody>
      </p:sp>
      <p:sp>
        <p:nvSpPr>
          <p:cNvPr id="33" name="مخطط انسيابي: رابط 11"/>
          <p:cNvSpPr/>
          <p:nvPr/>
        </p:nvSpPr>
        <p:spPr>
          <a:xfrm>
            <a:off x="6286499" y="2286000"/>
            <a:ext cx="1086245" cy="847725"/>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EG" sz="2400" b="1" dirty="0"/>
              <a:t>مُتْعِبَة</a:t>
            </a:r>
          </a:p>
        </p:txBody>
      </p:sp>
      <p:sp>
        <p:nvSpPr>
          <p:cNvPr id="34" name="مخطط انسيابي: رابط 12"/>
          <p:cNvSpPr/>
          <p:nvPr/>
        </p:nvSpPr>
        <p:spPr>
          <a:xfrm>
            <a:off x="7358062" y="3357563"/>
            <a:ext cx="1357341" cy="10620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ar-EG" sz="2400" b="1" dirty="0"/>
              <a:t>يُصْلِحُهَا الْخَبير</a:t>
            </a:r>
          </a:p>
        </p:txBody>
      </p:sp>
      <p:sp>
        <p:nvSpPr>
          <p:cNvPr id="35" name="مخطط انسيابي: رابط 13"/>
          <p:cNvSpPr/>
          <p:nvPr/>
        </p:nvSpPr>
        <p:spPr>
          <a:xfrm>
            <a:off x="7215187" y="4572000"/>
            <a:ext cx="1357341" cy="1062038"/>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EG" sz="2400" b="1" dirty="0"/>
              <a:t>عُمْرَهَا طَوِيل</a:t>
            </a:r>
          </a:p>
        </p:txBody>
      </p:sp>
      <p:sp>
        <p:nvSpPr>
          <p:cNvPr id="36" name="مخطط انسيابي: رابط 14"/>
          <p:cNvSpPr/>
          <p:nvPr/>
        </p:nvSpPr>
        <p:spPr>
          <a:xfrm>
            <a:off x="6429375" y="5510213"/>
            <a:ext cx="991546" cy="77628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400" b="1" dirty="0">
                <a:solidFill>
                  <a:schemeClr val="tx1"/>
                </a:solidFill>
              </a:rPr>
              <a:t>حيّة</a:t>
            </a:r>
          </a:p>
        </p:txBody>
      </p:sp>
      <p:sp>
        <p:nvSpPr>
          <p:cNvPr id="37" name="مخطط انسيابي: رابط 15"/>
          <p:cNvSpPr/>
          <p:nvPr/>
        </p:nvSpPr>
        <p:spPr>
          <a:xfrm>
            <a:off x="5143500" y="1357313"/>
            <a:ext cx="1357342" cy="10620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EG" sz="2400" b="1" dirty="0"/>
              <a:t>مُريحَة</a:t>
            </a:r>
          </a:p>
        </p:txBody>
      </p:sp>
      <p:sp>
        <p:nvSpPr>
          <p:cNvPr id="38" name="مخطط انسيابي: رابط 16"/>
          <p:cNvSpPr/>
          <p:nvPr/>
        </p:nvSpPr>
        <p:spPr>
          <a:xfrm>
            <a:off x="3357563" y="1357313"/>
            <a:ext cx="1691570" cy="1323975"/>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r>
              <a:rPr lang="ar-EG" sz="2400" b="1" dirty="0"/>
              <a:t>تَحْتَاجُ الوَقُود</a:t>
            </a:r>
          </a:p>
        </p:txBody>
      </p:sp>
      <p:sp>
        <p:nvSpPr>
          <p:cNvPr id="39" name="مخطط انسيابي: رابط 17"/>
          <p:cNvSpPr/>
          <p:nvPr/>
        </p:nvSpPr>
        <p:spPr>
          <a:xfrm>
            <a:off x="2000250" y="1500188"/>
            <a:ext cx="1357342" cy="10620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r>
              <a:rPr lang="ar-EG" sz="2400" b="1" dirty="0"/>
              <a:t>تَعْطُب</a:t>
            </a:r>
          </a:p>
        </p:txBody>
      </p:sp>
      <p:sp>
        <p:nvSpPr>
          <p:cNvPr id="40" name="مخطط انسيابي: رابط 18"/>
          <p:cNvSpPr/>
          <p:nvPr/>
        </p:nvSpPr>
        <p:spPr>
          <a:xfrm>
            <a:off x="1214438" y="2724150"/>
            <a:ext cx="991546" cy="776288"/>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400" b="1" dirty="0">
                <a:solidFill>
                  <a:schemeClr val="tx1"/>
                </a:solidFill>
              </a:rPr>
              <a:t>جَمَاد</a:t>
            </a:r>
          </a:p>
        </p:txBody>
      </p:sp>
      <p:sp>
        <p:nvSpPr>
          <p:cNvPr id="41" name="مخطط انسيابي: رابط 19"/>
          <p:cNvSpPr/>
          <p:nvPr/>
        </p:nvSpPr>
        <p:spPr>
          <a:xfrm>
            <a:off x="500062" y="1500188"/>
            <a:ext cx="1428731" cy="10620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r>
              <a:rPr lang="ar-EG" sz="2400" b="1" dirty="0"/>
              <a:t>تَحْتَاج الطّعَام</a:t>
            </a:r>
          </a:p>
        </p:txBody>
      </p:sp>
      <p:sp>
        <p:nvSpPr>
          <p:cNvPr id="42" name="مخطط انسيابي: رابط 20"/>
          <p:cNvSpPr/>
          <p:nvPr/>
        </p:nvSpPr>
        <p:spPr>
          <a:xfrm>
            <a:off x="571500" y="3571875"/>
            <a:ext cx="1357342" cy="1062038"/>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400" b="1" dirty="0">
                <a:solidFill>
                  <a:schemeClr val="tx1"/>
                </a:solidFill>
              </a:rPr>
              <a:t>يُدَاوِيهَا الطّبِيب</a:t>
            </a:r>
          </a:p>
        </p:txBody>
      </p:sp>
      <p:sp>
        <p:nvSpPr>
          <p:cNvPr id="43" name="مخطط انسيابي: رابط 21"/>
          <p:cNvSpPr/>
          <p:nvPr/>
        </p:nvSpPr>
        <p:spPr>
          <a:xfrm>
            <a:off x="2071688" y="5214938"/>
            <a:ext cx="1420473" cy="11128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400" b="1" dirty="0">
                <a:solidFill>
                  <a:schemeClr val="tx1"/>
                </a:solidFill>
              </a:rPr>
              <a:t>عُمْرُها قَصِير</a:t>
            </a:r>
          </a:p>
        </p:txBody>
      </p:sp>
      <p:sp>
        <p:nvSpPr>
          <p:cNvPr id="44" name="مخطط انسيابي: رابط 22"/>
          <p:cNvSpPr/>
          <p:nvPr/>
        </p:nvSpPr>
        <p:spPr>
          <a:xfrm>
            <a:off x="500063" y="4929188"/>
            <a:ext cx="1420473" cy="1112837"/>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400" b="1" dirty="0">
                <a:solidFill>
                  <a:schemeClr val="tx1"/>
                </a:solidFill>
              </a:rPr>
              <a:t>تَمْرَض</a:t>
            </a:r>
          </a:p>
        </p:txBody>
      </p:sp>
      <p:cxnSp>
        <p:nvCxnSpPr>
          <p:cNvPr id="45" name="رابط مستقيم 26"/>
          <p:cNvCxnSpPr>
            <a:cxnSpLocks/>
          </p:cNvCxnSpPr>
          <p:nvPr/>
        </p:nvCxnSpPr>
        <p:spPr>
          <a:xfrm flipV="1">
            <a:off x="5857851" y="2643182"/>
            <a:ext cx="2071735" cy="1214450"/>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46" name="رابط مستقيم 27"/>
          <p:cNvCxnSpPr/>
          <p:nvPr/>
        </p:nvCxnSpPr>
        <p:spPr>
          <a:xfrm rot="5400000" flipH="1" flipV="1">
            <a:off x="5107786" y="2821778"/>
            <a:ext cx="1285885" cy="71439"/>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47" name="رابط مستقيم 29"/>
          <p:cNvCxnSpPr/>
          <p:nvPr/>
        </p:nvCxnSpPr>
        <p:spPr>
          <a:xfrm rot="16200000" flipV="1">
            <a:off x="4500562" y="2571744"/>
            <a:ext cx="1000132" cy="714380"/>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48" name="رابط مستقيم 33"/>
          <p:cNvCxnSpPr>
            <a:endCxn id="34" idx="2"/>
          </p:cNvCxnSpPr>
          <p:nvPr/>
        </p:nvCxnSpPr>
        <p:spPr>
          <a:xfrm flipV="1">
            <a:off x="6000760" y="3888582"/>
            <a:ext cx="1357302" cy="295278"/>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49" name="رابط مستقيم 36"/>
          <p:cNvCxnSpPr>
            <a:endCxn id="35" idx="2"/>
          </p:cNvCxnSpPr>
          <p:nvPr/>
        </p:nvCxnSpPr>
        <p:spPr>
          <a:xfrm>
            <a:off x="5786446" y="4357694"/>
            <a:ext cx="1428741" cy="74532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50" name="رابط مستقيم 39"/>
          <p:cNvCxnSpPr>
            <a:endCxn id="36" idx="2"/>
          </p:cNvCxnSpPr>
          <p:nvPr/>
        </p:nvCxnSpPr>
        <p:spPr>
          <a:xfrm>
            <a:off x="3643306" y="4500570"/>
            <a:ext cx="2786069" cy="13977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1" name="رابط مستقيم 43"/>
          <p:cNvCxnSpPr>
            <a:endCxn id="31" idx="2"/>
          </p:cNvCxnSpPr>
          <p:nvPr/>
        </p:nvCxnSpPr>
        <p:spPr>
          <a:xfrm rot="5400000" flipH="1" flipV="1">
            <a:off x="2821919" y="4786371"/>
            <a:ext cx="607028" cy="393009"/>
          </a:xfrm>
          <a:prstGeom prst="line">
            <a:avLst/>
          </a:prstGeom>
          <a:ln>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52" name="رابط مستقيم 47"/>
          <p:cNvCxnSpPr/>
          <p:nvPr/>
        </p:nvCxnSpPr>
        <p:spPr>
          <a:xfrm flipV="1">
            <a:off x="1714480" y="4357694"/>
            <a:ext cx="1500198" cy="92869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رابط مستقيم 51"/>
          <p:cNvCxnSpPr>
            <a:stCxn id="42" idx="6"/>
          </p:cNvCxnSpPr>
          <p:nvPr/>
        </p:nvCxnSpPr>
        <p:spPr>
          <a:xfrm flipV="1">
            <a:off x="1928842" y="4000504"/>
            <a:ext cx="928646" cy="10239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4" name="رابط مستقيم 54"/>
          <p:cNvCxnSpPr/>
          <p:nvPr/>
        </p:nvCxnSpPr>
        <p:spPr>
          <a:xfrm>
            <a:off x="2071670" y="3143248"/>
            <a:ext cx="3000398" cy="785819"/>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55" name="رابط مستقيم 57"/>
          <p:cNvCxnSpPr>
            <a:cxnSpLocks/>
            <a:stCxn id="41" idx="6"/>
          </p:cNvCxnSpPr>
          <p:nvPr/>
        </p:nvCxnSpPr>
        <p:spPr>
          <a:xfrm>
            <a:off x="1928793" y="2031207"/>
            <a:ext cx="1428741" cy="160676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رابط مستقيم 60"/>
          <p:cNvCxnSpPr>
            <a:endCxn id="33" idx="2"/>
          </p:cNvCxnSpPr>
          <p:nvPr/>
        </p:nvCxnSpPr>
        <p:spPr>
          <a:xfrm flipV="1">
            <a:off x="4000500" y="2709863"/>
            <a:ext cx="2285999" cy="10763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رابط مستقيم 32"/>
          <p:cNvCxnSpPr/>
          <p:nvPr/>
        </p:nvCxnSpPr>
        <p:spPr>
          <a:xfrm rot="16200000" flipH="1">
            <a:off x="2857489" y="2285991"/>
            <a:ext cx="2071703" cy="1928828"/>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9020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childTnLst>
                                </p:cTn>
                              </p:par>
                              <p:par>
                                <p:cTn id="24" presetID="35"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style.rotation</p:attrName>
                                        </p:attrNameLst>
                                      </p:cBhvr>
                                      <p:tavLst>
                                        <p:tav tm="0">
                                          <p:val>
                                            <p:fltVal val="720"/>
                                          </p:val>
                                        </p:tav>
                                        <p:tav tm="100000">
                                          <p:val>
                                            <p:fltVal val="0"/>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4"/>
                                            </p:cond>
                                          </p:stCondLst>
                                          <p:endCondLst>
                                            <p:cond evt="onStopAudio" delay="0">
                                              <p:tgtEl>
                                                <p:sldTgt/>
                                              </p:tgtEl>
                                            </p:cond>
                                          </p:endCondLst>
                                        </p:cTn>
                                        <p:tgtEl>
                                          <p:sndTgt r:embed="rId2" name="trink.WAV"/>
                                        </p:tgtEl>
                                      </p:cMediaNode>
                                    </p:audio>
                                  </p:subTnLst>
                                </p:cTn>
                              </p:par>
                              <p:par>
                                <p:cTn id="30" presetID="35"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style.rotation</p:attrName>
                                        </p:attrNameLst>
                                      </p:cBhvr>
                                      <p:tavLst>
                                        <p:tav tm="0">
                                          <p:val>
                                            <p:fltVal val="720"/>
                                          </p:val>
                                        </p:tav>
                                        <p:tav tm="100000">
                                          <p:val>
                                            <p:fltVal val="0"/>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 calcmode="lin" valueType="num">
                                      <p:cBhvr>
                                        <p:cTn id="35" dur="500" fill="hold"/>
                                        <p:tgtEl>
                                          <p:spTgt spid="3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0"/>
                                            </p:cond>
                                          </p:stCondLst>
                                          <p:endCondLst>
                                            <p:cond evt="onStopAudio" delay="0">
                                              <p:tgtEl>
                                                <p:sldTgt/>
                                              </p:tgtEl>
                                            </p:cond>
                                          </p:endCondLst>
                                        </p:cTn>
                                        <p:tgtEl>
                                          <p:sndTgt r:embed="rId2" name="trink.WAV"/>
                                        </p:tgtEl>
                                      </p:cMediaNode>
                                    </p:audio>
                                  </p:sub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anim calcmode="lin" valueType="num">
                                      <p:cBhvr>
                                        <p:cTn id="41" dur="500" fill="hold"/>
                                        <p:tgtEl>
                                          <p:spTgt spid="32"/>
                                        </p:tgtEl>
                                        <p:attrNameLst>
                                          <p:attrName>style.rotation</p:attrName>
                                        </p:attrNameLst>
                                      </p:cBhvr>
                                      <p:tavLst>
                                        <p:tav tm="0">
                                          <p:val>
                                            <p:fltVal val="720"/>
                                          </p:val>
                                        </p:tav>
                                        <p:tav tm="100000">
                                          <p:val>
                                            <p:fltVal val="0"/>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 calcmode="lin" valueType="num">
                                      <p:cBhvr>
                                        <p:cTn id="43" dur="500" fill="hold"/>
                                        <p:tgtEl>
                                          <p:spTgt spid="3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8"/>
                                            </p:cond>
                                          </p:stCondLst>
                                          <p:endCondLst>
                                            <p:cond evt="onStopAudio" delay="0">
                                              <p:tgtEl>
                                                <p:sldTgt/>
                                              </p:tgtEl>
                                            </p:cond>
                                          </p:endCondLst>
                                        </p:cTn>
                                        <p:tgtEl>
                                          <p:sndTgt r:embed="rId3" name="واسعه.wav"/>
                                        </p:tgtEl>
                                      </p:cMediaNode>
                                    </p:audio>
                                  </p:sub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style.rotation</p:attrName>
                                        </p:attrNameLst>
                                      </p:cBhvr>
                                      <p:tavLst>
                                        <p:tav tm="0">
                                          <p:val>
                                            <p:fltVal val="720"/>
                                          </p:val>
                                        </p:tav>
                                        <p:tav tm="100000">
                                          <p:val>
                                            <p:fltVal val="0"/>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4" name="متعبة.wav"/>
                                        </p:tgtEl>
                                      </p:cMediaNode>
                                    </p:audio>
                                  </p:sub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anim calcmode="lin" valueType="num">
                                      <p:cBhvr>
                                        <p:cTn id="57" dur="500" fill="hold"/>
                                        <p:tgtEl>
                                          <p:spTgt spid="34"/>
                                        </p:tgtEl>
                                        <p:attrNameLst>
                                          <p:attrName>style.rotation</p:attrName>
                                        </p:attrNameLst>
                                      </p:cBhvr>
                                      <p:tavLst>
                                        <p:tav tm="0">
                                          <p:val>
                                            <p:fltVal val="720"/>
                                          </p:val>
                                        </p:tav>
                                        <p:tav tm="100000">
                                          <p:val>
                                            <p:fltVal val="0"/>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 calcmode="lin" valueType="num">
                                      <p:cBhvr>
                                        <p:cTn id="59" dur="500" fill="hold"/>
                                        <p:tgtEl>
                                          <p:spTgt spid="3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4"/>
                                            </p:cond>
                                          </p:stCondLst>
                                          <p:endCondLst>
                                            <p:cond evt="onStopAudio" delay="0">
                                              <p:tgtEl>
                                                <p:sldTgt/>
                                              </p:tgtEl>
                                            </p:cond>
                                          </p:endCondLst>
                                        </p:cTn>
                                        <p:tgtEl>
                                          <p:sndTgt r:embed="rId5" name="يصلحها الخبير.wav"/>
                                        </p:tgtEl>
                                      </p:cMediaNode>
                                    </p:audio>
                                  </p:sub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anim calcmode="lin" valueType="num">
                                      <p:cBhvr>
                                        <p:cTn id="65" dur="500" fill="hold"/>
                                        <p:tgtEl>
                                          <p:spTgt spid="35"/>
                                        </p:tgtEl>
                                        <p:attrNameLst>
                                          <p:attrName>style.rotation</p:attrName>
                                        </p:attrNameLst>
                                      </p:cBhvr>
                                      <p:tavLst>
                                        <p:tav tm="0">
                                          <p:val>
                                            <p:fltVal val="720"/>
                                          </p:val>
                                        </p:tav>
                                        <p:tav tm="100000">
                                          <p:val>
                                            <p:fltVal val="0"/>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 calcmode="lin" valueType="num">
                                      <p:cBhvr>
                                        <p:cTn id="67" dur="500" fill="hold"/>
                                        <p:tgtEl>
                                          <p:spTgt spid="3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2"/>
                                            </p:cond>
                                          </p:stCondLst>
                                          <p:endCondLst>
                                            <p:cond evt="onStopAudio" delay="0">
                                              <p:tgtEl>
                                                <p:sldTgt/>
                                              </p:tgtEl>
                                            </p:cond>
                                          </p:endCondLst>
                                        </p:cTn>
                                        <p:tgtEl>
                                          <p:sndTgt r:embed="rId6" name="عمرها طويل.wav"/>
                                        </p:tgtEl>
                                      </p:cMediaNode>
                                    </p:audio>
                                  </p:sub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anim calcmode="lin" valueType="num">
                                      <p:cBhvr>
                                        <p:cTn id="73" dur="500" fill="hold"/>
                                        <p:tgtEl>
                                          <p:spTgt spid="36"/>
                                        </p:tgtEl>
                                        <p:attrNameLst>
                                          <p:attrName>style.rotation</p:attrName>
                                        </p:attrNameLst>
                                      </p:cBhvr>
                                      <p:tavLst>
                                        <p:tav tm="0">
                                          <p:val>
                                            <p:fltVal val="720"/>
                                          </p:val>
                                        </p:tav>
                                        <p:tav tm="100000">
                                          <p:val>
                                            <p:fltVal val="0"/>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 calcmode="lin" valueType="num">
                                      <p:cBhvr>
                                        <p:cTn id="75" dur="500" fill="hold"/>
                                        <p:tgtEl>
                                          <p:spTgt spid="3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7" name="حية.wav"/>
                                        </p:tgtEl>
                                      </p:cMediaNode>
                                    </p:audio>
                                  </p:sub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anim calcmode="lin" valueType="num">
                                      <p:cBhvr>
                                        <p:cTn id="81" dur="500" fill="hold"/>
                                        <p:tgtEl>
                                          <p:spTgt spid="39"/>
                                        </p:tgtEl>
                                        <p:attrNameLst>
                                          <p:attrName>style.rotation</p:attrName>
                                        </p:attrNameLst>
                                      </p:cBhvr>
                                      <p:tavLst>
                                        <p:tav tm="0">
                                          <p:val>
                                            <p:fltVal val="720"/>
                                          </p:val>
                                        </p:tav>
                                        <p:tav tm="100000">
                                          <p:val>
                                            <p:fltVal val="0"/>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8"/>
                                            </p:cond>
                                          </p:stCondLst>
                                          <p:endCondLst>
                                            <p:cond evt="onStopAudio" delay="0">
                                              <p:tgtEl>
                                                <p:sldTgt/>
                                              </p:tgtEl>
                                            </p:cond>
                                          </p:endCondLst>
                                        </p:cTn>
                                        <p:tgtEl>
                                          <p:sndTgt r:embed="rId8" name="تعطب.wav"/>
                                        </p:tgtEl>
                                      </p:cMediaNode>
                                    </p:audio>
                                  </p:subTnLst>
                                </p:cTn>
                              </p:par>
                            </p:childTnLst>
                          </p:cTn>
                        </p:par>
                      </p:childTnLst>
                    </p:cTn>
                  </p:par>
                  <p:par>
                    <p:cTn id="84" fill="hold">
                      <p:stCondLst>
                        <p:cond delay="indefinite"/>
                      </p:stCondLst>
                      <p:childTnLst>
                        <p:par>
                          <p:cTn id="85" fill="hold">
                            <p:stCondLst>
                              <p:cond delay="0"/>
                            </p:stCondLst>
                            <p:childTnLst>
                              <p:par>
                                <p:cTn id="86" presetID="35" presetClass="entr" presetSubtype="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anim calcmode="lin" valueType="num">
                                      <p:cBhvr>
                                        <p:cTn id="89" dur="500" fill="hold"/>
                                        <p:tgtEl>
                                          <p:spTgt spid="40"/>
                                        </p:tgtEl>
                                        <p:attrNameLst>
                                          <p:attrName>style.rotation</p:attrName>
                                        </p:attrNameLst>
                                      </p:cBhvr>
                                      <p:tavLst>
                                        <p:tav tm="0">
                                          <p:val>
                                            <p:fltVal val="720"/>
                                          </p:val>
                                        </p:tav>
                                        <p:tav tm="100000">
                                          <p:val>
                                            <p:fltVal val="0"/>
                                          </p:val>
                                        </p:tav>
                                      </p:tavLst>
                                    </p:anim>
                                    <p:anim calcmode="lin" valueType="num">
                                      <p:cBhvr>
                                        <p:cTn id="90" dur="500" fill="hold"/>
                                        <p:tgtEl>
                                          <p:spTgt spid="40"/>
                                        </p:tgtEl>
                                        <p:attrNameLst>
                                          <p:attrName>ppt_h</p:attrName>
                                        </p:attrNameLst>
                                      </p:cBhvr>
                                      <p:tavLst>
                                        <p:tav tm="0">
                                          <p:val>
                                            <p:fltVal val="0"/>
                                          </p:val>
                                        </p:tav>
                                        <p:tav tm="100000">
                                          <p:val>
                                            <p:strVal val="#ppt_h"/>
                                          </p:val>
                                        </p:tav>
                                      </p:tavLst>
                                    </p:anim>
                                    <p:anim calcmode="lin" valueType="num">
                                      <p:cBhvr>
                                        <p:cTn id="91" dur="5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6"/>
                                            </p:cond>
                                          </p:stCondLst>
                                          <p:endCondLst>
                                            <p:cond evt="onStopAudio" delay="0">
                                              <p:tgtEl>
                                                <p:sldTgt/>
                                              </p:tgtEl>
                                            </p:cond>
                                          </p:endCondLst>
                                        </p:cTn>
                                        <p:tgtEl>
                                          <p:sndTgt r:embed="rId9" name="جماد.wav"/>
                                        </p:tgtEl>
                                      </p:cMediaNode>
                                    </p:audio>
                                  </p:subTnLst>
                                </p:cTn>
                              </p:par>
                            </p:childTnLst>
                          </p:cTn>
                        </p:par>
                      </p:childTnLst>
                    </p:cTn>
                  </p:par>
                  <p:par>
                    <p:cTn id="92" fill="hold">
                      <p:stCondLst>
                        <p:cond delay="indefinite"/>
                      </p:stCondLst>
                      <p:childTnLst>
                        <p:par>
                          <p:cTn id="93" fill="hold">
                            <p:stCondLst>
                              <p:cond delay="0"/>
                            </p:stCondLst>
                            <p:childTnLst>
                              <p:par>
                                <p:cTn id="94" presetID="35"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anim calcmode="lin" valueType="num">
                                      <p:cBhvr>
                                        <p:cTn id="97" dur="500" fill="hold"/>
                                        <p:tgtEl>
                                          <p:spTgt spid="41"/>
                                        </p:tgtEl>
                                        <p:attrNameLst>
                                          <p:attrName>style.rotation</p:attrName>
                                        </p:attrNameLst>
                                      </p:cBhvr>
                                      <p:tavLst>
                                        <p:tav tm="0">
                                          <p:val>
                                            <p:fltVal val="720"/>
                                          </p:val>
                                        </p:tav>
                                        <p:tav tm="100000">
                                          <p:val>
                                            <p:fltVal val="0"/>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 calcmode="lin" valueType="num">
                                      <p:cBhvr>
                                        <p:cTn id="99" dur="500" fill="hold"/>
                                        <p:tgtEl>
                                          <p:spTgt spid="41"/>
                                        </p:tgtEl>
                                        <p:attrNameLst>
                                          <p:attrName>ppt_w</p:attrName>
                                        </p:attrNameLst>
                                      </p:cBhvr>
                                      <p:tavLst>
                                        <p:tav tm="0">
                                          <p:val>
                                            <p:fltVal val="0"/>
                                          </p:val>
                                        </p:tav>
                                        <p:tav tm="100000">
                                          <p:val>
                                            <p:strVal val="#ppt_w"/>
                                          </p:val>
                                        </p:tav>
                                      </p:tavLst>
                                    </p:anim>
                                  </p:childTnLst>
                                </p:cTn>
                              </p:par>
                            </p:childTnLst>
                          </p:cTn>
                        </p:par>
                      </p:childTnLst>
                    </p:cTn>
                  </p:par>
                  <p:par>
                    <p:cTn id="100" fill="hold">
                      <p:stCondLst>
                        <p:cond delay="indefinite"/>
                      </p:stCondLst>
                      <p:childTnLst>
                        <p:par>
                          <p:cTn id="101" fill="hold">
                            <p:stCondLst>
                              <p:cond delay="0"/>
                            </p:stCondLst>
                            <p:childTnLst>
                              <p:par>
                                <p:cTn id="102" presetID="35" presetClass="entr" presetSubtype="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anim calcmode="lin" valueType="num">
                                      <p:cBhvr>
                                        <p:cTn id="105" dur="500" fill="hold"/>
                                        <p:tgtEl>
                                          <p:spTgt spid="42"/>
                                        </p:tgtEl>
                                        <p:attrNameLst>
                                          <p:attrName>style.rotation</p:attrName>
                                        </p:attrNameLst>
                                      </p:cBhvr>
                                      <p:tavLst>
                                        <p:tav tm="0">
                                          <p:val>
                                            <p:fltVal val="720"/>
                                          </p:val>
                                        </p:tav>
                                        <p:tav tm="100000">
                                          <p:val>
                                            <p:fltVal val="0"/>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 calcmode="lin" valueType="num">
                                      <p:cBhvr>
                                        <p:cTn id="107" dur="5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2"/>
                                            </p:cond>
                                          </p:stCondLst>
                                          <p:endCondLst>
                                            <p:cond evt="onStopAudio" delay="0">
                                              <p:tgtEl>
                                                <p:sldTgt/>
                                              </p:tgtEl>
                                            </p:cond>
                                          </p:endCondLst>
                                        </p:cTn>
                                        <p:tgtEl>
                                          <p:sndTgt r:embed="rId10" name="يداويها الطبيب.wav"/>
                                        </p:tgtEl>
                                      </p:cMediaNode>
                                    </p:audio>
                                  </p:subTnLst>
                                </p:cTn>
                              </p:par>
                            </p:childTnLst>
                          </p:cTn>
                        </p:par>
                      </p:childTnLst>
                    </p:cTn>
                  </p:par>
                  <p:par>
                    <p:cTn id="108" fill="hold">
                      <p:stCondLst>
                        <p:cond delay="indefinite"/>
                      </p:stCondLst>
                      <p:childTnLst>
                        <p:par>
                          <p:cTn id="109" fill="hold">
                            <p:stCondLst>
                              <p:cond delay="0"/>
                            </p:stCondLst>
                            <p:childTnLst>
                              <p:par>
                                <p:cTn id="110" presetID="35"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anim calcmode="lin" valueType="num">
                                      <p:cBhvr>
                                        <p:cTn id="113" dur="500" fill="hold"/>
                                        <p:tgtEl>
                                          <p:spTgt spid="43"/>
                                        </p:tgtEl>
                                        <p:attrNameLst>
                                          <p:attrName>style.rotation</p:attrName>
                                        </p:attrNameLst>
                                      </p:cBhvr>
                                      <p:tavLst>
                                        <p:tav tm="0">
                                          <p:val>
                                            <p:fltVal val="720"/>
                                          </p:val>
                                        </p:tav>
                                        <p:tav tm="100000">
                                          <p:val>
                                            <p:fltVal val="0"/>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 calcmode="lin" valueType="num">
                                      <p:cBhvr>
                                        <p:cTn id="115" dur="5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0"/>
                                            </p:cond>
                                          </p:stCondLst>
                                          <p:endCondLst>
                                            <p:cond evt="onStopAudio" delay="0">
                                              <p:tgtEl>
                                                <p:sldTgt/>
                                              </p:tgtEl>
                                            </p:cond>
                                          </p:endCondLst>
                                        </p:cTn>
                                        <p:tgtEl>
                                          <p:sndTgt r:embed="rId11" name="عمرها قصير.wav"/>
                                        </p:tgtEl>
                                      </p:cMediaNode>
                                    </p:audio>
                                  </p:subTnLst>
                                </p:cTn>
                              </p:par>
                            </p:childTnLst>
                          </p:cTn>
                        </p:par>
                      </p:childTnLst>
                    </p:cTn>
                  </p:par>
                  <p:par>
                    <p:cTn id="116" fill="hold">
                      <p:stCondLst>
                        <p:cond delay="indefinite"/>
                      </p:stCondLst>
                      <p:childTnLst>
                        <p:par>
                          <p:cTn id="117" fill="hold">
                            <p:stCondLst>
                              <p:cond delay="0"/>
                            </p:stCondLst>
                            <p:childTnLst>
                              <p:par>
                                <p:cTn id="118" presetID="35" presetClass="entr" presetSubtype="0"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anim calcmode="lin" valueType="num">
                                      <p:cBhvr>
                                        <p:cTn id="121" dur="500" fill="hold"/>
                                        <p:tgtEl>
                                          <p:spTgt spid="44"/>
                                        </p:tgtEl>
                                        <p:attrNameLst>
                                          <p:attrName>style.rotation</p:attrName>
                                        </p:attrNameLst>
                                      </p:cBhvr>
                                      <p:tavLst>
                                        <p:tav tm="0">
                                          <p:val>
                                            <p:fltVal val="720"/>
                                          </p:val>
                                        </p:tav>
                                        <p:tav tm="100000">
                                          <p:val>
                                            <p:fltVal val="0"/>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 calcmode="lin" valueType="num">
                                      <p:cBhvr>
                                        <p:cTn id="123" dur="5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12" name="تمرض.wav"/>
                                        </p:tgtEl>
                                      </p:cMediaNode>
                                    </p:audio>
                                  </p:subTnLst>
                                </p:cTn>
                              </p:par>
                            </p:childTnLst>
                          </p:cTn>
                        </p:par>
                      </p:childTnLst>
                    </p:cTn>
                  </p:par>
                  <p:par>
                    <p:cTn id="124" fill="hold">
                      <p:stCondLst>
                        <p:cond delay="indefinite"/>
                      </p:stCondLst>
                      <p:childTnLst>
                        <p:par>
                          <p:cTn id="125" fill="hold">
                            <p:stCondLst>
                              <p:cond delay="0"/>
                            </p:stCondLst>
                            <p:childTnLst>
                              <p:par>
                                <p:cTn id="126" presetID="35" presetClass="entr" presetSubtype="0" fill="hold" grpId="0"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anim calcmode="lin" valueType="num">
                                      <p:cBhvr>
                                        <p:cTn id="129" dur="500" fill="hold"/>
                                        <p:tgtEl>
                                          <p:spTgt spid="37"/>
                                        </p:tgtEl>
                                        <p:attrNameLst>
                                          <p:attrName>style.rotation</p:attrName>
                                        </p:attrNameLst>
                                      </p:cBhvr>
                                      <p:tavLst>
                                        <p:tav tm="0">
                                          <p:val>
                                            <p:fltVal val="720"/>
                                          </p:val>
                                        </p:tav>
                                        <p:tav tm="100000">
                                          <p:val>
                                            <p:fltVal val="0"/>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 calcmode="lin" valueType="num">
                                      <p:cBhvr>
                                        <p:cTn id="131" dur="500" fill="hold"/>
                                        <p:tgtEl>
                                          <p:spTgt spid="3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6"/>
                                            </p:cond>
                                          </p:stCondLst>
                                          <p:endCondLst>
                                            <p:cond evt="onStopAudio" delay="0">
                                              <p:tgtEl>
                                                <p:sldTgt/>
                                              </p:tgtEl>
                                            </p:cond>
                                          </p:endCondLst>
                                        </p:cTn>
                                        <p:tgtEl>
                                          <p:sndTgt r:embed="rId13" name="مريحه.wav"/>
                                        </p:tgtEl>
                                      </p:cMediaNode>
                                    </p:audio>
                                  </p:subTnLst>
                                </p:cTn>
                              </p:par>
                            </p:childTnLst>
                          </p:cTn>
                        </p:par>
                      </p:childTnLst>
                    </p:cTn>
                  </p:par>
                  <p:par>
                    <p:cTn id="132" fill="hold">
                      <p:stCondLst>
                        <p:cond delay="indefinite"/>
                      </p:stCondLst>
                      <p:childTnLst>
                        <p:par>
                          <p:cTn id="133" fill="hold">
                            <p:stCondLst>
                              <p:cond delay="0"/>
                            </p:stCondLst>
                            <p:childTnLst>
                              <p:par>
                                <p:cTn id="134" presetID="35" presetClass="entr" presetSubtype="0" fill="hold" grpId="0" nodeType="click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anim calcmode="lin" valueType="num">
                                      <p:cBhvr>
                                        <p:cTn id="137" dur="500" fill="hold"/>
                                        <p:tgtEl>
                                          <p:spTgt spid="38"/>
                                        </p:tgtEl>
                                        <p:attrNameLst>
                                          <p:attrName>style.rotation</p:attrName>
                                        </p:attrNameLst>
                                      </p:cBhvr>
                                      <p:tavLst>
                                        <p:tav tm="0">
                                          <p:val>
                                            <p:fltVal val="720"/>
                                          </p:val>
                                        </p:tav>
                                        <p:tav tm="100000">
                                          <p:val>
                                            <p:fltVal val="0"/>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 calcmode="lin" valueType="num">
                                      <p:cBhvr>
                                        <p:cTn id="139" dur="5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nodeType="click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randombar(horizontal)">
                                      <p:cBhvr>
                                        <p:cTn id="144" dur="500"/>
                                        <p:tgtEl>
                                          <p:spTgt spid="48"/>
                                        </p:tgtEl>
                                      </p:cBhvr>
                                    </p:animEffect>
                                  </p:childTnLst>
                                  <p:subTnLst>
                                    <p:audio>
                                      <p:cMediaNode>
                                        <p:cTn display="0" masterRel="sameClick">
                                          <p:stCondLst>
                                            <p:cond evt="begin" delay="0">
                                              <p:tn val="142"/>
                                            </p:cond>
                                          </p:stCondLst>
                                          <p:endCondLst>
                                            <p:cond evt="onStopAudio" delay="0">
                                              <p:tgtEl>
                                                <p:sldTgt/>
                                              </p:tgtEl>
                                            </p:cond>
                                          </p:endCondLst>
                                        </p:cTn>
                                        <p:tgtEl>
                                          <p:sndTgt r:embed="rId14" name="applause.wav"/>
                                        </p:tgtEl>
                                      </p:cMediaNode>
                                    </p:audio>
                                  </p:sub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randombar(horizontal)">
                                      <p:cBhvr>
                                        <p:cTn id="149" dur="500"/>
                                        <p:tgtEl>
                                          <p:spTgt spid="51"/>
                                        </p:tgtEl>
                                      </p:cBhvr>
                                    </p:animEffect>
                                  </p:childTnLst>
                                  <p:subTnLst>
                                    <p:audio>
                                      <p:cMediaNode>
                                        <p:cTn display="0" masterRel="sameClick">
                                          <p:stCondLst>
                                            <p:cond evt="begin" delay="0">
                                              <p:tn val="147"/>
                                            </p:cond>
                                          </p:stCondLst>
                                          <p:endCondLst>
                                            <p:cond evt="onStopAudio" delay="0">
                                              <p:tgtEl>
                                                <p:sldTgt/>
                                              </p:tgtEl>
                                            </p:cond>
                                          </p:endCondLst>
                                        </p:cTn>
                                        <p:tgtEl>
                                          <p:sndTgt r:embed="rId14" name="applause.wav"/>
                                        </p:tgtEl>
                                      </p:cMediaNode>
                                    </p:audio>
                                  </p:sub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nodeType="click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randombar(horizontal)">
                                      <p:cBhvr>
                                        <p:cTn id="154" dur="500"/>
                                        <p:tgtEl>
                                          <p:spTgt spid="45"/>
                                        </p:tgtEl>
                                      </p:cBhvr>
                                    </p:animEffect>
                                  </p:childTnLst>
                                  <p:subTnLst>
                                    <p:audio>
                                      <p:cMediaNode>
                                        <p:cTn display="0" masterRel="sameClick">
                                          <p:stCondLst>
                                            <p:cond evt="begin" delay="0">
                                              <p:tn val="152"/>
                                            </p:cond>
                                          </p:stCondLst>
                                          <p:endCondLst>
                                            <p:cond evt="onStopAudio" delay="0">
                                              <p:tgtEl>
                                                <p:sldTgt/>
                                              </p:tgtEl>
                                            </p:cond>
                                          </p:endCondLst>
                                        </p:cTn>
                                        <p:tgtEl>
                                          <p:sndTgt r:embed="rId14" name="applause.wav"/>
                                        </p:tgtEl>
                                      </p:cMediaNode>
                                    </p:audio>
                                  </p:sub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nodeType="click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randombar(horizontal)">
                                      <p:cBhvr>
                                        <p:cTn id="159" dur="500"/>
                                        <p:tgtEl>
                                          <p:spTgt spid="46"/>
                                        </p:tgtEl>
                                      </p:cBhvr>
                                    </p:animEffect>
                                  </p:childTnLst>
                                  <p:subTnLst>
                                    <p:audio>
                                      <p:cMediaNode>
                                        <p:cTn display="0" masterRel="sameClick">
                                          <p:stCondLst>
                                            <p:cond evt="begin" delay="0">
                                              <p:tn val="157"/>
                                            </p:cond>
                                          </p:stCondLst>
                                          <p:endCondLst>
                                            <p:cond evt="onStopAudio" delay="0">
                                              <p:tgtEl>
                                                <p:sldTgt/>
                                              </p:tgtEl>
                                            </p:cond>
                                          </p:endCondLst>
                                        </p:cTn>
                                        <p:tgtEl>
                                          <p:sndTgt r:embed="rId14" name="applause.wav"/>
                                        </p:tgtEl>
                                      </p:cMediaNode>
                                    </p:audio>
                                  </p:sub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nodeType="click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randombar(horizontal)">
                                      <p:cBhvr>
                                        <p:cTn id="164" dur="500"/>
                                        <p:tgtEl>
                                          <p:spTgt spid="47"/>
                                        </p:tgtEl>
                                      </p:cBhvr>
                                    </p:animEffect>
                                  </p:childTnLst>
                                  <p:subTnLst>
                                    <p:audio>
                                      <p:cMediaNode>
                                        <p:cTn display="0" masterRel="sameClick">
                                          <p:stCondLst>
                                            <p:cond evt="begin" delay="0">
                                              <p:tn val="162"/>
                                            </p:cond>
                                          </p:stCondLst>
                                          <p:endCondLst>
                                            <p:cond evt="onStopAudio" delay="0">
                                              <p:tgtEl>
                                                <p:sldTgt/>
                                              </p:tgtEl>
                                            </p:cond>
                                          </p:endCondLst>
                                        </p:cTn>
                                        <p:tgtEl>
                                          <p:sndTgt r:embed="rId14" name="applause.wav"/>
                                        </p:tgtEl>
                                      </p:cMediaNode>
                                    </p:audio>
                                  </p:sub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nodeType="click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randombar(horizontal)">
                                      <p:cBhvr>
                                        <p:cTn id="169" dur="500"/>
                                        <p:tgtEl>
                                          <p:spTgt spid="49"/>
                                        </p:tgtEl>
                                      </p:cBhvr>
                                    </p:animEffect>
                                  </p:childTnLst>
                                  <p:subTnLst>
                                    <p:audio>
                                      <p:cMediaNode>
                                        <p:cTn display="0" masterRel="sameClick">
                                          <p:stCondLst>
                                            <p:cond evt="begin" delay="0">
                                              <p:tn val="167"/>
                                            </p:cond>
                                          </p:stCondLst>
                                          <p:endCondLst>
                                            <p:cond evt="onStopAudio" delay="0">
                                              <p:tgtEl>
                                                <p:sldTgt/>
                                              </p:tgtEl>
                                            </p:cond>
                                          </p:endCondLst>
                                        </p:cTn>
                                        <p:tgtEl>
                                          <p:sndTgt r:embed="rId14"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14" presetClass="entr" presetSubtype="10" fill="hold" nodeType="clickEffect">
                                  <p:stCondLst>
                                    <p:cond delay="0"/>
                                  </p:stCondLst>
                                  <p:childTnLst>
                                    <p:set>
                                      <p:cBhvr>
                                        <p:cTn id="173" dur="1" fill="hold">
                                          <p:stCondLst>
                                            <p:cond delay="0"/>
                                          </p:stCondLst>
                                        </p:cTn>
                                        <p:tgtEl>
                                          <p:spTgt spid="50"/>
                                        </p:tgtEl>
                                        <p:attrNameLst>
                                          <p:attrName>style.visibility</p:attrName>
                                        </p:attrNameLst>
                                      </p:cBhvr>
                                      <p:to>
                                        <p:strVal val="visible"/>
                                      </p:to>
                                    </p:set>
                                    <p:animEffect transition="in" filter="randombar(horizontal)">
                                      <p:cBhvr>
                                        <p:cTn id="174" dur="500"/>
                                        <p:tgtEl>
                                          <p:spTgt spid="50"/>
                                        </p:tgtEl>
                                      </p:cBhvr>
                                    </p:animEffect>
                                  </p:childTnLst>
                                  <p:subTnLst>
                                    <p:audio>
                                      <p:cMediaNode>
                                        <p:cTn display="0" masterRel="sameClick">
                                          <p:stCondLst>
                                            <p:cond evt="begin" delay="0">
                                              <p:tn val="172"/>
                                            </p:cond>
                                          </p:stCondLst>
                                          <p:endCondLst>
                                            <p:cond evt="onStopAudio" delay="0">
                                              <p:tgtEl>
                                                <p:sldTgt/>
                                              </p:tgtEl>
                                            </p:cond>
                                          </p:endCondLst>
                                        </p:cTn>
                                        <p:tgtEl>
                                          <p:sndTgt r:embed="rId14" name="applause.wav"/>
                                        </p:tgtEl>
                                      </p:cMediaNode>
                                    </p:audio>
                                  </p:sub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nodeType="click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randombar(horizontal)">
                                      <p:cBhvr>
                                        <p:cTn id="179" dur="500"/>
                                        <p:tgtEl>
                                          <p:spTgt spid="52"/>
                                        </p:tgtEl>
                                      </p:cBhvr>
                                    </p:animEffect>
                                  </p:childTnLst>
                                  <p:subTnLst>
                                    <p:audio>
                                      <p:cMediaNode>
                                        <p:cTn display="0" masterRel="sameClick">
                                          <p:stCondLst>
                                            <p:cond evt="begin" delay="0">
                                              <p:tn val="177"/>
                                            </p:cond>
                                          </p:stCondLst>
                                          <p:endCondLst>
                                            <p:cond evt="onStopAudio" delay="0">
                                              <p:tgtEl>
                                                <p:sldTgt/>
                                              </p:tgtEl>
                                            </p:cond>
                                          </p:endCondLst>
                                        </p:cTn>
                                        <p:tgtEl>
                                          <p:sndTgt r:embed="rId14" name="applause.wav"/>
                                        </p:tgtEl>
                                      </p:cMediaNode>
                                    </p:audio>
                                  </p:subTnLst>
                                </p:cTn>
                              </p:par>
                            </p:childTnLst>
                          </p:cTn>
                        </p:par>
                      </p:childTnLst>
                    </p:cTn>
                  </p:par>
                  <p:par>
                    <p:cTn id="180" fill="hold">
                      <p:stCondLst>
                        <p:cond delay="indefinite"/>
                      </p:stCondLst>
                      <p:childTnLst>
                        <p:par>
                          <p:cTn id="181" fill="hold">
                            <p:stCondLst>
                              <p:cond delay="0"/>
                            </p:stCondLst>
                            <p:childTnLst>
                              <p:par>
                                <p:cTn id="182" presetID="14" presetClass="entr" presetSubtype="10" fill="hold" nodeType="click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randombar(horizontal)">
                                      <p:cBhvr>
                                        <p:cTn id="184" dur="500"/>
                                        <p:tgtEl>
                                          <p:spTgt spid="53"/>
                                        </p:tgtEl>
                                      </p:cBhvr>
                                    </p:animEffect>
                                  </p:childTnLst>
                                  <p:subTnLst>
                                    <p:audio>
                                      <p:cMediaNode>
                                        <p:cTn display="0" masterRel="sameClick">
                                          <p:stCondLst>
                                            <p:cond evt="begin" delay="0">
                                              <p:tn val="182"/>
                                            </p:cond>
                                          </p:stCondLst>
                                          <p:endCondLst>
                                            <p:cond evt="onStopAudio" delay="0">
                                              <p:tgtEl>
                                                <p:sldTgt/>
                                              </p:tgtEl>
                                            </p:cond>
                                          </p:endCondLst>
                                        </p:cTn>
                                        <p:tgtEl>
                                          <p:sndTgt r:embed="rId14" name="applause.wav"/>
                                        </p:tgtEl>
                                      </p:cMediaNode>
                                    </p:audio>
                                  </p:subTnLst>
                                </p:cTn>
                              </p:par>
                            </p:childTnLst>
                          </p:cTn>
                        </p:par>
                      </p:childTnLst>
                    </p:cTn>
                  </p:par>
                  <p:par>
                    <p:cTn id="185" fill="hold">
                      <p:stCondLst>
                        <p:cond delay="indefinite"/>
                      </p:stCondLst>
                      <p:childTnLst>
                        <p:par>
                          <p:cTn id="186" fill="hold">
                            <p:stCondLst>
                              <p:cond delay="0"/>
                            </p:stCondLst>
                            <p:childTnLst>
                              <p:par>
                                <p:cTn id="187" presetID="14" presetClass="entr" presetSubtype="10" fill="hold" nodeType="clickEffect">
                                  <p:stCondLst>
                                    <p:cond delay="0"/>
                                  </p:stCondLst>
                                  <p:childTnLst>
                                    <p:set>
                                      <p:cBhvr>
                                        <p:cTn id="188" dur="1" fill="hold">
                                          <p:stCondLst>
                                            <p:cond delay="0"/>
                                          </p:stCondLst>
                                        </p:cTn>
                                        <p:tgtEl>
                                          <p:spTgt spid="56"/>
                                        </p:tgtEl>
                                        <p:attrNameLst>
                                          <p:attrName>style.visibility</p:attrName>
                                        </p:attrNameLst>
                                      </p:cBhvr>
                                      <p:to>
                                        <p:strVal val="visible"/>
                                      </p:to>
                                    </p:set>
                                    <p:animEffect transition="in" filter="randombar(horizontal)">
                                      <p:cBhvr>
                                        <p:cTn id="189" dur="500"/>
                                        <p:tgtEl>
                                          <p:spTgt spid="56"/>
                                        </p:tgtEl>
                                      </p:cBhvr>
                                    </p:animEffect>
                                  </p:childTnLst>
                                  <p:subTnLst>
                                    <p:audio>
                                      <p:cMediaNode>
                                        <p:cTn display="0" masterRel="sameClick">
                                          <p:stCondLst>
                                            <p:cond evt="begin" delay="0">
                                              <p:tn val="187"/>
                                            </p:cond>
                                          </p:stCondLst>
                                          <p:endCondLst>
                                            <p:cond evt="onStopAudio" delay="0">
                                              <p:tgtEl>
                                                <p:sldTgt/>
                                              </p:tgtEl>
                                            </p:cond>
                                          </p:endCondLst>
                                        </p:cTn>
                                        <p:tgtEl>
                                          <p:sndTgt r:embed="rId14" name="applause.wav"/>
                                        </p:tgtEl>
                                      </p:cMediaNode>
                                    </p:audio>
                                  </p:subTnLst>
                                </p:cTn>
                              </p:par>
                            </p:childTnLst>
                          </p:cTn>
                        </p:par>
                      </p:childTnLst>
                    </p:cTn>
                  </p:par>
                  <p:par>
                    <p:cTn id="190" fill="hold">
                      <p:stCondLst>
                        <p:cond delay="indefinite"/>
                      </p:stCondLst>
                      <p:childTnLst>
                        <p:par>
                          <p:cTn id="191" fill="hold">
                            <p:stCondLst>
                              <p:cond delay="0"/>
                            </p:stCondLst>
                            <p:childTnLst>
                              <p:par>
                                <p:cTn id="192" presetID="14" presetClass="entr" presetSubtype="10" fill="hold" nodeType="click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randombar(horizontal)">
                                      <p:cBhvr>
                                        <p:cTn id="194" dur="500"/>
                                        <p:tgtEl>
                                          <p:spTgt spid="55"/>
                                        </p:tgtEl>
                                      </p:cBhvr>
                                    </p:animEffect>
                                  </p:childTnLst>
                                  <p:subTnLst>
                                    <p:audio>
                                      <p:cMediaNode>
                                        <p:cTn display="0" masterRel="sameClick">
                                          <p:stCondLst>
                                            <p:cond evt="begin" delay="0">
                                              <p:tn val="192"/>
                                            </p:cond>
                                          </p:stCondLst>
                                          <p:endCondLst>
                                            <p:cond evt="onStopAudio" delay="0">
                                              <p:tgtEl>
                                                <p:sldTgt/>
                                              </p:tgtEl>
                                            </p:cond>
                                          </p:endCondLst>
                                        </p:cTn>
                                        <p:tgtEl>
                                          <p:sndTgt r:embed="rId14" name="applause.wav"/>
                                        </p:tgtEl>
                                      </p:cMediaNode>
                                    </p:audio>
                                  </p:subTnLst>
                                </p:cTn>
                              </p:par>
                            </p:childTnLst>
                          </p:cTn>
                        </p:par>
                      </p:childTnLst>
                    </p:cTn>
                  </p:par>
                  <p:par>
                    <p:cTn id="195" fill="hold">
                      <p:stCondLst>
                        <p:cond delay="indefinite"/>
                      </p:stCondLst>
                      <p:childTnLst>
                        <p:par>
                          <p:cTn id="196" fill="hold">
                            <p:stCondLst>
                              <p:cond delay="0"/>
                            </p:stCondLst>
                            <p:childTnLst>
                              <p:par>
                                <p:cTn id="197" presetID="14" presetClass="entr" presetSubtype="10" fill="hold" nodeType="clickEffect">
                                  <p:stCondLst>
                                    <p:cond delay="0"/>
                                  </p:stCondLst>
                                  <p:childTnLst>
                                    <p:set>
                                      <p:cBhvr>
                                        <p:cTn id="198" dur="1" fill="hold">
                                          <p:stCondLst>
                                            <p:cond delay="0"/>
                                          </p:stCondLst>
                                        </p:cTn>
                                        <p:tgtEl>
                                          <p:spTgt spid="54"/>
                                        </p:tgtEl>
                                        <p:attrNameLst>
                                          <p:attrName>style.visibility</p:attrName>
                                        </p:attrNameLst>
                                      </p:cBhvr>
                                      <p:to>
                                        <p:strVal val="visible"/>
                                      </p:to>
                                    </p:set>
                                    <p:animEffect transition="in" filter="randombar(horizontal)">
                                      <p:cBhvr>
                                        <p:cTn id="199" dur="500"/>
                                        <p:tgtEl>
                                          <p:spTgt spid="54"/>
                                        </p:tgtEl>
                                      </p:cBhvr>
                                    </p:animEffect>
                                  </p:childTnLst>
                                  <p:subTnLst>
                                    <p:audio>
                                      <p:cMediaNode>
                                        <p:cTn display="0" masterRel="sameClick">
                                          <p:stCondLst>
                                            <p:cond evt="begin" delay="0">
                                              <p:tn val="197"/>
                                            </p:cond>
                                          </p:stCondLst>
                                          <p:endCondLst>
                                            <p:cond evt="onStopAudio" delay="0">
                                              <p:tgtEl>
                                                <p:sldTgt/>
                                              </p:tgtEl>
                                            </p:cond>
                                          </p:endCondLst>
                                        </p:cTn>
                                        <p:tgtEl>
                                          <p:sndTgt r:embed="rId14" name="applause.wav"/>
                                        </p:tgtEl>
                                      </p:cMediaNode>
                                    </p:audio>
                                  </p:subTnLst>
                                </p:cTn>
                              </p:par>
                            </p:childTnLst>
                          </p:cTn>
                        </p:par>
                      </p:childTnLst>
                    </p:cTn>
                  </p:par>
                  <p:par>
                    <p:cTn id="200" fill="hold">
                      <p:stCondLst>
                        <p:cond delay="indefinite"/>
                      </p:stCondLst>
                      <p:childTnLst>
                        <p:par>
                          <p:cTn id="201" fill="hold">
                            <p:stCondLst>
                              <p:cond delay="0"/>
                            </p:stCondLst>
                            <p:childTnLst>
                              <p:par>
                                <p:cTn id="202" presetID="14" presetClass="entr" presetSubtype="10" fill="hold" nodeType="clickEffect">
                                  <p:stCondLst>
                                    <p:cond delay="0"/>
                                  </p:stCondLst>
                                  <p:childTnLst>
                                    <p:set>
                                      <p:cBhvr>
                                        <p:cTn id="203" dur="1" fill="hold">
                                          <p:stCondLst>
                                            <p:cond delay="0"/>
                                          </p:stCondLst>
                                        </p:cTn>
                                        <p:tgtEl>
                                          <p:spTgt spid="57"/>
                                        </p:tgtEl>
                                        <p:attrNameLst>
                                          <p:attrName>style.visibility</p:attrName>
                                        </p:attrNameLst>
                                      </p:cBhvr>
                                      <p:to>
                                        <p:strVal val="visible"/>
                                      </p:to>
                                    </p:set>
                                    <p:animEffect transition="in" filter="randombar(horizontal)">
                                      <p:cBhvr>
                                        <p:cTn id="204" dur="500"/>
                                        <p:tgtEl>
                                          <p:spTgt spid="57"/>
                                        </p:tgtEl>
                                      </p:cBhvr>
                                    </p:animEffect>
                                  </p:childTnLst>
                                  <p:subTnLst>
                                    <p:audio>
                                      <p:cMediaNode>
                                        <p:cTn display="0" masterRel="sameClick">
                                          <p:stCondLst>
                                            <p:cond evt="begin" delay="0">
                                              <p:tn val="202"/>
                                            </p:cond>
                                          </p:stCondLst>
                                          <p:endCondLst>
                                            <p:cond evt="onStopAudio" delay="0">
                                              <p:tgtEl>
                                                <p:sldTgt/>
                                              </p:tgtEl>
                                            </p:cond>
                                          </p:endCondLst>
                                        </p:cTn>
                                        <p:tgtEl>
                                          <p:sndTgt r:embed="rId1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mohandes\Desktop\خلفيات بوربوينت\a5388cf7c3411dfebf0e1530ea4f64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5765" y="239918"/>
            <a:ext cx="2987824" cy="3051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2200" y="1165452"/>
            <a:ext cx="1734652" cy="1200329"/>
          </a:xfrm>
          <a:prstGeom prst="rect">
            <a:avLst/>
          </a:prstGeom>
          <a:noFill/>
        </p:spPr>
        <p:txBody>
          <a:bodyPr wrap="square" rtlCol="1">
            <a:spAutoFit/>
          </a:bodyPr>
          <a:lstStyle/>
          <a:p>
            <a:pPr algn="ct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وسيلة القطار</a:t>
            </a:r>
          </a:p>
        </p:txBody>
      </p:sp>
      <p:sp>
        <p:nvSpPr>
          <p:cNvPr id="7" name="TextBox 6"/>
          <p:cNvSpPr txBox="1"/>
          <p:nvPr/>
        </p:nvSpPr>
        <p:spPr>
          <a:xfrm>
            <a:off x="4494402" y="2644982"/>
            <a:ext cx="1368152"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واسعة</a:t>
            </a:r>
            <a:endParaRPr lang="ar-EG" dirty="0"/>
          </a:p>
        </p:txBody>
      </p:sp>
      <p:sp>
        <p:nvSpPr>
          <p:cNvPr id="13" name="TextBox 12"/>
          <p:cNvSpPr txBox="1"/>
          <p:nvPr/>
        </p:nvSpPr>
        <p:spPr>
          <a:xfrm>
            <a:off x="2978621" y="2644982"/>
            <a:ext cx="1368152"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مريحة</a:t>
            </a:r>
            <a:endParaRPr lang="ar-EG" dirty="0"/>
          </a:p>
        </p:txBody>
      </p:sp>
      <p:sp>
        <p:nvSpPr>
          <p:cNvPr id="15" name="TextBox 14"/>
          <p:cNvSpPr txBox="1"/>
          <p:nvPr/>
        </p:nvSpPr>
        <p:spPr>
          <a:xfrm>
            <a:off x="253698" y="2670588"/>
            <a:ext cx="2499701"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تحتاج الوقود</a:t>
            </a:r>
            <a:endParaRPr lang="ar-EG" dirty="0"/>
          </a:p>
        </p:txBody>
      </p:sp>
      <p:sp>
        <p:nvSpPr>
          <p:cNvPr id="16" name="TextBox 15"/>
          <p:cNvSpPr txBox="1"/>
          <p:nvPr/>
        </p:nvSpPr>
        <p:spPr>
          <a:xfrm>
            <a:off x="6437312" y="3721961"/>
            <a:ext cx="1368152"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جماد</a:t>
            </a:r>
            <a:endParaRPr lang="ar-EG" dirty="0"/>
          </a:p>
        </p:txBody>
      </p:sp>
      <p:sp>
        <p:nvSpPr>
          <p:cNvPr id="17" name="TextBox 16"/>
          <p:cNvSpPr txBox="1"/>
          <p:nvPr/>
        </p:nvSpPr>
        <p:spPr>
          <a:xfrm>
            <a:off x="4095113" y="3739346"/>
            <a:ext cx="2480211"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يصلحها الخبير</a:t>
            </a:r>
            <a:endParaRPr lang="ar-EG" dirty="0"/>
          </a:p>
        </p:txBody>
      </p:sp>
      <p:sp>
        <p:nvSpPr>
          <p:cNvPr id="18" name="TextBox 17"/>
          <p:cNvSpPr txBox="1"/>
          <p:nvPr/>
        </p:nvSpPr>
        <p:spPr>
          <a:xfrm>
            <a:off x="1881842" y="3739346"/>
            <a:ext cx="2352382" cy="646331"/>
          </a:xfrm>
          <a:prstGeom prst="rect">
            <a:avLst/>
          </a:prstGeom>
          <a:noFill/>
        </p:spPr>
        <p:txBody>
          <a:bodyPr wrap="square" rtlCol="1">
            <a:spAutoFit/>
          </a:bodyPr>
          <a:lstStyle/>
          <a:p>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عمرها طويل</a:t>
            </a:r>
            <a:endParaRPr lang="ar-EG" dirty="0"/>
          </a:p>
        </p:txBody>
      </p:sp>
      <p:sp>
        <p:nvSpPr>
          <p:cNvPr id="27" name="TextBox 26"/>
          <p:cNvSpPr txBox="1"/>
          <p:nvPr/>
        </p:nvSpPr>
        <p:spPr>
          <a:xfrm>
            <a:off x="253698" y="3739346"/>
            <a:ext cx="2352382" cy="646331"/>
          </a:xfrm>
          <a:prstGeom prst="rect">
            <a:avLst/>
          </a:prstGeom>
          <a:noFill/>
        </p:spPr>
        <p:txBody>
          <a:bodyPr wrap="square" rtlCol="1">
            <a:spAutoFit/>
          </a:bodyPr>
          <a:lstStyle/>
          <a:p>
            <a:pPr algn="ctr"/>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تعطب</a:t>
            </a:r>
            <a:endParaRPr lang="ar-EG" dirty="0"/>
          </a:p>
        </p:txBody>
      </p:sp>
    </p:spTree>
    <p:extLst>
      <p:ext uri="{BB962C8B-B14F-4D97-AF65-F5344CB8AC3E}">
        <p14:creationId xmlns:p14="http://schemas.microsoft.com/office/powerpoint/2010/main" val="397045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5" grpId="0"/>
      <p:bldP spid="16" grpId="0"/>
      <p:bldP spid="17" grpId="0"/>
      <p:bldP spid="18"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elmohandes\Desktop\خلفيات بوربوينت\a5388cf7c3411dfebf0e1530ea4f64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76672"/>
            <a:ext cx="2987824" cy="30513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25352" y="1373559"/>
            <a:ext cx="1584176" cy="1200329"/>
          </a:xfrm>
          <a:prstGeom prst="rect">
            <a:avLst/>
          </a:prstGeom>
          <a:noFill/>
        </p:spPr>
        <p:txBody>
          <a:bodyPr wrap="square" rtlCol="1">
            <a:spAutoFit/>
          </a:bodyPr>
          <a:lstStyle/>
          <a:p>
            <a:pPr algn="ct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وسيلة الحصان</a:t>
            </a:r>
          </a:p>
        </p:txBody>
      </p:sp>
      <p:sp>
        <p:nvSpPr>
          <p:cNvPr id="9" name="TextBox 8"/>
          <p:cNvSpPr txBox="1"/>
          <p:nvPr/>
        </p:nvSpPr>
        <p:spPr>
          <a:xfrm>
            <a:off x="6660232" y="3571137"/>
            <a:ext cx="1728192"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متعبة</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2" name="TextBox 21"/>
          <p:cNvSpPr txBox="1"/>
          <p:nvPr/>
        </p:nvSpPr>
        <p:spPr>
          <a:xfrm>
            <a:off x="4372672" y="3542386"/>
            <a:ext cx="2376264"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يداويها الطبيب</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TextBox 22"/>
          <p:cNvSpPr txBox="1"/>
          <p:nvPr/>
        </p:nvSpPr>
        <p:spPr>
          <a:xfrm>
            <a:off x="2123220" y="3564153"/>
            <a:ext cx="2376264"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تمرض</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4" name="TextBox 23"/>
          <p:cNvSpPr txBox="1"/>
          <p:nvPr/>
        </p:nvSpPr>
        <p:spPr>
          <a:xfrm>
            <a:off x="6083333" y="4435406"/>
            <a:ext cx="2376264"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تحتاج الطعام</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5" name="TextBox 24"/>
          <p:cNvSpPr txBox="1"/>
          <p:nvPr/>
        </p:nvSpPr>
        <p:spPr>
          <a:xfrm>
            <a:off x="3563888" y="4386470"/>
            <a:ext cx="2376264"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عمرها قصير</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6" name="TextBox 25"/>
          <p:cNvSpPr txBox="1"/>
          <p:nvPr/>
        </p:nvSpPr>
        <p:spPr>
          <a:xfrm>
            <a:off x="1421396" y="4428555"/>
            <a:ext cx="2376264" cy="646331"/>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حية</a:t>
            </a:r>
            <a:endParaRPr lang="ar-EG"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67342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ستطيل مستدير الزوايا 14"/>
          <p:cNvSpPr/>
          <p:nvPr/>
        </p:nvSpPr>
        <p:spPr>
          <a:xfrm>
            <a:off x="689958" y="1142997"/>
            <a:ext cx="7874952" cy="4950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8" name="صورة 3"/>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rot="182369">
            <a:off x="4538307" y="1415799"/>
            <a:ext cx="1766888" cy="2187574"/>
          </a:xfrm>
          <a:prstGeom prst="rect">
            <a:avLst/>
          </a:prstGeom>
          <a:ln>
            <a:noFill/>
          </a:ln>
          <a:effectLst>
            <a:softEdge rad="112500"/>
          </a:effectLst>
        </p:spPr>
      </p:pic>
      <p:pic>
        <p:nvPicPr>
          <p:cNvPr id="29" name="صورة 4"/>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rot="379284">
            <a:off x="3062108" y="2373324"/>
            <a:ext cx="1035844" cy="1238250"/>
          </a:xfrm>
          <a:prstGeom prst="rect">
            <a:avLst/>
          </a:prstGeom>
          <a:ln>
            <a:noFill/>
          </a:ln>
          <a:effectLst>
            <a:softEdge rad="112500"/>
          </a:effectLst>
        </p:spPr>
      </p:pic>
      <p:sp>
        <p:nvSpPr>
          <p:cNvPr id="30" name="عنوان 1"/>
          <p:cNvSpPr>
            <a:spLocks noGrp="1"/>
          </p:cNvSpPr>
          <p:nvPr>
            <p:ph type="title"/>
          </p:nvPr>
        </p:nvSpPr>
        <p:spPr>
          <a:xfrm>
            <a:off x="983320" y="477754"/>
            <a:ext cx="6972300" cy="868362"/>
          </a:xfrm>
        </p:spPr>
        <p:txBody>
          <a:bodyPr/>
          <a:lstStyle/>
          <a:p>
            <a:pPr eaLnBrk="1" hangingPunct="1"/>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 أُضِيفُ صِفَاتٍ أُخْرَى غَيّرَ مَا سَبَق.</a:t>
            </a:r>
          </a:p>
        </p:txBody>
      </p:sp>
      <p:sp>
        <p:nvSpPr>
          <p:cNvPr id="31" name="مخطط انسيابي: رابط 10"/>
          <p:cNvSpPr/>
          <p:nvPr/>
        </p:nvSpPr>
        <p:spPr>
          <a:xfrm>
            <a:off x="7405130" y="3500452"/>
            <a:ext cx="1159780" cy="1062046"/>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sz="2400" b="1" dirty="0">
                <a:solidFill>
                  <a:srgbClr val="FF0000"/>
                </a:solidFill>
              </a:rPr>
              <a:t>أَسْرَع</a:t>
            </a:r>
            <a:endParaRPr lang="en-US" sz="2400" dirty="0">
              <a:solidFill>
                <a:srgbClr val="FF0000"/>
              </a:solidFill>
            </a:endParaRPr>
          </a:p>
        </p:txBody>
      </p:sp>
      <p:sp>
        <p:nvSpPr>
          <p:cNvPr id="32" name="مخطط انسيابي: رابط 11"/>
          <p:cNvSpPr/>
          <p:nvPr/>
        </p:nvSpPr>
        <p:spPr>
          <a:xfrm>
            <a:off x="6296861" y="4143394"/>
            <a:ext cx="1170181" cy="1071570"/>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rtlCol="1" anchor="ctr"/>
          <a:lstStyle/>
          <a:p>
            <a:pPr algn="ctr">
              <a:defRPr/>
            </a:pPr>
            <a:r>
              <a:rPr lang="ar-EG" sz="2400" b="1" dirty="0">
                <a:solidFill>
                  <a:srgbClr val="FF0000"/>
                </a:solidFill>
              </a:rPr>
              <a:t>لا يَتَكَاثَر</a:t>
            </a:r>
            <a:endParaRPr lang="en-US" sz="2400" dirty="0">
              <a:solidFill>
                <a:srgbClr val="FF0000"/>
              </a:solidFill>
            </a:endParaRPr>
          </a:p>
        </p:txBody>
      </p:sp>
      <p:sp>
        <p:nvSpPr>
          <p:cNvPr id="33" name="مخطط انسيابي: رابط 18"/>
          <p:cNvSpPr/>
          <p:nvPr/>
        </p:nvSpPr>
        <p:spPr>
          <a:xfrm>
            <a:off x="2261594" y="4143394"/>
            <a:ext cx="1214446" cy="1112105"/>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400" b="1" dirty="0">
                <a:solidFill>
                  <a:srgbClr val="FF0000"/>
                </a:solidFill>
              </a:rPr>
              <a:t>يَتَكَاثَر</a:t>
            </a:r>
            <a:endParaRPr lang="en-US" sz="2400" dirty="0">
              <a:solidFill>
                <a:srgbClr val="FF0000"/>
              </a:solidFill>
            </a:endParaRPr>
          </a:p>
        </p:txBody>
      </p:sp>
      <p:sp>
        <p:nvSpPr>
          <p:cNvPr id="34" name="مخطط انسيابي: رابط 19"/>
          <p:cNvSpPr/>
          <p:nvPr/>
        </p:nvSpPr>
        <p:spPr>
          <a:xfrm>
            <a:off x="689958" y="3857642"/>
            <a:ext cx="1214446" cy="1112105"/>
          </a:xfrm>
          <a:prstGeom prst="flowChartConnector">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2400" b="1" dirty="0">
                <a:solidFill>
                  <a:srgbClr val="FF0000"/>
                </a:solidFill>
              </a:rPr>
              <a:t>سَريعَ</a:t>
            </a:r>
            <a:endParaRPr lang="en-US" sz="2400" dirty="0">
              <a:solidFill>
                <a:srgbClr val="FF0000"/>
              </a:solidFill>
            </a:endParaRPr>
          </a:p>
        </p:txBody>
      </p:sp>
      <p:cxnSp>
        <p:nvCxnSpPr>
          <p:cNvPr id="35" name="رابط مستقيم 24"/>
          <p:cNvCxnSpPr/>
          <p:nvPr/>
        </p:nvCxnSpPr>
        <p:spPr>
          <a:xfrm>
            <a:off x="6119246" y="3143261"/>
            <a:ext cx="1428752" cy="674688"/>
          </a:xfrm>
          <a:prstGeom prst="line">
            <a:avLst/>
          </a:prstGeom>
          <a:ln>
            <a:solidFill>
              <a:srgbClr val="0000FF"/>
            </a:solidFill>
          </a:ln>
        </p:spPr>
        <p:style>
          <a:lnRef idx="3">
            <a:schemeClr val="accent4"/>
          </a:lnRef>
          <a:fillRef idx="0">
            <a:schemeClr val="accent4"/>
          </a:fillRef>
          <a:effectRef idx="2">
            <a:schemeClr val="accent4"/>
          </a:effectRef>
          <a:fontRef idx="minor">
            <a:schemeClr val="tx1"/>
          </a:fontRef>
        </p:style>
      </p:cxnSp>
      <p:cxnSp>
        <p:nvCxnSpPr>
          <p:cNvPr id="36" name="رابط مستقيم 25"/>
          <p:cNvCxnSpPr/>
          <p:nvPr/>
        </p:nvCxnSpPr>
        <p:spPr>
          <a:xfrm>
            <a:off x="5652120" y="3500452"/>
            <a:ext cx="752880" cy="857257"/>
          </a:xfrm>
          <a:prstGeom prst="line">
            <a:avLst/>
          </a:prstGeom>
          <a:ln>
            <a:solidFill>
              <a:srgbClr val="0000FF"/>
            </a:solidFill>
          </a:ln>
        </p:spPr>
        <p:style>
          <a:lnRef idx="3">
            <a:schemeClr val="accent4"/>
          </a:lnRef>
          <a:fillRef idx="0">
            <a:schemeClr val="accent4"/>
          </a:fillRef>
          <a:effectRef idx="2">
            <a:schemeClr val="accent4"/>
          </a:effectRef>
          <a:fontRef idx="minor">
            <a:schemeClr val="tx1"/>
          </a:fontRef>
        </p:style>
      </p:cxnSp>
      <p:cxnSp>
        <p:nvCxnSpPr>
          <p:cNvPr id="37" name="رابط مستقيم 26"/>
          <p:cNvCxnSpPr>
            <a:endCxn id="29" idx="2"/>
          </p:cNvCxnSpPr>
          <p:nvPr/>
        </p:nvCxnSpPr>
        <p:spPr>
          <a:xfrm rot="5400000" flipH="1" flipV="1">
            <a:off x="2912629" y="3742594"/>
            <a:ext cx="734017" cy="46445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8" name="رابط مستقيم 27"/>
          <p:cNvCxnSpPr/>
          <p:nvPr/>
        </p:nvCxnSpPr>
        <p:spPr>
          <a:xfrm flipV="1">
            <a:off x="1618652" y="3143262"/>
            <a:ext cx="1643074" cy="1000131"/>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6687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اضيف صفات اخرى.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اسرع.wav"/>
                                        </p:tgtEl>
                                      </p:cMediaNode>
                                    </p:audio>
                                  </p:sub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لا يتكاثر.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يتكاثر.wav"/>
                                        </p:tgtEl>
                                      </p:cMediaNode>
                                    </p:audio>
                                  </p:sub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سريع.wav"/>
                                        </p:tgtEl>
                                      </p:cMediaNode>
                                    </p:audio>
                                  </p:sub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subTnLst>
                                    <p:audio>
                                      <p:cMediaNode>
                                        <p:cTn display="0" masterRel="sameClick">
                                          <p:stCondLst>
                                            <p:cond evt="begin" delay="0">
                                              <p:tn val="57"/>
                                            </p:cond>
                                          </p:stCondLst>
                                          <p:endCondLst>
                                            <p:cond evt="onStopAudio" delay="0">
                                              <p:tgtEl>
                                                <p:sldTgt/>
                                              </p:tgtEl>
                                            </p:cond>
                                          </p:endCondLst>
                                        </p:cTn>
                                        <p:tgtEl>
                                          <p:sndTgt r:embed="rId7" name="arrow.wav"/>
                                        </p:tgtEl>
                                      </p:cMediaNode>
                                    </p:audio>
                                  </p:sub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randombar(horizontal)">
                                      <p:cBhvr>
                                        <p:cTn id="64" dur="500"/>
                                        <p:tgtEl>
                                          <p:spTgt spid="36"/>
                                        </p:tgtEl>
                                      </p:cBhvr>
                                    </p:animEffect>
                                  </p:childTnLst>
                                  <p:subTnLst>
                                    <p:audio>
                                      <p:cMediaNode>
                                        <p:cTn display="0" masterRel="sameClick">
                                          <p:stCondLst>
                                            <p:cond evt="begin" delay="0">
                                              <p:tn val="62"/>
                                            </p:cond>
                                          </p:stCondLst>
                                          <p:endCondLst>
                                            <p:cond evt="onStopAudio" delay="0">
                                              <p:tgtEl>
                                                <p:sldTgt/>
                                              </p:tgtEl>
                                            </p:cond>
                                          </p:endCondLst>
                                        </p:cTn>
                                        <p:tgtEl>
                                          <p:sndTgt r:embed="rId7" name="arrow.wav"/>
                                        </p:tgtEl>
                                      </p:cMediaNode>
                                    </p:audio>
                                  </p:sub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randombar(horizontal)">
                                      <p:cBhvr>
                                        <p:cTn id="69" dur="500"/>
                                        <p:tgtEl>
                                          <p:spTgt spid="37"/>
                                        </p:tgtEl>
                                      </p:cBhvr>
                                    </p:animEffect>
                                  </p:childTnLst>
                                  <p:subTnLst>
                                    <p:audio>
                                      <p:cMediaNode>
                                        <p:cTn display="0" masterRel="sameClick">
                                          <p:stCondLst>
                                            <p:cond evt="begin" delay="0">
                                              <p:tn val="67"/>
                                            </p:cond>
                                          </p:stCondLst>
                                          <p:endCondLst>
                                            <p:cond evt="onStopAudio" delay="0">
                                              <p:tgtEl>
                                                <p:sldTgt/>
                                              </p:tgtEl>
                                            </p:cond>
                                          </p:endCondLst>
                                        </p:cTn>
                                        <p:tgtEl>
                                          <p:sndTgt r:embed="rId7" name="arrow.wav"/>
                                        </p:tgtEl>
                                      </p:cMediaNode>
                                    </p:audio>
                                  </p:sub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randombar(horizontal)">
                                      <p:cBhvr>
                                        <p:cTn id="74" dur="500"/>
                                        <p:tgtEl>
                                          <p:spTgt spid="38"/>
                                        </p:tgtEl>
                                      </p:cBhvr>
                                    </p:animEffect>
                                  </p:childTnLst>
                                  <p:subTnLst>
                                    <p:audio>
                                      <p:cMediaNode>
                                        <p:cTn display="0" masterRel="sameClick">
                                          <p:stCondLst>
                                            <p:cond evt="begin" delay="0">
                                              <p:tn val="72"/>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
          <p:cNvSpPr>
            <a:spLocks noGrp="1"/>
          </p:cNvSpPr>
          <p:nvPr>
            <p:ph type="title"/>
          </p:nvPr>
        </p:nvSpPr>
        <p:spPr>
          <a:xfrm>
            <a:off x="886345" y="2564904"/>
            <a:ext cx="7358063" cy="868363"/>
          </a:xfrm>
        </p:spPr>
        <p:txBody>
          <a:bodyPr rtlCol="1">
            <a:normAutofit/>
          </a:bodyPr>
          <a:lstStyle/>
          <a:p>
            <a:pPr eaLnBrk="1" fontAlgn="auto" hangingPunct="1">
              <a:spcAft>
                <a:spcPts val="0"/>
              </a:spcAft>
              <a:defRPr/>
            </a:pPr>
            <a:r>
              <a:rPr lang="ar-EG" sz="3600" b="1" dirty="0">
                <a:solidFill>
                  <a:srgbClr val="002060"/>
                </a:solidFill>
              </a:rPr>
              <a:t>أ-أكمل أَوْجُهَ الاخْتِلافِ بَيّنَ السيّارَة والطّائِرَة:</a:t>
            </a:r>
          </a:p>
        </p:txBody>
      </p:sp>
      <p:sp>
        <p:nvSpPr>
          <p:cNvPr id="3" name="TextBox 2"/>
          <p:cNvSpPr txBox="1"/>
          <p:nvPr/>
        </p:nvSpPr>
        <p:spPr>
          <a:xfrm>
            <a:off x="1763688" y="980728"/>
            <a:ext cx="5623533" cy="707886"/>
          </a:xfrm>
          <a:prstGeom prst="rect">
            <a:avLst/>
          </a:prstGeom>
          <a:noFill/>
        </p:spPr>
        <p:txBody>
          <a:bodyPr wrap="square" rtlCol="1">
            <a:spAutoFit/>
          </a:bodyPr>
          <a:lstStyle/>
          <a:p>
            <a:pPr algn="ctr"/>
            <a:r>
              <a:rPr lang="ar-EG"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 أقارن بين السيارة والطائرة</a:t>
            </a:r>
          </a:p>
        </p:txBody>
      </p:sp>
    </p:spTree>
    <p:extLst>
      <p:ext uri="{BB962C8B-B14F-4D97-AF65-F5344CB8AC3E}">
        <p14:creationId xmlns:p14="http://schemas.microsoft.com/office/powerpoint/2010/main" val="1361924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أكمل أَوْجُهَ الاخْتِلافِ بَيّنَ السيّارَة والطّائِ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جدول 21"/>
          <p:cNvGraphicFramePr>
            <a:graphicFrameLocks noGrp="1"/>
          </p:cNvGraphicFramePr>
          <p:nvPr>
            <p:extLst>
              <p:ext uri="{D42A27DB-BD31-4B8C-83A1-F6EECF244321}">
                <p14:modId xmlns:p14="http://schemas.microsoft.com/office/powerpoint/2010/main" val="4134929984"/>
              </p:ext>
            </p:extLst>
          </p:nvPr>
        </p:nvGraphicFramePr>
        <p:xfrm>
          <a:off x="611560" y="980728"/>
          <a:ext cx="7881918" cy="4891250"/>
        </p:xfrm>
        <a:graphic>
          <a:graphicData uri="http://schemas.openxmlformats.org/drawingml/2006/table">
            <a:tbl>
              <a:tblPr rtl="1" firstRow="1" bandRow="1">
                <a:tableStyleId>{7DF18680-E054-41AD-8BC1-D1AEF772440D}</a:tableStyleId>
              </a:tblPr>
              <a:tblGrid>
                <a:gridCol w="3002240">
                  <a:extLst>
                    <a:ext uri="{9D8B030D-6E8A-4147-A177-3AD203B41FA5}">
                      <a16:colId xmlns:a16="http://schemas.microsoft.com/office/drawing/2014/main" val="20000"/>
                    </a:ext>
                  </a:extLst>
                </a:gridCol>
                <a:gridCol w="1749730">
                  <a:extLst>
                    <a:ext uri="{9D8B030D-6E8A-4147-A177-3AD203B41FA5}">
                      <a16:colId xmlns:a16="http://schemas.microsoft.com/office/drawing/2014/main" val="20001"/>
                    </a:ext>
                  </a:extLst>
                </a:gridCol>
                <a:gridCol w="3129948">
                  <a:extLst>
                    <a:ext uri="{9D8B030D-6E8A-4147-A177-3AD203B41FA5}">
                      <a16:colId xmlns:a16="http://schemas.microsoft.com/office/drawing/2014/main" val="20002"/>
                    </a:ext>
                  </a:extLst>
                </a:gridCol>
              </a:tblGrid>
              <a:tr h="1574532">
                <a:tc>
                  <a:txBody>
                    <a:bodyPr/>
                    <a:lstStyle/>
                    <a:p>
                      <a:pPr rtl="1"/>
                      <a:endParaRPr lang="ar-EG"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rtl="1"/>
                      <a:endParaRPr lang="ar-EG"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B0F0"/>
                    </a:solidFill>
                  </a:tcPr>
                </a:tc>
                <a:tc>
                  <a:txBody>
                    <a:bodyPr/>
                    <a:lstStyle/>
                    <a:p>
                      <a:pPr rtl="1"/>
                      <a:endParaRPr lang="ar-EG"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B0F0"/>
                    </a:solidFill>
                  </a:tcPr>
                </a:tc>
                <a:extLst>
                  <a:ext uri="{0D108BD9-81ED-4DB2-BD59-A6C34878D82A}">
                    <a16:rowId xmlns:a16="http://schemas.microsoft.com/office/drawing/2014/main" val="10000"/>
                  </a:ext>
                </a:extLst>
              </a:tr>
              <a:tr h="884930">
                <a:tc>
                  <a:txBody>
                    <a:bodyPr/>
                    <a:lstStyle/>
                    <a:p>
                      <a:pPr rtl="1"/>
                      <a:endParaRPr lang="ar-EG" dirty="0"/>
                    </a:p>
                  </a:txBody>
                  <a:tcPr>
                    <a:lnT w="38100" cmpd="sng">
                      <a:noFill/>
                    </a:lnT>
                    <a:cell3D prstMaterial="dkEdge">
                      <a:bevel/>
                      <a:lightRig rig="flood" dir="t"/>
                    </a:cell3D>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tcPr>
                </a:tc>
                <a:tc>
                  <a:txBody>
                    <a:bodyPr/>
                    <a:lstStyle/>
                    <a:p>
                      <a:pPr rtl="1"/>
                      <a:endParaRPr lang="ar-EG" dirty="0"/>
                    </a:p>
                  </a:txBody>
                  <a:tcPr>
                    <a:lnT w="38100" cmpd="sng">
                      <a:noFill/>
                    </a:lnT>
                    <a:cell3D prstMaterial="dkEdge">
                      <a:bevel/>
                      <a:lightRig rig="flood" dir="t"/>
                    </a:cell3D>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tcPr>
                </a:tc>
                <a:tc>
                  <a:txBody>
                    <a:bodyPr/>
                    <a:lstStyle/>
                    <a:p>
                      <a:pPr rtl="1"/>
                      <a:endParaRPr lang="ar-EG" dirty="0"/>
                    </a:p>
                  </a:txBody>
                  <a:tcPr>
                    <a:lnT w="38100" cmpd="sng">
                      <a:noFill/>
                    </a:lnT>
                    <a:cell3D prstMaterial="dkEdge">
                      <a:bevel/>
                      <a:lightRig rig="flood" dir="t"/>
                    </a:cell3D>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tcPr>
                </a:tc>
                <a:extLst>
                  <a:ext uri="{0D108BD9-81ED-4DB2-BD59-A6C34878D82A}">
                    <a16:rowId xmlns:a16="http://schemas.microsoft.com/office/drawing/2014/main" val="10001"/>
                  </a:ext>
                </a:extLst>
              </a:tr>
              <a:tr h="810596">
                <a:tc>
                  <a:txBody>
                    <a:bodyPr/>
                    <a:lstStyle/>
                    <a:p>
                      <a:pPr rtl="1"/>
                      <a:endParaRPr lang="ar-EG" dirty="0"/>
                    </a:p>
                  </a:txBody>
                  <a:tcPr>
                    <a:cell3D prstMaterial="dkEdge">
                      <a:bevel/>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rtl="1"/>
                      <a:endParaRPr lang="ar-EG" dirty="0"/>
                    </a:p>
                  </a:txBody>
                  <a:tcPr>
                    <a:cell3D prstMaterial="dkEdge">
                      <a:bevel/>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rtl="1"/>
                      <a:endParaRPr lang="ar-EG" dirty="0"/>
                    </a:p>
                  </a:txBody>
                  <a:tcPr>
                    <a:cell3D prstMaterial="dkEdge">
                      <a:bevel/>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a16="http://schemas.microsoft.com/office/drawing/2014/main" val="10002"/>
                  </a:ext>
                </a:extLst>
              </a:tr>
              <a:tr h="810596">
                <a:tc>
                  <a:txBody>
                    <a:bodyPr/>
                    <a:lstStyle/>
                    <a:p>
                      <a:pPr rtl="1"/>
                      <a:endParaRPr lang="ar-EG" dirty="0"/>
                    </a:p>
                  </a:txBody>
                  <a:tcPr>
                    <a:cell3D prstMaterial="dkEdge">
                      <a:bevel/>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rtl="1"/>
                      <a:endParaRPr lang="ar-EG" dirty="0"/>
                    </a:p>
                  </a:txBody>
                  <a:tcPr>
                    <a:cell3D prstMaterial="dkEdge">
                      <a:bevel/>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rtl="1"/>
                      <a:endParaRPr lang="ar-EG" dirty="0"/>
                    </a:p>
                  </a:txBody>
                  <a:tcPr>
                    <a:cell3D prstMaterial="dkEdge">
                      <a:bevel/>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extLst>
                  <a:ext uri="{0D108BD9-81ED-4DB2-BD59-A6C34878D82A}">
                    <a16:rowId xmlns:a16="http://schemas.microsoft.com/office/drawing/2014/main" val="10003"/>
                  </a:ext>
                </a:extLst>
              </a:tr>
              <a:tr h="810596">
                <a:tc>
                  <a:txBody>
                    <a:bodyPr/>
                    <a:lstStyle/>
                    <a:p>
                      <a:pPr rtl="1"/>
                      <a:endParaRPr lang="ar-EG" dirty="0"/>
                    </a:p>
                  </a:txBody>
                  <a:tcPr>
                    <a:cell3D prstMaterial="dkEdge">
                      <a:bevel/>
                      <a:lightRig rig="flood" dir="t"/>
                    </a:cell3D>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rtl="1"/>
                      <a:endParaRPr lang="ar-EG" dirty="0"/>
                    </a:p>
                  </a:txBody>
                  <a:tcPr>
                    <a:cell3D prstMaterial="dkEdge">
                      <a:bevel/>
                      <a:lightRig rig="flood" dir="t"/>
                    </a:cell3D>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tc>
                  <a:txBody>
                    <a:bodyPr/>
                    <a:lstStyle/>
                    <a:p>
                      <a:pPr rtl="1"/>
                      <a:endParaRPr lang="ar-EG" dirty="0"/>
                    </a:p>
                  </a:txBody>
                  <a:tcPr>
                    <a:cell3D prstMaterial="dkEdge">
                      <a:bevel/>
                      <a:lightRig rig="flood" dir="t"/>
                    </a:cell3D>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tcPr>
                </a:tc>
                <a:extLst>
                  <a:ext uri="{0D108BD9-81ED-4DB2-BD59-A6C34878D82A}">
                    <a16:rowId xmlns:a16="http://schemas.microsoft.com/office/drawing/2014/main" val="10004"/>
                  </a:ext>
                </a:extLst>
              </a:tr>
            </a:tbl>
          </a:graphicData>
        </a:graphic>
      </p:graphicFrame>
      <p:pic>
        <p:nvPicPr>
          <p:cNvPr id="17" name="صورة 3"/>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5917046" y="939904"/>
            <a:ext cx="2068620" cy="1569298"/>
          </a:xfrm>
          <a:prstGeom prst="rect">
            <a:avLst/>
          </a:prstGeom>
          <a:noFill/>
          <a:ln w="9525">
            <a:noFill/>
            <a:miter lim="800000"/>
            <a:headEnd/>
            <a:tailEnd/>
          </a:ln>
        </p:spPr>
      </p:pic>
      <p:pic>
        <p:nvPicPr>
          <p:cNvPr id="18" name="صورة 4"/>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69506" y="1020798"/>
            <a:ext cx="2062163" cy="1555995"/>
          </a:xfrm>
          <a:prstGeom prst="rect">
            <a:avLst/>
          </a:prstGeom>
          <a:noFill/>
          <a:ln w="9525">
            <a:noFill/>
            <a:miter lim="800000"/>
            <a:headEnd/>
            <a:tailEnd/>
          </a:ln>
        </p:spPr>
      </p:pic>
      <p:sp>
        <p:nvSpPr>
          <p:cNvPr id="20" name="عنوان 1"/>
          <p:cNvSpPr txBox="1">
            <a:spLocks/>
          </p:cNvSpPr>
          <p:nvPr/>
        </p:nvSpPr>
        <p:spPr>
          <a:xfrm>
            <a:off x="3897638" y="1412239"/>
            <a:ext cx="1428750" cy="868363"/>
          </a:xfrm>
          <a:prstGeom prst="rect">
            <a:avLst/>
          </a:prstGeom>
        </p:spPr>
        <p:txBody>
          <a:bodyPr rtlCol="1" anchor="ctr">
            <a:normAutofit fontScale="97500"/>
          </a:bodyPr>
          <a:lstStyle/>
          <a:p>
            <a:pPr algn="ctr" fontAlgn="auto">
              <a:spcAft>
                <a:spcPts val="0"/>
              </a:spcAft>
              <a:defRPr/>
            </a:pPr>
            <a:r>
              <a:rPr lang="ar-EG" sz="3600" b="1" dirty="0">
                <a:solidFill>
                  <a:schemeClr val="bg1"/>
                </a:solidFill>
                <a:latin typeface="+mj-lt"/>
                <a:ea typeface="+mj-ea"/>
                <a:cs typeface="+mj-cs"/>
              </a:rPr>
              <a:t>من حيث</a:t>
            </a:r>
          </a:p>
        </p:txBody>
      </p:sp>
      <p:sp>
        <p:nvSpPr>
          <p:cNvPr id="21" name="عنوان 1"/>
          <p:cNvSpPr txBox="1">
            <a:spLocks/>
          </p:cNvSpPr>
          <p:nvPr/>
        </p:nvSpPr>
        <p:spPr>
          <a:xfrm>
            <a:off x="3897638" y="2544127"/>
            <a:ext cx="1428750" cy="868362"/>
          </a:xfrm>
          <a:prstGeom prst="rect">
            <a:avLst/>
          </a:prstGeom>
        </p:spPr>
        <p:txBody>
          <a:bodyPr rtlCol="1" anchor="ctr"/>
          <a:lstStyle/>
          <a:p>
            <a:pPr algn="ctr" fontAlgn="auto">
              <a:spcAft>
                <a:spcPts val="0"/>
              </a:spcAft>
              <a:defRPr/>
            </a:pPr>
            <a:r>
              <a:rPr lang="ar-EG" sz="3200" b="1" dirty="0">
                <a:solidFill>
                  <a:srgbClr val="C00000"/>
                </a:solidFill>
                <a:latin typeface="+mj-lt"/>
                <a:ea typeface="+mj-ea"/>
                <a:cs typeface="+mj-cs"/>
              </a:rPr>
              <a:t>السُّرْعَة</a:t>
            </a:r>
          </a:p>
        </p:txBody>
      </p:sp>
      <p:sp>
        <p:nvSpPr>
          <p:cNvPr id="22" name="عنوان 1"/>
          <p:cNvSpPr txBox="1">
            <a:spLocks/>
          </p:cNvSpPr>
          <p:nvPr/>
        </p:nvSpPr>
        <p:spPr>
          <a:xfrm>
            <a:off x="3897638" y="3472814"/>
            <a:ext cx="1428750" cy="868363"/>
          </a:xfrm>
          <a:prstGeom prst="rect">
            <a:avLst/>
          </a:prstGeom>
        </p:spPr>
        <p:txBody>
          <a:bodyPr rtlCol="1" anchor="ctr"/>
          <a:lstStyle/>
          <a:p>
            <a:pPr algn="ctr" fontAlgn="auto">
              <a:spcAft>
                <a:spcPts val="0"/>
              </a:spcAft>
              <a:defRPr/>
            </a:pPr>
            <a:r>
              <a:rPr lang="ar-EG" sz="3200" b="1" dirty="0">
                <a:solidFill>
                  <a:srgbClr val="C00000"/>
                </a:solidFill>
                <a:latin typeface="+mj-lt"/>
                <a:ea typeface="+mj-ea"/>
                <a:cs typeface="+mj-cs"/>
              </a:rPr>
              <a:t>الأَمَان</a:t>
            </a:r>
          </a:p>
        </p:txBody>
      </p:sp>
      <p:sp>
        <p:nvSpPr>
          <p:cNvPr id="23" name="عنوان 1"/>
          <p:cNvSpPr txBox="1">
            <a:spLocks/>
          </p:cNvSpPr>
          <p:nvPr/>
        </p:nvSpPr>
        <p:spPr>
          <a:xfrm>
            <a:off x="3897638" y="4258627"/>
            <a:ext cx="1428750" cy="868362"/>
          </a:xfrm>
          <a:prstGeom prst="rect">
            <a:avLst/>
          </a:prstGeom>
        </p:spPr>
        <p:txBody>
          <a:bodyPr rtlCol="1" anchor="ctr"/>
          <a:lstStyle/>
          <a:p>
            <a:pPr algn="ctr" fontAlgn="auto">
              <a:spcAft>
                <a:spcPts val="0"/>
              </a:spcAft>
              <a:defRPr/>
            </a:pPr>
            <a:r>
              <a:rPr lang="ar-EG" sz="3200" b="1" dirty="0">
                <a:solidFill>
                  <a:srgbClr val="C00000"/>
                </a:solidFill>
                <a:latin typeface="+mj-lt"/>
                <a:ea typeface="+mj-ea"/>
                <a:cs typeface="+mj-cs"/>
              </a:rPr>
              <a:t>الحَجْم</a:t>
            </a:r>
          </a:p>
        </p:txBody>
      </p:sp>
      <p:sp>
        <p:nvSpPr>
          <p:cNvPr id="24" name="عنوان 1"/>
          <p:cNvSpPr txBox="1">
            <a:spLocks/>
          </p:cNvSpPr>
          <p:nvPr/>
        </p:nvSpPr>
        <p:spPr>
          <a:xfrm>
            <a:off x="3611888" y="5126989"/>
            <a:ext cx="2000250" cy="868363"/>
          </a:xfrm>
          <a:prstGeom prst="rect">
            <a:avLst/>
          </a:prstGeom>
        </p:spPr>
        <p:txBody>
          <a:bodyPr rtlCol="1" anchor="ctr"/>
          <a:lstStyle/>
          <a:p>
            <a:pPr algn="ctr" fontAlgn="auto">
              <a:spcAft>
                <a:spcPts val="0"/>
              </a:spcAft>
              <a:defRPr/>
            </a:pPr>
            <a:r>
              <a:rPr lang="ar-EG" sz="3200" b="1" dirty="0">
                <a:solidFill>
                  <a:srgbClr val="C00000"/>
                </a:solidFill>
                <a:latin typeface="+mj-lt"/>
                <a:ea typeface="+mj-ea"/>
                <a:cs typeface="+mj-cs"/>
              </a:rPr>
              <a:t>عَدَدَ الرُّكّابِ</a:t>
            </a:r>
          </a:p>
        </p:txBody>
      </p:sp>
      <p:sp>
        <p:nvSpPr>
          <p:cNvPr id="25" name="عنوان 1"/>
          <p:cNvSpPr txBox="1">
            <a:spLocks/>
          </p:cNvSpPr>
          <p:nvPr/>
        </p:nvSpPr>
        <p:spPr>
          <a:xfrm>
            <a:off x="5612138" y="3412489"/>
            <a:ext cx="2714625" cy="868363"/>
          </a:xfrm>
          <a:prstGeom prst="rect">
            <a:avLst/>
          </a:prstGeom>
        </p:spPr>
        <p:txBody>
          <a:bodyPr rtlCol="1" anchor="ctr"/>
          <a:lstStyle/>
          <a:p>
            <a:pPr algn="ctr" fontAlgn="auto">
              <a:spcAft>
                <a:spcPts val="0"/>
              </a:spcAft>
              <a:defRPr/>
            </a:pPr>
            <a:r>
              <a:rPr lang="ar-EG" sz="2600" b="1" dirty="0">
                <a:latin typeface="+mj-lt"/>
                <a:ea typeface="+mj-ea"/>
                <a:cs typeface="+mj-cs"/>
              </a:rPr>
              <a:t>أَكْثَرُ عُرْضَةً للْحَوَادِث</a:t>
            </a:r>
          </a:p>
        </p:txBody>
      </p:sp>
      <p:sp>
        <p:nvSpPr>
          <p:cNvPr id="26" name="عنوان 1"/>
          <p:cNvSpPr txBox="1">
            <a:spLocks/>
          </p:cNvSpPr>
          <p:nvPr/>
        </p:nvSpPr>
        <p:spPr>
          <a:xfrm>
            <a:off x="682950" y="3412489"/>
            <a:ext cx="3000375" cy="868363"/>
          </a:xfrm>
          <a:prstGeom prst="rect">
            <a:avLst/>
          </a:prstGeom>
        </p:spPr>
        <p:txBody>
          <a:bodyPr rtlCol="1" anchor="ctr"/>
          <a:lstStyle/>
          <a:p>
            <a:pPr algn="ctr" fontAlgn="auto">
              <a:spcAft>
                <a:spcPts val="0"/>
              </a:spcAft>
              <a:defRPr/>
            </a:pPr>
            <a:r>
              <a:rPr lang="ar-EG" sz="2600" b="1" dirty="0">
                <a:latin typeface="+mj-lt"/>
                <a:ea typeface="+mj-ea"/>
                <a:cs typeface="+mj-cs"/>
              </a:rPr>
              <a:t>أَكْثَرُ أَمَاناً مِنَ السّيارَة بِإذْنِ الله</a:t>
            </a:r>
          </a:p>
        </p:txBody>
      </p:sp>
      <p:sp>
        <p:nvSpPr>
          <p:cNvPr id="27" name="عنوان 1"/>
          <p:cNvSpPr txBox="1">
            <a:spLocks/>
          </p:cNvSpPr>
          <p:nvPr/>
        </p:nvSpPr>
        <p:spPr>
          <a:xfrm>
            <a:off x="5969325" y="2544127"/>
            <a:ext cx="2000250" cy="868362"/>
          </a:xfrm>
          <a:prstGeom prst="rect">
            <a:avLst/>
          </a:prstGeom>
        </p:spPr>
        <p:txBody>
          <a:bodyPr rtlCol="1" anchor="ctr"/>
          <a:lstStyle/>
          <a:p>
            <a:pPr algn="ctr" fontAlgn="auto">
              <a:spcAft>
                <a:spcPts val="0"/>
              </a:spcAft>
              <a:defRPr/>
            </a:pPr>
            <a:r>
              <a:rPr lang="ar-EG" sz="2600" b="1" dirty="0">
                <a:latin typeface="+mj-lt"/>
                <a:ea typeface="+mj-ea"/>
                <a:cs typeface="+mj-cs"/>
              </a:rPr>
              <a:t>سَرِيعَة</a:t>
            </a:r>
          </a:p>
        </p:txBody>
      </p:sp>
      <p:sp>
        <p:nvSpPr>
          <p:cNvPr id="39" name="عنوان 1"/>
          <p:cNvSpPr txBox="1">
            <a:spLocks/>
          </p:cNvSpPr>
          <p:nvPr/>
        </p:nvSpPr>
        <p:spPr>
          <a:xfrm>
            <a:off x="968700" y="2555239"/>
            <a:ext cx="2428875" cy="868363"/>
          </a:xfrm>
          <a:prstGeom prst="rect">
            <a:avLst/>
          </a:prstGeom>
        </p:spPr>
        <p:txBody>
          <a:bodyPr rtlCol="1" anchor="ctr"/>
          <a:lstStyle/>
          <a:p>
            <a:pPr algn="ctr" fontAlgn="auto">
              <a:spcAft>
                <a:spcPts val="0"/>
              </a:spcAft>
              <a:defRPr/>
            </a:pPr>
            <a:r>
              <a:rPr lang="ar-EG" sz="2600" b="1" dirty="0">
                <a:latin typeface="+mj-lt"/>
                <a:ea typeface="+mj-ea"/>
                <a:cs typeface="+mj-cs"/>
              </a:rPr>
              <a:t>أَسْرَعُ</a:t>
            </a:r>
          </a:p>
        </p:txBody>
      </p:sp>
      <p:sp>
        <p:nvSpPr>
          <p:cNvPr id="40" name="عنوان 1"/>
          <p:cNvSpPr txBox="1">
            <a:spLocks/>
          </p:cNvSpPr>
          <p:nvPr/>
        </p:nvSpPr>
        <p:spPr>
          <a:xfrm>
            <a:off x="5969325" y="4198302"/>
            <a:ext cx="2000250" cy="868362"/>
          </a:xfrm>
          <a:prstGeom prst="rect">
            <a:avLst/>
          </a:prstGeom>
        </p:spPr>
        <p:txBody>
          <a:bodyPr rtlCol="1" anchor="ctr"/>
          <a:lstStyle/>
          <a:p>
            <a:pPr algn="ctr" fontAlgn="auto">
              <a:spcAft>
                <a:spcPts val="0"/>
              </a:spcAft>
              <a:defRPr/>
            </a:pPr>
            <a:r>
              <a:rPr lang="ar-EG" sz="2600" b="1" dirty="0">
                <a:latin typeface="+mj-lt"/>
                <a:ea typeface="+mj-ea"/>
                <a:cs typeface="+mj-cs"/>
              </a:rPr>
              <a:t>صغيرة</a:t>
            </a:r>
          </a:p>
        </p:txBody>
      </p:sp>
      <p:sp>
        <p:nvSpPr>
          <p:cNvPr id="41" name="عنوان 1"/>
          <p:cNvSpPr txBox="1">
            <a:spLocks/>
          </p:cNvSpPr>
          <p:nvPr/>
        </p:nvSpPr>
        <p:spPr>
          <a:xfrm>
            <a:off x="1183013" y="4198302"/>
            <a:ext cx="2000250" cy="868362"/>
          </a:xfrm>
          <a:prstGeom prst="rect">
            <a:avLst/>
          </a:prstGeom>
        </p:spPr>
        <p:txBody>
          <a:bodyPr rtlCol="1" anchor="ctr"/>
          <a:lstStyle/>
          <a:p>
            <a:pPr algn="ctr" fontAlgn="auto">
              <a:spcAft>
                <a:spcPts val="0"/>
              </a:spcAft>
              <a:defRPr/>
            </a:pPr>
            <a:r>
              <a:rPr lang="ar-EG" sz="2600" b="1" dirty="0">
                <a:latin typeface="+mj-lt"/>
                <a:ea typeface="+mj-ea"/>
                <a:cs typeface="+mj-cs"/>
              </a:rPr>
              <a:t>كبيرة جدًا</a:t>
            </a:r>
          </a:p>
        </p:txBody>
      </p:sp>
      <p:sp>
        <p:nvSpPr>
          <p:cNvPr id="42" name="عنوان 1"/>
          <p:cNvSpPr txBox="1">
            <a:spLocks/>
          </p:cNvSpPr>
          <p:nvPr/>
        </p:nvSpPr>
        <p:spPr>
          <a:xfrm>
            <a:off x="5469263" y="5055552"/>
            <a:ext cx="3000375" cy="868362"/>
          </a:xfrm>
          <a:prstGeom prst="rect">
            <a:avLst/>
          </a:prstGeom>
        </p:spPr>
        <p:txBody>
          <a:bodyPr rtlCol="1" anchor="ctr"/>
          <a:lstStyle/>
          <a:p>
            <a:pPr algn="ctr" fontAlgn="auto">
              <a:spcAft>
                <a:spcPts val="0"/>
              </a:spcAft>
              <a:defRPr/>
            </a:pPr>
            <a:r>
              <a:rPr lang="ar-EG" sz="2600" b="1" dirty="0">
                <a:latin typeface="+mj-lt"/>
                <a:ea typeface="+mj-ea"/>
                <a:cs typeface="+mj-cs"/>
              </a:rPr>
              <a:t>5 رُكَّابٍ</a:t>
            </a:r>
          </a:p>
        </p:txBody>
      </p:sp>
      <p:sp>
        <p:nvSpPr>
          <p:cNvPr id="43" name="عنوان 1"/>
          <p:cNvSpPr txBox="1">
            <a:spLocks/>
          </p:cNvSpPr>
          <p:nvPr/>
        </p:nvSpPr>
        <p:spPr bwMode="auto">
          <a:xfrm>
            <a:off x="1183013" y="5044439"/>
            <a:ext cx="2000250" cy="868363"/>
          </a:xfrm>
          <a:prstGeom prst="rect">
            <a:avLst/>
          </a:prstGeom>
          <a:noFill/>
          <a:ln w="9525">
            <a:noFill/>
            <a:miter lim="800000"/>
            <a:headEnd/>
            <a:tailEnd/>
          </a:ln>
        </p:spPr>
        <p:txBody>
          <a:bodyPr anchor="ctr"/>
          <a:lstStyle/>
          <a:p>
            <a:pPr algn="ctr"/>
            <a:r>
              <a:rPr lang="ar-EG" sz="2400" b="1" dirty="0"/>
              <a:t>يَفُوقُ الـــ100 رَاكِبٍ</a:t>
            </a:r>
            <a:endParaRPr lang="en-US" sz="2400" dirty="0"/>
          </a:p>
        </p:txBody>
      </p:sp>
    </p:spTree>
    <p:extLst>
      <p:ext uri="{BB962C8B-B14F-4D97-AF65-F5344CB8AC3E}">
        <p14:creationId xmlns:p14="http://schemas.microsoft.com/office/powerpoint/2010/main" val="7129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style.rotation</p:attrName>
                                        </p:attrNameLst>
                                      </p:cBhvr>
                                      <p:tavLst>
                                        <p:tav tm="0">
                                          <p:val>
                                            <p:fltVal val="720"/>
                                          </p:val>
                                        </p:tav>
                                        <p:tav tm="100000">
                                          <p:val>
                                            <p:fltVal val="0"/>
                                          </p:val>
                                        </p:tav>
                                      </p:tavLst>
                                    </p:anim>
                                    <p:anim calcmode="lin" valueType="num">
                                      <p:cBhvr>
                                        <p:cTn id="9" dur="500" fill="hold"/>
                                        <p:tgtEl>
                                          <p:spTgt spid="16"/>
                                        </p:tgtEl>
                                        <p:attrNameLst>
                                          <p:attrName>ppt_h</p:attrName>
                                        </p:attrNameLst>
                                      </p:cBhvr>
                                      <p:tavLst>
                                        <p:tav tm="0">
                                          <p:val>
                                            <p:fltVal val="0"/>
                                          </p:val>
                                        </p:tav>
                                        <p:tav tm="100000">
                                          <p:val>
                                            <p:strVal val="#ppt_h"/>
                                          </p:val>
                                        </p:tav>
                                      </p:tavLst>
                                    </p:anim>
                                    <p:anim calcmode="lin" valueType="num">
                                      <p:cBhvr>
                                        <p:cTn id="10" dur="5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truckhorn.wav"/>
                                        </p:tgtEl>
                                      </p:cMediaNode>
                                    </p:audio>
                                  </p:sub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style.rotation</p:attrName>
                                        </p:attrNameLst>
                                      </p:cBhvr>
                                      <p:tavLst>
                                        <p:tav tm="0">
                                          <p:val>
                                            <p:fltVal val="720"/>
                                          </p:val>
                                        </p:tav>
                                        <p:tav tm="100000">
                                          <p:val>
                                            <p:fltVal val="0"/>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 calcmode="lin" valueType="num">
                                      <p:cBhvr>
                                        <p:cTn id="18" dur="5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
                                            </p:cond>
                                          </p:stCondLst>
                                          <p:endCondLst>
                                            <p:cond evt="onStopAudio" delay="0">
                                              <p:tgtEl>
                                                <p:sldTgt/>
                                              </p:tgtEl>
                                            </p:cond>
                                          </p:endCondLst>
                                        </p:cTn>
                                        <p:tgtEl>
                                          <p:sndTgt r:embed="rId2" name="truckhorn.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2" name="truckhorn.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3" name="من حيث.wav"/>
                                        </p:tgtEl>
                                      </p:cMediaNode>
                                    </p:audio>
                                  </p:sub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style.rotation</p:attrName>
                                        </p:attrNameLst>
                                      </p:cBhvr>
                                      <p:tavLst>
                                        <p:tav tm="0">
                                          <p:val>
                                            <p:fltVal val="720"/>
                                          </p:val>
                                        </p:tav>
                                        <p:tav tm="100000">
                                          <p:val>
                                            <p:fltVal val="0"/>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4" name="السرعه.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سريعه.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اسرع 2.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subTnLst>
                                    <p:audio>
                                      <p:cMediaNode>
                                        <p:cTn display="0" masterRel="sameClick">
                                          <p:stCondLst>
                                            <p:cond evt="begin" delay="0">
                                              <p:tn val="51"/>
                                            </p:cond>
                                          </p:stCondLst>
                                          <p:endCondLst>
                                            <p:cond evt="onStopAudio" delay="0">
                                              <p:tgtEl>
                                                <p:sldTgt/>
                                              </p:tgtEl>
                                            </p:cond>
                                          </p:endCondLst>
                                        </p:cTn>
                                        <p:tgtEl>
                                          <p:sndTgt r:embed="rId7" name="الامان.wav"/>
                                        </p:tgtEl>
                                      </p:cMediaNode>
                                    </p:audio>
                                  </p:sub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box(in)">
                                      <p:cBhvr>
                                        <p:cTn id="58" dur="500"/>
                                        <p:tgtEl>
                                          <p:spTgt spid="25">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8" name="اكثر عرضه للحوادث.wav"/>
                                        </p:tgtEl>
                                      </p:cMediaNode>
                                    </p:audio>
                                  </p:sub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ox(in)">
                                      <p:cBhvr>
                                        <p:cTn id="63" dur="5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9" name="اكثر امانا من ال.wav"/>
                                        </p:tgtEl>
                                      </p:cMediaNode>
                                    </p:audio>
                                  </p:sub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ox(in)">
                                      <p:cBhvr>
                                        <p:cTn id="68" dur="500"/>
                                        <p:tgtEl>
                                          <p:spTgt spid="23"/>
                                        </p:tgtEl>
                                      </p:cBhvr>
                                    </p:animEffect>
                                  </p:childTnLst>
                                  <p:subTnLst>
                                    <p:audio>
                                      <p:cMediaNode>
                                        <p:cTn display="0" masterRel="sameClick">
                                          <p:stCondLst>
                                            <p:cond evt="begin" delay="0">
                                              <p:tn val="66"/>
                                            </p:cond>
                                          </p:stCondLst>
                                          <p:endCondLst>
                                            <p:cond evt="onStopAudio" delay="0">
                                              <p:tgtEl>
                                                <p:sldTgt/>
                                              </p:tgtEl>
                                            </p:cond>
                                          </p:endCondLst>
                                        </p:cTn>
                                        <p:tgtEl>
                                          <p:sndTgt r:embed="rId10" name="الحجم.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1+#ppt_w/2"/>
                                          </p:val>
                                        </p:tav>
                                        <p:tav tm="100000">
                                          <p:val>
                                            <p:strVal val="#ppt_x"/>
                                          </p:val>
                                        </p:tav>
                                      </p:tavLst>
                                    </p:anim>
                                    <p:anim calcmode="lin" valueType="num">
                                      <p:cBhvr additive="base">
                                        <p:cTn id="74" dur="500" fill="hold"/>
                                        <p:tgtEl>
                                          <p:spTgt spid="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11" name="صغيره.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0-#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2" name="كبيره جدا.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ox(in)">
                                      <p:cBhvr>
                                        <p:cTn id="85" dur="500"/>
                                        <p:tgtEl>
                                          <p:spTgt spid="24"/>
                                        </p:tgtEl>
                                      </p:cBhvr>
                                    </p:animEffect>
                                  </p:childTnLst>
                                  <p:subTnLst>
                                    <p:audio>
                                      <p:cMediaNode>
                                        <p:cTn display="0" masterRel="sameClick">
                                          <p:stCondLst>
                                            <p:cond evt="begin" delay="0">
                                              <p:tn val="83"/>
                                            </p:cond>
                                          </p:stCondLst>
                                          <p:endCondLst>
                                            <p:cond evt="onStopAudio" delay="0">
                                              <p:tgtEl>
                                                <p:sldTgt/>
                                              </p:tgtEl>
                                            </p:cond>
                                          </p:endCondLst>
                                        </p:cTn>
                                        <p:tgtEl>
                                          <p:sndTgt r:embed="rId13" name="عدد الركاب.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1+#ppt_w/2"/>
                                          </p:val>
                                        </p:tav>
                                        <p:tav tm="100000">
                                          <p:val>
                                            <p:strVal val="#ppt_x"/>
                                          </p:val>
                                        </p:tav>
                                      </p:tavLst>
                                    </p:anim>
                                    <p:anim calcmode="lin" valueType="num">
                                      <p:cBhvr additive="base">
                                        <p:cTn id="91" dur="500" fill="hold"/>
                                        <p:tgtEl>
                                          <p:spTgt spid="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14" name="5 ركاب.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0-#ppt_w/2"/>
                                          </p:val>
                                        </p:tav>
                                        <p:tav tm="100000">
                                          <p:val>
                                            <p:strVal val="#ppt_x"/>
                                          </p:val>
                                        </p:tav>
                                      </p:tavLst>
                                    </p:anim>
                                    <p:anim calcmode="lin" valueType="num">
                                      <p:cBhvr additive="base">
                                        <p:cTn id="97"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15" name="يفوق المائة راك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6"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
          <p:cNvSpPr>
            <a:spLocks noGrp="1"/>
          </p:cNvSpPr>
          <p:nvPr>
            <p:ph type="title"/>
          </p:nvPr>
        </p:nvSpPr>
        <p:spPr>
          <a:xfrm>
            <a:off x="1619672" y="764704"/>
            <a:ext cx="6336704" cy="868362"/>
          </a:xfrm>
        </p:spPr>
        <p:txBody>
          <a:bodyPr rtlCol="1">
            <a:noAutofit/>
          </a:bodyPr>
          <a:lstStyle/>
          <a:p>
            <a:pPr eaLnBrk="1" fontAlgn="auto" hangingPunct="1">
              <a:spcAft>
                <a:spcPts val="0"/>
              </a:spcAft>
              <a:defRPr/>
            </a:pPr>
            <a:r>
              <a:rPr lang="ar-EG" sz="4000" b="1" dirty="0">
                <a:solidFill>
                  <a:srgbClr val="C00000"/>
                </a:solidFill>
              </a:rPr>
              <a:t>ب- مِنْ أَوْجُهِ الشَبه بَيّنَ السّيارَة والطّائِرة أَنّهُمَا:</a:t>
            </a:r>
          </a:p>
        </p:txBody>
      </p:sp>
      <p:sp>
        <p:nvSpPr>
          <p:cNvPr id="16" name="مخطط انسيابي: معالجة متعاقبة 39"/>
          <p:cNvSpPr/>
          <p:nvPr/>
        </p:nvSpPr>
        <p:spPr>
          <a:xfrm>
            <a:off x="6000750" y="2495550"/>
            <a:ext cx="2214563" cy="2000250"/>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EG" dirty="0"/>
          </a:p>
        </p:txBody>
      </p:sp>
      <p:sp>
        <p:nvSpPr>
          <p:cNvPr id="17" name="مخطط انسيابي: معالجة متعاقبة 40"/>
          <p:cNvSpPr/>
          <p:nvPr/>
        </p:nvSpPr>
        <p:spPr>
          <a:xfrm>
            <a:off x="3429000" y="3567113"/>
            <a:ext cx="2298700" cy="2076450"/>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fontAlgn="auto">
              <a:lnSpc>
                <a:spcPct val="200000"/>
              </a:lnSpc>
              <a:spcBef>
                <a:spcPts val="0"/>
              </a:spcBef>
              <a:spcAft>
                <a:spcPts val="0"/>
              </a:spcAft>
              <a:defRPr/>
            </a:pPr>
            <a:r>
              <a:rPr lang="ar-EG" sz="1100" dirty="0">
                <a:solidFill>
                  <a:schemeClr val="tx1"/>
                </a:solidFill>
              </a:rPr>
              <a:t>...................................</a:t>
            </a:r>
          </a:p>
          <a:p>
            <a:pPr algn="ctr" fontAlgn="auto">
              <a:lnSpc>
                <a:spcPct val="200000"/>
              </a:lnSpc>
              <a:spcBef>
                <a:spcPts val="0"/>
              </a:spcBef>
              <a:spcAft>
                <a:spcPts val="0"/>
              </a:spcAft>
              <a:defRPr/>
            </a:pPr>
            <a:endParaRPr lang="ar-EG" sz="1100" dirty="0">
              <a:solidFill>
                <a:schemeClr val="tx1"/>
              </a:solidFill>
            </a:endParaRPr>
          </a:p>
          <a:p>
            <a:pPr algn="ctr" fontAlgn="auto">
              <a:lnSpc>
                <a:spcPct val="200000"/>
              </a:lnSpc>
              <a:spcBef>
                <a:spcPts val="0"/>
              </a:spcBef>
              <a:spcAft>
                <a:spcPts val="0"/>
              </a:spcAft>
              <a:defRPr/>
            </a:pPr>
            <a:r>
              <a:rPr lang="ar-EG" sz="1100" dirty="0">
                <a:solidFill>
                  <a:schemeClr val="tx1"/>
                </a:solidFill>
              </a:rPr>
              <a:t>....................................</a:t>
            </a:r>
          </a:p>
        </p:txBody>
      </p:sp>
      <p:sp>
        <p:nvSpPr>
          <p:cNvPr id="18" name="مخطط انسيابي: معالجة متعاقبة 41"/>
          <p:cNvSpPr/>
          <p:nvPr/>
        </p:nvSpPr>
        <p:spPr>
          <a:xfrm>
            <a:off x="857250" y="2424113"/>
            <a:ext cx="2298700" cy="2076450"/>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lnSpc>
                <a:spcPct val="200000"/>
              </a:lnSpc>
              <a:spcBef>
                <a:spcPts val="0"/>
              </a:spcBef>
              <a:spcAft>
                <a:spcPts val="0"/>
              </a:spcAft>
              <a:defRPr/>
            </a:pPr>
            <a:r>
              <a:rPr lang="ar-EG" sz="1100" dirty="0">
                <a:solidFill>
                  <a:schemeClr val="tx1"/>
                </a:solidFill>
              </a:rPr>
              <a:t>...................................</a:t>
            </a:r>
          </a:p>
          <a:p>
            <a:pPr algn="ctr" fontAlgn="auto">
              <a:lnSpc>
                <a:spcPct val="200000"/>
              </a:lnSpc>
              <a:spcBef>
                <a:spcPts val="0"/>
              </a:spcBef>
              <a:spcAft>
                <a:spcPts val="0"/>
              </a:spcAft>
              <a:defRPr/>
            </a:pPr>
            <a:endParaRPr lang="ar-EG" sz="1100" dirty="0">
              <a:solidFill>
                <a:schemeClr val="tx1"/>
              </a:solidFill>
            </a:endParaRPr>
          </a:p>
          <a:p>
            <a:pPr algn="ctr" fontAlgn="auto">
              <a:lnSpc>
                <a:spcPct val="200000"/>
              </a:lnSpc>
              <a:spcBef>
                <a:spcPts val="0"/>
              </a:spcBef>
              <a:spcAft>
                <a:spcPts val="0"/>
              </a:spcAft>
              <a:defRPr/>
            </a:pPr>
            <a:r>
              <a:rPr lang="ar-EG" sz="1100" dirty="0">
                <a:solidFill>
                  <a:schemeClr val="tx1"/>
                </a:solidFill>
              </a:rPr>
              <a:t>....................................</a:t>
            </a:r>
            <a:endParaRPr lang="ar-EG" sz="1400" dirty="0">
              <a:solidFill>
                <a:schemeClr val="tx1"/>
              </a:solidFill>
            </a:endParaRPr>
          </a:p>
        </p:txBody>
      </p:sp>
      <p:sp>
        <p:nvSpPr>
          <p:cNvPr id="20" name="عنوان 1"/>
          <p:cNvSpPr txBox="1">
            <a:spLocks/>
          </p:cNvSpPr>
          <p:nvPr/>
        </p:nvSpPr>
        <p:spPr>
          <a:xfrm>
            <a:off x="6000750" y="2857500"/>
            <a:ext cx="2214563" cy="1296988"/>
          </a:xfrm>
          <a:prstGeom prst="rect">
            <a:avLst/>
          </a:prstGeom>
        </p:spPr>
        <p:txBody>
          <a:bodyPr rtlCol="1" anchor="ctr">
            <a:normAutofit fontScale="97500"/>
          </a:bodyPr>
          <a:lstStyle/>
          <a:p>
            <a:pPr algn="ctr" fontAlgn="auto">
              <a:spcAft>
                <a:spcPts val="0"/>
              </a:spcAft>
              <a:defRPr/>
            </a:pPr>
            <a:r>
              <a:rPr lang="ar-EG" sz="3600" b="1" dirty="0">
                <a:latin typeface="+mj-lt"/>
                <a:ea typeface="+mj-ea"/>
                <a:cs typeface="+mj-cs"/>
              </a:rPr>
              <a:t>وَسيلَتا مُواصَلاتٍ.</a:t>
            </a:r>
          </a:p>
        </p:txBody>
      </p:sp>
      <p:sp>
        <p:nvSpPr>
          <p:cNvPr id="21" name="عنوان 1"/>
          <p:cNvSpPr txBox="1">
            <a:spLocks/>
          </p:cNvSpPr>
          <p:nvPr/>
        </p:nvSpPr>
        <p:spPr>
          <a:xfrm>
            <a:off x="3500430" y="4000504"/>
            <a:ext cx="2214563" cy="1296987"/>
          </a:xfrm>
          <a:prstGeom prst="rect">
            <a:avLst/>
          </a:prstGeom>
        </p:spPr>
        <p:txBody>
          <a:bodyPr rtlCol="1" anchor="ctr">
            <a:normAutofit fontScale="97500"/>
          </a:bodyPr>
          <a:lstStyle/>
          <a:p>
            <a:pPr algn="ctr">
              <a:defRPr/>
            </a:pPr>
            <a:r>
              <a:rPr lang="ar-EG" sz="3600" b="1" dirty="0">
                <a:ln w="0"/>
                <a:solidFill>
                  <a:srgbClr val="FF0000"/>
                </a:solidFill>
                <a:effectLst>
                  <a:outerShdw blurRad="38100" dist="19050" dir="2700000" algn="tl" rotWithShape="0">
                    <a:schemeClr val="dk1">
                      <a:alpha val="40000"/>
                    </a:schemeClr>
                  </a:outerShdw>
                </a:effectLst>
              </a:rPr>
              <a:t>لَهُمَا </a:t>
            </a:r>
          </a:p>
          <a:p>
            <a:pPr algn="ctr">
              <a:defRPr/>
            </a:pPr>
            <a:r>
              <a:rPr lang="ar-EG" sz="3600" b="1" dirty="0">
                <a:ln w="0"/>
                <a:solidFill>
                  <a:srgbClr val="FF0000"/>
                </a:solidFill>
                <a:effectLst>
                  <a:outerShdw blurRad="38100" dist="19050" dir="2700000" algn="tl" rotWithShape="0">
                    <a:schemeClr val="dk1">
                      <a:alpha val="40000"/>
                    </a:schemeClr>
                  </a:outerShdw>
                </a:effectLst>
              </a:rPr>
              <a:t>مُوتورٌ</a:t>
            </a:r>
            <a:endParaRPr lang="en-US" sz="3600" b="1" dirty="0">
              <a:ln w="0"/>
              <a:solidFill>
                <a:srgbClr val="FF0000"/>
              </a:solidFill>
              <a:effectLst>
                <a:outerShdw blurRad="38100" dist="19050" dir="2700000" algn="tl" rotWithShape="0">
                  <a:schemeClr val="dk1">
                    <a:alpha val="40000"/>
                  </a:schemeClr>
                </a:outerShdw>
              </a:effectLst>
            </a:endParaRPr>
          </a:p>
        </p:txBody>
      </p:sp>
      <p:sp>
        <p:nvSpPr>
          <p:cNvPr id="22" name="عنوان 1"/>
          <p:cNvSpPr txBox="1">
            <a:spLocks/>
          </p:cNvSpPr>
          <p:nvPr/>
        </p:nvSpPr>
        <p:spPr>
          <a:xfrm>
            <a:off x="785786" y="2786058"/>
            <a:ext cx="2214563" cy="1296988"/>
          </a:xfrm>
          <a:prstGeom prst="rect">
            <a:avLst/>
          </a:prstGeom>
        </p:spPr>
        <p:txBody>
          <a:bodyPr rtlCol="1" anchor="ctr">
            <a:normAutofit fontScale="97500"/>
          </a:bodyPr>
          <a:lstStyle/>
          <a:p>
            <a:pPr algn="ctr">
              <a:defRPr/>
            </a:pPr>
            <a:r>
              <a:rPr lang="ar-EG"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تَعْمَلانِ بِالبَنْزينِ</a:t>
            </a:r>
            <a:endPar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420330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من اوجه الشبة بين.wav"/>
                                        </p:tgtEl>
                                      </p:cMediaNode>
                                    </p:audio>
                                  </p:sub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3"/>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3" name="carhornshort.wav"/>
                                        </p:tgtEl>
                                      </p:cMediaNode>
                                    </p:audio>
                                  </p:sub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3" name="carhornshort.wav"/>
                                        </p:tgtEl>
                                      </p:cMediaNode>
                                    </p:audio>
                                  </p:sub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3"/>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3" name="carhornshort.wav"/>
                                        </p:tgtEl>
                                      </p:cMediaNode>
                                    </p:audio>
                                  </p:sub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3"/>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4" name="وسيلتا مواصلات.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subTnLst>
                                    <p:audio>
                                      <p:cMediaNode>
                                        <p:cTn display="0" masterRel="sameClick">
                                          <p:stCondLst>
                                            <p:cond evt="begin" delay="0">
                                              <p:tn val="39"/>
                                            </p:cond>
                                          </p:stCondLst>
                                          <p:endCondLst>
                                            <p:cond evt="onStopAudio" delay="0">
                                              <p:tgtEl>
                                                <p:sldTgt/>
                                              </p:tgtEl>
                                            </p:cond>
                                          </p:endCondLst>
                                        </p:cTn>
                                        <p:tgtEl>
                                          <p:sndTgt r:embed="rId5" name="لهما موتور.wav"/>
                                        </p:tgtEl>
                                      </p:cMediaNode>
                                    </p:audio>
                                  </p:sub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subTnLst>
                                    <p:audio>
                                      <p:cMediaNode>
                                        <p:cTn display="0" masterRel="sameClick">
                                          <p:stCondLst>
                                            <p:cond evt="begin" delay="0">
                                              <p:tn val="44"/>
                                            </p:cond>
                                          </p:stCondLst>
                                          <p:endCondLst>
                                            <p:cond evt="onStopAudio" delay="0">
                                              <p:tgtEl>
                                                <p:sldTgt/>
                                              </p:tgtEl>
                                            </p:cond>
                                          </p:endCondLst>
                                        </p:cTn>
                                        <p:tgtEl>
                                          <p:sndTgt r:embed="rId6" name="تعملان بالبنز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700808"/>
            <a:ext cx="7704856" cy="3477875"/>
          </a:xfrm>
          <a:prstGeom prst="rect">
            <a:avLst/>
          </a:prstGeom>
          <a:noFill/>
        </p:spPr>
        <p:txBody>
          <a:bodyPr wrap="square" rtlCol="1">
            <a:spAutoFit/>
          </a:bodyPr>
          <a:lstStyle/>
          <a:p>
            <a:pPr algn="justLow"/>
            <a:r>
              <a:rPr lang="ar-EG" sz="4400" dirty="0">
                <a:ln w="12700">
                  <a:solidFill>
                    <a:schemeClr val="tx2">
                      <a:satMod val="155000"/>
                    </a:schemeClr>
                  </a:solidFill>
                  <a:prstDash val="solid"/>
                </a:ln>
                <a:solidFill>
                  <a:srgbClr val="0070C0"/>
                </a:solidFill>
              </a:rPr>
              <a:t>5- نعمة التنقل من مكان لآخر بوسائل المواصلات، قديمة كانت أو حديثة، نعمة تستحق الشكر، لذلك من الأدب أن نحافظ على دعاء الركوب، الذي علمناه رسولنا الكريم.</a:t>
            </a:r>
          </a:p>
        </p:txBody>
      </p:sp>
    </p:spTree>
    <p:extLst>
      <p:ext uri="{BB962C8B-B14F-4D97-AF65-F5344CB8AC3E}">
        <p14:creationId xmlns:p14="http://schemas.microsoft.com/office/powerpoint/2010/main" val="2154451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452" y="620688"/>
            <a:ext cx="6884894" cy="1200329"/>
          </a:xfrm>
          <a:prstGeom prst="rect">
            <a:avLst/>
          </a:prstGeom>
          <a:noFill/>
        </p:spPr>
        <p:txBody>
          <a:bodyPr wrap="square" rtlCol="1">
            <a:spAutoFit/>
          </a:bodyPr>
          <a:lstStyle/>
          <a:p>
            <a:pPr algn="ctr"/>
            <a:r>
              <a:rPr lang="ar-EG" sz="3600" b="1" dirty="0">
                <a:solidFill>
                  <a:srgbClr val="C00000"/>
                </a:solidFill>
              </a:rPr>
              <a:t>من أدعية النبي -صلى الله عليه وسلم- في الركوب والسفر.</a:t>
            </a:r>
          </a:p>
        </p:txBody>
      </p:sp>
      <p:sp>
        <p:nvSpPr>
          <p:cNvPr id="4" name="TextBox 3"/>
          <p:cNvSpPr txBox="1"/>
          <p:nvPr/>
        </p:nvSpPr>
        <p:spPr>
          <a:xfrm>
            <a:off x="611560" y="2242607"/>
            <a:ext cx="7740352" cy="2554545"/>
          </a:xfrm>
          <a:prstGeom prst="rect">
            <a:avLst/>
          </a:prstGeom>
          <a:noFill/>
        </p:spPr>
        <p:txBody>
          <a:bodyPr wrap="square" rtlCol="1">
            <a:spAutoFit/>
          </a:bodyPr>
          <a:lstStyle/>
          <a:p>
            <a:r>
              <a:rPr lang="ar-EG" sz="4000" dirty="0">
                <a:ln>
                  <a:solidFill>
                    <a:sysClr val="windowText" lastClr="000000"/>
                  </a:solidFill>
                </a:ln>
                <a:solidFill>
                  <a:sysClr val="windowText" lastClr="000000"/>
                </a:solidFill>
              </a:rPr>
              <a:t>أ- أقرأ الأدعية النبوية، ثم أحفظها.</a:t>
            </a:r>
          </a:p>
          <a:p>
            <a:r>
              <a:rPr lang="ar-EG" sz="4000" dirty="0">
                <a:ln>
                  <a:solidFill>
                    <a:sysClr val="windowText" lastClr="000000"/>
                  </a:solidFill>
                </a:ln>
                <a:solidFill>
                  <a:sysClr val="windowText" lastClr="000000"/>
                </a:solidFill>
              </a:rPr>
              <a:t>ب- أقول الدعاء الأول إذا ركبت السيارة داخل مدينتي أو قريتي، وأقول الدعاءين معاً إذا ركبت السيارة أو الطائرة للسفر.</a:t>
            </a:r>
          </a:p>
        </p:txBody>
      </p:sp>
    </p:spTree>
    <p:extLst>
      <p:ext uri="{BB962C8B-B14F-4D97-AF65-F5344CB8AC3E}">
        <p14:creationId xmlns:p14="http://schemas.microsoft.com/office/powerpoint/2010/main" val="2994915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6FA6B6D-5BDD-4490-8BE2-21E5584FF4B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33871" y="548860"/>
            <a:ext cx="3346705" cy="1872028"/>
          </a:xfrm>
          <a:prstGeom prst="rect">
            <a:avLst/>
          </a:prstGeom>
        </p:spPr>
      </p:pic>
      <p:sp>
        <p:nvSpPr>
          <p:cNvPr id="5" name="عنوان 1"/>
          <p:cNvSpPr>
            <a:spLocks noGrp="1"/>
          </p:cNvSpPr>
          <p:nvPr>
            <p:ph type="ctrTitle"/>
          </p:nvPr>
        </p:nvSpPr>
        <p:spPr>
          <a:xfrm>
            <a:off x="4335455" y="548860"/>
            <a:ext cx="5143536" cy="1785950"/>
          </a:xfrm>
        </p:spPr>
        <p:txBody>
          <a:bodyPr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ar-EG" sz="3600" b="1" dirty="0">
                <a:solidFill>
                  <a:srgbClr val="FF0000"/>
                </a:solidFill>
              </a:rPr>
              <a:t>أسرتي العزيزة</a:t>
            </a:r>
          </a:p>
        </p:txBody>
      </p:sp>
      <p:sp>
        <p:nvSpPr>
          <p:cNvPr id="2" name="مستطيل 1"/>
          <p:cNvSpPr/>
          <p:nvPr/>
        </p:nvSpPr>
        <p:spPr>
          <a:xfrm>
            <a:off x="977400" y="2780928"/>
            <a:ext cx="7189200" cy="2554545"/>
          </a:xfrm>
          <a:prstGeom prst="rect">
            <a:avLst/>
          </a:prstGeom>
        </p:spPr>
        <p:txBody>
          <a:bodyPr wrap="square">
            <a:spAutoFit/>
          </a:bodyPr>
          <a:lstStyle/>
          <a:p>
            <a:pPr algn="justLow"/>
            <a:r>
              <a:rPr lang="ar-EG" sz="3200" b="1" dirty="0"/>
              <a:t>سأبدأ اليوم دراسة الوحدة الثالثة، أتعلم فيها الكثير من المعارف والمهارات، من خلال نصوص تدور حول محور (آداب وواجبات) وهذا نشاط أود منك أسرتي العزيزة مشاركتي في تنفيذه. ولكم مني خالص الحب والتقدير. ابنكم /ابنتكم </a:t>
            </a:r>
            <a:endParaRPr lang="en-US" sz="3200" b="1" dirty="0"/>
          </a:p>
        </p:txBody>
      </p:sp>
    </p:spTree>
    <p:extLst>
      <p:ext uri="{BB962C8B-B14F-4D97-AF65-F5344CB8AC3E}">
        <p14:creationId xmlns:p14="http://schemas.microsoft.com/office/powerpoint/2010/main" val="41688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43841"/>
            <a:ext cx="7488832" cy="4339650"/>
          </a:xfrm>
          <a:prstGeom prst="rect">
            <a:avLst/>
          </a:prstGeom>
          <a:noFill/>
        </p:spPr>
        <p:txBody>
          <a:bodyPr wrap="square" rtlCol="1">
            <a:spAutoFit/>
          </a:bodyPr>
          <a:lstStyle/>
          <a:p>
            <a:pPr algn="justLow"/>
            <a:r>
              <a:rPr lang="ar-EG" sz="3600" b="1" dirty="0"/>
              <a:t>كان إذا قُدِّمت إليه دابته ليركبها يقول: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بسم الله</a:t>
            </a:r>
            <a:r>
              <a:rPr lang="ar-EG" sz="3600" b="1" dirty="0"/>
              <a:t>) حين يضع رجله في الركاب وإذا استوى على ظهرها قال: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الحمد لله، سبحان الذي سخر لنا هذا وما كنا له مقرنين</a:t>
            </a:r>
            <a:r>
              <a:rPr lang="ar-EG" sz="3600" b="1" dirty="0"/>
              <a:t>،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وإنا إلى ربنا لمنقلبون</a:t>
            </a:r>
            <a:r>
              <a:rPr lang="ar-EG" sz="3600" b="1" dirty="0">
                <a:ln w="1905"/>
                <a:effectLst>
                  <a:innerShdw blurRad="69850" dist="43180" dir="5400000">
                    <a:srgbClr val="000000">
                      <a:alpha val="65000"/>
                    </a:srgbClr>
                  </a:innerShdw>
                </a:effectLst>
              </a:rPr>
              <a:t>)</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ar-EG" sz="3600" b="1" dirty="0"/>
              <a:t> ثم يقول</a:t>
            </a:r>
            <a:r>
              <a:rPr lang="ar-EG" sz="3600" b="1" dirty="0">
                <a:sym typeface="Wingdings" pitchFamily="2" charset="2"/>
              </a:rPr>
              <a:t>: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الحمد لله الحمد لله الحمد لله</a:t>
            </a:r>
            <a:r>
              <a:rPr lang="ar-EG" sz="3600" b="1" dirty="0">
                <a:sym typeface="Wingdings" pitchFamily="2" charset="2"/>
              </a:rPr>
              <a:t>)، ثم يقول: </a:t>
            </a:r>
            <a:r>
              <a:rPr lang="ar-EG" sz="3600" b="1" dirty="0">
                <a:ln w="1905"/>
                <a:effectLst>
                  <a:innerShdw blurRad="69850" dist="43180" dir="5400000">
                    <a:srgbClr val="000000">
                      <a:alpha val="65000"/>
                    </a:srgbClr>
                  </a:innerShdw>
                </a:effectLst>
                <a:sym typeface="Wingdings" pitchFamily="2" charset="2"/>
              </a:rPr>
              <a:t>(</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الله أكبر الله اكبر الله أكبر</a:t>
            </a:r>
            <a:r>
              <a:rPr lang="ar-EG" sz="3600" b="1" dirty="0">
                <a:sym typeface="Wingdings" pitchFamily="2" charset="2"/>
              </a:rPr>
              <a:t>) ثم يقول </a:t>
            </a:r>
            <a:r>
              <a:rPr lang="ar-EG" sz="3600" b="1" dirty="0">
                <a:ln w="1905"/>
                <a:effectLst>
                  <a:innerShdw blurRad="69850" dist="43180" dir="5400000">
                    <a:srgbClr val="000000">
                      <a:alpha val="65000"/>
                    </a:srgbClr>
                  </a:innerShdw>
                </a:effectLst>
                <a:sym typeface="Wingdings" pitchFamily="2" charset="2"/>
              </a:rPr>
              <a:t>(</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سبحانك إني ظلمت نفسي فاغفر لي إنه لا يغفر الذنوب إلا أنت</a:t>
            </a:r>
            <a:r>
              <a:rPr lang="ar-EG" sz="3600" b="1" dirty="0">
                <a:sym typeface="Wingdings" pitchFamily="2" charset="2"/>
              </a:rPr>
              <a:t>) </a:t>
            </a:r>
            <a:r>
              <a:rPr lang="ar-EG" sz="2400" b="1" dirty="0">
                <a:solidFill>
                  <a:prstClr val="black"/>
                </a:solidFill>
              </a:rPr>
              <a:t>رواه أبو داود رقم 2602</a:t>
            </a:r>
            <a:endParaRPr lang="ar-EG" sz="3600" b="1" dirty="0"/>
          </a:p>
        </p:txBody>
      </p:sp>
    </p:spTree>
    <p:extLst>
      <p:ext uri="{BB962C8B-B14F-4D97-AF65-F5344CB8AC3E}">
        <p14:creationId xmlns:p14="http://schemas.microsoft.com/office/powerpoint/2010/main" val="3651199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484784"/>
            <a:ext cx="8064896" cy="3970318"/>
          </a:xfrm>
          <a:prstGeom prst="rect">
            <a:avLst/>
          </a:prstGeom>
          <a:noFill/>
        </p:spPr>
        <p:txBody>
          <a:bodyPr wrap="square" rtlCol="1">
            <a:spAutoFit/>
          </a:bodyPr>
          <a:lstStyle/>
          <a:p>
            <a:pPr algn="justLow"/>
            <a:r>
              <a:rPr lang="ar-EG" sz="3600" b="1" dirty="0">
                <a:solidFill>
                  <a:prstClr val="black"/>
                </a:solidFill>
              </a:rPr>
              <a:t>وكان يقول في السفر: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اللهم إنا نسالك في سفرنا هذا البر والتقوى ومن العمل ما ترضى، اللهم هون علينا سفرنا هذا واطو عنا بعده، اللهم أنت الصاحب في السفر والخليفة في الأهل، اللهم إني أعوذ بك من وعثاء السفر وكآبة المنظر وسوء المنقلب في المال والأهل</a:t>
            </a:r>
            <a:r>
              <a:rPr lang="ar-EG" sz="3600" b="1" dirty="0">
                <a:solidFill>
                  <a:prstClr val="black"/>
                </a:solidFill>
              </a:rPr>
              <a:t>) وإذا رجع قالهن وزاد فيهن: </a:t>
            </a:r>
            <a:r>
              <a:rPr lang="ar-EG" sz="3600" b="1" dirty="0">
                <a:ln w="1905"/>
                <a:effectLst>
                  <a:innerShdw blurRad="69850" dist="43180" dir="5400000">
                    <a:srgbClr val="000000">
                      <a:alpha val="65000"/>
                    </a:srgbClr>
                  </a:innerShdw>
                </a:effectLst>
              </a:rPr>
              <a:t>(</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آيبون تائبون عابدون لربنا حامدون</a:t>
            </a:r>
            <a:r>
              <a:rPr lang="ar-EG" sz="3600" b="1" dirty="0">
                <a:solidFill>
                  <a:prstClr val="black"/>
                </a:solidFill>
              </a:rPr>
              <a:t>) </a:t>
            </a:r>
            <a:r>
              <a:rPr lang="ar-EG" b="1" dirty="0">
                <a:solidFill>
                  <a:prstClr val="black"/>
                </a:solidFill>
              </a:rPr>
              <a:t>رواه البخاري رقم 1797</a:t>
            </a:r>
            <a:endParaRPr lang="ar-EG" sz="1600" b="1" dirty="0">
              <a:solidFill>
                <a:prstClr val="black"/>
              </a:solidFill>
            </a:endParaRPr>
          </a:p>
        </p:txBody>
      </p:sp>
    </p:spTree>
    <p:extLst>
      <p:ext uri="{BB962C8B-B14F-4D97-AF65-F5344CB8AC3E}">
        <p14:creationId xmlns:p14="http://schemas.microsoft.com/office/powerpoint/2010/main" val="3955253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8407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4653136"/>
            <a:ext cx="8424936" cy="95410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800" b="1" spc="50" dirty="0">
                <a:ln w="11430"/>
                <a:solidFill>
                  <a:srgbClr val="0000FF"/>
                </a:solidFill>
              </a:rPr>
              <a:t>ساعد ابنك </a:t>
            </a:r>
            <a:r>
              <a:rPr lang="en-US" sz="2800" b="1" spc="50" dirty="0">
                <a:ln w="11430"/>
                <a:solidFill>
                  <a:srgbClr val="0000FF"/>
                </a:solidFill>
              </a:rPr>
              <a:t>/</a:t>
            </a:r>
            <a:r>
              <a:rPr lang="ar-EG" sz="2800" b="1" spc="50" dirty="0">
                <a:ln w="11430"/>
                <a:solidFill>
                  <a:srgbClr val="0000FF"/>
                </a:solidFill>
              </a:rPr>
              <a:t>ابنتك في حفظ هذه الأدعية، وذكّره بتطبيقها، وشجعه على تعليمها لأفراد أسرته.</a:t>
            </a:r>
          </a:p>
        </p:txBody>
      </p:sp>
      <p:sp>
        <p:nvSpPr>
          <p:cNvPr id="3" name="مستطيل 2"/>
          <p:cNvSpPr/>
          <p:nvPr/>
        </p:nvSpPr>
        <p:spPr>
          <a:xfrm>
            <a:off x="3288826" y="3284984"/>
            <a:ext cx="2350323" cy="707886"/>
          </a:xfrm>
          <a:prstGeom prst="rect">
            <a:avLst/>
          </a:prstGeom>
        </p:spPr>
        <p:txBody>
          <a:bodyPr wrap="none">
            <a:spAutoFit/>
          </a:bodyPr>
          <a:lstStyle/>
          <a:p>
            <a:pPr algn="ctr"/>
            <a:r>
              <a:rPr lang="ar-EG" sz="4000" b="1" spc="50" dirty="0">
                <a:ln w="11430"/>
                <a:solidFill>
                  <a:srgbClr val="FF0000"/>
                </a:solidFill>
              </a:rPr>
              <a:t>نشاط أسري </a:t>
            </a:r>
          </a:p>
        </p:txBody>
      </p:sp>
    </p:spTree>
    <p:extLst>
      <p:ext uri="{BB962C8B-B14F-4D97-AF65-F5344CB8AC3E}">
        <p14:creationId xmlns:p14="http://schemas.microsoft.com/office/powerpoint/2010/main" val="368023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7804" y="589316"/>
            <a:ext cx="6408712" cy="769441"/>
          </a:xfrm>
          <a:prstGeom prst="rect">
            <a:avLst/>
          </a:prstGeom>
          <a:noFill/>
        </p:spPr>
        <p:txBody>
          <a:bodyPr wrap="square" rtlCol="1">
            <a:spAutoFit/>
          </a:bodyPr>
          <a:lstStyle/>
          <a:p>
            <a:pPr algn="ctr"/>
            <a:r>
              <a:rPr lang="ar-EG" sz="4400" b="1" dirty="0">
                <a:solidFill>
                  <a:schemeClr val="tx2">
                    <a:lumMod val="60000"/>
                    <a:lumOff val="40000"/>
                  </a:schemeClr>
                </a:solidFill>
              </a:rPr>
              <a:t>جـ - أفهم معاني الكلمات:</a:t>
            </a:r>
          </a:p>
        </p:txBody>
      </p:sp>
      <p:sp>
        <p:nvSpPr>
          <p:cNvPr id="4" name="TextBox 3"/>
          <p:cNvSpPr txBox="1"/>
          <p:nvPr/>
        </p:nvSpPr>
        <p:spPr>
          <a:xfrm>
            <a:off x="6012160" y="1900821"/>
            <a:ext cx="1224136" cy="646331"/>
          </a:xfrm>
          <a:prstGeom prst="rect">
            <a:avLst/>
          </a:prstGeom>
          <a:noFill/>
        </p:spPr>
        <p:txBody>
          <a:bodyPr wrap="square" rtlCol="1">
            <a:spAutoFit/>
          </a:bodyPr>
          <a:lstStyle/>
          <a:p>
            <a:r>
              <a:rPr lang="ar-EG" sz="3600" b="1" dirty="0">
                <a:solidFill>
                  <a:srgbClr val="0000FF"/>
                </a:solidFill>
              </a:rPr>
              <a:t>استوى</a:t>
            </a:r>
          </a:p>
        </p:txBody>
      </p:sp>
      <p:sp>
        <p:nvSpPr>
          <p:cNvPr id="6" name="Left Arrow 5"/>
          <p:cNvSpPr/>
          <p:nvPr/>
        </p:nvSpPr>
        <p:spPr>
          <a:xfrm>
            <a:off x="4849433" y="1900821"/>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600" b="1">
              <a:solidFill>
                <a:srgbClr val="0000FF"/>
              </a:solidFill>
            </a:endParaRPr>
          </a:p>
        </p:txBody>
      </p:sp>
      <p:sp>
        <p:nvSpPr>
          <p:cNvPr id="7" name="TextBox 6"/>
          <p:cNvSpPr txBox="1"/>
          <p:nvPr/>
        </p:nvSpPr>
        <p:spPr>
          <a:xfrm>
            <a:off x="2240162" y="1836604"/>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استقر وثبت </a:t>
            </a:r>
          </a:p>
        </p:txBody>
      </p:sp>
      <p:sp>
        <p:nvSpPr>
          <p:cNvPr id="9" name="TextBox 8"/>
          <p:cNvSpPr txBox="1"/>
          <p:nvPr/>
        </p:nvSpPr>
        <p:spPr>
          <a:xfrm>
            <a:off x="5459833" y="2825581"/>
            <a:ext cx="2328791" cy="646331"/>
          </a:xfrm>
          <a:prstGeom prst="rect">
            <a:avLst/>
          </a:prstGeom>
          <a:noFill/>
        </p:spPr>
        <p:txBody>
          <a:bodyPr wrap="square" rtlCol="1">
            <a:spAutoFit/>
          </a:bodyPr>
          <a:lstStyle/>
          <a:p>
            <a:r>
              <a:rPr lang="ar-EG" sz="3600" b="1" dirty="0">
                <a:solidFill>
                  <a:srgbClr val="0000FF"/>
                </a:solidFill>
              </a:rPr>
              <a:t>سخّر لنا هذا </a:t>
            </a:r>
          </a:p>
        </p:txBody>
      </p:sp>
      <p:sp>
        <p:nvSpPr>
          <p:cNvPr id="10" name="Left Arrow 9"/>
          <p:cNvSpPr/>
          <p:nvPr/>
        </p:nvSpPr>
        <p:spPr>
          <a:xfrm>
            <a:off x="4841377" y="2858975"/>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600" b="1">
              <a:solidFill>
                <a:srgbClr val="0000FF"/>
              </a:solidFill>
            </a:endParaRPr>
          </a:p>
        </p:txBody>
      </p:sp>
      <p:sp>
        <p:nvSpPr>
          <p:cNvPr id="11" name="TextBox 10"/>
          <p:cNvSpPr txBox="1"/>
          <p:nvPr/>
        </p:nvSpPr>
        <p:spPr>
          <a:xfrm>
            <a:off x="528373" y="2797623"/>
            <a:ext cx="4198822"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ذلل وسهّل لنا هذا المركوب</a:t>
            </a:r>
          </a:p>
        </p:txBody>
      </p:sp>
      <p:sp>
        <p:nvSpPr>
          <p:cNvPr id="12" name="TextBox 11"/>
          <p:cNvSpPr txBox="1"/>
          <p:nvPr/>
        </p:nvSpPr>
        <p:spPr>
          <a:xfrm>
            <a:off x="5468981" y="3817862"/>
            <a:ext cx="2520280" cy="646331"/>
          </a:xfrm>
          <a:prstGeom prst="rect">
            <a:avLst/>
          </a:prstGeom>
          <a:noFill/>
        </p:spPr>
        <p:txBody>
          <a:bodyPr wrap="square" rtlCol="1">
            <a:spAutoFit/>
          </a:bodyPr>
          <a:lstStyle/>
          <a:p>
            <a:pPr algn="ctr"/>
            <a:r>
              <a:rPr lang="ar-EG" sz="3600" b="1" dirty="0">
                <a:solidFill>
                  <a:srgbClr val="0000FF"/>
                </a:solidFill>
              </a:rPr>
              <a:t>مقرنين</a:t>
            </a:r>
          </a:p>
        </p:txBody>
      </p:sp>
      <p:sp>
        <p:nvSpPr>
          <p:cNvPr id="13" name="Left Arrow 12"/>
          <p:cNvSpPr/>
          <p:nvPr/>
        </p:nvSpPr>
        <p:spPr>
          <a:xfrm>
            <a:off x="4850595" y="3840048"/>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600" b="1">
              <a:solidFill>
                <a:srgbClr val="0000FF"/>
              </a:solidFill>
            </a:endParaRPr>
          </a:p>
        </p:txBody>
      </p:sp>
      <p:sp>
        <p:nvSpPr>
          <p:cNvPr id="14" name="TextBox 13"/>
          <p:cNvSpPr txBox="1"/>
          <p:nvPr/>
        </p:nvSpPr>
        <p:spPr>
          <a:xfrm>
            <a:off x="2517014" y="3778696"/>
            <a:ext cx="2099411"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قادرين</a:t>
            </a:r>
          </a:p>
        </p:txBody>
      </p:sp>
      <p:sp>
        <p:nvSpPr>
          <p:cNvPr id="20" name="TextBox 19"/>
          <p:cNvSpPr txBox="1"/>
          <p:nvPr/>
        </p:nvSpPr>
        <p:spPr>
          <a:xfrm>
            <a:off x="5529592" y="4726885"/>
            <a:ext cx="2520280" cy="646331"/>
          </a:xfrm>
          <a:prstGeom prst="rect">
            <a:avLst/>
          </a:prstGeom>
          <a:noFill/>
        </p:spPr>
        <p:txBody>
          <a:bodyPr wrap="square" rtlCol="1">
            <a:spAutoFit/>
          </a:bodyPr>
          <a:lstStyle/>
          <a:p>
            <a:pPr algn="ctr"/>
            <a:r>
              <a:rPr lang="ar-EG" sz="3600" b="1" dirty="0">
                <a:solidFill>
                  <a:srgbClr val="0000FF"/>
                </a:solidFill>
              </a:rPr>
              <a:t>منقلبون</a:t>
            </a:r>
          </a:p>
        </p:txBody>
      </p:sp>
      <p:sp>
        <p:nvSpPr>
          <p:cNvPr id="21" name="Left Arrow 20"/>
          <p:cNvSpPr/>
          <p:nvPr/>
        </p:nvSpPr>
        <p:spPr>
          <a:xfrm>
            <a:off x="4870741" y="4662801"/>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600" b="1">
              <a:solidFill>
                <a:srgbClr val="0000FF"/>
              </a:solidFill>
            </a:endParaRPr>
          </a:p>
        </p:txBody>
      </p:sp>
      <p:sp>
        <p:nvSpPr>
          <p:cNvPr id="22" name="TextBox 21"/>
          <p:cNvSpPr txBox="1"/>
          <p:nvPr/>
        </p:nvSpPr>
        <p:spPr>
          <a:xfrm>
            <a:off x="2162706" y="4653136"/>
            <a:ext cx="2289886" cy="646331"/>
          </a:xfrm>
          <a:prstGeom prst="rect">
            <a:avLst/>
          </a:prstGeom>
          <a:noFill/>
        </p:spPr>
        <p:txBody>
          <a:bodyPr wrap="square" rtlCol="1">
            <a:spAutoFit/>
          </a:bodyPr>
          <a:lstStyle/>
          <a:p>
            <a:r>
              <a:rPr lang="ar-EG" sz="3600" dirty="0">
                <a:ln>
                  <a:solidFill>
                    <a:schemeClr val="tx1"/>
                  </a:solidFill>
                </a:ln>
                <a:solidFill>
                  <a:sysClr val="windowText" lastClr="000000"/>
                </a:solidFill>
              </a:rPr>
              <a:t>راجعون</a:t>
            </a:r>
          </a:p>
        </p:txBody>
      </p:sp>
    </p:spTree>
    <p:extLst>
      <p:ext uri="{BB962C8B-B14F-4D97-AF65-F5344CB8AC3E}">
        <p14:creationId xmlns:p14="http://schemas.microsoft.com/office/powerpoint/2010/main" val="36495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9" grpId="0"/>
      <p:bldP spid="10" grpId="0" animBg="1"/>
      <p:bldP spid="11" grpId="0"/>
      <p:bldP spid="12" grpId="0"/>
      <p:bldP spid="13" grpId="0" animBg="1"/>
      <p:bldP spid="14" grpId="0"/>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893220" y="627628"/>
            <a:ext cx="2520280" cy="584775"/>
          </a:xfrm>
          <a:prstGeom prst="rect">
            <a:avLst/>
          </a:prstGeom>
          <a:noFill/>
        </p:spPr>
        <p:txBody>
          <a:bodyPr wrap="square" rtlCol="1">
            <a:spAutoFit/>
          </a:bodyPr>
          <a:lstStyle/>
          <a:p>
            <a:pPr algn="ctr"/>
            <a:r>
              <a:rPr lang="ar-EG" sz="3200" b="1" dirty="0">
                <a:solidFill>
                  <a:srgbClr val="0000FF"/>
                </a:solidFill>
              </a:rPr>
              <a:t>اطو عنا بعده</a:t>
            </a:r>
          </a:p>
        </p:txBody>
      </p:sp>
      <p:sp>
        <p:nvSpPr>
          <p:cNvPr id="21" name="Left Arrow 20"/>
          <p:cNvSpPr/>
          <p:nvPr/>
        </p:nvSpPr>
        <p:spPr>
          <a:xfrm>
            <a:off x="4139952" y="582072"/>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22" name="TextBox 21"/>
          <p:cNvSpPr txBox="1"/>
          <p:nvPr/>
        </p:nvSpPr>
        <p:spPr>
          <a:xfrm>
            <a:off x="1692315" y="544814"/>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قرِّبه</a:t>
            </a:r>
          </a:p>
        </p:txBody>
      </p:sp>
      <p:sp>
        <p:nvSpPr>
          <p:cNvPr id="23" name="TextBox 22"/>
          <p:cNvSpPr txBox="1"/>
          <p:nvPr/>
        </p:nvSpPr>
        <p:spPr>
          <a:xfrm>
            <a:off x="4805736" y="1557279"/>
            <a:ext cx="2520280" cy="584775"/>
          </a:xfrm>
          <a:prstGeom prst="rect">
            <a:avLst/>
          </a:prstGeom>
          <a:noFill/>
        </p:spPr>
        <p:txBody>
          <a:bodyPr wrap="square" rtlCol="1">
            <a:spAutoFit/>
          </a:bodyPr>
          <a:lstStyle/>
          <a:p>
            <a:pPr algn="ctr"/>
            <a:r>
              <a:rPr lang="ar-EG" sz="3200" b="1" dirty="0">
                <a:solidFill>
                  <a:srgbClr val="0000FF"/>
                </a:solidFill>
              </a:rPr>
              <a:t>هوِّن </a:t>
            </a:r>
          </a:p>
        </p:txBody>
      </p:sp>
      <p:sp>
        <p:nvSpPr>
          <p:cNvPr id="24" name="Left Arrow 23"/>
          <p:cNvSpPr/>
          <p:nvPr/>
        </p:nvSpPr>
        <p:spPr>
          <a:xfrm>
            <a:off x="4245148" y="1601476"/>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25" name="TextBox 24"/>
          <p:cNvSpPr txBox="1"/>
          <p:nvPr/>
        </p:nvSpPr>
        <p:spPr>
          <a:xfrm>
            <a:off x="1912564" y="1502140"/>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سهل ويسر</a:t>
            </a:r>
          </a:p>
        </p:txBody>
      </p:sp>
      <p:sp>
        <p:nvSpPr>
          <p:cNvPr id="26" name="TextBox 25"/>
          <p:cNvSpPr txBox="1"/>
          <p:nvPr/>
        </p:nvSpPr>
        <p:spPr>
          <a:xfrm>
            <a:off x="4588259" y="2508940"/>
            <a:ext cx="3553784" cy="584775"/>
          </a:xfrm>
          <a:prstGeom prst="rect">
            <a:avLst/>
          </a:prstGeom>
          <a:noFill/>
        </p:spPr>
        <p:txBody>
          <a:bodyPr wrap="square" rtlCol="1">
            <a:spAutoFit/>
          </a:bodyPr>
          <a:lstStyle/>
          <a:p>
            <a:pPr algn="ctr"/>
            <a:r>
              <a:rPr lang="ar-EG" sz="3200" b="1" dirty="0">
                <a:solidFill>
                  <a:srgbClr val="0000FF"/>
                </a:solidFill>
              </a:rPr>
              <a:t>الصاحب في السفر</a:t>
            </a:r>
          </a:p>
        </p:txBody>
      </p:sp>
      <p:sp>
        <p:nvSpPr>
          <p:cNvPr id="27" name="Left Arrow 26"/>
          <p:cNvSpPr/>
          <p:nvPr/>
        </p:nvSpPr>
        <p:spPr>
          <a:xfrm>
            <a:off x="4157664" y="2496799"/>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28" name="TextBox 27"/>
          <p:cNvSpPr txBox="1"/>
          <p:nvPr/>
        </p:nvSpPr>
        <p:spPr>
          <a:xfrm>
            <a:off x="1710027" y="2463406"/>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الحافظ والمعين</a:t>
            </a:r>
          </a:p>
        </p:txBody>
      </p:sp>
      <p:sp>
        <p:nvSpPr>
          <p:cNvPr id="29" name="TextBox 28"/>
          <p:cNvSpPr txBox="1"/>
          <p:nvPr/>
        </p:nvSpPr>
        <p:spPr>
          <a:xfrm>
            <a:off x="4538675" y="3492297"/>
            <a:ext cx="3553784" cy="584775"/>
          </a:xfrm>
          <a:prstGeom prst="rect">
            <a:avLst/>
          </a:prstGeom>
          <a:noFill/>
        </p:spPr>
        <p:txBody>
          <a:bodyPr wrap="square" rtlCol="1">
            <a:spAutoFit/>
          </a:bodyPr>
          <a:lstStyle/>
          <a:p>
            <a:pPr algn="ctr"/>
            <a:r>
              <a:rPr lang="ar-EG" sz="3200" b="1" dirty="0">
                <a:solidFill>
                  <a:srgbClr val="0000FF"/>
                </a:solidFill>
              </a:rPr>
              <a:t>وعثاء السفر</a:t>
            </a:r>
          </a:p>
        </p:txBody>
      </p:sp>
      <p:sp>
        <p:nvSpPr>
          <p:cNvPr id="30" name="Left Arrow 29"/>
          <p:cNvSpPr/>
          <p:nvPr/>
        </p:nvSpPr>
        <p:spPr>
          <a:xfrm>
            <a:off x="4157664" y="3497524"/>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31" name="TextBox 30"/>
          <p:cNvSpPr txBox="1"/>
          <p:nvPr/>
        </p:nvSpPr>
        <p:spPr>
          <a:xfrm>
            <a:off x="1829409" y="3464131"/>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شدته ومشقته</a:t>
            </a:r>
          </a:p>
        </p:txBody>
      </p:sp>
      <p:sp>
        <p:nvSpPr>
          <p:cNvPr id="32" name="TextBox 31"/>
          <p:cNvSpPr txBox="1"/>
          <p:nvPr/>
        </p:nvSpPr>
        <p:spPr>
          <a:xfrm>
            <a:off x="4633520" y="4428401"/>
            <a:ext cx="3553784" cy="584775"/>
          </a:xfrm>
          <a:prstGeom prst="rect">
            <a:avLst/>
          </a:prstGeom>
          <a:noFill/>
        </p:spPr>
        <p:txBody>
          <a:bodyPr wrap="square" rtlCol="1">
            <a:spAutoFit/>
          </a:bodyPr>
          <a:lstStyle/>
          <a:p>
            <a:pPr algn="ctr"/>
            <a:r>
              <a:rPr lang="ar-EG" sz="3200" b="1" dirty="0">
                <a:solidFill>
                  <a:srgbClr val="0000FF"/>
                </a:solidFill>
              </a:rPr>
              <a:t>كآبة المنظر</a:t>
            </a:r>
          </a:p>
        </p:txBody>
      </p:sp>
      <p:sp>
        <p:nvSpPr>
          <p:cNvPr id="33" name="Left Arrow 32"/>
          <p:cNvSpPr/>
          <p:nvPr/>
        </p:nvSpPr>
        <p:spPr>
          <a:xfrm>
            <a:off x="4214639" y="4472613"/>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34" name="TextBox 33"/>
          <p:cNvSpPr txBox="1"/>
          <p:nvPr/>
        </p:nvSpPr>
        <p:spPr>
          <a:xfrm>
            <a:off x="1817207" y="4439221"/>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سوء المنظر</a:t>
            </a:r>
          </a:p>
        </p:txBody>
      </p:sp>
      <p:sp>
        <p:nvSpPr>
          <p:cNvPr id="35" name="TextBox 34"/>
          <p:cNvSpPr txBox="1"/>
          <p:nvPr/>
        </p:nvSpPr>
        <p:spPr>
          <a:xfrm>
            <a:off x="4633520" y="5364505"/>
            <a:ext cx="3553784" cy="584775"/>
          </a:xfrm>
          <a:prstGeom prst="rect">
            <a:avLst/>
          </a:prstGeom>
          <a:noFill/>
        </p:spPr>
        <p:txBody>
          <a:bodyPr wrap="square" rtlCol="1">
            <a:spAutoFit/>
          </a:bodyPr>
          <a:lstStyle/>
          <a:p>
            <a:pPr algn="ctr"/>
            <a:r>
              <a:rPr lang="ar-EG" sz="3200" b="1" dirty="0">
                <a:solidFill>
                  <a:srgbClr val="0000FF"/>
                </a:solidFill>
              </a:rPr>
              <a:t>آيبون </a:t>
            </a:r>
          </a:p>
        </p:txBody>
      </p:sp>
      <p:sp>
        <p:nvSpPr>
          <p:cNvPr id="36" name="Left Arrow 35"/>
          <p:cNvSpPr/>
          <p:nvPr/>
        </p:nvSpPr>
        <p:spPr>
          <a:xfrm>
            <a:off x="4232768" y="5423475"/>
            <a:ext cx="648072" cy="612939"/>
          </a:xfrm>
          <a:prstGeom prst="leftArrow">
            <a:avLst/>
          </a:prstGeom>
          <a:solidFill>
            <a:schemeClr val="bg1"/>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p>
        </p:txBody>
      </p:sp>
      <p:sp>
        <p:nvSpPr>
          <p:cNvPr id="37" name="TextBox 36"/>
          <p:cNvSpPr txBox="1"/>
          <p:nvPr/>
        </p:nvSpPr>
        <p:spPr>
          <a:xfrm>
            <a:off x="1912564" y="5390082"/>
            <a:ext cx="2376264" cy="646331"/>
          </a:xfrm>
          <a:prstGeom prst="rect">
            <a:avLst/>
          </a:prstGeom>
          <a:noFill/>
        </p:spPr>
        <p:txBody>
          <a:bodyPr wrap="square" rtlCol="1">
            <a:spAutoFit/>
          </a:bodyPr>
          <a:lstStyle/>
          <a:p>
            <a:pPr algn="ctr"/>
            <a:r>
              <a:rPr lang="ar-EG" sz="3600" dirty="0">
                <a:ln>
                  <a:solidFill>
                    <a:prstClr val="black"/>
                  </a:solidFill>
                </a:ln>
                <a:solidFill>
                  <a:sysClr val="windowText" lastClr="000000"/>
                </a:solidFill>
              </a:rPr>
              <a:t>راجعون</a:t>
            </a:r>
          </a:p>
        </p:txBody>
      </p:sp>
    </p:spTree>
    <p:extLst>
      <p:ext uri="{BB962C8B-B14F-4D97-AF65-F5344CB8AC3E}">
        <p14:creationId xmlns:p14="http://schemas.microsoft.com/office/powerpoint/2010/main" val="1314496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p:bldP spid="35" grpId="0"/>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descr="C:\Users\elmohandes\Desktop\خلفيات بوربوينت\491e1f943c43773dd66d63e5513e4247.jpg"/>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867445" y="44624"/>
            <a:ext cx="3748688"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8700" y="3349712"/>
            <a:ext cx="7428509" cy="195149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EG" sz="2800" b="1" spc="50" dirty="0">
                <a:ln w="11430"/>
                <a:gradFill>
                  <a:gsLst>
                    <a:gs pos="25000">
                      <a:schemeClr val="accent2">
                        <a:satMod val="155000"/>
                      </a:schemeClr>
                    </a:gs>
                    <a:gs pos="100000">
                      <a:schemeClr val="accent2">
                        <a:shade val="45000"/>
                        <a:satMod val="165000"/>
                      </a:schemeClr>
                    </a:gs>
                  </a:gsLst>
                  <a:lin ang="5400000"/>
                </a:gradFill>
              </a:rPr>
              <a:t>6- أتخيل حياتنا كيف تكون لو لم تُخترع وسائل المواصلات</a:t>
            </a:r>
          </a:p>
          <a:p>
            <a:pPr algn="ctr">
              <a:lnSpc>
                <a:spcPct val="150000"/>
              </a:lnSpc>
            </a:pPr>
            <a:r>
              <a:rPr lang="ar-EG" sz="2800" b="1" spc="50" dirty="0">
                <a:ln w="11430"/>
                <a:gradFill>
                  <a:gsLst>
                    <a:gs pos="25000">
                      <a:schemeClr val="accent2">
                        <a:satMod val="155000"/>
                      </a:schemeClr>
                    </a:gs>
                    <a:gs pos="100000">
                      <a:schemeClr val="accent2">
                        <a:shade val="45000"/>
                        <a:satMod val="165000"/>
                      </a:schemeClr>
                    </a:gs>
                  </a:gsLst>
                  <a:lin ang="5400000"/>
                </a:gradFill>
              </a:rPr>
              <a:t>............................................................................................................................</a:t>
            </a:r>
          </a:p>
        </p:txBody>
      </p:sp>
      <p:sp>
        <p:nvSpPr>
          <p:cNvPr id="3" name="TextBox 2"/>
          <p:cNvSpPr txBox="1"/>
          <p:nvPr/>
        </p:nvSpPr>
        <p:spPr>
          <a:xfrm>
            <a:off x="1122574" y="4066970"/>
            <a:ext cx="6840760" cy="1200329"/>
          </a:xfrm>
          <a:prstGeom prst="rect">
            <a:avLst/>
          </a:prstGeom>
          <a:noFill/>
        </p:spPr>
        <p:txBody>
          <a:bodyPr wrap="square" rtlCol="1">
            <a:spAutoFit/>
          </a:bodyPr>
          <a:lstStyle/>
          <a:p>
            <a:pPr algn="ctr"/>
            <a:r>
              <a:rPr lang="ar-EG" sz="3600" dirty="0">
                <a:ln>
                  <a:solidFill>
                    <a:schemeClr val="tx1"/>
                  </a:solidFill>
                </a:ln>
                <a:solidFill>
                  <a:srgbClr val="0000FF"/>
                </a:solidFill>
              </a:rPr>
              <a:t>سيصبح التنقل من مكان إلى آخر صعب ومتعب ويستهلك الكثير من الوقت </a:t>
            </a:r>
          </a:p>
        </p:txBody>
      </p:sp>
      <p:sp>
        <p:nvSpPr>
          <p:cNvPr id="4" name="مستطيل 3"/>
          <p:cNvSpPr/>
          <p:nvPr/>
        </p:nvSpPr>
        <p:spPr>
          <a:xfrm>
            <a:off x="5835932" y="1706865"/>
            <a:ext cx="1811714" cy="646331"/>
          </a:xfrm>
          <a:prstGeom prst="rect">
            <a:avLst/>
          </a:prstGeom>
        </p:spPr>
        <p:txBody>
          <a:bodyPr wrap="none">
            <a:spAutoFit/>
          </a:bodyPr>
          <a:lstStyle/>
          <a:p>
            <a:pPr algn="ctr"/>
            <a:r>
              <a:rPr lang="ar-EG" sz="3600" b="1" spc="50" dirty="0">
                <a:ln w="11430"/>
                <a:gradFill>
                  <a:gsLst>
                    <a:gs pos="25000">
                      <a:schemeClr val="accent2">
                        <a:satMod val="155000"/>
                      </a:schemeClr>
                    </a:gs>
                    <a:gs pos="100000">
                      <a:schemeClr val="accent2">
                        <a:shade val="45000"/>
                        <a:satMod val="165000"/>
                      </a:schemeClr>
                    </a:gs>
                  </a:gsLst>
                  <a:lin ang="5400000"/>
                </a:gradFill>
              </a:rPr>
              <a:t>تفكير ناقد </a:t>
            </a:r>
          </a:p>
        </p:txBody>
      </p:sp>
    </p:spTree>
    <p:extLst>
      <p:ext uri="{BB962C8B-B14F-4D97-AF65-F5344CB8AC3E}">
        <p14:creationId xmlns:p14="http://schemas.microsoft.com/office/powerpoint/2010/main" val="403918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70823"/>
            <a:ext cx="5032012" cy="3106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5080" y="908720"/>
            <a:ext cx="8136904" cy="2062103"/>
          </a:xfrm>
          <a:prstGeom prst="rect">
            <a:avLst/>
          </a:prstGeom>
          <a:noFill/>
        </p:spPr>
        <p:txBody>
          <a:bodyPr wrap="square" rtlCol="1">
            <a:spAutoFit/>
          </a:bodyPr>
          <a:lstStyle/>
          <a:p>
            <a:pPr algn="ctr"/>
            <a:r>
              <a:rPr lang="ar-EG" sz="3200" b="1" dirty="0">
                <a:solidFill>
                  <a:srgbClr val="0000FF"/>
                </a:solidFill>
              </a:rPr>
              <a:t>7</a:t>
            </a:r>
            <a:r>
              <a:rPr lang="ar-EG" sz="3200" b="1" dirty="0"/>
              <a:t>- مشروع قطار الحرمين هو الأضخم في منظومة النقل العام، وأحد خطط المملكة العربية السعودية لتوسعة النقل عبر الخطوط الحديدية.</a:t>
            </a:r>
          </a:p>
          <a:p>
            <a:pPr algn="ctr"/>
            <a:r>
              <a:rPr lang="ar-EG" sz="3200" b="1" dirty="0">
                <a:solidFill>
                  <a:srgbClr val="0000FF"/>
                </a:solidFill>
              </a:rPr>
              <a:t>أبحث في هذا الموضوع وأضمنه في ملف تعلمي.</a:t>
            </a:r>
          </a:p>
        </p:txBody>
      </p:sp>
    </p:spTree>
    <p:extLst>
      <p:ext uri="{BB962C8B-B14F-4D97-AF65-F5344CB8AC3E}">
        <p14:creationId xmlns:p14="http://schemas.microsoft.com/office/powerpoint/2010/main" val="2838824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arn(inVertical)">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لنص 12"/>
          <p:cNvSpPr>
            <a:spLocks noGrp="1"/>
          </p:cNvSpPr>
          <p:nvPr>
            <p:ph type="body" idx="1"/>
          </p:nvPr>
        </p:nvSpPr>
        <p:spPr>
          <a:xfrm>
            <a:off x="683568" y="1844824"/>
            <a:ext cx="7700392" cy="2232248"/>
          </a:xfrm>
        </p:spPr>
        <p:style>
          <a:lnRef idx="1">
            <a:schemeClr val="accent1"/>
          </a:lnRef>
          <a:fillRef idx="2">
            <a:schemeClr val="accent1"/>
          </a:fillRef>
          <a:effectRef idx="1">
            <a:schemeClr val="accent1"/>
          </a:effectRef>
          <a:fontRef idx="minor">
            <a:schemeClr val="dk1"/>
          </a:fontRef>
        </p:style>
        <p:txBody>
          <a:bodyPr/>
          <a:lstStyle/>
          <a:p>
            <a:pPr algn="justLow"/>
            <a:r>
              <a:rPr lang="ar-EG" sz="3600" b="1" dirty="0">
                <a:solidFill>
                  <a:srgbClr val="0000FF"/>
                </a:solidFill>
              </a:rPr>
              <a:t>8- يحتاج الإنسان إلى اللعب والترويح عن النفس، كما يحتاج جسمه إلى ممارسة الرياضة، وكلاهما حركة سواء أكانت منتظمة تحكمها قوانين أم كانت غير منتظمة.</a:t>
            </a:r>
          </a:p>
        </p:txBody>
      </p:sp>
    </p:spTree>
    <p:extLst>
      <p:ext uri="{BB962C8B-B14F-4D97-AF65-F5344CB8AC3E}">
        <p14:creationId xmlns:p14="http://schemas.microsoft.com/office/powerpoint/2010/main" val="1642268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9092" y="479611"/>
            <a:ext cx="6768752" cy="523220"/>
          </a:xfrm>
          <a:prstGeom prst="rect">
            <a:avLst/>
          </a:prstGeom>
          <a:noFill/>
        </p:spPr>
        <p:txBody>
          <a:bodyPr wrap="square" rtlCol="1">
            <a:spAutoFit/>
          </a:bodyPr>
          <a:lstStyle/>
          <a:p>
            <a:pPr algn="ctr"/>
            <a:r>
              <a:rPr lang="ar-EG" sz="2800" b="1" dirty="0">
                <a:solidFill>
                  <a:srgbClr val="0000FF"/>
                </a:solidFill>
              </a:rPr>
              <a:t>أ- أتأمل الصور، ثم أجيب شفهياً:</a:t>
            </a:r>
            <a:endParaRPr lang="ar-EG" sz="2400" b="1" dirty="0">
              <a:solidFill>
                <a:srgbClr val="0000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33" y="1335697"/>
            <a:ext cx="2944344" cy="24047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99462" y="949931"/>
            <a:ext cx="5328592" cy="440120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2400" b="1" spc="50" dirty="0">
                <a:ln w="11430"/>
                <a:gradFill>
                  <a:gsLst>
                    <a:gs pos="25000">
                      <a:schemeClr val="accent2">
                        <a:satMod val="155000"/>
                      </a:schemeClr>
                    </a:gs>
                    <a:gs pos="100000">
                      <a:schemeClr val="accent2">
                        <a:shade val="45000"/>
                        <a:satMod val="165000"/>
                      </a:schemeClr>
                    </a:gs>
                  </a:gsLst>
                  <a:lin ang="5400000"/>
                </a:gradFill>
              </a:rPr>
              <a:t>1-</a:t>
            </a:r>
            <a:r>
              <a:rPr lang="ar-EG" sz="2800" b="1" spc="50" dirty="0">
                <a:ln w="11430"/>
                <a:gradFill>
                  <a:gsLst>
                    <a:gs pos="25000">
                      <a:schemeClr val="accent2">
                        <a:satMod val="155000"/>
                      </a:schemeClr>
                    </a:gs>
                    <a:gs pos="100000">
                      <a:schemeClr val="accent2">
                        <a:shade val="45000"/>
                        <a:satMod val="165000"/>
                      </a:schemeClr>
                    </a:gs>
                  </a:gsLst>
                  <a:lin ang="5400000"/>
                </a:gradFill>
              </a:rPr>
              <a:t> ماذا أرى في الصورة؟</a:t>
            </a: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r>
              <a:rPr lang="ar-EG" sz="2800" b="1" spc="50" dirty="0">
                <a:ln w="11430"/>
                <a:gradFill>
                  <a:gsLst>
                    <a:gs pos="25000">
                      <a:schemeClr val="accent2">
                        <a:satMod val="155000"/>
                      </a:schemeClr>
                    </a:gs>
                    <a:gs pos="100000">
                      <a:schemeClr val="accent2">
                        <a:shade val="45000"/>
                        <a:satMod val="165000"/>
                      </a:schemeClr>
                    </a:gs>
                  </a:gsLst>
                  <a:lin ang="5400000"/>
                </a:gradFill>
              </a:rPr>
              <a:t>2- ماذا تسمى هذه الرياضة؟</a:t>
            </a: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r>
              <a:rPr lang="ar-EG" sz="2800" b="1" spc="50" dirty="0">
                <a:ln w="11430"/>
                <a:gradFill>
                  <a:gsLst>
                    <a:gs pos="25000">
                      <a:schemeClr val="accent2">
                        <a:satMod val="155000"/>
                      </a:schemeClr>
                    </a:gs>
                    <a:gs pos="100000">
                      <a:schemeClr val="accent2">
                        <a:shade val="45000"/>
                        <a:satMod val="165000"/>
                      </a:schemeClr>
                    </a:gs>
                  </a:gsLst>
                  <a:lin ang="5400000"/>
                </a:gradFill>
              </a:rPr>
              <a:t>3- هل هي رياضة قديمة أم حديثة؟</a:t>
            </a: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endParaRPr lang="ar-EG" sz="2800" b="1" spc="50" dirty="0">
              <a:ln w="11430"/>
              <a:gradFill>
                <a:gsLst>
                  <a:gs pos="25000">
                    <a:schemeClr val="accent2">
                      <a:satMod val="155000"/>
                    </a:schemeClr>
                  </a:gs>
                  <a:gs pos="100000">
                    <a:schemeClr val="accent2">
                      <a:shade val="45000"/>
                      <a:satMod val="165000"/>
                    </a:schemeClr>
                  </a:gs>
                </a:gsLst>
                <a:lin ang="5400000"/>
              </a:gradFill>
            </a:endParaRPr>
          </a:p>
          <a:p>
            <a:r>
              <a:rPr lang="ar-EG" sz="2800" b="1" spc="50" dirty="0">
                <a:ln w="11430"/>
                <a:gradFill>
                  <a:gsLst>
                    <a:gs pos="25000">
                      <a:schemeClr val="accent2">
                        <a:satMod val="155000"/>
                      </a:schemeClr>
                    </a:gs>
                    <a:gs pos="100000">
                      <a:schemeClr val="accent2">
                        <a:shade val="45000"/>
                        <a:satMod val="165000"/>
                      </a:schemeClr>
                    </a:gs>
                  </a:gsLst>
                  <a:lin ang="5400000"/>
                </a:gradFill>
              </a:rPr>
              <a:t>4- ما الذي يعجبك في هذه الرياضة؟</a:t>
            </a:r>
          </a:p>
        </p:txBody>
      </p:sp>
      <p:sp>
        <p:nvSpPr>
          <p:cNvPr id="5" name="TextBox 4"/>
          <p:cNvSpPr txBox="1"/>
          <p:nvPr/>
        </p:nvSpPr>
        <p:spPr>
          <a:xfrm>
            <a:off x="4357457" y="1514833"/>
            <a:ext cx="4117846" cy="584775"/>
          </a:xfrm>
          <a:prstGeom prst="rect">
            <a:avLst/>
          </a:prstGeom>
          <a:noFill/>
        </p:spPr>
        <p:txBody>
          <a:bodyPr wrap="square" rtlCol="1">
            <a:spAutoFit/>
          </a:bodyPr>
          <a:lstStyle/>
          <a:p>
            <a:pPr algn="ctr"/>
            <a:r>
              <a:rPr lang="ar-EG" sz="3200" dirty="0">
                <a:ln>
                  <a:solidFill>
                    <a:schemeClr val="tx1"/>
                  </a:solidFill>
                </a:ln>
                <a:solidFill>
                  <a:srgbClr val="002060"/>
                </a:solidFill>
              </a:rPr>
              <a:t>أشخاص وخيول</a:t>
            </a:r>
          </a:p>
        </p:txBody>
      </p:sp>
      <p:sp>
        <p:nvSpPr>
          <p:cNvPr id="8" name="TextBox 7"/>
          <p:cNvSpPr txBox="1"/>
          <p:nvPr/>
        </p:nvSpPr>
        <p:spPr>
          <a:xfrm>
            <a:off x="4433468" y="2946174"/>
            <a:ext cx="4117846" cy="584775"/>
          </a:xfrm>
          <a:prstGeom prst="rect">
            <a:avLst/>
          </a:prstGeom>
          <a:noFill/>
        </p:spPr>
        <p:txBody>
          <a:bodyPr wrap="square" rtlCol="1">
            <a:spAutoFit/>
          </a:bodyPr>
          <a:lstStyle/>
          <a:p>
            <a:pPr algn="ctr"/>
            <a:r>
              <a:rPr lang="ar-EG" sz="3200" dirty="0">
                <a:ln>
                  <a:solidFill>
                    <a:schemeClr val="tx1"/>
                  </a:solidFill>
                </a:ln>
                <a:solidFill>
                  <a:srgbClr val="002060"/>
                </a:solidFill>
              </a:rPr>
              <a:t>رياضة سباق الخيل</a:t>
            </a:r>
          </a:p>
        </p:txBody>
      </p:sp>
      <p:sp>
        <p:nvSpPr>
          <p:cNvPr id="9" name="TextBox 8"/>
          <p:cNvSpPr txBox="1"/>
          <p:nvPr/>
        </p:nvSpPr>
        <p:spPr>
          <a:xfrm>
            <a:off x="2771800" y="5472721"/>
            <a:ext cx="6111527" cy="584775"/>
          </a:xfrm>
          <a:prstGeom prst="rect">
            <a:avLst/>
          </a:prstGeom>
          <a:noFill/>
        </p:spPr>
        <p:txBody>
          <a:bodyPr wrap="square" rtlCol="1">
            <a:spAutoFit/>
          </a:bodyPr>
          <a:lstStyle/>
          <a:p>
            <a:pPr algn="ctr"/>
            <a:r>
              <a:rPr lang="ar-EG" sz="3200" dirty="0">
                <a:ln>
                  <a:solidFill>
                    <a:schemeClr val="tx1"/>
                  </a:solidFill>
                </a:ln>
                <a:solidFill>
                  <a:srgbClr val="002060"/>
                </a:solidFill>
              </a:rPr>
              <a:t>مهارة الفرسان في التحكم بحركة الخيول </a:t>
            </a:r>
          </a:p>
        </p:txBody>
      </p:sp>
      <p:sp>
        <p:nvSpPr>
          <p:cNvPr id="10" name="TextBox 9"/>
          <p:cNvSpPr txBox="1"/>
          <p:nvPr/>
        </p:nvSpPr>
        <p:spPr>
          <a:xfrm>
            <a:off x="4433468" y="4222213"/>
            <a:ext cx="4117846" cy="584775"/>
          </a:xfrm>
          <a:prstGeom prst="rect">
            <a:avLst/>
          </a:prstGeom>
          <a:noFill/>
        </p:spPr>
        <p:txBody>
          <a:bodyPr wrap="square" rtlCol="1">
            <a:spAutoFit/>
          </a:bodyPr>
          <a:lstStyle/>
          <a:p>
            <a:pPr algn="ctr"/>
            <a:r>
              <a:rPr lang="ar-EG" sz="3200" dirty="0">
                <a:ln>
                  <a:solidFill>
                    <a:schemeClr val="tx1"/>
                  </a:solidFill>
                </a:ln>
                <a:solidFill>
                  <a:srgbClr val="002060"/>
                </a:solidFill>
              </a:rPr>
              <a:t>قديمة </a:t>
            </a:r>
          </a:p>
        </p:txBody>
      </p:sp>
    </p:spTree>
    <p:extLst>
      <p:ext uri="{BB962C8B-B14F-4D97-AF65-F5344CB8AC3E}">
        <p14:creationId xmlns:p14="http://schemas.microsoft.com/office/powerpoint/2010/main" val="3183488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1000"/>
                                        <p:tgtEl>
                                          <p:spTgt spid="7170"/>
                                        </p:tgtEl>
                                      </p:cBhvr>
                                    </p:animEffect>
                                    <p:anim calcmode="lin" valueType="num">
                                      <p:cBhvr>
                                        <p:cTn id="30" dur="1000" fill="hold"/>
                                        <p:tgtEl>
                                          <p:spTgt spid="7170"/>
                                        </p:tgtEl>
                                        <p:attrNameLst>
                                          <p:attrName>ppt_x</p:attrName>
                                        </p:attrNameLst>
                                      </p:cBhvr>
                                      <p:tavLst>
                                        <p:tav tm="0">
                                          <p:val>
                                            <p:strVal val="#ppt_x"/>
                                          </p:val>
                                        </p:tav>
                                        <p:tav tm="100000">
                                          <p:val>
                                            <p:strVal val="#ppt_x"/>
                                          </p:val>
                                        </p:tav>
                                      </p:tavLst>
                                    </p:anim>
                                    <p:anim calcmode="lin" valueType="num">
                                      <p:cBhvr>
                                        <p:cTn id="3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p:cTn id="5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p:cTn id="5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0011" y="692696"/>
            <a:ext cx="5328592" cy="600164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gradFill>
                  <a:gsLst>
                    <a:gs pos="25000">
                      <a:srgbClr val="C0504D">
                        <a:satMod val="155000"/>
                      </a:srgbClr>
                    </a:gs>
                    <a:gs pos="100000">
                      <a:srgbClr val="C0504D">
                        <a:shade val="45000"/>
                        <a:satMod val="165000"/>
                      </a:srgbClr>
                    </a:gs>
                  </a:gsLst>
                  <a:lin ang="5400000"/>
                </a:gradFill>
              </a:rPr>
              <a:t>1- ما الاسم الذي يطلق على من يجيد هذه الرياضة؟</a:t>
            </a: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r>
              <a:rPr lang="ar-EG" sz="3200" b="1" spc="50" dirty="0">
                <a:ln w="11430"/>
                <a:gradFill>
                  <a:gsLst>
                    <a:gs pos="25000">
                      <a:srgbClr val="C0504D">
                        <a:satMod val="155000"/>
                      </a:srgbClr>
                    </a:gs>
                    <a:gs pos="100000">
                      <a:srgbClr val="C0504D">
                        <a:shade val="45000"/>
                        <a:satMod val="165000"/>
                      </a:srgbClr>
                    </a:gs>
                  </a:gsLst>
                  <a:lin ang="5400000"/>
                </a:gradFill>
              </a:rPr>
              <a:t>2- إذا كنت من ممارسي هذه الرياضة أذكر أين أمارسها؟</a:t>
            </a: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2519205" cy="23288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646602" y="2085329"/>
            <a:ext cx="4758681" cy="707886"/>
          </a:xfrm>
          <a:prstGeom prst="rect">
            <a:avLst/>
          </a:prstGeom>
          <a:noFill/>
        </p:spPr>
        <p:txBody>
          <a:bodyPr wrap="square" rtlCol="1">
            <a:spAutoFit/>
          </a:bodyPr>
          <a:lstStyle/>
          <a:p>
            <a:pPr algn="ctr"/>
            <a:r>
              <a:rPr lang="ar-EG" sz="4000" b="1" dirty="0"/>
              <a:t>سبَّاح </a:t>
            </a:r>
          </a:p>
        </p:txBody>
      </p:sp>
      <p:sp>
        <p:nvSpPr>
          <p:cNvPr id="6" name="TextBox 5"/>
          <p:cNvSpPr txBox="1"/>
          <p:nvPr/>
        </p:nvSpPr>
        <p:spPr>
          <a:xfrm>
            <a:off x="4945093" y="4444151"/>
            <a:ext cx="1920719" cy="707886"/>
          </a:xfrm>
          <a:prstGeom prst="rect">
            <a:avLst/>
          </a:prstGeom>
          <a:noFill/>
        </p:spPr>
        <p:txBody>
          <a:bodyPr wrap="none" rtlCol="1">
            <a:spAutoFit/>
          </a:bodyPr>
          <a:lstStyle/>
          <a:p>
            <a:r>
              <a:rPr lang="ar-EG" sz="4000" b="1" dirty="0"/>
              <a:t>في النادي </a:t>
            </a:r>
          </a:p>
        </p:txBody>
      </p:sp>
    </p:spTree>
    <p:extLst>
      <p:ext uri="{BB962C8B-B14F-4D97-AF65-F5344CB8AC3E}">
        <p14:creationId xmlns:p14="http://schemas.microsoft.com/office/powerpoint/2010/main" val="1167272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53173" y="2165540"/>
            <a:ext cx="6516216" cy="2062103"/>
          </a:xfrm>
          <a:prstGeom prst="rect">
            <a:avLst/>
          </a:prstGeom>
        </p:spPr>
        <p:txBody>
          <a:bodyPr wrap="square">
            <a:spAutoFit/>
          </a:bodyPr>
          <a:lstStyle/>
          <a:p>
            <a:pPr algn="ctr"/>
            <a:r>
              <a:rPr lang="ar-EG" sz="3200" b="1" dirty="0">
                <a:solidFill>
                  <a:schemeClr val="accent4">
                    <a:lumMod val="50000"/>
                  </a:schemeClr>
                </a:solidFill>
              </a:rPr>
              <a:t>شارك ابنك / ابنتك في كتابة قائمة بآداب الأكل، واطلب منه تثبيتها في غرفة الطعام، وكتابة قائمة بآداب النوم واطلب منه تثبيتها في غرفة نومه وغرف إخوته.</a:t>
            </a:r>
            <a:endParaRPr lang="en-US" sz="3200" b="1" dirty="0">
              <a:solidFill>
                <a:schemeClr val="accent4">
                  <a:lumMod val="50000"/>
                </a:schemeClr>
              </a:solidFill>
            </a:endParaRPr>
          </a:p>
        </p:txBody>
      </p:sp>
      <p:pic>
        <p:nvPicPr>
          <p:cNvPr id="6" name="صورة 5">
            <a:extLst>
              <a:ext uri="{FF2B5EF4-FFF2-40B4-BE49-F238E27FC236}">
                <a16:creationId xmlns:a16="http://schemas.microsoft.com/office/drawing/2014/main" id="{7E9909DA-96A9-472A-9CE6-3E6FF1290E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91" b="33416" l="51167" r="94833"/>
                    </a14:imgEffect>
                  </a14:imgLayer>
                </a14:imgProps>
              </a:ext>
              <a:ext uri="{28A0092B-C50C-407E-A947-70E740481C1C}">
                <a14:useLocalDpi xmlns:a14="http://schemas.microsoft.com/office/drawing/2010/main" val="0"/>
              </a:ext>
            </a:extLst>
          </a:blip>
          <a:srcRect l="49730" b="62673"/>
          <a:stretch/>
        </p:blipFill>
        <p:spPr>
          <a:xfrm>
            <a:off x="683568" y="164677"/>
            <a:ext cx="4027713" cy="2000863"/>
          </a:xfrm>
          <a:prstGeom prst="rect">
            <a:avLst/>
          </a:prstGeom>
        </p:spPr>
      </p:pic>
      <p:sp>
        <p:nvSpPr>
          <p:cNvPr id="7" name="عنوان 1"/>
          <p:cNvSpPr>
            <a:spLocks noGrp="1"/>
          </p:cNvSpPr>
          <p:nvPr>
            <p:ph type="ctrTitle"/>
          </p:nvPr>
        </p:nvSpPr>
        <p:spPr>
          <a:xfrm rot="21031158">
            <a:off x="1288904" y="858577"/>
            <a:ext cx="2086000" cy="866527"/>
          </a:xfrm>
        </p:spPr>
        <p:txBody>
          <a:bodyPr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ar-EG" sz="4800" b="1" dirty="0">
                <a:solidFill>
                  <a:srgbClr val="FF0000"/>
                </a:solidFill>
              </a:rPr>
              <a:t>النشــاط </a:t>
            </a:r>
          </a:p>
        </p:txBody>
      </p:sp>
      <p:pic>
        <p:nvPicPr>
          <p:cNvPr id="8" name="صورة 7"/>
          <p:cNvPicPr>
            <a:picLocks noChangeAspect="1"/>
          </p:cNvPicPr>
          <p:nvPr/>
        </p:nvPicPr>
        <p:blipFill>
          <a:blip r:embed="rId4">
            <a:clrChange>
              <a:clrFrom>
                <a:srgbClr val="FEFBF6"/>
              </a:clrFrom>
              <a:clrTo>
                <a:srgbClr val="FEFBF6">
                  <a:alpha val="0"/>
                </a:srgbClr>
              </a:clrTo>
            </a:clrChange>
          </a:blip>
          <a:stretch>
            <a:fillRect/>
          </a:stretch>
        </p:blipFill>
        <p:spPr>
          <a:xfrm>
            <a:off x="3363493" y="4238223"/>
            <a:ext cx="2695575" cy="2038350"/>
          </a:xfrm>
          <a:prstGeom prst="rect">
            <a:avLst/>
          </a:prstGeom>
        </p:spPr>
      </p:pic>
    </p:spTree>
    <p:extLst>
      <p:ext uri="{BB962C8B-B14F-4D97-AF65-F5344CB8AC3E}">
        <p14:creationId xmlns:p14="http://schemas.microsoft.com/office/powerpoint/2010/main" val="38917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7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803" y="762952"/>
            <a:ext cx="5615562" cy="698652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gradFill>
                  <a:gsLst>
                    <a:gs pos="25000">
                      <a:srgbClr val="C0504D">
                        <a:satMod val="155000"/>
                      </a:srgbClr>
                    </a:gs>
                    <a:gs pos="100000">
                      <a:srgbClr val="C0504D">
                        <a:shade val="45000"/>
                        <a:satMod val="165000"/>
                      </a:srgbClr>
                    </a:gs>
                  </a:gsLst>
                  <a:lin ang="5400000"/>
                </a:gradFill>
              </a:rPr>
              <a:t>1- ما الرياضة التي يمارسها هذا الرياضي؟</a:t>
            </a: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r>
              <a:rPr lang="ar-EG" sz="3200" b="1" spc="50" dirty="0">
                <a:ln w="11430"/>
                <a:gradFill>
                  <a:gsLst>
                    <a:gs pos="25000">
                      <a:srgbClr val="C0504D">
                        <a:satMod val="155000"/>
                      </a:srgbClr>
                    </a:gs>
                    <a:gs pos="100000">
                      <a:srgbClr val="C0504D">
                        <a:shade val="45000"/>
                        <a:satMod val="165000"/>
                      </a:srgbClr>
                    </a:gs>
                  </a:gsLst>
                  <a:lin ang="5400000"/>
                </a:gradFill>
              </a:rPr>
              <a:t>2- أين نمارس هذه الرياضة في بلادنا؟</a:t>
            </a: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endParaRPr lang="ar-EG" sz="3200" b="1" spc="50" dirty="0">
              <a:ln w="11430"/>
              <a:gradFill>
                <a:gsLst>
                  <a:gs pos="25000">
                    <a:srgbClr val="C0504D">
                      <a:satMod val="155000"/>
                    </a:srgbClr>
                  </a:gs>
                  <a:gs pos="100000">
                    <a:srgbClr val="C0504D">
                      <a:shade val="45000"/>
                      <a:satMod val="165000"/>
                    </a:srgbClr>
                  </a:gs>
                </a:gsLst>
                <a:lin ang="5400000"/>
              </a:gradFill>
            </a:endParaRPr>
          </a:p>
          <a:p>
            <a:pPr algn="ctr"/>
            <a:r>
              <a:rPr lang="ar-EG" sz="3200" b="1" spc="50" dirty="0">
                <a:ln w="11430"/>
                <a:gradFill>
                  <a:gsLst>
                    <a:gs pos="25000">
                      <a:srgbClr val="C0504D">
                        <a:satMod val="155000"/>
                      </a:srgbClr>
                    </a:gs>
                    <a:gs pos="100000">
                      <a:srgbClr val="C0504D">
                        <a:shade val="45000"/>
                        <a:satMod val="165000"/>
                      </a:srgbClr>
                    </a:gs>
                  </a:gsLst>
                  <a:lin ang="5400000"/>
                </a:gradFill>
              </a:rPr>
              <a:t>3- ما شروط ممارسة هذه الرياضة؟</a:t>
            </a: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93691"/>
            <a:ext cx="2489402" cy="2241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629254" y="3224387"/>
            <a:ext cx="5104111" cy="1323439"/>
          </a:xfrm>
          <a:prstGeom prst="rect">
            <a:avLst/>
          </a:prstGeom>
          <a:noFill/>
        </p:spPr>
        <p:txBody>
          <a:bodyPr wrap="square" rtlCol="1">
            <a:spAutoFit/>
          </a:bodyPr>
          <a:lstStyle/>
          <a:p>
            <a:pPr algn="ctr"/>
            <a:r>
              <a:rPr lang="ar-EG" sz="4000" b="1" dirty="0"/>
              <a:t>في المرتفعات مثل الطائف </a:t>
            </a:r>
            <a:r>
              <a:rPr lang="en-US" sz="4000" b="1" dirty="0"/>
              <a:t>/</a:t>
            </a:r>
            <a:r>
              <a:rPr lang="ar-EG" sz="4000" b="1" dirty="0"/>
              <a:t>أبها</a:t>
            </a:r>
          </a:p>
        </p:txBody>
      </p:sp>
      <p:sp>
        <p:nvSpPr>
          <p:cNvPr id="8" name="TextBox 7"/>
          <p:cNvSpPr txBox="1"/>
          <p:nvPr/>
        </p:nvSpPr>
        <p:spPr>
          <a:xfrm>
            <a:off x="4273097" y="1814433"/>
            <a:ext cx="3816424" cy="707886"/>
          </a:xfrm>
          <a:prstGeom prst="rect">
            <a:avLst/>
          </a:prstGeom>
          <a:noFill/>
        </p:spPr>
        <p:txBody>
          <a:bodyPr wrap="square" rtlCol="1">
            <a:spAutoFit/>
          </a:bodyPr>
          <a:lstStyle/>
          <a:p>
            <a:pPr algn="ctr"/>
            <a:r>
              <a:rPr lang="ar-EG" sz="4000" b="1" dirty="0"/>
              <a:t>تسلق الجبال </a:t>
            </a:r>
          </a:p>
        </p:txBody>
      </p:sp>
      <p:sp>
        <p:nvSpPr>
          <p:cNvPr id="9" name="TextBox 8"/>
          <p:cNvSpPr txBox="1"/>
          <p:nvPr/>
        </p:nvSpPr>
        <p:spPr>
          <a:xfrm>
            <a:off x="3071940" y="5252764"/>
            <a:ext cx="5707287" cy="707886"/>
          </a:xfrm>
          <a:prstGeom prst="rect">
            <a:avLst/>
          </a:prstGeom>
          <a:noFill/>
        </p:spPr>
        <p:txBody>
          <a:bodyPr wrap="square" rtlCol="1">
            <a:spAutoFit/>
          </a:bodyPr>
          <a:lstStyle/>
          <a:p>
            <a:pPr algn="ctr"/>
            <a:r>
              <a:rPr lang="ar-EG" sz="4000" b="1" dirty="0"/>
              <a:t>الالتزام بقواعد الأمن والسلامة</a:t>
            </a:r>
          </a:p>
        </p:txBody>
      </p:sp>
    </p:spTree>
    <p:extLst>
      <p:ext uri="{BB962C8B-B14F-4D97-AF65-F5344CB8AC3E}">
        <p14:creationId xmlns:p14="http://schemas.microsoft.com/office/powerpoint/2010/main" val="2850385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548680"/>
            <a:ext cx="5328592" cy="501675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200" b="1" spc="50" dirty="0">
                <a:ln w="11430"/>
                <a:gradFill>
                  <a:gsLst>
                    <a:gs pos="25000">
                      <a:srgbClr val="C0504D">
                        <a:satMod val="155000"/>
                      </a:srgbClr>
                    </a:gs>
                    <a:gs pos="100000">
                      <a:srgbClr val="C0504D">
                        <a:shade val="45000"/>
                        <a:satMod val="165000"/>
                      </a:srgbClr>
                    </a:gs>
                  </a:gsLst>
                  <a:lin ang="5400000"/>
                </a:gradFill>
              </a:rPr>
              <a:t>1- ما اسم هذه الرياضة؟</a:t>
            </a: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r>
              <a:rPr lang="ar-EG" sz="3200" b="1" spc="50" dirty="0">
                <a:ln w="11430"/>
                <a:gradFill>
                  <a:gsLst>
                    <a:gs pos="25000">
                      <a:srgbClr val="C0504D">
                        <a:satMod val="155000"/>
                      </a:srgbClr>
                    </a:gs>
                    <a:gs pos="100000">
                      <a:srgbClr val="C0504D">
                        <a:shade val="45000"/>
                        <a:satMod val="165000"/>
                      </a:srgbClr>
                    </a:gs>
                  </a:gsLst>
                  <a:lin ang="5400000"/>
                </a:gradFill>
              </a:rPr>
              <a:t>2- هل هي رياضة قديمة أم حديثة؟</a:t>
            </a: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r>
              <a:rPr lang="ar-EG" sz="3200" b="1" spc="50" dirty="0">
                <a:ln w="11430"/>
                <a:gradFill>
                  <a:gsLst>
                    <a:gs pos="25000">
                      <a:srgbClr val="C0504D">
                        <a:satMod val="155000"/>
                      </a:srgbClr>
                    </a:gs>
                    <a:gs pos="100000">
                      <a:srgbClr val="C0504D">
                        <a:shade val="45000"/>
                        <a:satMod val="165000"/>
                      </a:srgbClr>
                    </a:gs>
                  </a:gsLst>
                  <a:lin ang="5400000"/>
                </a:gradFill>
              </a:rPr>
              <a:t>3- هل هي رياضة جماعية أم فردية؟</a:t>
            </a:r>
          </a:p>
          <a:p>
            <a:endParaRPr lang="ar-EG" sz="3200" b="1" spc="50" dirty="0">
              <a:ln w="11430"/>
              <a:gradFill>
                <a:gsLst>
                  <a:gs pos="25000">
                    <a:srgbClr val="C0504D">
                      <a:satMod val="155000"/>
                    </a:srgbClr>
                  </a:gs>
                  <a:gs pos="100000">
                    <a:srgbClr val="C0504D">
                      <a:shade val="45000"/>
                      <a:satMod val="165000"/>
                    </a:srgbClr>
                  </a:gs>
                </a:gsLst>
                <a:lin ang="5400000"/>
              </a:gradFill>
            </a:endParaRPr>
          </a:p>
          <a:p>
            <a:endParaRPr lang="ar-EG" sz="3200" b="1" spc="50" dirty="0">
              <a:ln w="11430"/>
              <a:gradFill>
                <a:gsLst>
                  <a:gs pos="25000">
                    <a:srgbClr val="C0504D">
                      <a:satMod val="155000"/>
                    </a:srgbClr>
                  </a:gs>
                  <a:gs pos="100000">
                    <a:srgbClr val="C0504D">
                      <a:shade val="45000"/>
                      <a:satMod val="165000"/>
                    </a:srgbClr>
                  </a:gs>
                </a:gsLst>
                <a:lin ang="5400000"/>
              </a:gradFill>
            </a:endParaRPr>
          </a:p>
          <a:p>
            <a:r>
              <a:rPr lang="ar-EG" sz="3200" b="1" spc="50" dirty="0">
                <a:ln w="11430"/>
                <a:gradFill>
                  <a:gsLst>
                    <a:gs pos="25000">
                      <a:srgbClr val="C0504D">
                        <a:satMod val="155000"/>
                      </a:srgbClr>
                    </a:gs>
                    <a:gs pos="100000">
                      <a:srgbClr val="C0504D">
                        <a:shade val="45000"/>
                        <a:satMod val="165000"/>
                      </a:srgbClr>
                    </a:gs>
                  </a:gsLst>
                  <a:lin ang="5400000"/>
                </a:gradFill>
              </a:rPr>
              <a:t>4- ما الذي يعجبك فيها؟</a:t>
            </a:r>
          </a:p>
        </p:txBody>
      </p:sp>
      <p:sp>
        <p:nvSpPr>
          <p:cNvPr id="5" name="TextBox 4"/>
          <p:cNvSpPr txBox="1"/>
          <p:nvPr/>
        </p:nvSpPr>
        <p:spPr>
          <a:xfrm>
            <a:off x="4441106" y="1276200"/>
            <a:ext cx="4117846" cy="584775"/>
          </a:xfrm>
          <a:prstGeom prst="rect">
            <a:avLst/>
          </a:prstGeom>
          <a:noFill/>
        </p:spPr>
        <p:txBody>
          <a:bodyPr wrap="square" rtlCol="1">
            <a:spAutoFit/>
          </a:bodyPr>
          <a:lstStyle/>
          <a:p>
            <a:pPr algn="ctr"/>
            <a:r>
              <a:rPr lang="ar-EG" sz="3200" dirty="0">
                <a:ln>
                  <a:solidFill>
                    <a:prstClr val="black"/>
                  </a:solidFill>
                </a:ln>
                <a:solidFill>
                  <a:srgbClr val="002060"/>
                </a:solidFill>
              </a:rPr>
              <a:t>رياضة القوس والسهم</a:t>
            </a:r>
          </a:p>
        </p:txBody>
      </p:sp>
      <p:sp>
        <p:nvSpPr>
          <p:cNvPr id="8" name="TextBox 7"/>
          <p:cNvSpPr txBox="1"/>
          <p:nvPr/>
        </p:nvSpPr>
        <p:spPr>
          <a:xfrm>
            <a:off x="4139952" y="2799984"/>
            <a:ext cx="4117846" cy="584775"/>
          </a:xfrm>
          <a:prstGeom prst="rect">
            <a:avLst/>
          </a:prstGeom>
          <a:noFill/>
        </p:spPr>
        <p:txBody>
          <a:bodyPr wrap="square" rtlCol="1">
            <a:spAutoFit/>
          </a:bodyPr>
          <a:lstStyle/>
          <a:p>
            <a:pPr algn="ctr"/>
            <a:r>
              <a:rPr lang="ar-EG" sz="3200" dirty="0">
                <a:ln>
                  <a:solidFill>
                    <a:prstClr val="black"/>
                  </a:solidFill>
                </a:ln>
                <a:solidFill>
                  <a:srgbClr val="002060"/>
                </a:solidFill>
              </a:rPr>
              <a:t>قديمة</a:t>
            </a:r>
          </a:p>
        </p:txBody>
      </p:sp>
      <p:sp>
        <p:nvSpPr>
          <p:cNvPr id="9" name="TextBox 8"/>
          <p:cNvSpPr txBox="1"/>
          <p:nvPr/>
        </p:nvSpPr>
        <p:spPr>
          <a:xfrm>
            <a:off x="4110911" y="5608439"/>
            <a:ext cx="4117846" cy="584775"/>
          </a:xfrm>
          <a:prstGeom prst="rect">
            <a:avLst/>
          </a:prstGeom>
          <a:noFill/>
        </p:spPr>
        <p:txBody>
          <a:bodyPr wrap="square" rtlCol="1">
            <a:spAutoFit/>
          </a:bodyPr>
          <a:lstStyle/>
          <a:p>
            <a:pPr algn="ctr"/>
            <a:r>
              <a:rPr lang="ar-EG" sz="3200" dirty="0">
                <a:ln>
                  <a:solidFill>
                    <a:prstClr val="black"/>
                  </a:solidFill>
                </a:ln>
                <a:solidFill>
                  <a:srgbClr val="002060"/>
                </a:solidFill>
              </a:rPr>
              <a:t>الدقة والتركيز</a:t>
            </a:r>
          </a:p>
        </p:txBody>
      </p:sp>
      <p:sp>
        <p:nvSpPr>
          <p:cNvPr id="10" name="TextBox 9"/>
          <p:cNvSpPr txBox="1"/>
          <p:nvPr/>
        </p:nvSpPr>
        <p:spPr>
          <a:xfrm>
            <a:off x="4139952" y="4182711"/>
            <a:ext cx="4117846" cy="584775"/>
          </a:xfrm>
          <a:prstGeom prst="rect">
            <a:avLst/>
          </a:prstGeom>
          <a:noFill/>
        </p:spPr>
        <p:txBody>
          <a:bodyPr wrap="square" rtlCol="1">
            <a:spAutoFit/>
          </a:bodyPr>
          <a:lstStyle/>
          <a:p>
            <a:pPr algn="ctr"/>
            <a:r>
              <a:rPr lang="ar-EG" sz="3200" dirty="0">
                <a:ln>
                  <a:solidFill>
                    <a:prstClr val="black"/>
                  </a:solidFill>
                </a:ln>
                <a:solidFill>
                  <a:srgbClr val="002060"/>
                </a:solidFill>
              </a:rPr>
              <a:t>جماعية وفردية</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2412302" cy="25040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4763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p:cTn id="3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62344"/>
            <a:ext cx="8568952" cy="523220"/>
          </a:xfrm>
          <a:prstGeom prst="rect">
            <a:avLst/>
          </a:prstGeom>
          <a:noFill/>
        </p:spPr>
        <p:txBody>
          <a:bodyPr wrap="square" rtlCol="1">
            <a:spAutoFit/>
          </a:bodyPr>
          <a:lstStyle/>
          <a:p>
            <a:pPr algn="ctr"/>
            <a:r>
              <a:rPr lang="ar-EG" sz="2800" b="1" dirty="0">
                <a:solidFill>
                  <a:srgbClr val="C00000"/>
                </a:solidFill>
              </a:rPr>
              <a:t>ب- بمشاركة مجموعتي أكتب اسم كل لعبة في المكان المخصص:</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956" y="1384533"/>
            <a:ext cx="2849282"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72902"/>
            <a:ext cx="2764105" cy="18903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027" y="3695824"/>
            <a:ext cx="2539064" cy="1789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45860" y="3316342"/>
            <a:ext cx="2674612" cy="369332"/>
          </a:xfrm>
          <a:prstGeom prst="rect">
            <a:avLst/>
          </a:prstGeom>
          <a:noFill/>
        </p:spPr>
        <p:txBody>
          <a:bodyPr wrap="square" rtlCol="1">
            <a:spAutoFit/>
          </a:bodyPr>
          <a:lstStyle/>
          <a:p>
            <a:r>
              <a:rPr lang="ar-EG" dirty="0">
                <a:solidFill>
                  <a:prstClr val="black"/>
                </a:solidFill>
              </a:rPr>
              <a:t>.....................................</a:t>
            </a:r>
          </a:p>
        </p:txBody>
      </p:sp>
      <p:sp>
        <p:nvSpPr>
          <p:cNvPr id="13" name="TextBox 12"/>
          <p:cNvSpPr txBox="1"/>
          <p:nvPr/>
        </p:nvSpPr>
        <p:spPr>
          <a:xfrm>
            <a:off x="395536" y="3320171"/>
            <a:ext cx="2674612" cy="369332"/>
          </a:xfrm>
          <a:prstGeom prst="rect">
            <a:avLst/>
          </a:prstGeom>
          <a:noFill/>
        </p:spPr>
        <p:txBody>
          <a:bodyPr wrap="square" rtlCol="1">
            <a:spAutoFit/>
          </a:bodyPr>
          <a:lstStyle/>
          <a:p>
            <a:r>
              <a:rPr lang="ar-EG" dirty="0">
                <a:solidFill>
                  <a:prstClr val="black"/>
                </a:solidFill>
              </a:rPr>
              <a:t>.....................................</a:t>
            </a:r>
          </a:p>
        </p:txBody>
      </p:sp>
      <p:sp>
        <p:nvSpPr>
          <p:cNvPr id="14" name="TextBox 13"/>
          <p:cNvSpPr txBox="1"/>
          <p:nvPr/>
        </p:nvSpPr>
        <p:spPr>
          <a:xfrm>
            <a:off x="2934600" y="5585246"/>
            <a:ext cx="2674612" cy="369332"/>
          </a:xfrm>
          <a:prstGeom prst="rect">
            <a:avLst/>
          </a:prstGeom>
          <a:noFill/>
        </p:spPr>
        <p:txBody>
          <a:bodyPr wrap="square" rtlCol="1">
            <a:spAutoFit/>
          </a:bodyPr>
          <a:lstStyle/>
          <a:p>
            <a:r>
              <a:rPr lang="ar-EG" dirty="0">
                <a:solidFill>
                  <a:prstClr val="black"/>
                </a:solidFill>
              </a:rPr>
              <a:t>.....................................</a:t>
            </a:r>
          </a:p>
        </p:txBody>
      </p:sp>
      <p:sp>
        <p:nvSpPr>
          <p:cNvPr id="4" name="TextBox 3"/>
          <p:cNvSpPr txBox="1"/>
          <p:nvPr/>
        </p:nvSpPr>
        <p:spPr>
          <a:xfrm>
            <a:off x="5560467" y="3194519"/>
            <a:ext cx="3780420" cy="646331"/>
          </a:xfrm>
          <a:prstGeom prst="rect">
            <a:avLst/>
          </a:prstGeom>
          <a:noFill/>
        </p:spPr>
        <p:txBody>
          <a:bodyPr wrap="square" rtlCol="1">
            <a:spAutoFit/>
          </a:bodyPr>
          <a:lstStyle/>
          <a:p>
            <a:pPr algn="ctr"/>
            <a:r>
              <a:rPr lang="ar-EG"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الغميضة</a:t>
            </a:r>
          </a:p>
        </p:txBody>
      </p:sp>
      <p:sp>
        <p:nvSpPr>
          <p:cNvPr id="5" name="TextBox 4"/>
          <p:cNvSpPr txBox="1"/>
          <p:nvPr/>
        </p:nvSpPr>
        <p:spPr>
          <a:xfrm>
            <a:off x="1093512" y="3177842"/>
            <a:ext cx="1800200" cy="646331"/>
          </a:xfrm>
          <a:prstGeom prst="rect">
            <a:avLst/>
          </a:prstGeom>
          <a:noFill/>
        </p:spPr>
        <p:txBody>
          <a:bodyPr wrap="square" rtlCol="1">
            <a:spAutoFit/>
          </a:bodyPr>
          <a:lstStyle/>
          <a:p>
            <a:pPr algn="ctr"/>
            <a:r>
              <a:rPr lang="ar-EG"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الحجلة</a:t>
            </a:r>
            <a:endParaRPr lang="ar-E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3601622" y="5446746"/>
            <a:ext cx="1551874" cy="646331"/>
          </a:xfrm>
          <a:prstGeom prst="rect">
            <a:avLst/>
          </a:prstGeom>
          <a:noFill/>
        </p:spPr>
        <p:txBody>
          <a:bodyPr wrap="square" rtlCol="1">
            <a:spAutoFit/>
          </a:bodyPr>
          <a:lstStyle/>
          <a:p>
            <a:pPr algn="ctr"/>
            <a:r>
              <a:rPr lang="ar-EG"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اللقفة</a:t>
            </a:r>
          </a:p>
        </p:txBody>
      </p:sp>
    </p:spTree>
    <p:extLst>
      <p:ext uri="{BB962C8B-B14F-4D97-AF65-F5344CB8AC3E}">
        <p14:creationId xmlns:p14="http://schemas.microsoft.com/office/powerpoint/2010/main" val="1215893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fade">
                                      <p:cBhvr>
                                        <p:cTn id="24" dur="1000"/>
                                        <p:tgtEl>
                                          <p:spTgt spid="12290"/>
                                        </p:tgtEl>
                                      </p:cBhvr>
                                    </p:animEffect>
                                    <p:anim calcmode="lin" valueType="num">
                                      <p:cBhvr>
                                        <p:cTn id="25" dur="1000" fill="hold"/>
                                        <p:tgtEl>
                                          <p:spTgt spid="12290"/>
                                        </p:tgtEl>
                                        <p:attrNameLst>
                                          <p:attrName>ppt_x</p:attrName>
                                        </p:attrNameLst>
                                      </p:cBhvr>
                                      <p:tavLst>
                                        <p:tav tm="0">
                                          <p:val>
                                            <p:strVal val="#ppt_x"/>
                                          </p:val>
                                        </p:tav>
                                        <p:tav tm="100000">
                                          <p:val>
                                            <p:strVal val="#ppt_x"/>
                                          </p:val>
                                        </p:tav>
                                      </p:tavLst>
                                    </p:anim>
                                    <p:anim calcmode="lin" valueType="num">
                                      <p:cBhvr>
                                        <p:cTn id="26" dur="1000" fill="hold"/>
                                        <p:tgtEl>
                                          <p:spTgt spid="1229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12291"/>
                                        </p:tgtEl>
                                        <p:attrNameLst>
                                          <p:attrName>style.visibility</p:attrName>
                                        </p:attrNameLst>
                                      </p:cBhvr>
                                      <p:to>
                                        <p:strVal val="visible"/>
                                      </p:to>
                                    </p:set>
                                    <p:animEffect transition="in" filter="fade">
                                      <p:cBhvr>
                                        <p:cTn id="42" dur="1000"/>
                                        <p:tgtEl>
                                          <p:spTgt spid="12291"/>
                                        </p:tgtEl>
                                      </p:cBhvr>
                                    </p:animEffect>
                                    <p:anim calcmode="lin" valueType="num">
                                      <p:cBhvr>
                                        <p:cTn id="43" dur="1000" fill="hold"/>
                                        <p:tgtEl>
                                          <p:spTgt spid="12291"/>
                                        </p:tgtEl>
                                        <p:attrNameLst>
                                          <p:attrName>ppt_x</p:attrName>
                                        </p:attrNameLst>
                                      </p:cBhvr>
                                      <p:tavLst>
                                        <p:tav tm="0">
                                          <p:val>
                                            <p:strVal val="#ppt_x"/>
                                          </p:val>
                                        </p:tav>
                                        <p:tav tm="100000">
                                          <p:val>
                                            <p:strVal val="#ppt_x"/>
                                          </p:val>
                                        </p:tav>
                                      </p:tavLst>
                                    </p:anim>
                                    <p:anim calcmode="lin" valueType="num">
                                      <p:cBhvr>
                                        <p:cTn id="44" dur="1000" fill="hold"/>
                                        <p:tgtEl>
                                          <p:spTgt spid="1229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 calcmode="lin" valueType="num">
                                      <p:cBhvr>
                                        <p:cTn id="5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5">
                                            <p:txEl>
                                              <p:pRg st="0" end="0"/>
                                            </p:txEl>
                                          </p:spTgt>
                                        </p:tgtEl>
                                      </p:cBhvr>
                                    </p:animEffect>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12292"/>
                                        </p:tgtEl>
                                        <p:attrNameLst>
                                          <p:attrName>style.visibility</p:attrName>
                                        </p:attrNameLst>
                                      </p:cBhvr>
                                      <p:to>
                                        <p:strVal val="visible"/>
                                      </p:to>
                                    </p:set>
                                    <p:animEffect transition="in" filter="fade">
                                      <p:cBhvr>
                                        <p:cTn id="60" dur="1000"/>
                                        <p:tgtEl>
                                          <p:spTgt spid="12292"/>
                                        </p:tgtEl>
                                      </p:cBhvr>
                                    </p:animEffect>
                                    <p:anim calcmode="lin" valueType="num">
                                      <p:cBhvr>
                                        <p:cTn id="61" dur="1000" fill="hold"/>
                                        <p:tgtEl>
                                          <p:spTgt spid="12292"/>
                                        </p:tgtEl>
                                        <p:attrNameLst>
                                          <p:attrName>ppt_x</p:attrName>
                                        </p:attrNameLst>
                                      </p:cBhvr>
                                      <p:tavLst>
                                        <p:tav tm="0">
                                          <p:val>
                                            <p:strVal val="#ppt_x"/>
                                          </p:val>
                                        </p:tav>
                                        <p:tav tm="100000">
                                          <p:val>
                                            <p:strVal val="#ppt_x"/>
                                          </p:val>
                                        </p:tav>
                                      </p:tavLst>
                                    </p:anim>
                                    <p:anim calcmode="lin" valueType="num">
                                      <p:cBhvr>
                                        <p:cTn id="62" dur="1000" fill="hold"/>
                                        <p:tgtEl>
                                          <p:spTgt spid="1229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 calcmode="lin" valueType="num">
                                      <p:cBhvr>
                                        <p:cTn id="7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187624" y="462760"/>
            <a:ext cx="6696744" cy="648072"/>
          </a:xfrm>
          <a:prstGeom prst="doubleWav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EG" dirty="0">
              <a:solidFill>
                <a:schemeClr val="bg1"/>
              </a:solidFill>
            </a:endParaRPr>
          </a:p>
        </p:txBody>
      </p:sp>
      <p:sp>
        <p:nvSpPr>
          <p:cNvPr id="7" name="TextBox 6"/>
          <p:cNvSpPr txBox="1"/>
          <p:nvPr/>
        </p:nvSpPr>
        <p:spPr>
          <a:xfrm>
            <a:off x="1187624" y="599193"/>
            <a:ext cx="6623569" cy="523220"/>
          </a:xfrm>
          <a:prstGeom prst="rect">
            <a:avLst/>
          </a:prstGeom>
          <a:noFill/>
        </p:spPr>
        <p:txBody>
          <a:bodyPr wrap="square" rtlCol="1">
            <a:spAutoFit/>
          </a:bodyPr>
          <a:lstStyle/>
          <a:p>
            <a:pPr algn="ctr"/>
            <a:r>
              <a:rPr lang="ar-EG" sz="2800" b="1" dirty="0">
                <a:solidFill>
                  <a:schemeClr val="bg1"/>
                </a:solidFill>
              </a:rPr>
              <a:t>9- أقرأ الفقرة الآتية، ثم أجيب شفهيًا عن الأسئلة بعدها:</a:t>
            </a:r>
          </a:p>
        </p:txBody>
      </p:sp>
      <p:sp>
        <p:nvSpPr>
          <p:cNvPr id="11" name="TextBox 10"/>
          <p:cNvSpPr txBox="1"/>
          <p:nvPr/>
        </p:nvSpPr>
        <p:spPr>
          <a:xfrm>
            <a:off x="3131840" y="1442028"/>
            <a:ext cx="5544616" cy="1384995"/>
          </a:xfrm>
          <a:prstGeom prst="rect">
            <a:avLst/>
          </a:prstGeom>
          <a:noFill/>
        </p:spPr>
        <p:txBody>
          <a:bodyPr wrap="square" rtlCol="1">
            <a:spAutoFit/>
          </a:bodyPr>
          <a:lstStyle/>
          <a:p>
            <a:pPr algn="ctr"/>
            <a:r>
              <a:rPr lang="ar-EG" sz="2800" dirty="0">
                <a:ln w="12700">
                  <a:solidFill>
                    <a:schemeClr val="tx2">
                      <a:satMod val="155000"/>
                    </a:schemeClr>
                  </a:solidFill>
                  <a:prstDash val="solid"/>
                </a:ln>
                <a:solidFill>
                  <a:srgbClr val="0000FF"/>
                </a:solidFill>
              </a:rPr>
              <a:t>نحب الرياضة لأنها تقوي أجسامنا وعضلاتنا، وقد أوصانا بها الاسلام، فقال -صلى الله عليه وسلم:-</a:t>
            </a:r>
          </a:p>
        </p:txBody>
      </p:sp>
      <p:sp>
        <p:nvSpPr>
          <p:cNvPr id="12" name="TextBox 11"/>
          <p:cNvSpPr txBox="1"/>
          <p:nvPr/>
        </p:nvSpPr>
        <p:spPr>
          <a:xfrm>
            <a:off x="364972" y="3021938"/>
            <a:ext cx="8383492"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gradFill>
                  <a:gsLst>
                    <a:gs pos="25000">
                      <a:schemeClr val="accent2">
                        <a:satMod val="155000"/>
                      </a:schemeClr>
                    </a:gs>
                    <a:gs pos="100000">
                      <a:schemeClr val="accent2">
                        <a:shade val="45000"/>
                        <a:satMod val="165000"/>
                      </a:schemeClr>
                    </a:gs>
                  </a:gsLst>
                  <a:lin ang="5400000"/>
                </a:gradFill>
              </a:rPr>
              <a:t>(المؤمن القوي خير وأحب إلى الله من المؤمن الضعيف وفي كل خير)</a:t>
            </a:r>
          </a:p>
        </p:txBody>
      </p:sp>
      <p:sp>
        <p:nvSpPr>
          <p:cNvPr id="15" name="TextBox 14"/>
          <p:cNvSpPr txBox="1"/>
          <p:nvPr/>
        </p:nvSpPr>
        <p:spPr>
          <a:xfrm>
            <a:off x="738370" y="3678518"/>
            <a:ext cx="7595251" cy="954107"/>
          </a:xfrm>
          <a:prstGeom prst="rect">
            <a:avLst/>
          </a:prstGeom>
          <a:noFill/>
        </p:spPr>
        <p:txBody>
          <a:bodyPr wrap="square" rtlCol="1">
            <a:spAutoFit/>
          </a:bodyPr>
          <a:lstStyle/>
          <a:p>
            <a:pPr algn="ctr"/>
            <a:r>
              <a:rPr lang="ar-EG" sz="2800" dirty="0">
                <a:ln w="12700">
                  <a:solidFill>
                    <a:schemeClr val="tx2">
                      <a:satMod val="155000"/>
                    </a:schemeClr>
                  </a:solidFill>
                  <a:prstDash val="solid"/>
                </a:ln>
                <a:solidFill>
                  <a:srgbClr val="0000FF"/>
                </a:solidFill>
              </a:rPr>
              <a:t>والرياضة كما نجدها في التمرينات الرياضية، نجدها في الرمي والسباحة وركوب الخيل وغيرها.</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18" y="1425602"/>
            <a:ext cx="2305422" cy="1497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942" y="4697539"/>
            <a:ext cx="2520279"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498" y="4697539"/>
            <a:ext cx="3097510" cy="14677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504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2293"/>
                                        </p:tgtEl>
                                        <p:attrNameLst>
                                          <p:attrName>style.visibility</p:attrName>
                                        </p:attrNameLst>
                                      </p:cBhvr>
                                      <p:to>
                                        <p:strVal val="visible"/>
                                      </p:to>
                                    </p:set>
                                    <p:animEffect transition="in" filter="fade">
                                      <p:cBhvr>
                                        <p:cTn id="45" dur="1000"/>
                                        <p:tgtEl>
                                          <p:spTgt spid="12293"/>
                                        </p:tgtEl>
                                      </p:cBhvr>
                                    </p:animEffect>
                                    <p:anim calcmode="lin" valueType="num">
                                      <p:cBhvr>
                                        <p:cTn id="46" dur="1000" fill="hold"/>
                                        <p:tgtEl>
                                          <p:spTgt spid="12293"/>
                                        </p:tgtEl>
                                        <p:attrNameLst>
                                          <p:attrName>ppt_x</p:attrName>
                                        </p:attrNameLst>
                                      </p:cBhvr>
                                      <p:tavLst>
                                        <p:tav tm="0">
                                          <p:val>
                                            <p:strVal val="#ppt_x"/>
                                          </p:val>
                                        </p:tav>
                                        <p:tav tm="100000">
                                          <p:val>
                                            <p:strVal val="#ppt_x"/>
                                          </p:val>
                                        </p:tav>
                                      </p:tavLst>
                                    </p:anim>
                                    <p:anim calcmode="lin" valueType="num">
                                      <p:cBhvr>
                                        <p:cTn id="47" dur="1000" fill="hold"/>
                                        <p:tgtEl>
                                          <p:spTgt spid="1229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par>
                          <p:cTn id="57" fill="hold">
                            <p:stCondLst>
                              <p:cond delay="6500"/>
                            </p:stCondLst>
                            <p:childTnLst>
                              <p:par>
                                <p:cTn id="58" presetID="42" presetClass="entr" presetSubtype="0" fill="hold" nodeType="afterEffect">
                                  <p:stCondLst>
                                    <p:cond delay="0"/>
                                  </p:stCondLst>
                                  <p:childTnLst>
                                    <p:set>
                                      <p:cBhvr>
                                        <p:cTn id="59" dur="1" fill="hold">
                                          <p:stCondLst>
                                            <p:cond delay="0"/>
                                          </p:stCondLst>
                                        </p:cTn>
                                        <p:tgtEl>
                                          <p:spTgt spid="12294"/>
                                        </p:tgtEl>
                                        <p:attrNameLst>
                                          <p:attrName>style.visibility</p:attrName>
                                        </p:attrNameLst>
                                      </p:cBhvr>
                                      <p:to>
                                        <p:strVal val="visible"/>
                                      </p:to>
                                    </p:set>
                                    <p:animEffect transition="in" filter="fade">
                                      <p:cBhvr>
                                        <p:cTn id="60" dur="1000"/>
                                        <p:tgtEl>
                                          <p:spTgt spid="12294"/>
                                        </p:tgtEl>
                                      </p:cBhvr>
                                    </p:animEffect>
                                    <p:anim calcmode="lin" valueType="num">
                                      <p:cBhvr>
                                        <p:cTn id="61" dur="1000" fill="hold"/>
                                        <p:tgtEl>
                                          <p:spTgt spid="12294"/>
                                        </p:tgtEl>
                                        <p:attrNameLst>
                                          <p:attrName>ppt_x</p:attrName>
                                        </p:attrNameLst>
                                      </p:cBhvr>
                                      <p:tavLst>
                                        <p:tav tm="0">
                                          <p:val>
                                            <p:strVal val="#ppt_x"/>
                                          </p:val>
                                        </p:tav>
                                        <p:tav tm="100000">
                                          <p:val>
                                            <p:strVal val="#ppt_x"/>
                                          </p:val>
                                        </p:tav>
                                      </p:tavLst>
                                    </p:anim>
                                    <p:anim calcmode="lin" valueType="num">
                                      <p:cBhvr>
                                        <p:cTn id="62" dur="1000" fill="hold"/>
                                        <p:tgtEl>
                                          <p:spTgt spid="12294"/>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42" presetClass="entr" presetSubtype="0" fill="hold" nodeType="afterEffect">
                                  <p:stCondLst>
                                    <p:cond delay="0"/>
                                  </p:stCondLst>
                                  <p:childTnLst>
                                    <p:set>
                                      <p:cBhvr>
                                        <p:cTn id="65" dur="1" fill="hold">
                                          <p:stCondLst>
                                            <p:cond delay="0"/>
                                          </p:stCondLst>
                                        </p:cTn>
                                        <p:tgtEl>
                                          <p:spTgt spid="12295"/>
                                        </p:tgtEl>
                                        <p:attrNameLst>
                                          <p:attrName>style.visibility</p:attrName>
                                        </p:attrNameLst>
                                      </p:cBhvr>
                                      <p:to>
                                        <p:strVal val="visible"/>
                                      </p:to>
                                    </p:set>
                                    <p:animEffect transition="in" filter="fade">
                                      <p:cBhvr>
                                        <p:cTn id="66" dur="1000"/>
                                        <p:tgtEl>
                                          <p:spTgt spid="12295"/>
                                        </p:tgtEl>
                                      </p:cBhvr>
                                    </p:animEffect>
                                    <p:anim calcmode="lin" valueType="num">
                                      <p:cBhvr>
                                        <p:cTn id="67" dur="1000" fill="hold"/>
                                        <p:tgtEl>
                                          <p:spTgt spid="12295"/>
                                        </p:tgtEl>
                                        <p:attrNameLst>
                                          <p:attrName>ppt_x</p:attrName>
                                        </p:attrNameLst>
                                      </p:cBhvr>
                                      <p:tavLst>
                                        <p:tav tm="0">
                                          <p:val>
                                            <p:strVal val="#ppt_x"/>
                                          </p:val>
                                        </p:tav>
                                        <p:tav tm="100000">
                                          <p:val>
                                            <p:strVal val="#ppt_x"/>
                                          </p:val>
                                        </p:tav>
                                      </p:tavLst>
                                    </p:anim>
                                    <p:anim calcmode="lin" valueType="num">
                                      <p:cBhvr>
                                        <p:cTn id="68"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1259632" y="836712"/>
            <a:ext cx="6696744" cy="5085184"/>
          </a:xfrm>
          <a:prstGeom prst="irregularSeal1">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TextBox 6"/>
          <p:cNvSpPr txBox="1"/>
          <p:nvPr/>
        </p:nvSpPr>
        <p:spPr>
          <a:xfrm>
            <a:off x="2519772" y="2207112"/>
            <a:ext cx="4176464" cy="646331"/>
          </a:xfrm>
          <a:prstGeom prst="rect">
            <a:avLst/>
          </a:prstGeom>
          <a:noFill/>
        </p:spPr>
        <p:txBody>
          <a:bodyPr wrap="square" rtlCol="1">
            <a:spAutoFit/>
          </a:bodyPr>
          <a:lstStyle/>
          <a:p>
            <a:pPr algn="ct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 - لماذا أحب الرياضة؟</a:t>
            </a:r>
          </a:p>
        </p:txBody>
      </p:sp>
      <p:sp>
        <p:nvSpPr>
          <p:cNvPr id="8" name="TextBox 7"/>
          <p:cNvSpPr txBox="1"/>
          <p:nvPr/>
        </p:nvSpPr>
        <p:spPr>
          <a:xfrm>
            <a:off x="2334696" y="2852936"/>
            <a:ext cx="4608512" cy="1323439"/>
          </a:xfrm>
          <a:prstGeom prst="rect">
            <a:avLst/>
          </a:prstGeom>
          <a:noFill/>
        </p:spPr>
        <p:txBody>
          <a:bodyPr wrap="square" rtlCol="1">
            <a:spAutoFit/>
          </a:bodyPr>
          <a:lstStyle/>
          <a:p>
            <a:pPr algn="ctr"/>
            <a:r>
              <a:rPr lang="ar-EG" sz="4000" b="1" dirty="0"/>
              <a:t>لأنها تقوِّي الجسم والعقل  وتحافظ علي الصحة</a:t>
            </a:r>
          </a:p>
        </p:txBody>
      </p:sp>
    </p:spTree>
    <p:extLst>
      <p:ext uri="{BB962C8B-B14F-4D97-AF65-F5344CB8AC3E}">
        <p14:creationId xmlns:p14="http://schemas.microsoft.com/office/powerpoint/2010/main" val="798498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980728"/>
            <a:ext cx="6696743" cy="1200329"/>
          </a:xfrm>
          <a:prstGeom prst="rect">
            <a:avLst/>
          </a:prstGeom>
          <a:noFill/>
        </p:spPr>
        <p:txBody>
          <a:bodyPr wrap="square" rtlCol="1">
            <a:spAutoFit/>
          </a:bodyPr>
          <a:lstStyle/>
          <a:p>
            <a:pPr algn="ctr"/>
            <a:r>
              <a:rPr lang="ar-EG"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ب- أذكر أنواع الألعاب الرياضية التي حثَّ الإسلام عليها. </a:t>
            </a:r>
          </a:p>
        </p:txBody>
      </p:sp>
      <p:sp>
        <p:nvSpPr>
          <p:cNvPr id="8" name="TextBox 7"/>
          <p:cNvSpPr txBox="1"/>
          <p:nvPr/>
        </p:nvSpPr>
        <p:spPr>
          <a:xfrm>
            <a:off x="2339752" y="2780928"/>
            <a:ext cx="4492331" cy="1200329"/>
          </a:xfrm>
          <a:prstGeom prst="rect">
            <a:avLst/>
          </a:prstGeom>
          <a:noFill/>
        </p:spPr>
        <p:txBody>
          <a:bodyPr wrap="square" rtlCol="1">
            <a:spAutoFit/>
          </a:bodyPr>
          <a:lstStyle/>
          <a:p>
            <a:pPr algn="ctr"/>
            <a:r>
              <a:rPr lang="ar-EG" sz="3600" b="1" dirty="0">
                <a:solidFill>
                  <a:prstClr val="black"/>
                </a:solidFill>
              </a:rPr>
              <a:t>ركوب الخيل، تسلق الجبال، السباحة، الرماية</a:t>
            </a:r>
          </a:p>
        </p:txBody>
      </p:sp>
    </p:spTree>
    <p:extLst>
      <p:ext uri="{BB962C8B-B14F-4D97-AF65-F5344CB8AC3E}">
        <p14:creationId xmlns:p14="http://schemas.microsoft.com/office/powerpoint/2010/main" val="2229875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827584" y="1052736"/>
            <a:ext cx="7848872" cy="5157192"/>
          </a:xfrm>
          <a:prstGeom prst="irregularSeal1">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prstClr val="white"/>
              </a:solidFill>
            </a:endParaRPr>
          </a:p>
        </p:txBody>
      </p:sp>
      <p:sp>
        <p:nvSpPr>
          <p:cNvPr id="7" name="TextBox 6"/>
          <p:cNvSpPr txBox="1"/>
          <p:nvPr/>
        </p:nvSpPr>
        <p:spPr>
          <a:xfrm>
            <a:off x="1931150" y="2446392"/>
            <a:ext cx="5641740" cy="523220"/>
          </a:xfrm>
          <a:prstGeom prst="rect">
            <a:avLst/>
          </a:prstGeom>
          <a:noFill/>
        </p:spPr>
        <p:txBody>
          <a:bodyPr wrap="square" rtlCol="1">
            <a:spAutoFit/>
          </a:bodyPr>
          <a:lstStyle/>
          <a:p>
            <a:pPr algn="ctr"/>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جـ - لماذا يحب الله المؤمن القوي؟</a:t>
            </a:r>
          </a:p>
        </p:txBody>
      </p:sp>
      <p:sp>
        <p:nvSpPr>
          <p:cNvPr id="8" name="TextBox 7"/>
          <p:cNvSpPr txBox="1"/>
          <p:nvPr/>
        </p:nvSpPr>
        <p:spPr>
          <a:xfrm>
            <a:off x="1575094" y="3039829"/>
            <a:ext cx="6025879" cy="1200329"/>
          </a:xfrm>
          <a:prstGeom prst="rect">
            <a:avLst/>
          </a:prstGeom>
          <a:noFill/>
        </p:spPr>
        <p:txBody>
          <a:bodyPr wrap="square" rtlCol="1">
            <a:spAutoFit/>
          </a:bodyPr>
          <a:lstStyle/>
          <a:p>
            <a:pPr algn="ctr"/>
            <a:r>
              <a:rPr lang="ar-EG" sz="3600" b="1" dirty="0">
                <a:solidFill>
                  <a:prstClr val="black"/>
                </a:solidFill>
              </a:rPr>
              <a:t>لأنه يكون قادرًا على الدفاع عن دينه ونفسه وعرضه</a:t>
            </a:r>
          </a:p>
        </p:txBody>
      </p:sp>
    </p:spTree>
    <p:extLst>
      <p:ext uri="{BB962C8B-B14F-4D97-AF65-F5344CB8AC3E}">
        <p14:creationId xmlns:p14="http://schemas.microsoft.com/office/powerpoint/2010/main" val="4243058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854550" y="512676"/>
            <a:ext cx="7488832" cy="5544616"/>
          </a:xfrm>
          <a:prstGeom prst="irregularSeal1">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prstClr val="white"/>
              </a:solidFill>
            </a:endParaRPr>
          </a:p>
        </p:txBody>
      </p:sp>
      <p:sp>
        <p:nvSpPr>
          <p:cNvPr id="7" name="TextBox 6"/>
          <p:cNvSpPr txBox="1"/>
          <p:nvPr/>
        </p:nvSpPr>
        <p:spPr>
          <a:xfrm>
            <a:off x="1778096" y="2492896"/>
            <a:ext cx="5641740" cy="954107"/>
          </a:xfrm>
          <a:prstGeom prst="rect">
            <a:avLst/>
          </a:prstGeom>
          <a:noFill/>
        </p:spPr>
        <p:txBody>
          <a:bodyPr wrap="square" rtlCol="1">
            <a:spAutoFit/>
          </a:bodyPr>
          <a:lstStyle/>
          <a:p>
            <a:pPr algn="ctr"/>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د- هناك رياضة للبدن، فهل هناك رياضة للعقل؟ أمثِّل لها.</a:t>
            </a:r>
          </a:p>
        </p:txBody>
      </p:sp>
      <p:sp>
        <p:nvSpPr>
          <p:cNvPr id="8" name="TextBox 7"/>
          <p:cNvSpPr txBox="1"/>
          <p:nvPr/>
        </p:nvSpPr>
        <p:spPr>
          <a:xfrm>
            <a:off x="1586027" y="3284984"/>
            <a:ext cx="6025879" cy="646331"/>
          </a:xfrm>
          <a:prstGeom prst="rect">
            <a:avLst/>
          </a:prstGeom>
          <a:noFill/>
        </p:spPr>
        <p:txBody>
          <a:bodyPr wrap="square" rtlCol="1">
            <a:spAutoFit/>
          </a:bodyPr>
          <a:lstStyle/>
          <a:p>
            <a:pPr algn="ctr"/>
            <a:r>
              <a:rPr lang="ar-EG" sz="3600" b="1" dirty="0">
                <a:solidFill>
                  <a:prstClr val="black"/>
                </a:solidFill>
              </a:rPr>
              <a:t>التأمل والتفكير والمسائل الحسابية</a:t>
            </a:r>
          </a:p>
        </p:txBody>
      </p:sp>
    </p:spTree>
    <p:extLst>
      <p:ext uri="{BB962C8B-B14F-4D97-AF65-F5344CB8AC3E}">
        <p14:creationId xmlns:p14="http://schemas.microsoft.com/office/powerpoint/2010/main" val="2220367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lmohandes\Desktop\بوربوينت\workload-clipart-bee-clip-art-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9355">
            <a:off x="683568" y="378224"/>
            <a:ext cx="8008350" cy="52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3928" y="2276872"/>
            <a:ext cx="4052471" cy="1200329"/>
          </a:xfrm>
          <a:prstGeom prst="rect">
            <a:avLst/>
          </a:prstGeom>
          <a:noFill/>
        </p:spPr>
        <p:txBody>
          <a:bodyPr wrap="square" rtlCol="1">
            <a:spAutoFit/>
          </a:bodyPr>
          <a:lstStyle/>
          <a:p>
            <a:pPr algn="ctr"/>
            <a:r>
              <a:rPr lang="ar-EG" sz="3600" b="1" dirty="0"/>
              <a:t>أحفظ الحديث النبوي، وأستفيد منه في تعبيري</a:t>
            </a:r>
          </a:p>
        </p:txBody>
      </p:sp>
    </p:spTree>
    <p:extLst>
      <p:ext uri="{BB962C8B-B14F-4D97-AF65-F5344CB8AC3E}">
        <p14:creationId xmlns:p14="http://schemas.microsoft.com/office/powerpoint/2010/main" val="46430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right)">
                                      <p:cBhvr>
                                        <p:cTn id="7" dur="500"/>
                                        <p:tgtEl>
                                          <p:spTgt spid="13314"/>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80">
                                          <p:stCondLst>
                                            <p:cond delay="0"/>
                                          </p:stCondLst>
                                        </p:cTn>
                                        <p:tgtEl>
                                          <p:spTgt spid="2"/>
                                        </p:tgtEl>
                                      </p:cBhvr>
                                    </p:animEffect>
                                    <p:anim calcmode="lin" valueType="num">
                                      <p:cBhvr>
                                        <p:cTn id="1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6" dur="26">
                                          <p:stCondLst>
                                            <p:cond delay="650"/>
                                          </p:stCondLst>
                                        </p:cTn>
                                        <p:tgtEl>
                                          <p:spTgt spid="2"/>
                                        </p:tgtEl>
                                      </p:cBhvr>
                                      <p:to x="100000" y="60000"/>
                                    </p:animScale>
                                    <p:animScale>
                                      <p:cBhvr>
                                        <p:cTn id="17" dur="166" decel="50000">
                                          <p:stCondLst>
                                            <p:cond delay="676"/>
                                          </p:stCondLst>
                                        </p:cTn>
                                        <p:tgtEl>
                                          <p:spTgt spid="2"/>
                                        </p:tgtEl>
                                      </p:cBhvr>
                                      <p:to x="100000" y="100000"/>
                                    </p:animScale>
                                    <p:animScale>
                                      <p:cBhvr>
                                        <p:cTn id="18" dur="26">
                                          <p:stCondLst>
                                            <p:cond delay="1312"/>
                                          </p:stCondLst>
                                        </p:cTn>
                                        <p:tgtEl>
                                          <p:spTgt spid="2"/>
                                        </p:tgtEl>
                                      </p:cBhvr>
                                      <p:to x="100000" y="80000"/>
                                    </p:animScale>
                                    <p:animScale>
                                      <p:cBhvr>
                                        <p:cTn id="19" dur="166" decel="50000">
                                          <p:stCondLst>
                                            <p:cond delay="1338"/>
                                          </p:stCondLst>
                                        </p:cTn>
                                        <p:tgtEl>
                                          <p:spTgt spid="2"/>
                                        </p:tgtEl>
                                      </p:cBhvr>
                                      <p:to x="100000" y="100000"/>
                                    </p:animScale>
                                    <p:animScale>
                                      <p:cBhvr>
                                        <p:cTn id="20" dur="26">
                                          <p:stCondLst>
                                            <p:cond delay="1642"/>
                                          </p:stCondLst>
                                        </p:cTn>
                                        <p:tgtEl>
                                          <p:spTgt spid="2"/>
                                        </p:tgtEl>
                                      </p:cBhvr>
                                      <p:to x="100000" y="90000"/>
                                    </p:animScale>
                                    <p:animScale>
                                      <p:cBhvr>
                                        <p:cTn id="21" dur="166" decel="50000">
                                          <p:stCondLst>
                                            <p:cond delay="1668"/>
                                          </p:stCondLst>
                                        </p:cTn>
                                        <p:tgtEl>
                                          <p:spTgt spid="2"/>
                                        </p:tgtEl>
                                      </p:cBhvr>
                                      <p:to x="100000" y="100000"/>
                                    </p:animScale>
                                    <p:animScale>
                                      <p:cBhvr>
                                        <p:cTn id="22" dur="26">
                                          <p:stCondLst>
                                            <p:cond delay="1808"/>
                                          </p:stCondLst>
                                        </p:cTn>
                                        <p:tgtEl>
                                          <p:spTgt spid="2"/>
                                        </p:tgtEl>
                                      </p:cBhvr>
                                      <p:to x="100000" y="95000"/>
                                    </p:animScale>
                                    <p:animScale>
                                      <p:cBhvr>
                                        <p:cTn id="2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63310"/>
            <a:ext cx="7920880" cy="954107"/>
          </a:xfrm>
          <a:prstGeom prst="rect">
            <a:avLst/>
          </a:prstGeom>
          <a:noFill/>
        </p:spPr>
        <p:txBody>
          <a:bodyPr wrap="square" rtlCol="1">
            <a:spAutoFit/>
          </a:bodyPr>
          <a:lstStyle/>
          <a:p>
            <a:pPr algn="ctr"/>
            <a:r>
              <a:rPr lang="ar-EG" sz="2800" b="1" dirty="0">
                <a:ln w="1905"/>
                <a:solidFill>
                  <a:srgbClr val="0000FF"/>
                </a:solidFill>
              </a:rPr>
              <a:t>10- أميز بين فوائد الرياضة وآدابها بوضع علامة (</a:t>
            </a:r>
            <a:r>
              <a:rPr lang="en-US" sz="2800" b="1" dirty="0">
                <a:ln w="1905"/>
                <a:solidFill>
                  <a:srgbClr val="FF0000"/>
                </a:solidFill>
                <a:sym typeface="Wingdings 2" panose="05020102010507070707" pitchFamily="18" charset="2"/>
              </a:rPr>
              <a:t></a:t>
            </a:r>
            <a:r>
              <a:rPr lang="ar-EG" sz="2800" b="1" dirty="0">
                <a:ln w="1905"/>
                <a:solidFill>
                  <a:srgbClr val="0000FF"/>
                </a:solidFill>
              </a:rPr>
              <a:t>) أمام كل عبارة في الجدول الآتي:</a:t>
            </a:r>
          </a:p>
        </p:txBody>
      </p:sp>
      <p:graphicFrame>
        <p:nvGraphicFramePr>
          <p:cNvPr id="3" name="Table 2"/>
          <p:cNvGraphicFramePr>
            <a:graphicFrameLocks noGrp="1"/>
          </p:cNvGraphicFramePr>
          <p:nvPr>
            <p:extLst>
              <p:ext uri="{D42A27DB-BD31-4B8C-83A1-F6EECF244321}">
                <p14:modId xmlns:p14="http://schemas.microsoft.com/office/powerpoint/2010/main" val="2207903874"/>
              </p:ext>
            </p:extLst>
          </p:nvPr>
        </p:nvGraphicFramePr>
        <p:xfrm>
          <a:off x="611560" y="1592360"/>
          <a:ext cx="7920880" cy="4163200"/>
        </p:xfrm>
        <a:graphic>
          <a:graphicData uri="http://schemas.openxmlformats.org/drawingml/2006/table">
            <a:tbl>
              <a:tblPr rtl="1" firstRow="1" bandRow="1">
                <a:tableStyleId>{F5AB1C69-6EDB-4FF4-983F-18BD219EF322}</a:tableStyleId>
              </a:tblPr>
              <a:tblGrid>
                <a:gridCol w="646024">
                  <a:extLst>
                    <a:ext uri="{9D8B030D-6E8A-4147-A177-3AD203B41FA5}">
                      <a16:colId xmlns:a16="http://schemas.microsoft.com/office/drawing/2014/main" val="20000"/>
                    </a:ext>
                  </a:extLst>
                </a:gridCol>
                <a:gridCol w="5082705">
                  <a:extLst>
                    <a:ext uri="{9D8B030D-6E8A-4147-A177-3AD203B41FA5}">
                      <a16:colId xmlns:a16="http://schemas.microsoft.com/office/drawing/2014/main" val="20001"/>
                    </a:ext>
                  </a:extLst>
                </a:gridCol>
                <a:gridCol w="1091465">
                  <a:extLst>
                    <a:ext uri="{9D8B030D-6E8A-4147-A177-3AD203B41FA5}">
                      <a16:colId xmlns:a16="http://schemas.microsoft.com/office/drawing/2014/main" val="20002"/>
                    </a:ext>
                  </a:extLst>
                </a:gridCol>
                <a:gridCol w="1100686">
                  <a:extLst>
                    <a:ext uri="{9D8B030D-6E8A-4147-A177-3AD203B41FA5}">
                      <a16:colId xmlns:a16="http://schemas.microsoft.com/office/drawing/2014/main" val="20003"/>
                    </a:ext>
                  </a:extLst>
                </a:gridCol>
              </a:tblGrid>
              <a:tr h="655856">
                <a:tc>
                  <a:txBody>
                    <a:bodyPr/>
                    <a:lstStyle/>
                    <a:p>
                      <a:pPr algn="ctr" rtl="1"/>
                      <a:r>
                        <a:rPr lang="ar-EG" sz="3200" b="1" dirty="0">
                          <a:solidFill>
                            <a:schemeClr val="bg1"/>
                          </a:solidFill>
                        </a:rPr>
                        <a:t>م</a:t>
                      </a:r>
                    </a:p>
                  </a:txBody>
                  <a:tcPr anchor="ctr">
                    <a:cell3D prstMaterial="dkEdge">
                      <a:bevel prst="coolSlant"/>
                      <a:lightRig rig="flood" dir="t"/>
                    </a:cell3D>
                  </a:tcPr>
                </a:tc>
                <a:tc>
                  <a:txBody>
                    <a:bodyPr/>
                    <a:lstStyle/>
                    <a:p>
                      <a:pPr algn="ctr" rtl="1"/>
                      <a:r>
                        <a:rPr lang="ar-EG" sz="3600" b="1" dirty="0">
                          <a:solidFill>
                            <a:schemeClr val="bg1"/>
                          </a:solidFill>
                        </a:rPr>
                        <a:t>العبارة</a:t>
                      </a:r>
                    </a:p>
                  </a:txBody>
                  <a:tcPr anchor="ctr">
                    <a:cell3D prstMaterial="dkEdge">
                      <a:bevel prst="coolSlant"/>
                      <a:lightRig rig="flood" dir="t"/>
                    </a:cell3D>
                  </a:tcPr>
                </a:tc>
                <a:tc>
                  <a:txBody>
                    <a:bodyPr/>
                    <a:lstStyle/>
                    <a:p>
                      <a:pPr algn="ctr" rtl="1"/>
                      <a:r>
                        <a:rPr lang="ar-EG" sz="3200" b="1" dirty="0">
                          <a:solidFill>
                            <a:schemeClr val="bg1"/>
                          </a:solidFill>
                        </a:rPr>
                        <a:t>فائدة</a:t>
                      </a:r>
                    </a:p>
                  </a:txBody>
                  <a:tcPr anchor="ctr">
                    <a:cell3D prstMaterial="dkEdge">
                      <a:bevel prst="coolSlant"/>
                      <a:lightRig rig="flood" dir="t"/>
                    </a:cell3D>
                  </a:tcPr>
                </a:tc>
                <a:tc>
                  <a:txBody>
                    <a:bodyPr/>
                    <a:lstStyle/>
                    <a:p>
                      <a:pPr algn="ctr" rtl="1"/>
                      <a:r>
                        <a:rPr lang="ar-EG" sz="3200" b="1" dirty="0">
                          <a:solidFill>
                            <a:schemeClr val="bg1"/>
                          </a:solidFill>
                        </a:rPr>
                        <a:t>أدب</a:t>
                      </a:r>
                    </a:p>
                  </a:txBody>
                  <a:tcPr anchor="ctr">
                    <a:cell3D prstMaterial="dkEdge">
                      <a:bevel prst="coolSlant"/>
                      <a:lightRig rig="flood" dir="t"/>
                    </a:cell3D>
                  </a:tcPr>
                </a:tc>
                <a:extLst>
                  <a:ext uri="{0D108BD9-81ED-4DB2-BD59-A6C34878D82A}">
                    <a16:rowId xmlns:a16="http://schemas.microsoft.com/office/drawing/2014/main" val="10000"/>
                  </a:ext>
                </a:extLst>
              </a:tr>
              <a:tr h="655856">
                <a:tc>
                  <a:txBody>
                    <a:bodyPr/>
                    <a:lstStyle/>
                    <a:p>
                      <a:pPr algn="ctr" rtl="1"/>
                      <a:r>
                        <a:rPr lang="ar-EG" sz="2800" b="1" dirty="0"/>
                        <a:t>1</a:t>
                      </a:r>
                      <a:endParaRPr lang="ar-EG" b="1" dirty="0"/>
                    </a:p>
                  </a:txBody>
                  <a:tcPr anchor="ctr">
                    <a:cell3D prstMaterial="dkEdge">
                      <a:bevel prst="coolSlant"/>
                      <a:lightRig rig="flood" dir="t"/>
                    </a:cell3D>
                  </a:tcPr>
                </a:tc>
                <a:tc>
                  <a:txBody>
                    <a:bodyPr/>
                    <a:lstStyle/>
                    <a:p>
                      <a:pPr algn="ctr" rtl="1"/>
                      <a:r>
                        <a:rPr lang="ar-EG" sz="2600" b="1" dirty="0"/>
                        <a:t>تقوي الذاكرة</a:t>
                      </a:r>
                      <a:r>
                        <a:rPr lang="ar-EG" sz="2600" b="1" baseline="0" dirty="0"/>
                        <a:t> وتزيد نسبة التركيز إلى حد كبير.</a:t>
                      </a:r>
                      <a:endParaRPr lang="ar-EG" sz="2600" b="1" dirty="0"/>
                    </a:p>
                  </a:txBody>
                  <a:tcPr anchor="ctr">
                    <a:cell3D prstMaterial="dkEdge">
                      <a:bevel prst="coolSlant"/>
                      <a:lightRig rig="flood" dir="t"/>
                    </a:cell3D>
                  </a:tcPr>
                </a:tc>
                <a:tc>
                  <a:txBody>
                    <a:bodyPr/>
                    <a:lstStyle/>
                    <a:p>
                      <a:pPr rtl="1"/>
                      <a:endParaRPr lang="ar-EG" b="1" dirty="0"/>
                    </a:p>
                  </a:txBody>
                  <a:tcPr anchor="ctr">
                    <a:cell3D prstMaterial="dkEdge">
                      <a:bevel prst="coolSlant"/>
                      <a:lightRig rig="flood" dir="t"/>
                    </a:cell3D>
                  </a:tcPr>
                </a:tc>
                <a:tc>
                  <a:txBody>
                    <a:bodyPr/>
                    <a:lstStyle/>
                    <a:p>
                      <a:pPr rtl="1"/>
                      <a:endParaRPr lang="ar-EG" b="1"/>
                    </a:p>
                  </a:txBody>
                  <a:tcPr anchor="ctr">
                    <a:cell3D prstMaterial="dkEdge">
                      <a:bevel prst="coolSlant"/>
                      <a:lightRig rig="flood" dir="t"/>
                    </a:cell3D>
                  </a:tcPr>
                </a:tc>
                <a:extLst>
                  <a:ext uri="{0D108BD9-81ED-4DB2-BD59-A6C34878D82A}">
                    <a16:rowId xmlns:a16="http://schemas.microsoft.com/office/drawing/2014/main" val="10001"/>
                  </a:ext>
                </a:extLst>
              </a:tr>
              <a:tr h="655856">
                <a:tc>
                  <a:txBody>
                    <a:bodyPr/>
                    <a:lstStyle/>
                    <a:p>
                      <a:pPr algn="ctr" rtl="1"/>
                      <a:r>
                        <a:rPr lang="ar-EG" sz="2800" b="1" dirty="0"/>
                        <a:t>2</a:t>
                      </a:r>
                    </a:p>
                  </a:txBody>
                  <a:tcPr anchor="ctr">
                    <a:cell3D prstMaterial="dkEdge">
                      <a:bevel prst="coolSlant"/>
                      <a:lightRig rig="flood" dir="t"/>
                    </a:cell3D>
                  </a:tcPr>
                </a:tc>
                <a:tc>
                  <a:txBody>
                    <a:bodyPr/>
                    <a:lstStyle/>
                    <a:p>
                      <a:pPr algn="ctr" rtl="1"/>
                      <a:r>
                        <a:rPr lang="ar-EG" sz="2800" b="1" dirty="0"/>
                        <a:t>تقوي جهاز المناعة</a:t>
                      </a:r>
                      <a:r>
                        <a:rPr lang="ar-EG" sz="2800" b="1" baseline="0" dirty="0"/>
                        <a:t> في جسم الانسان.</a:t>
                      </a:r>
                      <a:endParaRPr lang="ar-EG" sz="2800" b="1" dirty="0"/>
                    </a:p>
                  </a:txBody>
                  <a:tcPr anchor="ctr">
                    <a:cell3D prstMaterial="dkEdge">
                      <a:bevel prst="coolSlant"/>
                      <a:lightRig rig="flood" dir="t"/>
                    </a:cell3D>
                  </a:tcPr>
                </a:tc>
                <a:tc>
                  <a:txBody>
                    <a:bodyPr/>
                    <a:lstStyle/>
                    <a:p>
                      <a:pPr algn="ctr" rtl="1"/>
                      <a:endParaRPr lang="ar-EG" b="1" dirty="0">
                        <a:ln w="1905">
                          <a:solidFill>
                            <a:srgbClr val="C00000"/>
                          </a:solidFill>
                        </a:ln>
                        <a:solidFill>
                          <a:srgbClr val="C00000"/>
                        </a:solidFill>
                      </a:endParaRPr>
                    </a:p>
                  </a:txBody>
                  <a:tcPr anchor="ctr">
                    <a:cell3D prstMaterial="dkEdge">
                      <a:bevel prst="coolSlant"/>
                      <a:lightRig rig="flood" dir="t"/>
                    </a:cell3D>
                  </a:tcPr>
                </a:tc>
                <a:tc>
                  <a:txBody>
                    <a:bodyPr/>
                    <a:lstStyle/>
                    <a:p>
                      <a:pPr rtl="1"/>
                      <a:endParaRPr lang="ar-EG" b="1"/>
                    </a:p>
                  </a:txBody>
                  <a:tcPr anchor="ctr">
                    <a:cell3D prstMaterial="dkEdge">
                      <a:bevel prst="coolSlant"/>
                      <a:lightRig rig="flood" dir="t"/>
                    </a:cell3D>
                  </a:tcPr>
                </a:tc>
                <a:extLst>
                  <a:ext uri="{0D108BD9-81ED-4DB2-BD59-A6C34878D82A}">
                    <a16:rowId xmlns:a16="http://schemas.microsoft.com/office/drawing/2014/main" val="10002"/>
                  </a:ext>
                </a:extLst>
              </a:tr>
              <a:tr h="655856">
                <a:tc>
                  <a:txBody>
                    <a:bodyPr/>
                    <a:lstStyle/>
                    <a:p>
                      <a:pPr algn="ctr" rtl="1"/>
                      <a:r>
                        <a:rPr lang="ar-EG" sz="2800" b="1" dirty="0"/>
                        <a:t>3</a:t>
                      </a:r>
                    </a:p>
                  </a:txBody>
                  <a:tcPr anchor="ctr">
                    <a:cell3D prstMaterial="dkEdge">
                      <a:bevel prst="coolSlant"/>
                      <a:lightRig rig="flood" dir="t"/>
                    </a:cell3D>
                  </a:tcPr>
                </a:tc>
                <a:tc>
                  <a:txBody>
                    <a:bodyPr/>
                    <a:lstStyle/>
                    <a:p>
                      <a:pPr algn="ctr" rtl="1"/>
                      <a:r>
                        <a:rPr lang="ar-EG" sz="2800" b="1" dirty="0"/>
                        <a:t>الحرص على الزي المحتشم</a:t>
                      </a:r>
                      <a:r>
                        <a:rPr lang="ar-EG" sz="2800" b="1" baseline="0" dirty="0"/>
                        <a:t>.</a:t>
                      </a:r>
                      <a:endParaRPr lang="ar-EG" sz="2800" b="1" dirty="0"/>
                    </a:p>
                  </a:txBody>
                  <a:tcPr anchor="ctr">
                    <a:cell3D prstMaterial="dkEdge">
                      <a:bevel prst="coolSlant"/>
                      <a:lightRig rig="flood" dir="t"/>
                    </a:cell3D>
                  </a:tcPr>
                </a:tc>
                <a:tc>
                  <a:txBody>
                    <a:bodyPr/>
                    <a:lstStyle/>
                    <a:p>
                      <a:pPr rtl="1"/>
                      <a:endParaRPr lang="ar-EG" b="1" dirty="0"/>
                    </a:p>
                  </a:txBody>
                  <a:tcPr anchor="ctr">
                    <a:cell3D prstMaterial="dkEdge">
                      <a:bevel prst="coolSlant"/>
                      <a:lightRig rig="flood" dir="t"/>
                    </a:cell3D>
                  </a:tcPr>
                </a:tc>
                <a:tc>
                  <a:txBody>
                    <a:bodyPr/>
                    <a:lstStyle/>
                    <a:p>
                      <a:pPr rtl="1"/>
                      <a:endParaRPr lang="ar-EG" b="1"/>
                    </a:p>
                  </a:txBody>
                  <a:tcPr anchor="ctr">
                    <a:cell3D prstMaterial="dkEdge">
                      <a:bevel prst="coolSlant"/>
                      <a:lightRig rig="flood" dir="t"/>
                    </a:cell3D>
                  </a:tcPr>
                </a:tc>
                <a:extLst>
                  <a:ext uri="{0D108BD9-81ED-4DB2-BD59-A6C34878D82A}">
                    <a16:rowId xmlns:a16="http://schemas.microsoft.com/office/drawing/2014/main" val="10003"/>
                  </a:ext>
                </a:extLst>
              </a:tr>
              <a:tr h="655856">
                <a:tc>
                  <a:txBody>
                    <a:bodyPr/>
                    <a:lstStyle/>
                    <a:p>
                      <a:pPr algn="ctr" rtl="1"/>
                      <a:r>
                        <a:rPr lang="ar-EG" sz="2800" b="1" dirty="0"/>
                        <a:t>4</a:t>
                      </a:r>
                    </a:p>
                  </a:txBody>
                  <a:tcPr anchor="ctr">
                    <a:cell3D prstMaterial="dkEdge">
                      <a:bevel prst="coolSlant"/>
                      <a:lightRig rig="flood" dir="t"/>
                    </a:cell3D>
                  </a:tcPr>
                </a:tc>
                <a:tc>
                  <a:txBody>
                    <a:bodyPr/>
                    <a:lstStyle/>
                    <a:p>
                      <a:pPr algn="ctr" rtl="1"/>
                      <a:r>
                        <a:rPr lang="ar-EG" sz="2800" b="1" baseline="0" dirty="0"/>
                        <a:t>تزيد من نشاط الدورة الدموية.</a:t>
                      </a:r>
                      <a:endParaRPr lang="ar-EG" sz="2800" b="1" dirty="0"/>
                    </a:p>
                  </a:txBody>
                  <a:tcPr anchor="ctr">
                    <a:cell3D prstMaterial="dkEdge">
                      <a:bevel prst="coolSlant"/>
                      <a:lightRig rig="flood" dir="t"/>
                    </a:cell3D>
                  </a:tcPr>
                </a:tc>
                <a:tc>
                  <a:txBody>
                    <a:bodyPr/>
                    <a:lstStyle/>
                    <a:p>
                      <a:pPr rtl="1"/>
                      <a:endParaRPr lang="ar-EG" b="1" dirty="0"/>
                    </a:p>
                  </a:txBody>
                  <a:tcPr anchor="ctr">
                    <a:cell3D prstMaterial="dkEdge">
                      <a:bevel prst="coolSlant"/>
                      <a:lightRig rig="flood" dir="t"/>
                    </a:cell3D>
                  </a:tcPr>
                </a:tc>
                <a:tc>
                  <a:txBody>
                    <a:bodyPr/>
                    <a:lstStyle/>
                    <a:p>
                      <a:pPr rtl="1"/>
                      <a:endParaRPr lang="ar-EG" b="1"/>
                    </a:p>
                  </a:txBody>
                  <a:tcPr anchor="ctr">
                    <a:cell3D prstMaterial="dkEdge">
                      <a:bevel prst="coolSlant"/>
                      <a:lightRig rig="flood" dir="t"/>
                    </a:cell3D>
                  </a:tcPr>
                </a:tc>
                <a:extLst>
                  <a:ext uri="{0D108BD9-81ED-4DB2-BD59-A6C34878D82A}">
                    <a16:rowId xmlns:a16="http://schemas.microsoft.com/office/drawing/2014/main" val="10004"/>
                  </a:ext>
                </a:extLst>
              </a:tr>
              <a:tr h="795551">
                <a:tc>
                  <a:txBody>
                    <a:bodyPr/>
                    <a:lstStyle/>
                    <a:p>
                      <a:pPr algn="ctr" rtl="1"/>
                      <a:r>
                        <a:rPr lang="ar-EG" sz="2800" b="1" dirty="0"/>
                        <a:t>5</a:t>
                      </a:r>
                    </a:p>
                  </a:txBody>
                  <a:tcPr anchor="ctr">
                    <a:cell3D prstMaterial="dkEdge">
                      <a:bevel prst="coolSlant"/>
                      <a:lightRig rig="flood" dir="t"/>
                    </a:cell3D>
                  </a:tcPr>
                </a:tc>
                <a:tc>
                  <a:txBody>
                    <a:bodyPr/>
                    <a:lstStyle/>
                    <a:p>
                      <a:pPr algn="ctr" rtl="1"/>
                      <a:r>
                        <a:rPr lang="ar-EG" sz="2600" b="1" dirty="0"/>
                        <a:t>تعزز ثقة الإنسان بنفسه، وتعلمه الجرأة والقوة في مواجهة المواقف</a:t>
                      </a:r>
                      <a:r>
                        <a:rPr lang="ar-EG" sz="2600" b="1" baseline="0" dirty="0"/>
                        <a:t>.</a:t>
                      </a:r>
                      <a:endParaRPr lang="ar-EG" sz="2600" b="1" dirty="0"/>
                    </a:p>
                  </a:txBody>
                  <a:tcPr anchor="ctr">
                    <a:cell3D prstMaterial="dkEdge">
                      <a:bevel prst="coolSlant"/>
                      <a:lightRig rig="flood" dir="t"/>
                    </a:cell3D>
                  </a:tcPr>
                </a:tc>
                <a:tc>
                  <a:txBody>
                    <a:bodyPr/>
                    <a:lstStyle/>
                    <a:p>
                      <a:pPr rtl="1"/>
                      <a:endParaRPr lang="ar-EG" b="1" dirty="0"/>
                    </a:p>
                  </a:txBody>
                  <a:tcPr anchor="ctr">
                    <a:cell3D prstMaterial="dkEdge">
                      <a:bevel prst="coolSlant"/>
                      <a:lightRig rig="flood" dir="t"/>
                    </a:cell3D>
                  </a:tcPr>
                </a:tc>
                <a:tc>
                  <a:txBody>
                    <a:bodyPr/>
                    <a:lstStyle/>
                    <a:p>
                      <a:pPr rtl="1"/>
                      <a:endParaRPr lang="ar-EG" b="1" dirty="0"/>
                    </a:p>
                  </a:txBody>
                  <a:tcPr anchor="ctr">
                    <a:cell3D prstMaterial="dkEdge">
                      <a:bevel prst="coolSlant"/>
                      <a:lightRig rig="flood" dir="t"/>
                    </a:cell3D>
                  </a:tcPr>
                </a:tc>
                <a:extLst>
                  <a:ext uri="{0D108BD9-81ED-4DB2-BD59-A6C34878D82A}">
                    <a16:rowId xmlns:a16="http://schemas.microsoft.com/office/drawing/2014/main" val="10005"/>
                  </a:ext>
                </a:extLst>
              </a:tr>
            </a:tbl>
          </a:graphicData>
        </a:graphic>
      </p:graphicFrame>
      <p:sp>
        <p:nvSpPr>
          <p:cNvPr id="4" name="Rectangle 3"/>
          <p:cNvSpPr/>
          <p:nvPr/>
        </p:nvSpPr>
        <p:spPr>
          <a:xfrm>
            <a:off x="1844480" y="2246523"/>
            <a:ext cx="625492" cy="584775"/>
          </a:xfrm>
          <a:prstGeom prst="rect">
            <a:avLst/>
          </a:prstGeom>
        </p:spPr>
        <p:txBody>
          <a:bodyPr wrap="none">
            <a:spAutoFit/>
          </a:bodyPr>
          <a:lstStyle/>
          <a:p>
            <a:r>
              <a:rPr lang="en-US" sz="32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32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
        <p:nvSpPr>
          <p:cNvPr id="5" name="Rectangle 4"/>
          <p:cNvSpPr/>
          <p:nvPr/>
        </p:nvSpPr>
        <p:spPr>
          <a:xfrm>
            <a:off x="1844480" y="2992972"/>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
        <p:nvSpPr>
          <p:cNvPr id="9" name="Rectangle 8"/>
          <p:cNvSpPr/>
          <p:nvPr/>
        </p:nvSpPr>
        <p:spPr>
          <a:xfrm>
            <a:off x="810427" y="3708321"/>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
        <p:nvSpPr>
          <p:cNvPr id="10" name="Rectangle 9"/>
          <p:cNvSpPr/>
          <p:nvPr/>
        </p:nvSpPr>
        <p:spPr>
          <a:xfrm>
            <a:off x="1943108" y="4318827"/>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
        <p:nvSpPr>
          <p:cNvPr id="11" name="Rectangle 10"/>
          <p:cNvSpPr/>
          <p:nvPr/>
        </p:nvSpPr>
        <p:spPr>
          <a:xfrm>
            <a:off x="1893731" y="5076473"/>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Tree>
    <p:extLst>
      <p:ext uri="{BB962C8B-B14F-4D97-AF65-F5344CB8AC3E}">
        <p14:creationId xmlns:p14="http://schemas.microsoft.com/office/powerpoint/2010/main" val="46430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53172" y="2667464"/>
            <a:ext cx="6516216" cy="1323439"/>
          </a:xfrm>
          <a:prstGeom prst="rect">
            <a:avLst/>
          </a:prstGeom>
        </p:spPr>
        <p:txBody>
          <a:bodyPr wrap="square">
            <a:spAutoFit/>
          </a:bodyPr>
          <a:lstStyle/>
          <a:p>
            <a:pPr algn="ctr"/>
            <a:r>
              <a:rPr lang="ar-EG" sz="4000" b="1" dirty="0">
                <a:solidFill>
                  <a:schemeClr val="accent4">
                    <a:lumMod val="50000"/>
                  </a:schemeClr>
                </a:solidFill>
              </a:rPr>
              <a:t>سيكون المتعلم في نهاية الوحدة قادراً- بمشيئة الله – على: </a:t>
            </a:r>
            <a:endParaRPr lang="en-US" sz="4000" b="1" dirty="0">
              <a:solidFill>
                <a:schemeClr val="accent4">
                  <a:lumMod val="50000"/>
                </a:schemeClr>
              </a:solidFill>
            </a:endParaRPr>
          </a:p>
        </p:txBody>
      </p:sp>
      <p:pic>
        <p:nvPicPr>
          <p:cNvPr id="6" name="صورة 5">
            <a:extLst>
              <a:ext uri="{FF2B5EF4-FFF2-40B4-BE49-F238E27FC236}">
                <a16:creationId xmlns:a16="http://schemas.microsoft.com/office/drawing/2014/main" id="{7E9909DA-96A9-472A-9CE6-3E6FF1290E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91" b="33416" l="51167" r="94833"/>
                    </a14:imgEffect>
                  </a14:imgLayer>
                </a14:imgProps>
              </a:ext>
              <a:ext uri="{28A0092B-C50C-407E-A947-70E740481C1C}">
                <a14:useLocalDpi xmlns:a14="http://schemas.microsoft.com/office/drawing/2010/main" val="0"/>
              </a:ext>
            </a:extLst>
          </a:blip>
          <a:srcRect l="49730" b="62673"/>
          <a:stretch/>
        </p:blipFill>
        <p:spPr>
          <a:xfrm>
            <a:off x="5116287" y="164677"/>
            <a:ext cx="4027713" cy="2000863"/>
          </a:xfrm>
          <a:prstGeom prst="rect">
            <a:avLst/>
          </a:prstGeom>
        </p:spPr>
      </p:pic>
      <p:sp>
        <p:nvSpPr>
          <p:cNvPr id="7" name="عنوان 1"/>
          <p:cNvSpPr>
            <a:spLocks noGrp="1"/>
          </p:cNvSpPr>
          <p:nvPr>
            <p:ph type="ctrTitle"/>
          </p:nvPr>
        </p:nvSpPr>
        <p:spPr>
          <a:xfrm rot="21265311">
            <a:off x="5721623" y="858577"/>
            <a:ext cx="2086000" cy="866527"/>
          </a:xfrm>
        </p:spPr>
        <p:txBody>
          <a:bodyPr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ar-EG" sz="3600" b="1" dirty="0">
                <a:solidFill>
                  <a:srgbClr val="FF0000"/>
                </a:solidFill>
              </a:rPr>
              <a:t>الكفايات المستهدفة </a:t>
            </a:r>
          </a:p>
        </p:txBody>
      </p:sp>
    </p:spTree>
    <p:extLst>
      <p:ext uri="{BB962C8B-B14F-4D97-AF65-F5344CB8AC3E}">
        <p14:creationId xmlns:p14="http://schemas.microsoft.com/office/powerpoint/2010/main" val="17339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7698362"/>
              </p:ext>
            </p:extLst>
          </p:nvPr>
        </p:nvGraphicFramePr>
        <p:xfrm>
          <a:off x="683568" y="1273313"/>
          <a:ext cx="7776864" cy="4847392"/>
        </p:xfrm>
        <a:graphic>
          <a:graphicData uri="http://schemas.openxmlformats.org/drawingml/2006/table">
            <a:tbl>
              <a:tblPr rtl="1" firstRow="1" bandRow="1">
                <a:tableStyleId>{F5AB1C69-6EDB-4FF4-983F-18BD219EF322}</a:tableStyleId>
              </a:tblPr>
              <a:tblGrid>
                <a:gridCol w="634278">
                  <a:extLst>
                    <a:ext uri="{9D8B030D-6E8A-4147-A177-3AD203B41FA5}">
                      <a16:colId xmlns:a16="http://schemas.microsoft.com/office/drawing/2014/main" val="20000"/>
                    </a:ext>
                  </a:extLst>
                </a:gridCol>
                <a:gridCol w="4990292">
                  <a:extLst>
                    <a:ext uri="{9D8B030D-6E8A-4147-A177-3AD203B41FA5}">
                      <a16:colId xmlns:a16="http://schemas.microsoft.com/office/drawing/2014/main" val="20001"/>
                    </a:ext>
                  </a:extLst>
                </a:gridCol>
                <a:gridCol w="1071621">
                  <a:extLst>
                    <a:ext uri="{9D8B030D-6E8A-4147-A177-3AD203B41FA5}">
                      <a16:colId xmlns:a16="http://schemas.microsoft.com/office/drawing/2014/main" val="20002"/>
                    </a:ext>
                  </a:extLst>
                </a:gridCol>
                <a:gridCol w="1080673">
                  <a:extLst>
                    <a:ext uri="{9D8B030D-6E8A-4147-A177-3AD203B41FA5}">
                      <a16:colId xmlns:a16="http://schemas.microsoft.com/office/drawing/2014/main" val="20003"/>
                    </a:ext>
                  </a:extLst>
                </a:gridCol>
              </a:tblGrid>
              <a:tr h="655856">
                <a:tc>
                  <a:txBody>
                    <a:bodyPr/>
                    <a:lstStyle/>
                    <a:p>
                      <a:pPr algn="ctr" rtl="1"/>
                      <a:r>
                        <a:rPr lang="ar-EG" sz="3200" b="1" dirty="0">
                          <a:solidFill>
                            <a:schemeClr val="bg1"/>
                          </a:solidFill>
                        </a:rPr>
                        <a:t>م</a:t>
                      </a:r>
                    </a:p>
                  </a:txBody>
                  <a:tcPr>
                    <a:cell3D prstMaterial="dkEdge">
                      <a:bevel prst="coolSlant"/>
                      <a:lightRig rig="flood" dir="t"/>
                    </a:cell3D>
                  </a:tcPr>
                </a:tc>
                <a:tc>
                  <a:txBody>
                    <a:bodyPr/>
                    <a:lstStyle/>
                    <a:p>
                      <a:pPr algn="ctr" rtl="1"/>
                      <a:r>
                        <a:rPr lang="ar-EG" sz="3600" b="1" dirty="0">
                          <a:solidFill>
                            <a:schemeClr val="bg1"/>
                          </a:solidFill>
                        </a:rPr>
                        <a:t>العبارة</a:t>
                      </a:r>
                    </a:p>
                  </a:txBody>
                  <a:tcPr>
                    <a:cell3D prstMaterial="dkEdge">
                      <a:bevel prst="coolSlant"/>
                      <a:lightRig rig="flood" dir="t"/>
                    </a:cell3D>
                  </a:tcPr>
                </a:tc>
                <a:tc>
                  <a:txBody>
                    <a:bodyPr/>
                    <a:lstStyle/>
                    <a:p>
                      <a:pPr algn="ctr" rtl="1"/>
                      <a:r>
                        <a:rPr lang="ar-EG" sz="3200" b="1" dirty="0">
                          <a:solidFill>
                            <a:schemeClr val="bg1"/>
                          </a:solidFill>
                        </a:rPr>
                        <a:t>فائدة</a:t>
                      </a:r>
                    </a:p>
                  </a:txBody>
                  <a:tcPr>
                    <a:cell3D prstMaterial="dkEdge">
                      <a:bevel prst="coolSlant"/>
                      <a:lightRig rig="flood" dir="t"/>
                    </a:cell3D>
                  </a:tcPr>
                </a:tc>
                <a:tc>
                  <a:txBody>
                    <a:bodyPr/>
                    <a:lstStyle/>
                    <a:p>
                      <a:pPr algn="ctr" rtl="1"/>
                      <a:r>
                        <a:rPr lang="ar-EG" sz="3200" b="1" dirty="0">
                          <a:solidFill>
                            <a:schemeClr val="bg1"/>
                          </a:solidFill>
                        </a:rPr>
                        <a:t>أدب</a:t>
                      </a:r>
                    </a:p>
                  </a:txBody>
                  <a:tcPr>
                    <a:cell3D prstMaterial="dkEdge">
                      <a:bevel prst="coolSlant"/>
                      <a:lightRig rig="flood" dir="t"/>
                    </a:cell3D>
                  </a:tcPr>
                </a:tc>
                <a:extLst>
                  <a:ext uri="{0D108BD9-81ED-4DB2-BD59-A6C34878D82A}">
                    <a16:rowId xmlns:a16="http://schemas.microsoft.com/office/drawing/2014/main" val="10000"/>
                  </a:ext>
                </a:extLst>
              </a:tr>
              <a:tr h="655856">
                <a:tc>
                  <a:txBody>
                    <a:bodyPr/>
                    <a:lstStyle/>
                    <a:p>
                      <a:pPr algn="ctr" rtl="1"/>
                      <a:r>
                        <a:rPr lang="ar-EG" sz="2800" b="1" dirty="0"/>
                        <a:t>6</a:t>
                      </a:r>
                      <a:endParaRPr lang="ar-EG" b="1" dirty="0"/>
                    </a:p>
                  </a:txBody>
                  <a:tcPr>
                    <a:cell3D prstMaterial="dkEdge">
                      <a:bevel prst="coolSlant"/>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400" b="1" dirty="0"/>
                        <a:t>عدم الشغل عن العبادات وخاصة الصلاة.</a:t>
                      </a:r>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tc>
                  <a:txBody>
                    <a:bodyPr/>
                    <a:lstStyle/>
                    <a:p>
                      <a:pPr rtl="1"/>
                      <a:endParaRPr lang="ar-EG" b="1"/>
                    </a:p>
                  </a:txBody>
                  <a:tcPr>
                    <a:cell3D prstMaterial="dkEdge">
                      <a:bevel prst="coolSlant"/>
                      <a:lightRig rig="flood" dir="t"/>
                    </a:cell3D>
                  </a:tcPr>
                </a:tc>
                <a:extLst>
                  <a:ext uri="{0D108BD9-81ED-4DB2-BD59-A6C34878D82A}">
                    <a16:rowId xmlns:a16="http://schemas.microsoft.com/office/drawing/2014/main" val="10001"/>
                  </a:ext>
                </a:extLst>
              </a:tr>
              <a:tr h="655856">
                <a:tc>
                  <a:txBody>
                    <a:bodyPr/>
                    <a:lstStyle/>
                    <a:p>
                      <a:pPr algn="ctr" rtl="1"/>
                      <a:r>
                        <a:rPr lang="ar-EG" sz="2800" b="1" dirty="0"/>
                        <a:t>7</a:t>
                      </a:r>
                    </a:p>
                  </a:txBody>
                  <a:tcPr>
                    <a:cell3D prstMaterial="dkEdge">
                      <a:bevel prst="coolSlant"/>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تساعد على زيادة</a:t>
                      </a:r>
                      <a:r>
                        <a:rPr lang="ar-EG" sz="2800" b="1" baseline="0" dirty="0"/>
                        <a:t> قدرة الإنسان على التعلم بشكل أسرع.</a:t>
                      </a:r>
                      <a:endParaRPr lang="ar-EG" sz="2800" b="1" dirty="0"/>
                    </a:p>
                  </a:txBody>
                  <a:tcPr>
                    <a:cell3D prstMaterial="dkEdge">
                      <a:bevel prst="coolSlant"/>
                      <a:lightRig rig="flood" dir="t"/>
                    </a:cell3D>
                  </a:tcPr>
                </a:tc>
                <a:tc>
                  <a:txBody>
                    <a:bodyPr/>
                    <a:lstStyle/>
                    <a:p>
                      <a:pPr algn="ctr" rtl="1"/>
                      <a:endParaRPr lang="ar-EG" b="1" dirty="0">
                        <a:ln w="1905">
                          <a:solidFill>
                            <a:srgbClr val="C00000"/>
                          </a:solidFill>
                        </a:ln>
                        <a:solidFill>
                          <a:srgbClr val="C00000"/>
                        </a:solidFill>
                      </a:endParaRPr>
                    </a:p>
                  </a:txBody>
                  <a:tcPr>
                    <a:cell3D prstMaterial="dkEdge">
                      <a:bevel prst="coolSlant"/>
                      <a:lightRig rig="flood" dir="t"/>
                    </a:cell3D>
                  </a:tcPr>
                </a:tc>
                <a:tc>
                  <a:txBody>
                    <a:bodyPr/>
                    <a:lstStyle/>
                    <a:p>
                      <a:pPr rtl="1"/>
                      <a:endParaRPr lang="ar-EG" b="1"/>
                    </a:p>
                  </a:txBody>
                  <a:tcPr>
                    <a:cell3D prstMaterial="dkEdge">
                      <a:bevel prst="coolSlant"/>
                      <a:lightRig rig="flood" dir="t"/>
                    </a:cell3D>
                  </a:tcPr>
                </a:tc>
                <a:extLst>
                  <a:ext uri="{0D108BD9-81ED-4DB2-BD59-A6C34878D82A}">
                    <a16:rowId xmlns:a16="http://schemas.microsoft.com/office/drawing/2014/main" val="10002"/>
                  </a:ext>
                </a:extLst>
              </a:tr>
              <a:tr h="655856">
                <a:tc>
                  <a:txBody>
                    <a:bodyPr/>
                    <a:lstStyle/>
                    <a:p>
                      <a:pPr algn="ctr" rtl="1"/>
                      <a:r>
                        <a:rPr lang="ar-EG" sz="2800" b="1" dirty="0"/>
                        <a:t>8</a:t>
                      </a:r>
                    </a:p>
                  </a:txBody>
                  <a:tcPr>
                    <a:cell3D prstMaterial="dkEdge">
                      <a:bevel prst="coolSlant"/>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تقي</a:t>
                      </a:r>
                      <a:r>
                        <a:rPr lang="ar-EG" sz="2800" b="1" baseline="0" dirty="0"/>
                        <a:t> من مشاكل المفاصل، وتزيد من قوة العظام ومرونتها.</a:t>
                      </a:r>
                      <a:endParaRPr lang="ar-EG" sz="2800" b="1" dirty="0"/>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tc>
                  <a:txBody>
                    <a:bodyPr/>
                    <a:lstStyle/>
                    <a:p>
                      <a:pPr rtl="1"/>
                      <a:endParaRPr lang="ar-EG" b="1"/>
                    </a:p>
                  </a:txBody>
                  <a:tcPr>
                    <a:cell3D prstMaterial="dkEdge">
                      <a:bevel prst="coolSlant"/>
                      <a:lightRig rig="flood" dir="t"/>
                    </a:cell3D>
                  </a:tcPr>
                </a:tc>
                <a:extLst>
                  <a:ext uri="{0D108BD9-81ED-4DB2-BD59-A6C34878D82A}">
                    <a16:rowId xmlns:a16="http://schemas.microsoft.com/office/drawing/2014/main" val="10003"/>
                  </a:ext>
                </a:extLst>
              </a:tr>
              <a:tr h="803335">
                <a:tc>
                  <a:txBody>
                    <a:bodyPr/>
                    <a:lstStyle/>
                    <a:p>
                      <a:pPr algn="ctr" rtl="1"/>
                      <a:r>
                        <a:rPr lang="ar-EG" sz="2800" b="1" dirty="0"/>
                        <a:t>9</a:t>
                      </a:r>
                    </a:p>
                  </a:txBody>
                  <a:tcPr>
                    <a:cell3D prstMaterial="dkEdge">
                      <a:bevel prst="coolSlant"/>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400" b="1" dirty="0"/>
                        <a:t>تجنب إلحاق الأذى بالإنسان</a:t>
                      </a:r>
                      <a:r>
                        <a:rPr lang="ar-EG" sz="2400" b="1" baseline="0" dirty="0"/>
                        <a:t> أو الحيوان في أثناء ممارسة الرياضة</a:t>
                      </a:r>
                      <a:endParaRPr lang="ar-EG" sz="2400" b="1" dirty="0"/>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extLst>
                  <a:ext uri="{0D108BD9-81ED-4DB2-BD59-A6C34878D82A}">
                    <a16:rowId xmlns:a16="http://schemas.microsoft.com/office/drawing/2014/main" val="10004"/>
                  </a:ext>
                </a:extLst>
              </a:tr>
              <a:tr h="795551">
                <a:tc>
                  <a:txBody>
                    <a:bodyPr/>
                    <a:lstStyle/>
                    <a:p>
                      <a:pPr algn="ctr" rtl="1"/>
                      <a:r>
                        <a:rPr lang="ar-EG" sz="2800" b="1" dirty="0"/>
                        <a:t>10</a:t>
                      </a:r>
                    </a:p>
                  </a:txBody>
                  <a:tcPr>
                    <a:cell3D prstMaterial="dkEdge">
                      <a:bevel prst="coolSlant"/>
                      <a:lightRig rig="flood" dir="t"/>
                    </a:cell3D>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400" b="1" dirty="0"/>
                        <a:t>تقوي عضلات</a:t>
                      </a:r>
                      <a:r>
                        <a:rPr lang="ar-EG" sz="2400" b="1" baseline="0" dirty="0"/>
                        <a:t> الجسم وتحسّن من مظهره وجماله.</a:t>
                      </a:r>
                      <a:endParaRPr lang="ar-EG" sz="2400" b="1" dirty="0"/>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tc>
                  <a:txBody>
                    <a:bodyPr/>
                    <a:lstStyle/>
                    <a:p>
                      <a:pPr rtl="1"/>
                      <a:endParaRPr lang="ar-EG" b="1" dirty="0"/>
                    </a:p>
                  </a:txBody>
                  <a:tcPr>
                    <a:cell3D prstMaterial="dkEdge">
                      <a:bevel prst="coolSlant"/>
                      <a:lightRig rig="flood" dir="t"/>
                    </a:cell3D>
                  </a:tcPr>
                </a:tc>
                <a:extLst>
                  <a:ext uri="{0D108BD9-81ED-4DB2-BD59-A6C34878D82A}">
                    <a16:rowId xmlns:a16="http://schemas.microsoft.com/office/drawing/2014/main" val="10005"/>
                  </a:ext>
                </a:extLst>
              </a:tr>
            </a:tbl>
          </a:graphicData>
        </a:graphic>
      </p:graphicFrame>
      <p:sp>
        <p:nvSpPr>
          <p:cNvPr id="4" name="TextBox 1"/>
          <p:cNvSpPr txBox="1"/>
          <p:nvPr/>
        </p:nvSpPr>
        <p:spPr>
          <a:xfrm>
            <a:off x="611559" y="332656"/>
            <a:ext cx="7704857" cy="954107"/>
          </a:xfrm>
          <a:prstGeom prst="rect">
            <a:avLst/>
          </a:prstGeom>
          <a:noFill/>
        </p:spPr>
        <p:txBody>
          <a:bodyPr wrap="square" rtlCol="1">
            <a:spAutoFit/>
          </a:bodyPr>
          <a:lstStyle/>
          <a:p>
            <a:pPr algn="ctr"/>
            <a:r>
              <a:rPr lang="ar-EG" sz="2800" b="1" dirty="0">
                <a:ln w="1905"/>
                <a:solidFill>
                  <a:srgbClr val="0000FF"/>
                </a:solidFill>
              </a:rPr>
              <a:t>10- أميز بين فوائد الرياضة وآدابها بوضع علامة (</a:t>
            </a:r>
            <a:r>
              <a:rPr lang="en-US" sz="2800" b="1" dirty="0">
                <a:ln w="1905"/>
                <a:solidFill>
                  <a:srgbClr val="FF0000"/>
                </a:solidFill>
                <a:sym typeface="Wingdings 2" panose="05020102010507070707" pitchFamily="18" charset="2"/>
              </a:rPr>
              <a:t></a:t>
            </a:r>
            <a:r>
              <a:rPr lang="ar-EG" sz="2800" b="1" dirty="0">
                <a:ln w="1905"/>
                <a:solidFill>
                  <a:srgbClr val="0000FF"/>
                </a:solidFill>
              </a:rPr>
              <a:t>) أمام كل عبارة في الجدول الآتي:</a:t>
            </a:r>
          </a:p>
        </p:txBody>
      </p:sp>
      <p:sp>
        <p:nvSpPr>
          <p:cNvPr id="6" name="Rectangle 11"/>
          <p:cNvSpPr/>
          <p:nvPr/>
        </p:nvSpPr>
        <p:spPr>
          <a:xfrm>
            <a:off x="821479" y="1908121"/>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
        <p:nvSpPr>
          <p:cNvPr id="7" name="Rectangle 12"/>
          <p:cNvSpPr/>
          <p:nvPr/>
        </p:nvSpPr>
        <p:spPr>
          <a:xfrm>
            <a:off x="1979712" y="2786461"/>
            <a:ext cx="612668" cy="584775"/>
          </a:xfrm>
          <a:prstGeom prst="rect">
            <a:avLst/>
          </a:prstGeom>
        </p:spPr>
        <p:txBody>
          <a:bodyPr wrap="none">
            <a:spAutoFit/>
          </a:bodyPr>
          <a:lstStyle/>
          <a:p>
            <a:pPr algn="ctr"/>
            <a:r>
              <a:rPr lang="en-US" sz="3200" b="1" dirty="0">
                <a:ln w="1905">
                  <a:solidFill>
                    <a:srgbClr val="C00000"/>
                  </a:solidFill>
                </a:ln>
                <a:solidFill>
                  <a:srgbClr val="C00000"/>
                </a:solidFill>
                <a:effectLst>
                  <a:innerShdw blurRad="69850" dist="43180" dir="5400000">
                    <a:srgbClr val="000000">
                      <a:alpha val="65000"/>
                    </a:srgbClr>
                  </a:innerShdw>
                </a:effectLst>
                <a:sym typeface="Wingdings 2" panose="05020102010507070707" pitchFamily="18" charset="2"/>
              </a:rPr>
              <a:t></a:t>
            </a:r>
            <a:r>
              <a:rPr lang="ar-EG" sz="3200" b="1" dirty="0">
                <a:ln w="1905">
                  <a:solidFill>
                    <a:srgbClr val="C00000"/>
                  </a:solidFill>
                </a:ln>
                <a:solidFill>
                  <a:srgbClr val="C00000"/>
                </a:solidFill>
                <a:effectLst>
                  <a:innerShdw blurRad="69850" dist="43180" dir="5400000">
                    <a:srgbClr val="000000">
                      <a:alpha val="65000"/>
                    </a:srgbClr>
                  </a:innerShdw>
                </a:effectLst>
              </a:rPr>
              <a:t> </a:t>
            </a:r>
            <a:endParaRPr lang="ar-EG" sz="3200" dirty="0">
              <a:ln w="1905">
                <a:solidFill>
                  <a:srgbClr val="C00000"/>
                </a:solidFill>
              </a:ln>
              <a:solidFill>
                <a:srgbClr val="C00000"/>
              </a:solidFill>
            </a:endParaRPr>
          </a:p>
        </p:txBody>
      </p:sp>
      <p:sp>
        <p:nvSpPr>
          <p:cNvPr id="8" name="Rectangle 8"/>
          <p:cNvSpPr/>
          <p:nvPr/>
        </p:nvSpPr>
        <p:spPr>
          <a:xfrm>
            <a:off x="1986533" y="3708321"/>
            <a:ext cx="625492" cy="584775"/>
          </a:xfrm>
          <a:prstGeom prst="rect">
            <a:avLst/>
          </a:prstGeom>
        </p:spPr>
        <p:txBody>
          <a:bodyPr wrap="none">
            <a:spAutoFit/>
          </a:bodyPr>
          <a:lstStyle/>
          <a:p>
            <a:r>
              <a:rPr lang="en-US" sz="32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32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
        <p:nvSpPr>
          <p:cNvPr id="9" name="Rectangle 9"/>
          <p:cNvSpPr/>
          <p:nvPr/>
        </p:nvSpPr>
        <p:spPr>
          <a:xfrm>
            <a:off x="899592" y="4644425"/>
            <a:ext cx="625492" cy="584775"/>
          </a:xfrm>
          <a:prstGeom prst="rect">
            <a:avLst/>
          </a:prstGeom>
        </p:spPr>
        <p:txBody>
          <a:bodyPr wrap="none">
            <a:spAutoFit/>
          </a:bodyPr>
          <a:lstStyle/>
          <a:p>
            <a:r>
              <a:rPr lang="en-US" sz="32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32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
        <p:nvSpPr>
          <p:cNvPr id="10" name="Rectangle 10"/>
          <p:cNvSpPr/>
          <p:nvPr/>
        </p:nvSpPr>
        <p:spPr>
          <a:xfrm>
            <a:off x="1910438" y="5368860"/>
            <a:ext cx="625492" cy="584775"/>
          </a:xfrm>
          <a:prstGeom prst="rect">
            <a:avLst/>
          </a:prstGeom>
        </p:spPr>
        <p:txBody>
          <a:bodyPr wrap="none">
            <a:spAutoFit/>
          </a:bodyPr>
          <a:lstStyle/>
          <a:p>
            <a:r>
              <a:rPr lang="en-US" sz="32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32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46430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lmohandes\Desktop\بوربوينت\تنزيل (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899" y="2473152"/>
            <a:ext cx="352839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DD0B256D-830D-48D9-817A-3AC784BD46E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9760" l="0" r="99219">
                        <a14:foregroundMark x1="21094" y1="79327" x2="21094" y2="79327"/>
                        <a14:foregroundMark x1="21680" y1="74760" x2="21680" y2="74760"/>
                        <a14:foregroundMark x1="16016" y1="94952" x2="16016" y2="94952"/>
                        <a14:foregroundMark x1="75586" y1="3846" x2="75586" y2="3846"/>
                        <a14:foregroundMark x1="3516" y1="29808" x2="3516" y2="29808"/>
                        <a14:backgroundMark x1="74023" y1="25240" x2="74023" y2="25240"/>
                      </a14:backgroundRemoval>
                    </a14:imgEffect>
                  </a14:imgLayer>
                </a14:imgProps>
              </a:ext>
            </a:extLst>
          </a:blip>
          <a:stretch>
            <a:fillRect/>
          </a:stretch>
        </p:blipFill>
        <p:spPr>
          <a:xfrm flipH="1">
            <a:off x="542502" y="1003731"/>
            <a:ext cx="7802923" cy="2938843"/>
          </a:xfrm>
          <a:prstGeom prst="rect">
            <a:avLst/>
          </a:prstGeom>
        </p:spPr>
      </p:pic>
      <p:sp>
        <p:nvSpPr>
          <p:cNvPr id="2" name="TextBox 1"/>
          <p:cNvSpPr txBox="1"/>
          <p:nvPr/>
        </p:nvSpPr>
        <p:spPr>
          <a:xfrm>
            <a:off x="940088" y="1340768"/>
            <a:ext cx="7007749" cy="1384995"/>
          </a:xfrm>
          <a:prstGeom prst="rect">
            <a:avLst/>
          </a:prstGeom>
          <a:noFill/>
        </p:spPr>
        <p:txBody>
          <a:bodyPr wrap="square" rtlCol="1">
            <a:spAutoFit/>
          </a:bodyPr>
          <a:lstStyle/>
          <a:p>
            <a:pPr algn="ctr"/>
            <a:r>
              <a:rPr lang="ar-EG" sz="2800" b="1" dirty="0">
                <a:solidFill>
                  <a:srgbClr val="FF0000"/>
                </a:solidFill>
              </a:rPr>
              <a:t>تفكير ناقد </a:t>
            </a:r>
          </a:p>
          <a:p>
            <a:pPr algn="ctr"/>
            <a:r>
              <a:rPr lang="ar-EG" sz="2800" b="1" dirty="0">
                <a:solidFill>
                  <a:srgbClr val="FF0000"/>
                </a:solidFill>
              </a:rPr>
              <a:t>11-أيهما أفضل: الألعاب الحركية أم الألعاب الإلكترونية؟ وما أبرز الإيجابيات والسلبيات للألعاب الإلكترونية؟</a:t>
            </a:r>
          </a:p>
        </p:txBody>
      </p:sp>
    </p:spTree>
    <p:extLst>
      <p:ext uri="{BB962C8B-B14F-4D97-AF65-F5344CB8AC3E}">
        <p14:creationId xmlns:p14="http://schemas.microsoft.com/office/powerpoint/2010/main" val="46430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340768"/>
            <a:ext cx="7416824" cy="440120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lang="ar-EG" sz="4000" b="1" dirty="0"/>
              <a:t>12- أقامت إحدى المدارس مسابقة عدو بين تلاميذها، وبعد بدء السباق بمدة يسيرة، سقط أحد المتسابقين، فتوقف أحمد عن السباق، وانصرف لإسعاف المصاب، أما البقية فمضوا في عدوهم وفي نهاية السباق شكر المسؤولون أحمد، لحسن فعله وقدَّموا له الجائزة</a:t>
            </a:r>
            <a:r>
              <a:rPr lang="en-US" sz="4000" b="1" dirty="0"/>
              <a:t> </a:t>
            </a:r>
            <a:r>
              <a:rPr lang="ar-EG" sz="4000" b="1" dirty="0"/>
              <a:t>الأولى، فهتف له الجميع مهنئين.</a:t>
            </a:r>
          </a:p>
        </p:txBody>
      </p:sp>
    </p:spTree>
    <p:extLst>
      <p:ext uri="{BB962C8B-B14F-4D97-AF65-F5344CB8AC3E}">
        <p14:creationId xmlns:p14="http://schemas.microsoft.com/office/powerpoint/2010/main" val="3409308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E00D6836-3B75-416C-B5AB-D43B7CC7E6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6" b="96931" l="0" r="97599">
                        <a14:foregroundMark x1="80617" y1="12276" x2="80617" y2="12276"/>
                        <a14:foregroundMark x1="91252" y1="12276" x2="91252" y2="12276"/>
                        <a14:foregroundMark x1="95026" y1="37084" x2="95026" y2="37084"/>
                        <a14:foregroundMark x1="14751" y1="84910" x2="14751" y2="84910"/>
                        <a14:foregroundMark x1="7033" y1="86701" x2="7033" y2="86701"/>
                        <a14:foregroundMark x1="60034" y1="5627" x2="60034" y2="5627"/>
                      </a14:backgroundRemoval>
                    </a14:imgEffect>
                  </a14:imgLayer>
                </a14:imgProps>
              </a:ext>
            </a:extLst>
          </a:blip>
          <a:stretch>
            <a:fillRect/>
          </a:stretch>
        </p:blipFill>
        <p:spPr>
          <a:xfrm>
            <a:off x="1115616" y="325906"/>
            <a:ext cx="6804248" cy="1089175"/>
          </a:xfrm>
          <a:prstGeom prst="rect">
            <a:avLst/>
          </a:prstGeom>
        </p:spPr>
      </p:pic>
      <p:sp>
        <p:nvSpPr>
          <p:cNvPr id="7" name="TextBox 6"/>
          <p:cNvSpPr txBox="1"/>
          <p:nvPr/>
        </p:nvSpPr>
        <p:spPr>
          <a:xfrm>
            <a:off x="1403648" y="591833"/>
            <a:ext cx="6048672" cy="523220"/>
          </a:xfrm>
          <a:prstGeom prst="rect">
            <a:avLst/>
          </a:prstGeom>
          <a:noFill/>
        </p:spPr>
        <p:txBody>
          <a:bodyPr wrap="square" rtlCol="1">
            <a:spAutoFit/>
          </a:bodyPr>
          <a:lstStyle/>
          <a:p>
            <a:pPr algn="ctr"/>
            <a:r>
              <a:rPr lang="ar-EG" sz="2800" b="1" dirty="0">
                <a:solidFill>
                  <a:srgbClr val="0000FF"/>
                </a:solidFill>
              </a:rPr>
              <a:t>أ-أقرأ الموقف السابق وأجيب عن الأسئلة الآتية:</a:t>
            </a:r>
          </a:p>
        </p:txBody>
      </p:sp>
      <p:sp>
        <p:nvSpPr>
          <p:cNvPr id="3" name="TextBox 2"/>
          <p:cNvSpPr txBox="1"/>
          <p:nvPr/>
        </p:nvSpPr>
        <p:spPr>
          <a:xfrm>
            <a:off x="1782755" y="1511288"/>
            <a:ext cx="6480720" cy="58477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EG" sz="3200" b="1" dirty="0">
                <a:effectLst>
                  <a:outerShdw blurRad="38100" dist="38100" dir="2700000" algn="tl">
                    <a:srgbClr val="000000">
                      <a:alpha val="43137"/>
                    </a:srgbClr>
                  </a:outerShdw>
                </a:effectLst>
              </a:rPr>
              <a:t>ما رأيك في تصرف أحمد؟ </a:t>
            </a:r>
          </a:p>
        </p:txBody>
      </p:sp>
      <p:sp>
        <p:nvSpPr>
          <p:cNvPr id="4" name="TextBox 3"/>
          <p:cNvSpPr txBox="1"/>
          <p:nvPr/>
        </p:nvSpPr>
        <p:spPr>
          <a:xfrm>
            <a:off x="1979712" y="2192271"/>
            <a:ext cx="6552728"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solidFill>
                  <a:srgbClr val="C00000"/>
                </a:solidFill>
              </a:rPr>
              <a:t>تصرف يوضح الأخلاق الحميدة والتنافس الشريف</a:t>
            </a:r>
          </a:p>
        </p:txBody>
      </p:sp>
      <p:sp>
        <p:nvSpPr>
          <p:cNvPr id="10" name="TextBox 9"/>
          <p:cNvSpPr txBox="1"/>
          <p:nvPr/>
        </p:nvSpPr>
        <p:spPr>
          <a:xfrm>
            <a:off x="1950605" y="2872294"/>
            <a:ext cx="6480720" cy="58477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EG" sz="3200" b="1" cap="all" dirty="0">
                <a:ln w="0"/>
                <a:effectLst>
                  <a:outerShdw blurRad="38100" dist="38100" dir="2700000" algn="tl">
                    <a:srgbClr val="000000">
                      <a:alpha val="43137"/>
                    </a:srgbClr>
                  </a:outerShdw>
                  <a:reflection blurRad="12700" stA="50000" endPos="50000" dist="5000" dir="5400000" sy="-100000" rotWithShape="0"/>
                </a:effectLst>
              </a:rPr>
              <a:t>ما رأيك في موقف المسؤولين؟</a:t>
            </a:r>
          </a:p>
        </p:txBody>
      </p:sp>
      <p:sp>
        <p:nvSpPr>
          <p:cNvPr id="11" name="TextBox 10"/>
          <p:cNvSpPr txBox="1"/>
          <p:nvPr/>
        </p:nvSpPr>
        <p:spPr>
          <a:xfrm>
            <a:off x="1979712" y="3613872"/>
            <a:ext cx="6552728"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solidFill>
                  <a:srgbClr val="C00000"/>
                </a:solidFill>
              </a:rPr>
              <a:t>إيجابي وجميل فالجزاء من جنس العمل</a:t>
            </a:r>
          </a:p>
        </p:txBody>
      </p:sp>
      <p:sp>
        <p:nvSpPr>
          <p:cNvPr id="12" name="TextBox 11"/>
          <p:cNvSpPr txBox="1"/>
          <p:nvPr/>
        </p:nvSpPr>
        <p:spPr>
          <a:xfrm>
            <a:off x="412351" y="4233300"/>
            <a:ext cx="8052138" cy="1077218"/>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EG" sz="3200" b="1" cap="all" dirty="0">
                <a:ln w="0"/>
                <a:effectLst>
                  <a:outerShdw blurRad="38100" dist="38100" dir="2700000" algn="tl">
                    <a:srgbClr val="000000">
                      <a:alpha val="43137"/>
                    </a:srgbClr>
                  </a:outerShdw>
                  <a:reflection blurRad="12700" stA="50000" endPos="50000" dist="5000" dir="5400000" sy="-100000" rotWithShape="0"/>
                </a:effectLst>
              </a:rPr>
              <a:t>لو كنت مكان المصاب، فماذا ستقول لأحمد حين قدَّم مساعدتك على إكمال السباق؟</a:t>
            </a:r>
          </a:p>
        </p:txBody>
      </p:sp>
      <p:sp>
        <p:nvSpPr>
          <p:cNvPr id="13" name="TextBox 12"/>
          <p:cNvSpPr txBox="1"/>
          <p:nvPr/>
        </p:nvSpPr>
        <p:spPr>
          <a:xfrm>
            <a:off x="1577289" y="5454846"/>
            <a:ext cx="6552728"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C00000"/>
                </a:solidFill>
              </a:rPr>
              <a:t>أشكره وأكافئه على حسن تصرفه</a:t>
            </a:r>
          </a:p>
        </p:txBody>
      </p:sp>
    </p:spTree>
    <p:extLst>
      <p:ext uri="{BB962C8B-B14F-4D97-AF65-F5344CB8AC3E}">
        <p14:creationId xmlns:p14="http://schemas.microsoft.com/office/powerpoint/2010/main" val="3409308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p:cTn id="4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4">
                                            <p:txEl>
                                              <p:pRg st="0" end="0"/>
                                            </p:txEl>
                                          </p:spTgt>
                                        </p:tgtEl>
                                      </p:cBhvr>
                                    </p:animEffect>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p:cTn id="5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11">
                                            <p:txEl>
                                              <p:pRg st="0" end="0"/>
                                            </p:txEl>
                                          </p:spTgt>
                                        </p:tgtEl>
                                      </p:cBhvr>
                                    </p:animEffec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 calcmode="lin" valueType="num">
                                      <p:cBhvr>
                                        <p:cTn id="7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532" y="829161"/>
            <a:ext cx="8424936" cy="1015663"/>
          </a:xfrm>
          <a:prstGeom prst="rect">
            <a:avLst/>
          </a:prstGeom>
          <a:noFill/>
        </p:spPr>
        <p:txBody>
          <a:bodyPr wrap="square" rtlCol="1">
            <a:spAutoFit/>
          </a:bodyPr>
          <a:lstStyle/>
          <a:p>
            <a:pPr algn="ctr"/>
            <a:r>
              <a:rPr lang="ar-EG" sz="3000" b="1" dirty="0"/>
              <a:t>ب- أضع علامة (√) أمام آداب اللعب التي ظهرت في الموقف السابق:</a:t>
            </a:r>
          </a:p>
        </p:txBody>
      </p:sp>
      <p:sp>
        <p:nvSpPr>
          <p:cNvPr id="8" name="TextBox 7"/>
          <p:cNvSpPr txBox="1"/>
          <p:nvPr/>
        </p:nvSpPr>
        <p:spPr>
          <a:xfrm>
            <a:off x="2413342" y="2060848"/>
            <a:ext cx="6011796" cy="4401205"/>
          </a:xfrm>
          <a:prstGeom prst="rect">
            <a:avLst/>
          </a:prstGeom>
          <a:noFill/>
        </p:spPr>
        <p:txBody>
          <a:bodyPr wrap="square" rtlCol="1">
            <a:spAutoFit/>
          </a:bodyPr>
          <a:lstStyle/>
          <a:p>
            <a:pPr marL="285750" indent="-285750">
              <a:buFont typeface="Arial" pitchFamily="34" charset="0"/>
              <a:buChar char="•"/>
            </a:pPr>
            <a:r>
              <a:rPr lang="ar-EG" sz="2800" b="1" dirty="0">
                <a:ln w="0"/>
                <a:solidFill>
                  <a:srgbClr val="FF0000"/>
                </a:solidFill>
              </a:rPr>
              <a:t>التقيد بقوانين اللعبة </a:t>
            </a:r>
          </a:p>
          <a:p>
            <a:pPr marL="285750" indent="-285750">
              <a:buFont typeface="Arial" pitchFamily="34" charset="0"/>
              <a:buChar char="•"/>
            </a:pPr>
            <a:endParaRPr lang="ar-EG" sz="2800" b="1" dirty="0">
              <a:ln w="0"/>
              <a:solidFill>
                <a:srgbClr val="FF0000"/>
              </a:solidFill>
            </a:endParaRPr>
          </a:p>
          <a:p>
            <a:pPr marL="285750" indent="-285750">
              <a:buFont typeface="Arial" pitchFamily="34" charset="0"/>
              <a:buChar char="•"/>
            </a:pPr>
            <a:r>
              <a:rPr lang="ar-EG" sz="2800" b="1" dirty="0">
                <a:ln w="0"/>
                <a:solidFill>
                  <a:srgbClr val="FF0000"/>
                </a:solidFill>
              </a:rPr>
              <a:t>عدم التعرض للآخرين بأي أذى لفظي أو جسدي </a:t>
            </a:r>
          </a:p>
          <a:p>
            <a:pPr marL="285750" indent="-285750">
              <a:buFont typeface="Arial" pitchFamily="34" charset="0"/>
              <a:buChar char="•"/>
            </a:pPr>
            <a:endParaRPr lang="ar-EG" sz="2800" b="1" dirty="0">
              <a:ln w="0"/>
              <a:solidFill>
                <a:srgbClr val="FF0000"/>
              </a:solidFill>
            </a:endParaRPr>
          </a:p>
          <a:p>
            <a:pPr marL="285750" indent="-285750">
              <a:buFont typeface="Arial" pitchFamily="34" charset="0"/>
              <a:buChar char="•"/>
            </a:pPr>
            <a:r>
              <a:rPr lang="ar-EG" sz="2800" b="1" dirty="0">
                <a:ln w="0"/>
                <a:solidFill>
                  <a:srgbClr val="FF0000"/>
                </a:solidFill>
              </a:rPr>
              <a:t>احترام قائد اللعبة وقراراته </a:t>
            </a:r>
          </a:p>
          <a:p>
            <a:pPr marL="285750" indent="-285750">
              <a:buFont typeface="Arial" pitchFamily="34" charset="0"/>
              <a:buChar char="•"/>
            </a:pPr>
            <a:endParaRPr lang="ar-EG" sz="2800" b="1" dirty="0">
              <a:ln w="0"/>
              <a:solidFill>
                <a:srgbClr val="FF0000"/>
              </a:solidFill>
            </a:endParaRPr>
          </a:p>
          <a:p>
            <a:pPr marL="285750" indent="-285750">
              <a:buFont typeface="Arial" pitchFamily="34" charset="0"/>
              <a:buChar char="•"/>
            </a:pPr>
            <a:r>
              <a:rPr lang="ar-EG" sz="2800" b="1" dirty="0">
                <a:ln w="0"/>
                <a:solidFill>
                  <a:srgbClr val="FF0000"/>
                </a:solidFill>
              </a:rPr>
              <a:t>التعاون المتبادل مع الأفراد المشاركين في اللعب </a:t>
            </a:r>
          </a:p>
          <a:p>
            <a:pPr marL="285750" indent="-285750">
              <a:buFont typeface="Arial" pitchFamily="34" charset="0"/>
              <a:buChar char="•"/>
            </a:pPr>
            <a:endParaRPr lang="ar-EG" sz="2800" b="1" dirty="0">
              <a:ln w="0"/>
              <a:solidFill>
                <a:srgbClr val="FF0000"/>
              </a:solidFill>
            </a:endParaRPr>
          </a:p>
          <a:p>
            <a:pPr marL="285750" indent="-285750">
              <a:buFont typeface="Arial" pitchFamily="34" charset="0"/>
              <a:buChar char="•"/>
            </a:pPr>
            <a:endParaRPr lang="ar-EG" sz="2800" b="1" dirty="0">
              <a:ln w="0"/>
              <a:solidFill>
                <a:srgbClr val="FF0000"/>
              </a:solidFill>
            </a:endParaRPr>
          </a:p>
          <a:p>
            <a:pPr marL="285750" indent="-285750">
              <a:buFont typeface="Arial" pitchFamily="34" charset="0"/>
              <a:buChar char="•"/>
            </a:pPr>
            <a:endParaRPr lang="ar-EG" sz="2800" b="1" dirty="0">
              <a:ln w="0"/>
              <a:solidFill>
                <a:srgbClr val="FF0000"/>
              </a:solidFill>
            </a:endParaRPr>
          </a:p>
        </p:txBody>
      </p:sp>
      <p:sp>
        <p:nvSpPr>
          <p:cNvPr id="13" name="Oval 12"/>
          <p:cNvSpPr/>
          <p:nvPr/>
        </p:nvSpPr>
        <p:spPr>
          <a:xfrm>
            <a:off x="1389612" y="3030064"/>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15" name="Oval 14"/>
          <p:cNvSpPr/>
          <p:nvPr/>
        </p:nvSpPr>
        <p:spPr>
          <a:xfrm>
            <a:off x="1389612" y="3822152"/>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16" name="Oval 15"/>
          <p:cNvSpPr/>
          <p:nvPr/>
        </p:nvSpPr>
        <p:spPr>
          <a:xfrm>
            <a:off x="1403648" y="4666489"/>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21" name="Oval 20"/>
          <p:cNvSpPr/>
          <p:nvPr/>
        </p:nvSpPr>
        <p:spPr>
          <a:xfrm>
            <a:off x="1389612" y="2165968"/>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22" name="Rectangle 21"/>
          <p:cNvSpPr/>
          <p:nvPr/>
        </p:nvSpPr>
        <p:spPr>
          <a:xfrm>
            <a:off x="1542095" y="4593322"/>
            <a:ext cx="72006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38558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8" dur="500"/>
                                        <p:tgtEl>
                                          <p:spTgt spid="8">
                                            <p:txEl>
                                              <p:pRg st="6" end="6"/>
                                            </p:txEl>
                                          </p:spTgt>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13" grpId="0" animBg="1"/>
      <p:bldP spid="15" grpId="0" animBg="1"/>
      <p:bldP spid="16" grpId="0" animBg="1"/>
      <p:bldP spid="21" grpId="0" animBg="1"/>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787072"/>
            <a:ext cx="8065327" cy="1015663"/>
          </a:xfrm>
          <a:prstGeom prst="rect">
            <a:avLst/>
          </a:prstGeom>
          <a:noFill/>
        </p:spPr>
        <p:txBody>
          <a:bodyPr wrap="square" rtlCol="1">
            <a:spAutoFit/>
          </a:bodyPr>
          <a:lstStyle/>
          <a:p>
            <a:pPr algn="ctr"/>
            <a:r>
              <a:rPr lang="ar-EG" sz="3000" b="1" dirty="0"/>
              <a:t>ب- أضع علامة (√) أمام آداب اللعب التي ظهرت في الموقف السابق:</a:t>
            </a:r>
          </a:p>
        </p:txBody>
      </p:sp>
      <p:sp>
        <p:nvSpPr>
          <p:cNvPr id="8" name="TextBox 7"/>
          <p:cNvSpPr txBox="1"/>
          <p:nvPr/>
        </p:nvSpPr>
        <p:spPr>
          <a:xfrm>
            <a:off x="2255112" y="1617762"/>
            <a:ext cx="6011796" cy="3539430"/>
          </a:xfrm>
          <a:prstGeom prst="rect">
            <a:avLst/>
          </a:prstGeom>
          <a:noFill/>
        </p:spPr>
        <p:txBody>
          <a:bodyPr wrap="square" rtlCol="1">
            <a:spAutoFit/>
          </a:bodyPr>
          <a:lstStyle/>
          <a:p>
            <a:pPr marL="285750" indent="-285750">
              <a:buFont typeface="Arial" pitchFamily="34" charset="0"/>
              <a:buChar char="•"/>
            </a:pPr>
            <a:endParaRPr lang="ar-EG" sz="2800" b="1" dirty="0">
              <a:ln w="0"/>
              <a:solidFill>
                <a:srgbClr val="FF0000"/>
              </a:solidFill>
              <a:effectLst>
                <a:outerShdw blurRad="38100" dist="19050" dir="2700000" algn="tl" rotWithShape="0">
                  <a:schemeClr val="dk1">
                    <a:alpha val="40000"/>
                  </a:schemeClr>
                </a:outerShdw>
              </a:effectLst>
            </a:endParaRPr>
          </a:p>
          <a:p>
            <a:pPr marL="285750" indent="-285750">
              <a:buFont typeface="Arial" pitchFamily="34" charset="0"/>
              <a:buChar char="•"/>
            </a:pPr>
            <a:r>
              <a:rPr lang="ar-EG" sz="2800" b="1" dirty="0">
                <a:ln w="0"/>
                <a:solidFill>
                  <a:srgbClr val="FF0000"/>
                </a:solidFill>
                <a:effectLst>
                  <a:outerShdw blurRad="38100" dist="19050" dir="2700000" algn="tl" rotWithShape="0">
                    <a:schemeClr val="dk1">
                      <a:alpha val="40000"/>
                    </a:schemeClr>
                  </a:outerShdw>
                </a:effectLst>
              </a:rPr>
              <a:t>الاهتمام والحفاظ على أدوات اللعب </a:t>
            </a:r>
          </a:p>
          <a:p>
            <a:pPr marL="285750" indent="-285750">
              <a:buFont typeface="Arial" pitchFamily="34" charset="0"/>
              <a:buChar char="•"/>
            </a:pPr>
            <a:endParaRPr lang="ar-EG" sz="2800" b="1" dirty="0">
              <a:ln w="0"/>
              <a:solidFill>
                <a:srgbClr val="FF0000"/>
              </a:solidFill>
              <a:effectLst>
                <a:outerShdw blurRad="38100" dist="19050" dir="2700000" algn="tl" rotWithShape="0">
                  <a:schemeClr val="dk1">
                    <a:alpha val="40000"/>
                  </a:schemeClr>
                </a:outerShdw>
              </a:effectLst>
            </a:endParaRPr>
          </a:p>
          <a:p>
            <a:pPr marL="285750" indent="-285750">
              <a:buFont typeface="Arial" pitchFamily="34" charset="0"/>
              <a:buChar char="•"/>
            </a:pPr>
            <a:r>
              <a:rPr lang="ar-EG" sz="2800" b="1" dirty="0">
                <a:ln w="0"/>
                <a:solidFill>
                  <a:srgbClr val="FF0000"/>
                </a:solidFill>
                <a:effectLst>
                  <a:outerShdw blurRad="38100" dist="19050" dir="2700000" algn="tl" rotWithShape="0">
                    <a:schemeClr val="dk1">
                      <a:alpha val="40000"/>
                    </a:schemeClr>
                  </a:outerShdw>
                </a:effectLst>
              </a:rPr>
              <a:t>التحلي بالروح الرياضية وتقبل الخسارة </a:t>
            </a:r>
          </a:p>
          <a:p>
            <a:pPr marL="285750" indent="-285750">
              <a:buFont typeface="Arial" pitchFamily="34" charset="0"/>
              <a:buChar char="•"/>
            </a:pPr>
            <a:endParaRPr lang="ar-EG" sz="2800" b="1" dirty="0">
              <a:ln w="0"/>
              <a:solidFill>
                <a:srgbClr val="FF0000"/>
              </a:solidFill>
              <a:effectLst>
                <a:outerShdw blurRad="38100" dist="19050" dir="2700000" algn="tl" rotWithShape="0">
                  <a:schemeClr val="dk1">
                    <a:alpha val="40000"/>
                  </a:schemeClr>
                </a:outerShdw>
              </a:effectLst>
            </a:endParaRPr>
          </a:p>
          <a:p>
            <a:pPr marL="285750" indent="-285750">
              <a:buFont typeface="Arial" pitchFamily="34" charset="0"/>
              <a:buChar char="•"/>
            </a:pPr>
            <a:r>
              <a:rPr lang="ar-EG" sz="2800" b="1" dirty="0">
                <a:ln w="0"/>
                <a:solidFill>
                  <a:srgbClr val="FF0000"/>
                </a:solidFill>
                <a:effectLst>
                  <a:outerShdw blurRad="38100" dist="19050" dir="2700000" algn="tl" rotWithShape="0">
                    <a:schemeClr val="dk1">
                      <a:alpha val="40000"/>
                    </a:schemeClr>
                  </a:outerShdw>
                </a:effectLst>
              </a:rPr>
              <a:t>تحويل الخسارة إلى مورد لتشجيع الآخرين </a:t>
            </a:r>
          </a:p>
          <a:p>
            <a:pPr marL="285750" indent="-285750">
              <a:buFont typeface="Arial" pitchFamily="34" charset="0"/>
              <a:buChar char="•"/>
            </a:pPr>
            <a:endParaRPr lang="ar-EG" sz="2800" b="1" dirty="0">
              <a:ln w="0"/>
              <a:solidFill>
                <a:srgbClr val="FF0000"/>
              </a:solidFill>
              <a:effectLst>
                <a:outerShdw blurRad="38100" dist="19050" dir="2700000" algn="tl" rotWithShape="0">
                  <a:schemeClr val="dk1">
                    <a:alpha val="40000"/>
                  </a:schemeClr>
                </a:outerShdw>
              </a:effectLst>
            </a:endParaRPr>
          </a:p>
          <a:p>
            <a:pPr marL="285750" indent="-285750">
              <a:buFont typeface="Arial" pitchFamily="34" charset="0"/>
              <a:buChar char="•"/>
            </a:pPr>
            <a:r>
              <a:rPr lang="ar-EG" sz="2800" b="1" dirty="0">
                <a:ln w="0"/>
                <a:solidFill>
                  <a:srgbClr val="FF0000"/>
                </a:solidFill>
                <a:effectLst>
                  <a:outerShdw blurRad="38100" dist="19050" dir="2700000" algn="tl" rotWithShape="0">
                    <a:schemeClr val="dk1">
                      <a:alpha val="40000"/>
                    </a:schemeClr>
                  </a:outerShdw>
                </a:effectLst>
              </a:rPr>
              <a:t>تهنئة الرابح </a:t>
            </a:r>
          </a:p>
        </p:txBody>
      </p:sp>
      <p:sp>
        <p:nvSpPr>
          <p:cNvPr id="17" name="Oval 16"/>
          <p:cNvSpPr/>
          <p:nvPr/>
        </p:nvSpPr>
        <p:spPr>
          <a:xfrm>
            <a:off x="1043608" y="1982868"/>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18" name="Oval 17"/>
          <p:cNvSpPr/>
          <p:nvPr/>
        </p:nvSpPr>
        <p:spPr>
          <a:xfrm>
            <a:off x="1087195" y="2795334"/>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19" name="Oval 18"/>
          <p:cNvSpPr/>
          <p:nvPr/>
        </p:nvSpPr>
        <p:spPr>
          <a:xfrm>
            <a:off x="1078034" y="3606128"/>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20" name="Oval 19"/>
          <p:cNvSpPr/>
          <p:nvPr/>
        </p:nvSpPr>
        <p:spPr>
          <a:xfrm>
            <a:off x="1078034" y="4472283"/>
            <a:ext cx="1080120" cy="470944"/>
          </a:xfrm>
          <a:prstGeom prst="ellipse">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ar-EG"/>
          </a:p>
        </p:txBody>
      </p:sp>
      <p:sp>
        <p:nvSpPr>
          <p:cNvPr id="22" name="Rectangle 21"/>
          <p:cNvSpPr/>
          <p:nvPr/>
        </p:nvSpPr>
        <p:spPr>
          <a:xfrm>
            <a:off x="1094105" y="1929026"/>
            <a:ext cx="72006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1160625" y="2721114"/>
            <a:ext cx="72006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1258059" y="4377298"/>
            <a:ext cx="72006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09308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randombar(horizontal)">
                                      <p:cBhvr>
                                        <p:cTn id="29" dur="500"/>
                                        <p:tgtEl>
                                          <p:spTgt spid="8">
                                            <p:txEl>
                                              <p:pRg st="7" end="7"/>
                                            </p:txEl>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17" grpId="0" animBg="1"/>
      <p:bldP spid="18" grpId="0" animBg="1"/>
      <p:bldP spid="19" grpId="0" animBg="1"/>
      <p:bldP spid="20" grpId="0" animBg="1"/>
      <p:bldP spid="22" grpId="0"/>
      <p:bldP spid="24" grpId="0"/>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9306" y="620688"/>
            <a:ext cx="7373621" cy="1200329"/>
          </a:xfrm>
          <a:prstGeom prst="rect">
            <a:avLst/>
          </a:prstGeom>
          <a:noFill/>
        </p:spPr>
        <p:txBody>
          <a:bodyPr wrap="square" rtlCol="1">
            <a:spAutoFit/>
          </a:bodyPr>
          <a:lstStyle/>
          <a:p>
            <a:pPr algn="ctr"/>
            <a:r>
              <a:rPr lang="ar-EG" sz="3600" dirty="0">
                <a:ln w="18415" cmpd="sng">
                  <a:solidFill>
                    <a:schemeClr val="tx2">
                      <a:lumMod val="75000"/>
                    </a:schemeClr>
                  </a:solidFill>
                  <a:prstDash val="solid"/>
                </a:ln>
                <a:solidFill>
                  <a:srgbClr val="0000FF"/>
                </a:solidFill>
              </a:rPr>
              <a:t>13- في حياتنا آداب جميل أن نتحلى بها، وواجبات يجب الالتزام بها.</a:t>
            </a:r>
          </a:p>
        </p:txBody>
      </p:sp>
      <p:sp>
        <p:nvSpPr>
          <p:cNvPr id="25" name="TextBox 3"/>
          <p:cNvSpPr txBox="1"/>
          <p:nvPr/>
        </p:nvSpPr>
        <p:spPr>
          <a:xfrm>
            <a:off x="1295586" y="2728660"/>
            <a:ext cx="6552828" cy="2308324"/>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lang="ar-EG" sz="3600" b="1" spc="50" dirty="0">
                <a:ln w="11430"/>
                <a:solidFill>
                  <a:srgbClr val="C00000"/>
                </a:solidFill>
              </a:rPr>
              <a:t>أ- أتأمل الخريطة الآتية، وأكتشف من خلال الأوصاف المذكورة أعظم الواجبات التي ينبغي للمسلم الالتزام بها، وأكتبها داخل الخريطة.</a:t>
            </a:r>
          </a:p>
        </p:txBody>
      </p:sp>
    </p:spTree>
    <p:extLst>
      <p:ext uri="{BB962C8B-B14F-4D97-AF65-F5344CB8AC3E}">
        <p14:creationId xmlns:p14="http://schemas.microsoft.com/office/powerpoint/2010/main" val="3409308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5029453" y="748229"/>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0" name="Hexagon 9"/>
          <p:cNvSpPr/>
          <p:nvPr/>
        </p:nvSpPr>
        <p:spPr>
          <a:xfrm>
            <a:off x="5774067" y="4177145"/>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1" name="Hexagon 10"/>
          <p:cNvSpPr/>
          <p:nvPr/>
        </p:nvSpPr>
        <p:spPr>
          <a:xfrm>
            <a:off x="6694668" y="2241899"/>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2" name="Hexagon 11"/>
          <p:cNvSpPr/>
          <p:nvPr/>
        </p:nvSpPr>
        <p:spPr>
          <a:xfrm>
            <a:off x="683568" y="2156704"/>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3" name="Hexagon 12"/>
          <p:cNvSpPr/>
          <p:nvPr/>
        </p:nvSpPr>
        <p:spPr>
          <a:xfrm>
            <a:off x="1547664" y="3868130"/>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4" name="Hexagon 13"/>
          <p:cNvSpPr/>
          <p:nvPr/>
        </p:nvSpPr>
        <p:spPr>
          <a:xfrm>
            <a:off x="3749501" y="4627194"/>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5" name="Hexagon 14"/>
          <p:cNvSpPr/>
          <p:nvPr/>
        </p:nvSpPr>
        <p:spPr>
          <a:xfrm>
            <a:off x="2483768" y="692696"/>
            <a:ext cx="1656184" cy="1440160"/>
          </a:xfrm>
          <a:prstGeom prst="hexagon">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16" name="Hexagon 15"/>
          <p:cNvSpPr/>
          <p:nvPr/>
        </p:nvSpPr>
        <p:spPr>
          <a:xfrm>
            <a:off x="3672743" y="2612636"/>
            <a:ext cx="1656184" cy="1440160"/>
          </a:xfrm>
          <a:prstGeom prst="hexag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p>
        </p:txBody>
      </p:sp>
      <p:sp>
        <p:nvSpPr>
          <p:cNvPr id="7" name="TextBox 6"/>
          <p:cNvSpPr txBox="1"/>
          <p:nvPr/>
        </p:nvSpPr>
        <p:spPr>
          <a:xfrm>
            <a:off x="5085200" y="916345"/>
            <a:ext cx="1516959" cy="1200329"/>
          </a:xfrm>
          <a:prstGeom prst="rect">
            <a:avLst/>
          </a:prstGeom>
          <a:noFill/>
        </p:spPr>
        <p:txBody>
          <a:bodyPr wrap="square" rtlCol="1">
            <a:spAutoFit/>
          </a:bodyPr>
          <a:lstStyle/>
          <a:p>
            <a:pPr algn="ctr"/>
            <a:r>
              <a:rPr lang="ar-EG" sz="2400" b="1" dirty="0"/>
              <a:t>الحد الفاصل بين الإسلام والكفر</a:t>
            </a:r>
          </a:p>
        </p:txBody>
      </p:sp>
      <p:sp>
        <p:nvSpPr>
          <p:cNvPr id="17" name="TextBox 16"/>
          <p:cNvSpPr txBox="1"/>
          <p:nvPr/>
        </p:nvSpPr>
        <p:spPr>
          <a:xfrm>
            <a:off x="6837486" y="2449989"/>
            <a:ext cx="1370548" cy="1200329"/>
          </a:xfrm>
          <a:prstGeom prst="rect">
            <a:avLst/>
          </a:prstGeom>
          <a:noFill/>
        </p:spPr>
        <p:txBody>
          <a:bodyPr wrap="square" rtlCol="1">
            <a:spAutoFit/>
          </a:bodyPr>
          <a:lstStyle/>
          <a:p>
            <a:pPr algn="ctr"/>
            <a:r>
              <a:rPr lang="ar-EG" sz="2400" b="1" dirty="0"/>
              <a:t>آخر ما وصَّى به النبي </a:t>
            </a:r>
          </a:p>
        </p:txBody>
      </p:sp>
      <p:sp>
        <p:nvSpPr>
          <p:cNvPr id="18" name="TextBox 17"/>
          <p:cNvSpPr txBox="1"/>
          <p:nvPr/>
        </p:nvSpPr>
        <p:spPr>
          <a:xfrm>
            <a:off x="5972089" y="4580873"/>
            <a:ext cx="1260140" cy="830997"/>
          </a:xfrm>
          <a:prstGeom prst="rect">
            <a:avLst/>
          </a:prstGeom>
          <a:noFill/>
        </p:spPr>
        <p:txBody>
          <a:bodyPr wrap="square" rtlCol="1">
            <a:spAutoFit/>
          </a:bodyPr>
          <a:lstStyle/>
          <a:p>
            <a:pPr algn="ctr"/>
            <a:r>
              <a:rPr lang="ar-EG" sz="2400" b="1" dirty="0"/>
              <a:t>فرضت في السماء</a:t>
            </a:r>
          </a:p>
        </p:txBody>
      </p:sp>
      <p:sp>
        <p:nvSpPr>
          <p:cNvPr id="19" name="TextBox 18"/>
          <p:cNvSpPr txBox="1"/>
          <p:nvPr/>
        </p:nvSpPr>
        <p:spPr>
          <a:xfrm>
            <a:off x="3837617" y="4844014"/>
            <a:ext cx="1516959" cy="1200329"/>
          </a:xfrm>
          <a:prstGeom prst="rect">
            <a:avLst/>
          </a:prstGeom>
          <a:noFill/>
        </p:spPr>
        <p:txBody>
          <a:bodyPr wrap="square" rtlCol="1">
            <a:spAutoFit/>
          </a:bodyPr>
          <a:lstStyle/>
          <a:p>
            <a:pPr algn="ctr"/>
            <a:r>
              <a:rPr lang="ar-EG" sz="2400" b="1" dirty="0"/>
              <a:t>الركن الثاني من أركان الإسلام</a:t>
            </a:r>
          </a:p>
        </p:txBody>
      </p:sp>
      <p:sp>
        <p:nvSpPr>
          <p:cNvPr id="20" name="TextBox 19"/>
          <p:cNvSpPr txBox="1"/>
          <p:nvPr/>
        </p:nvSpPr>
        <p:spPr>
          <a:xfrm>
            <a:off x="1816325" y="4107961"/>
            <a:ext cx="1222104" cy="1200329"/>
          </a:xfrm>
          <a:prstGeom prst="rect">
            <a:avLst/>
          </a:prstGeom>
          <a:noFill/>
        </p:spPr>
        <p:txBody>
          <a:bodyPr wrap="square" rtlCol="1">
            <a:spAutoFit/>
          </a:bodyPr>
          <a:lstStyle/>
          <a:p>
            <a:pPr algn="ctr"/>
            <a:r>
              <a:rPr lang="ar-EG" sz="2400" b="1" dirty="0"/>
              <a:t>أول ما يحاسب عليه العبد </a:t>
            </a:r>
          </a:p>
        </p:txBody>
      </p:sp>
      <p:sp>
        <p:nvSpPr>
          <p:cNvPr id="21" name="TextBox 20"/>
          <p:cNvSpPr txBox="1"/>
          <p:nvPr/>
        </p:nvSpPr>
        <p:spPr>
          <a:xfrm>
            <a:off x="683568" y="2501719"/>
            <a:ext cx="1516959" cy="830997"/>
          </a:xfrm>
          <a:prstGeom prst="rect">
            <a:avLst/>
          </a:prstGeom>
          <a:noFill/>
        </p:spPr>
        <p:txBody>
          <a:bodyPr wrap="square" rtlCol="1">
            <a:spAutoFit/>
          </a:bodyPr>
          <a:lstStyle/>
          <a:p>
            <a:pPr algn="ctr"/>
            <a:r>
              <a:rPr lang="ar-EG" sz="2400" b="1" dirty="0"/>
              <a:t>لها مواقيت محددة</a:t>
            </a:r>
          </a:p>
        </p:txBody>
      </p:sp>
      <p:sp>
        <p:nvSpPr>
          <p:cNvPr id="22" name="TextBox 21"/>
          <p:cNvSpPr txBox="1"/>
          <p:nvPr/>
        </p:nvSpPr>
        <p:spPr>
          <a:xfrm>
            <a:off x="2570079" y="1137702"/>
            <a:ext cx="1516959" cy="461665"/>
          </a:xfrm>
          <a:prstGeom prst="rect">
            <a:avLst/>
          </a:prstGeom>
          <a:noFill/>
        </p:spPr>
        <p:txBody>
          <a:bodyPr wrap="square" rtlCol="1">
            <a:spAutoFit/>
          </a:bodyPr>
          <a:lstStyle/>
          <a:p>
            <a:pPr algn="ctr"/>
            <a:r>
              <a:rPr lang="ar-EG" sz="2400" b="1" dirty="0"/>
              <a:t>عمود الدين</a:t>
            </a:r>
          </a:p>
        </p:txBody>
      </p:sp>
      <p:sp>
        <p:nvSpPr>
          <p:cNvPr id="23" name="TextBox 22"/>
          <p:cNvSpPr txBox="1"/>
          <p:nvPr/>
        </p:nvSpPr>
        <p:spPr>
          <a:xfrm>
            <a:off x="3837617" y="3009550"/>
            <a:ext cx="1326437" cy="646331"/>
          </a:xfrm>
          <a:prstGeom prst="rect">
            <a:avLst/>
          </a:prstGeom>
          <a:noFill/>
        </p:spPr>
        <p:txBody>
          <a:bodyPr wrap="square" rtlCol="1">
            <a:spAutoFit/>
          </a:bodyPr>
          <a:lstStyle/>
          <a:p>
            <a:pPr algn="ctr"/>
            <a:r>
              <a:rPr lang="ar-EG" sz="3600" b="1" dirty="0">
                <a:ln w="10541" cmpd="sng">
                  <a:solidFill>
                    <a:schemeClr val="accent1">
                      <a:shade val="88000"/>
                      <a:satMod val="110000"/>
                    </a:schemeClr>
                  </a:solidFill>
                  <a:prstDash val="solid"/>
                </a:ln>
                <a:solidFill>
                  <a:srgbClr val="002060"/>
                </a:solidFill>
                <a:effectLst>
                  <a:outerShdw blurRad="38100" dist="38100" dir="2700000" algn="tl">
                    <a:srgbClr val="000000">
                      <a:alpha val="43137"/>
                    </a:srgbClr>
                  </a:outerShdw>
                </a:effectLst>
              </a:rPr>
              <a:t>الصلاة</a:t>
            </a:r>
          </a:p>
        </p:txBody>
      </p:sp>
    </p:spTree>
    <p:extLst>
      <p:ext uri="{BB962C8B-B14F-4D97-AF65-F5344CB8AC3E}">
        <p14:creationId xmlns:p14="http://schemas.microsoft.com/office/powerpoint/2010/main" val="1806891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randombar(horizontal)">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7" grpId="0"/>
      <p:bldP spid="17" grpId="0"/>
      <p:bldP spid="18" grpId="0"/>
      <p:bldP spid="19" grpId="0"/>
      <p:bldP spid="20" grpId="0"/>
      <p:bldP spid="21"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4">
            <a:extLst>
              <a:ext uri="{FF2B5EF4-FFF2-40B4-BE49-F238E27FC236}">
                <a16:creationId xmlns:a16="http://schemas.microsoft.com/office/drawing/2014/main" id="{7E25D3A5-647E-4F9A-BE6A-4571DBDB75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59" b="97423" l="4292" r="93777">
                        <a14:foregroundMark x1="27039" y1="27835" x2="27039" y2="27835"/>
                        <a14:foregroundMark x1="18884" y1="33505" x2="18884" y2="33505"/>
                        <a14:foregroundMark x1="15451" y1="42526" x2="15451" y2="42526"/>
                        <a14:foregroundMark x1="14807" y1="37113" x2="14807" y2="37113"/>
                        <a14:foregroundMark x1="16309" y1="38918" x2="16309" y2="38918"/>
                        <a14:foregroundMark x1="37339" y1="30412" x2="37339" y2="30412"/>
                        <a14:foregroundMark x1="33906" y1="35567" x2="21030" y2="22165"/>
                        <a14:foregroundMark x1="46352" y1="22165" x2="46352" y2="22165"/>
                        <a14:foregroundMark x1="38412" y1="14175" x2="38412" y2="14175"/>
                        <a14:foregroundMark x1="25966" y1="13660" x2="25966" y2="13660"/>
                        <a14:foregroundMark x1="14592" y1="17784" x2="14592" y2="17784"/>
                        <a14:foregroundMark x1="7725" y1="29381" x2="7725" y2="29381"/>
                        <a14:foregroundMark x1="6867" y1="41237" x2="6867" y2="41237"/>
                        <a14:foregroundMark x1="73391" y1="40722" x2="73391" y2="40722"/>
                        <a14:foregroundMark x1="61803" y1="45103" x2="68884" y2="40206"/>
                        <a14:foregroundMark x1="48283" y1="35052" x2="60300" y2="42010"/>
                        <a14:foregroundMark x1="13305" y1="54124" x2="13305" y2="54124"/>
                        <a14:foregroundMark x1="48283" y1="34278" x2="55794" y2="37887"/>
                        <a14:foregroundMark x1="84764" y1="70361" x2="90987" y2="63144"/>
                        <a14:foregroundMark x1="54292" y1="82990" x2="65021" y2="85052"/>
                        <a14:foregroundMark x1="37768" y1="81186" x2="46781" y2="81701"/>
                        <a14:foregroundMark x1="25751" y1="77320" x2="31760" y2="75515"/>
                        <a14:foregroundMark x1="29828" y1="76289" x2="29828" y2="76289"/>
                        <a14:backgroundMark x1="19099" y1="58763" x2="75751" y2="58763"/>
                        <a14:backgroundMark x1="43133" y1="68557" x2="56223" y2="44072"/>
                        <a14:backgroundMark x1="74893" y1="53608" x2="74893" y2="53608"/>
                        <a14:backgroundMark x1="78541" y1="56443" x2="78541" y2="56443"/>
                        <a14:backgroundMark x1="74034" y1="63660" x2="74034" y2="63660"/>
                        <a14:backgroundMark x1="32403" y1="71134" x2="72103" y2="68557"/>
                        <a14:backgroundMark x1="26824" y1="69588" x2="19742" y2="61856"/>
                      </a14:backgroundRemoval>
                    </a14:imgEffect>
                  </a14:imgLayer>
                </a14:imgProps>
              </a:ext>
            </a:extLst>
          </a:blip>
          <a:stretch>
            <a:fillRect/>
          </a:stretch>
        </p:blipFill>
        <p:spPr>
          <a:xfrm>
            <a:off x="191539" y="404664"/>
            <a:ext cx="8467671" cy="4415386"/>
          </a:xfrm>
          <a:prstGeom prst="rect">
            <a:avLst/>
          </a:prstGeom>
        </p:spPr>
      </p:pic>
      <p:sp>
        <p:nvSpPr>
          <p:cNvPr id="3" name="TextBox 2"/>
          <p:cNvSpPr txBox="1"/>
          <p:nvPr/>
        </p:nvSpPr>
        <p:spPr>
          <a:xfrm>
            <a:off x="1335154" y="2348880"/>
            <a:ext cx="6456445" cy="1569660"/>
          </a:xfrm>
          <a:prstGeom prst="rect">
            <a:avLst/>
          </a:prstGeom>
          <a:noFill/>
        </p:spPr>
        <p:txBody>
          <a:bodyPr wrap="square" rtlCol="1">
            <a:spAutoFit/>
          </a:bodyPr>
          <a:lstStyle/>
          <a:p>
            <a:pPr algn="ctr"/>
            <a:r>
              <a:rPr lang="ar-EG" sz="3200" b="1" dirty="0">
                <a:ln w="1905"/>
                <a:solidFill>
                  <a:srgbClr val="002060"/>
                </a:solidFill>
                <a:effectLst>
                  <a:innerShdw blurRad="69850" dist="43180" dir="5400000">
                    <a:srgbClr val="000000">
                      <a:alpha val="65000"/>
                    </a:srgbClr>
                  </a:innerShdw>
                </a:effectLst>
              </a:rPr>
              <a:t>ب - أتعاون مع مجموعتي في كتابة عدد من الإرشادات والنصائح لحث زملائي على أداء الصلاة في وقتها</a:t>
            </a:r>
          </a:p>
        </p:txBody>
      </p:sp>
      <p:sp>
        <p:nvSpPr>
          <p:cNvPr id="5" name="Rectangle 4"/>
          <p:cNvSpPr/>
          <p:nvPr/>
        </p:nvSpPr>
        <p:spPr>
          <a:xfrm>
            <a:off x="467544" y="4978417"/>
            <a:ext cx="8191666"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solidFill>
                    <a:schemeClr val="tx1"/>
                  </a:solidFill>
                </a:ln>
                <a:solidFill>
                  <a:srgbClr val="C00000"/>
                </a:solidFill>
              </a:rPr>
              <a:t>المحافظة على الطهارة ـ تنظيم أوقات النوم واللعب والدراسة </a:t>
            </a:r>
          </a:p>
        </p:txBody>
      </p:sp>
    </p:spTree>
    <p:extLst>
      <p:ext uri="{BB962C8B-B14F-4D97-AF65-F5344CB8AC3E}">
        <p14:creationId xmlns:p14="http://schemas.microsoft.com/office/powerpoint/2010/main" val="3358678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650" y="599200"/>
            <a:ext cx="7698323" cy="95410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lang="ar-EG" sz="2800" b="1" spc="50" dirty="0">
                <a:ln w="11430"/>
                <a:solidFill>
                  <a:srgbClr val="C00000"/>
                </a:solidFill>
              </a:rPr>
              <a:t>جـ - الوضوء شرط لصحة الصلاة؛ لذا وجب الحرص على إتمامه، والبعد عن الأخطاء التي قد تبطله أو تنقص من أجره. </a:t>
            </a:r>
          </a:p>
        </p:txBody>
      </p:sp>
      <p:sp>
        <p:nvSpPr>
          <p:cNvPr id="4" name="TextBox 3"/>
          <p:cNvSpPr txBox="1"/>
          <p:nvPr/>
        </p:nvSpPr>
        <p:spPr>
          <a:xfrm>
            <a:off x="1027176" y="2201089"/>
            <a:ext cx="7400637" cy="3108543"/>
          </a:xfrm>
          <a:prstGeom prst="rect">
            <a:avLst/>
          </a:prstGeom>
          <a:noFill/>
        </p:spPr>
        <p:txBody>
          <a:bodyPr wrap="square" rtlCol="1">
            <a:spAutoFit/>
          </a:bodyPr>
          <a:lstStyle/>
          <a:p>
            <a:pPr marL="285750" indent="-285750" algn="justLow">
              <a:buFont typeface="Wingdings" pitchFamily="2" charset="2"/>
              <a:buChar char="v"/>
            </a:pPr>
            <a:r>
              <a:rPr lang="ar-EG" sz="2800" dirty="0">
                <a:ln w="12700">
                  <a:solidFill>
                    <a:srgbClr val="7030A0"/>
                  </a:solidFill>
                  <a:prstDash val="solid"/>
                </a:ln>
                <a:solidFill>
                  <a:srgbClr val="002060"/>
                </a:solidFill>
              </a:rPr>
              <a:t>أمثِّل لبعض الأخطاء التي قد يقع فيها بعضنا في أثناء الوضوء.</a:t>
            </a:r>
          </a:p>
          <a:p>
            <a:pPr algn="justLow"/>
            <a:endParaRPr lang="ar-EG" sz="2800" dirty="0">
              <a:ln w="12700">
                <a:solidFill>
                  <a:srgbClr val="7030A0"/>
                </a:solidFill>
                <a:prstDash val="solid"/>
              </a:ln>
              <a:solidFill>
                <a:srgbClr val="002060"/>
              </a:solidFill>
            </a:endParaRPr>
          </a:p>
          <a:p>
            <a:pPr algn="justLow"/>
            <a:endParaRPr lang="ar-EG" sz="2800" dirty="0">
              <a:ln w="12700">
                <a:solidFill>
                  <a:srgbClr val="7030A0"/>
                </a:solidFill>
                <a:prstDash val="solid"/>
              </a:ln>
              <a:solidFill>
                <a:srgbClr val="002060"/>
              </a:solidFill>
            </a:endParaRPr>
          </a:p>
          <a:p>
            <a:pPr algn="justLow"/>
            <a:endParaRPr lang="ar-EG" sz="2800" dirty="0">
              <a:ln w="12700">
                <a:solidFill>
                  <a:srgbClr val="7030A0"/>
                </a:solidFill>
                <a:prstDash val="solid"/>
              </a:ln>
              <a:solidFill>
                <a:srgbClr val="002060"/>
              </a:solidFill>
            </a:endParaRPr>
          </a:p>
          <a:p>
            <a:pPr marL="285750" indent="-285750" algn="justLow">
              <a:buFont typeface="Wingdings" pitchFamily="2" charset="2"/>
              <a:buChar char="v"/>
            </a:pPr>
            <a:r>
              <a:rPr lang="ar-EG" sz="2800" dirty="0">
                <a:ln w="12700">
                  <a:solidFill>
                    <a:srgbClr val="7030A0"/>
                  </a:solidFill>
                  <a:prstDash val="solid"/>
                </a:ln>
                <a:solidFill>
                  <a:srgbClr val="002060"/>
                </a:solidFill>
              </a:rPr>
              <a:t>كان رسولنا صلى الله عليه وسلم يستهلك قدراً يسيراً من الماء في الوضوء والغسل، وهو أكمل الخلق وأطهرهم.</a:t>
            </a:r>
          </a:p>
        </p:txBody>
      </p:sp>
      <p:sp>
        <p:nvSpPr>
          <p:cNvPr id="5" name="Rectangle 4"/>
          <p:cNvSpPr/>
          <p:nvPr/>
        </p:nvSpPr>
        <p:spPr>
          <a:xfrm>
            <a:off x="1734669" y="3122965"/>
            <a:ext cx="564228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buFont typeface="Arial" panose="020B0604020202020204" pitchFamily="34" charset="0"/>
              <a:buChar char="•"/>
            </a:pPr>
            <a:r>
              <a:rPr lang="ar-EG" sz="2800" b="1" dirty="0">
                <a:solidFill>
                  <a:srgbClr val="FF0000"/>
                </a:solidFill>
              </a:rPr>
              <a:t> ترك التسمية عند ابتداء الوضوء</a:t>
            </a:r>
          </a:p>
          <a:p>
            <a:pPr marL="342900" indent="-342900">
              <a:buFont typeface="Arial" panose="020B0604020202020204" pitchFamily="34" charset="0"/>
              <a:buChar char="•"/>
            </a:pPr>
            <a:r>
              <a:rPr lang="en-US" sz="2800" b="1" dirty="0">
                <a:solidFill>
                  <a:srgbClr val="FF0000"/>
                </a:solidFill>
              </a:rPr>
              <a:t> </a:t>
            </a:r>
            <a:r>
              <a:rPr lang="ar-EG" sz="2800" b="1" dirty="0">
                <a:solidFill>
                  <a:srgbClr val="FF0000"/>
                </a:solidFill>
              </a:rPr>
              <a:t>الإسراف في الماء عند الوضوء</a:t>
            </a:r>
          </a:p>
        </p:txBody>
      </p:sp>
    </p:spTree>
    <p:extLst>
      <p:ext uri="{BB962C8B-B14F-4D97-AF65-F5344CB8AC3E}">
        <p14:creationId xmlns:p14="http://schemas.microsoft.com/office/powerpoint/2010/main" val="3358678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02359"/>
            <a:ext cx="8100392" cy="5909310"/>
          </a:xfrm>
          <a:prstGeom prst="rect">
            <a:avLst/>
          </a:prstGeom>
        </p:spPr>
        <p:txBody>
          <a:bodyPr wrap="square">
            <a:spAutoFit/>
          </a:bodyPr>
          <a:lstStyle/>
          <a:p>
            <a:pPr marL="457200" indent="-457200">
              <a:lnSpc>
                <a:spcPct val="150000"/>
              </a:lnSpc>
              <a:buFont typeface="Arial" panose="020B0604020202020204" pitchFamily="34" charset="0"/>
              <a:buChar char="•"/>
            </a:pPr>
            <a:r>
              <a:rPr lang="ar-EG" sz="2800" b="1" dirty="0">
                <a:solidFill>
                  <a:schemeClr val="accent4">
                    <a:lumMod val="50000"/>
                  </a:schemeClr>
                </a:solidFill>
              </a:rPr>
              <a:t>اكتساب اتجاهات وقيم تتعلق بالمجال العلمي والاجتماعي والقيمي.</a:t>
            </a:r>
          </a:p>
          <a:p>
            <a:pPr marL="457200" indent="-457200">
              <a:lnSpc>
                <a:spcPct val="150000"/>
              </a:lnSpc>
              <a:buFont typeface="Arial" panose="020B0604020202020204" pitchFamily="34" charset="0"/>
              <a:buChar char="•"/>
            </a:pPr>
            <a:r>
              <a:rPr lang="ar-EG" sz="2800" b="1" dirty="0">
                <a:solidFill>
                  <a:schemeClr val="accent4">
                    <a:lumMod val="50000"/>
                  </a:schemeClr>
                </a:solidFill>
              </a:rPr>
              <a:t> فهم النص المسموع ومراعاة آداب الاستماع.</a:t>
            </a:r>
          </a:p>
          <a:p>
            <a:pPr marL="457200" indent="-457200">
              <a:lnSpc>
                <a:spcPct val="150000"/>
              </a:lnSpc>
              <a:buFont typeface="Arial" panose="020B0604020202020204" pitchFamily="34" charset="0"/>
              <a:buChar char="•"/>
            </a:pPr>
            <a:r>
              <a:rPr lang="ar-EG" sz="2800" b="1" dirty="0">
                <a:solidFill>
                  <a:schemeClr val="accent4">
                    <a:lumMod val="50000"/>
                  </a:schemeClr>
                </a:solidFill>
              </a:rPr>
              <a:t> تجاوز الصعوبات القرائية، واكتساب مهارات القراءة السليمة. </a:t>
            </a:r>
          </a:p>
          <a:p>
            <a:pPr marL="457200" indent="-457200">
              <a:lnSpc>
                <a:spcPct val="150000"/>
              </a:lnSpc>
              <a:buFont typeface="Arial" panose="020B0604020202020204" pitchFamily="34" charset="0"/>
              <a:buChar char="•"/>
            </a:pPr>
            <a:r>
              <a:rPr lang="ar-EG" sz="2800" b="1" dirty="0">
                <a:solidFill>
                  <a:schemeClr val="accent4">
                    <a:lumMod val="50000"/>
                  </a:schemeClr>
                </a:solidFill>
              </a:rPr>
              <a:t>اكتساب رصيد معرفي ولغوي متصل بالمجال العلمي والاجتماعي والقيمي.</a:t>
            </a:r>
          </a:p>
          <a:p>
            <a:pPr marL="457200" indent="-457200">
              <a:lnSpc>
                <a:spcPct val="150000"/>
              </a:lnSpc>
              <a:buFont typeface="Arial" panose="020B0604020202020204" pitchFamily="34" charset="0"/>
              <a:buChar char="•"/>
            </a:pPr>
            <a:r>
              <a:rPr lang="ar-EG" sz="2800" b="1" dirty="0">
                <a:solidFill>
                  <a:schemeClr val="accent4">
                    <a:lumMod val="50000"/>
                  </a:schemeClr>
                </a:solidFill>
              </a:rPr>
              <a:t>تعرُّف أسلوب الدعاء واستعماله. </a:t>
            </a:r>
          </a:p>
          <a:p>
            <a:pPr marL="457200" indent="-457200">
              <a:lnSpc>
                <a:spcPct val="150000"/>
              </a:lnSpc>
              <a:buFont typeface="Arial" panose="020B0604020202020204" pitchFamily="34" charset="0"/>
              <a:buChar char="•"/>
            </a:pPr>
            <a:r>
              <a:rPr lang="ar-EG" sz="2800" b="1" dirty="0">
                <a:solidFill>
                  <a:schemeClr val="accent4">
                    <a:lumMod val="50000"/>
                  </a:schemeClr>
                </a:solidFill>
              </a:rPr>
              <a:t>كتابة نصوص تحوي كلمات مبدوءة بـ «ال» دخلت عليها اللام المكسورة والباء والفاء والكاف.</a:t>
            </a:r>
          </a:p>
          <a:p>
            <a:pPr marL="457200" indent="-457200">
              <a:lnSpc>
                <a:spcPct val="150000"/>
              </a:lnSpc>
              <a:buFont typeface="Arial" panose="020B0604020202020204" pitchFamily="34" charset="0"/>
              <a:buChar char="•"/>
            </a:pPr>
            <a:r>
              <a:rPr lang="ar-EG" sz="2800" b="1" dirty="0">
                <a:solidFill>
                  <a:schemeClr val="accent4">
                    <a:lumMod val="50000"/>
                  </a:schemeClr>
                </a:solidFill>
              </a:rPr>
              <a:t>كتابة نصوص تحوي كلمات آخرها همزة (الهمزة المتطرفة). </a:t>
            </a:r>
          </a:p>
        </p:txBody>
      </p:sp>
    </p:spTree>
    <p:extLst>
      <p:ext uri="{BB962C8B-B14F-4D97-AF65-F5344CB8AC3E}">
        <p14:creationId xmlns:p14="http://schemas.microsoft.com/office/powerpoint/2010/main" val="42268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872" y="1826932"/>
            <a:ext cx="5127304" cy="328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620688"/>
            <a:ext cx="7560840" cy="769441"/>
          </a:xfrm>
          <a:prstGeom prst="rect">
            <a:avLst/>
          </a:prstGeom>
          <a:noFill/>
        </p:spPr>
        <p:txBody>
          <a:bodyPr wrap="square" rtlCol="1">
            <a:spAutoFit/>
          </a:bodyPr>
          <a:lstStyle/>
          <a:p>
            <a:pPr algn="ctr"/>
            <a:r>
              <a:rPr lang="ar-EG" sz="4400" b="1" dirty="0">
                <a:ln w="12700">
                  <a:solidFill>
                    <a:schemeClr val="tx2">
                      <a:satMod val="155000"/>
                    </a:schemeClr>
                  </a:solidFill>
                  <a:prstDash val="solid"/>
                </a:ln>
                <a:solidFill>
                  <a:srgbClr val="002060"/>
                </a:solidFill>
              </a:rPr>
              <a:t>أتامل الصورتين الآتيتين:</a:t>
            </a:r>
          </a:p>
        </p:txBody>
      </p:sp>
      <p:sp>
        <p:nvSpPr>
          <p:cNvPr id="4" name="TextBox 3"/>
          <p:cNvSpPr txBox="1"/>
          <p:nvPr/>
        </p:nvSpPr>
        <p:spPr>
          <a:xfrm>
            <a:off x="596824" y="2247615"/>
            <a:ext cx="2823048" cy="2862322"/>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dirty="0">
                <a:solidFill>
                  <a:srgbClr val="C00000"/>
                </a:solidFill>
              </a:rPr>
              <a:t>كان النبي صلى الله عليه وسلم يغتسل بالصاع إلى خمسة أمداد ويتوضأ بالمد</a:t>
            </a:r>
          </a:p>
        </p:txBody>
      </p:sp>
    </p:spTree>
    <p:extLst>
      <p:ext uri="{BB962C8B-B14F-4D97-AF65-F5344CB8AC3E}">
        <p14:creationId xmlns:p14="http://schemas.microsoft.com/office/powerpoint/2010/main" val="3358678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819" y="692696"/>
            <a:ext cx="7812360" cy="181588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800" b="1" spc="50" dirty="0">
                <a:ln w="11430"/>
                <a:gradFill>
                  <a:gsLst>
                    <a:gs pos="25000">
                      <a:schemeClr val="accent2">
                        <a:satMod val="155000"/>
                      </a:schemeClr>
                    </a:gs>
                    <a:gs pos="100000">
                      <a:schemeClr val="accent2">
                        <a:shade val="45000"/>
                        <a:satMod val="165000"/>
                      </a:schemeClr>
                    </a:gs>
                  </a:gsLst>
                  <a:lin ang="5400000"/>
                </a:gradFill>
              </a:rPr>
              <a:t>أوجه كلمة قصيرة لزملائي في الصف، أبيِّن فيها هدي النبي صلى الله عليه وسلم في الوضوء والقدر اليسير من الماء الذي كان يكفيه، ثم أقارن ذلك بمقدار استهلاكنا اليومي مع توضيح خطورة هذا الوضع.</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37882"/>
            <a:ext cx="2887570" cy="16576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858110"/>
            <a:ext cx="2749685" cy="1681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888978"/>
            <a:ext cx="6178751"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78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Vertical)">
                                      <p:cBhvr>
                                        <p:cTn id="17" dur="500"/>
                                        <p:tgtEl>
                                          <p:spTgt spid="307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060848"/>
            <a:ext cx="7920880" cy="2739211"/>
          </a:xfrm>
          <a:prstGeom prst="rect">
            <a:avLst/>
          </a:prstGeom>
          <a:noFill/>
        </p:spPr>
        <p:txBody>
          <a:bodyPr wrap="square" rtlCol="1">
            <a:spAutoFit/>
          </a:bodyPr>
          <a:lstStyle/>
          <a:p>
            <a:pPr algn="justLow"/>
            <a:r>
              <a:rPr lang="ar-EG" sz="3200" dirty="0">
                <a:ln>
                  <a:solidFill>
                    <a:prstClr val="black"/>
                  </a:solidFill>
                </a:ln>
                <a:solidFill>
                  <a:prstClr val="black"/>
                </a:solidFill>
              </a:rPr>
              <a:t>14- قال النبي صلى الله عليه وسلم (من الكبائر شتم الرجل والديه، قالوا: وهل يشتم الرجل والديه؟ قال: نعم، يسب أبا الرجل فيسب أباه، ويسب أمه فيسب أمه) </a:t>
            </a:r>
            <a:r>
              <a:rPr lang="ar-EG" dirty="0">
                <a:ln>
                  <a:solidFill>
                    <a:prstClr val="black"/>
                  </a:solidFill>
                </a:ln>
                <a:solidFill>
                  <a:prstClr val="black"/>
                </a:solidFill>
              </a:rPr>
              <a:t>رواه مسلم رقم 90 </a:t>
            </a:r>
            <a:r>
              <a:rPr lang="ar-EG" sz="4400" dirty="0">
                <a:ln>
                  <a:solidFill>
                    <a:prstClr val="black"/>
                  </a:solidFill>
                </a:ln>
                <a:solidFill>
                  <a:prstClr val="black"/>
                </a:solidFill>
              </a:rPr>
              <a:t> </a:t>
            </a:r>
            <a:endParaRPr lang="ar-EG" sz="3200" dirty="0">
              <a:ln>
                <a:solidFill>
                  <a:prstClr val="black"/>
                </a:solidFill>
              </a:ln>
              <a:solidFill>
                <a:prstClr val="black"/>
              </a:solidFill>
            </a:endParaRPr>
          </a:p>
          <a:p>
            <a:endParaRPr lang="ar-EG" sz="3200" dirty="0">
              <a:solidFill>
                <a:prstClr val="black"/>
              </a:solidFill>
            </a:endParaRPr>
          </a:p>
          <a:p>
            <a:r>
              <a:rPr lang="ar-EG" sz="3200" b="1" dirty="0">
                <a:ln w="18000">
                  <a:solidFill>
                    <a:srgbClr val="C0504D">
                      <a:satMod val="140000"/>
                    </a:srgbClr>
                  </a:solidFill>
                  <a:prstDash val="solid"/>
                  <a:miter lim="800000"/>
                </a:ln>
                <a:solidFill>
                  <a:srgbClr val="C00000"/>
                </a:solidFill>
              </a:rPr>
              <a:t>أقرأ الحديث الشريف، ثم أجيب عن الأسئلة الآتية:</a:t>
            </a:r>
          </a:p>
        </p:txBody>
      </p:sp>
    </p:spTree>
    <p:extLst>
      <p:ext uri="{BB962C8B-B14F-4D97-AF65-F5344CB8AC3E}">
        <p14:creationId xmlns:p14="http://schemas.microsoft.com/office/powerpoint/2010/main" val="2255174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620688"/>
            <a:ext cx="8083128" cy="1077218"/>
          </a:xfrm>
          <a:prstGeom prst="rect">
            <a:avLst/>
          </a:prstGeom>
          <a:noFill/>
        </p:spPr>
        <p:txBody>
          <a:bodyPr wrap="square" rtlCol="1">
            <a:spAutoFit/>
          </a:bodyPr>
          <a:lstStyle/>
          <a:p>
            <a:r>
              <a:rPr lang="ar-EG" sz="32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أ- أكتب الكلمات التي وردت في النص، مسترشداً بما تضمنه الجدول الآتي:</a:t>
            </a:r>
          </a:p>
        </p:txBody>
      </p:sp>
      <p:graphicFrame>
        <p:nvGraphicFramePr>
          <p:cNvPr id="7" name="Table 6"/>
          <p:cNvGraphicFramePr>
            <a:graphicFrameLocks noGrp="1"/>
          </p:cNvGraphicFramePr>
          <p:nvPr>
            <p:extLst>
              <p:ext uri="{D42A27DB-BD31-4B8C-83A1-F6EECF244321}">
                <p14:modId xmlns:p14="http://schemas.microsoft.com/office/powerpoint/2010/main" val="3773048218"/>
              </p:ext>
            </p:extLst>
          </p:nvPr>
        </p:nvGraphicFramePr>
        <p:xfrm>
          <a:off x="512664" y="2276872"/>
          <a:ext cx="7992888" cy="2664297"/>
        </p:xfrm>
        <a:graphic>
          <a:graphicData uri="http://schemas.openxmlformats.org/drawingml/2006/table">
            <a:tbl>
              <a:tblPr rtl="1" firstRow="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888099">
                <a:tc>
                  <a:txBody>
                    <a:bodyPr/>
                    <a:lstStyle/>
                    <a:p>
                      <a:pPr algn="ctr" rtl="1"/>
                      <a:r>
                        <a:rPr lang="ar-EG" sz="3200" dirty="0"/>
                        <a:t>معنى الكلمة </a:t>
                      </a:r>
                    </a:p>
                  </a:txBody>
                  <a:tcPr anchor="ctr"/>
                </a:tc>
                <a:tc>
                  <a:txBody>
                    <a:bodyPr/>
                    <a:lstStyle/>
                    <a:p>
                      <a:pPr algn="ctr" rtl="1"/>
                      <a:r>
                        <a:rPr lang="ar-EG" sz="3200" dirty="0"/>
                        <a:t>مرادفها</a:t>
                      </a:r>
                      <a:endParaRPr lang="ar-EG" sz="2800" dirty="0"/>
                    </a:p>
                  </a:txBody>
                  <a:tcPr anchor="ctr"/>
                </a:tc>
                <a:tc>
                  <a:txBody>
                    <a:bodyPr/>
                    <a:lstStyle/>
                    <a:p>
                      <a:pPr algn="ctr" rtl="1"/>
                      <a:r>
                        <a:rPr lang="ar-EG" sz="3200" dirty="0"/>
                        <a:t>الكلمة</a:t>
                      </a:r>
                    </a:p>
                  </a:txBody>
                  <a:tcPr anchor="ctr"/>
                </a:tc>
                <a:extLst>
                  <a:ext uri="{0D108BD9-81ED-4DB2-BD59-A6C34878D82A}">
                    <a16:rowId xmlns:a16="http://schemas.microsoft.com/office/drawing/2014/main" val="10000"/>
                  </a:ext>
                </a:extLst>
              </a:tr>
              <a:tr h="888099">
                <a:tc>
                  <a:txBody>
                    <a:bodyPr/>
                    <a:lstStyle/>
                    <a:p>
                      <a:pPr algn="ctr" rtl="1"/>
                      <a:r>
                        <a:rPr lang="ar-EG" sz="3200" b="1" dirty="0"/>
                        <a:t>الذنوب</a:t>
                      </a:r>
                      <a:r>
                        <a:rPr lang="ar-EG" sz="3200" b="1" baseline="0" dirty="0"/>
                        <a:t> العظيمة </a:t>
                      </a:r>
                      <a:endParaRPr lang="ar-EG" sz="3200" b="1" dirty="0"/>
                    </a:p>
                  </a:txBody>
                  <a:tcPr anchor="ctr"/>
                </a:tc>
                <a:tc>
                  <a:txBody>
                    <a:bodyPr/>
                    <a:lstStyle/>
                    <a:p>
                      <a:pPr algn="ctr" rtl="1"/>
                      <a:r>
                        <a:rPr lang="ar-EG" sz="3200" b="1" dirty="0"/>
                        <a:t>العظائم</a:t>
                      </a:r>
                    </a:p>
                  </a:txBody>
                  <a:tcPr anchor="ctr"/>
                </a:tc>
                <a:tc>
                  <a:txBody>
                    <a:bodyPr/>
                    <a:lstStyle/>
                    <a:p>
                      <a:pPr rtl="1"/>
                      <a:endParaRPr lang="ar-EG" dirty="0"/>
                    </a:p>
                  </a:txBody>
                  <a:tcPr anchor="ctr"/>
                </a:tc>
                <a:extLst>
                  <a:ext uri="{0D108BD9-81ED-4DB2-BD59-A6C34878D82A}">
                    <a16:rowId xmlns:a16="http://schemas.microsoft.com/office/drawing/2014/main" val="10001"/>
                  </a:ext>
                </a:extLst>
              </a:tr>
              <a:tr h="888099">
                <a:tc>
                  <a:txBody>
                    <a:bodyPr/>
                    <a:lstStyle/>
                    <a:p>
                      <a:pPr algn="ctr" rtl="1"/>
                      <a:r>
                        <a:rPr lang="ar-EG" sz="3200" b="1" dirty="0"/>
                        <a:t>الأب والأم</a:t>
                      </a:r>
                    </a:p>
                  </a:txBody>
                  <a:tcPr anchor="ctr"/>
                </a:tc>
                <a:tc>
                  <a:txBody>
                    <a:bodyPr/>
                    <a:lstStyle/>
                    <a:p>
                      <a:pPr algn="ctr" rtl="1"/>
                      <a:r>
                        <a:rPr lang="ar-EG" sz="3200" b="1" dirty="0"/>
                        <a:t>الأبوان</a:t>
                      </a:r>
                    </a:p>
                  </a:txBody>
                  <a:tcPr anchor="ctr"/>
                </a:tc>
                <a:tc>
                  <a:txBody>
                    <a:bodyPr/>
                    <a:lstStyle/>
                    <a:p>
                      <a:pPr rtl="1"/>
                      <a:endParaRPr lang="ar-EG" dirty="0"/>
                    </a:p>
                  </a:txBody>
                  <a:tcPr anchor="ctr"/>
                </a:tc>
                <a:extLst>
                  <a:ext uri="{0D108BD9-81ED-4DB2-BD59-A6C34878D82A}">
                    <a16:rowId xmlns:a16="http://schemas.microsoft.com/office/drawing/2014/main" val="10002"/>
                  </a:ext>
                </a:extLst>
              </a:tr>
            </a:tbl>
          </a:graphicData>
        </a:graphic>
      </p:graphicFrame>
      <p:sp>
        <p:nvSpPr>
          <p:cNvPr id="8" name="TextBox 7"/>
          <p:cNvSpPr txBox="1"/>
          <p:nvPr/>
        </p:nvSpPr>
        <p:spPr>
          <a:xfrm>
            <a:off x="981222" y="3212976"/>
            <a:ext cx="1679178"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000" b="1" dirty="0">
                <a:ln w="11430"/>
                <a:solidFill>
                  <a:srgbClr val="C00000"/>
                </a:solidFill>
              </a:rPr>
              <a:t>الكبائر</a:t>
            </a:r>
          </a:p>
        </p:txBody>
      </p:sp>
      <p:sp>
        <p:nvSpPr>
          <p:cNvPr id="10" name="TextBox 9"/>
          <p:cNvSpPr txBox="1"/>
          <p:nvPr/>
        </p:nvSpPr>
        <p:spPr>
          <a:xfrm>
            <a:off x="1140155" y="4073262"/>
            <a:ext cx="1679178"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000" b="1" dirty="0">
                <a:ln w="11430"/>
                <a:solidFill>
                  <a:srgbClr val="C00000"/>
                </a:solidFill>
                <a:effectLst>
                  <a:outerShdw blurRad="50800" dist="39000" dir="5460000" algn="tl">
                    <a:srgbClr val="000000">
                      <a:alpha val="38000"/>
                    </a:srgbClr>
                  </a:outerShdw>
                </a:effectLst>
              </a:rPr>
              <a:t>والدان</a:t>
            </a:r>
          </a:p>
        </p:txBody>
      </p:sp>
    </p:spTree>
    <p:extLst>
      <p:ext uri="{BB962C8B-B14F-4D97-AF65-F5344CB8AC3E}">
        <p14:creationId xmlns:p14="http://schemas.microsoft.com/office/powerpoint/2010/main" val="4146815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552" y="2554425"/>
            <a:ext cx="9144000" cy="2246769"/>
          </a:xfrm>
          <a:prstGeom prst="rect">
            <a:avLst/>
          </a:prstGeom>
          <a:noFill/>
        </p:spPr>
        <p:txBody>
          <a:bodyPr wrap="square" rtlCol="1">
            <a:spAutoFit/>
          </a:bodyPr>
          <a:lstStyle/>
          <a:p>
            <a:pPr marL="457200" indent="-457200">
              <a:buFont typeface="Arial" panose="020B0604020202020204" pitchFamily="34" charset="0"/>
              <a:buChar char="•"/>
            </a:pPr>
            <a:r>
              <a:rPr lang="ar-EG" sz="2800" b="1" dirty="0"/>
              <a:t>تكرر ذكر (الرجل) في الحديث:  أربع مرات – ثلاث مرات – مرتين </a:t>
            </a:r>
          </a:p>
          <a:p>
            <a:pPr marL="457200" indent="-457200">
              <a:buFont typeface="Arial" panose="020B0604020202020204" pitchFamily="34" charset="0"/>
              <a:buChar char="•"/>
            </a:pPr>
            <a:endParaRPr lang="ar-EG" sz="2800" b="1" dirty="0"/>
          </a:p>
          <a:p>
            <a:pPr marL="457200" indent="-457200">
              <a:buFont typeface="Arial" panose="020B0604020202020204" pitchFamily="34" charset="0"/>
              <a:buChar char="•"/>
            </a:pPr>
            <a:r>
              <a:rPr lang="ar-EG" sz="2800" b="1" dirty="0"/>
              <a:t>ورد في الحديث لفظ (هل) وهي حرف: نداء – تعجب – استفهام </a:t>
            </a:r>
          </a:p>
          <a:p>
            <a:pPr marL="457200" indent="-457200">
              <a:buFont typeface="Arial" panose="020B0604020202020204" pitchFamily="34" charset="0"/>
              <a:buChar char="•"/>
            </a:pPr>
            <a:endParaRPr lang="ar-EG" sz="2800" b="1" dirty="0"/>
          </a:p>
          <a:p>
            <a:pPr marL="457200" indent="-457200">
              <a:buFont typeface="Arial" panose="020B0604020202020204" pitchFamily="34" charset="0"/>
              <a:buChar char="•"/>
            </a:pPr>
            <a:r>
              <a:rPr lang="ar-EG" sz="2800" b="1" dirty="0"/>
              <a:t>ورد في الحديث لفظ (نعم) وهي حرف: إنكار – اعتراف - جواب</a:t>
            </a:r>
          </a:p>
        </p:txBody>
      </p:sp>
      <p:sp>
        <p:nvSpPr>
          <p:cNvPr id="7" name="Oval 6"/>
          <p:cNvSpPr/>
          <p:nvPr/>
        </p:nvSpPr>
        <p:spPr>
          <a:xfrm>
            <a:off x="1475656" y="2332971"/>
            <a:ext cx="1584176" cy="893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Oval 9"/>
          <p:cNvSpPr/>
          <p:nvPr/>
        </p:nvSpPr>
        <p:spPr>
          <a:xfrm>
            <a:off x="656843" y="3226767"/>
            <a:ext cx="1421154" cy="867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Oval 10"/>
          <p:cNvSpPr/>
          <p:nvPr/>
        </p:nvSpPr>
        <p:spPr>
          <a:xfrm>
            <a:off x="571353" y="4124365"/>
            <a:ext cx="1358649" cy="898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8" name="صورة 7">
            <a:extLst>
              <a:ext uri="{FF2B5EF4-FFF2-40B4-BE49-F238E27FC236}">
                <a16:creationId xmlns:a16="http://schemas.microsoft.com/office/drawing/2014/main" id="{B6FA6B6D-5BDD-4490-8BE2-21E5584FF4BB}"/>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67544" y="569948"/>
            <a:ext cx="8494528" cy="1264557"/>
          </a:xfrm>
          <a:prstGeom prst="rect">
            <a:avLst/>
          </a:prstGeom>
        </p:spPr>
      </p:pic>
      <p:sp>
        <p:nvSpPr>
          <p:cNvPr id="9" name="TextBox 2"/>
          <p:cNvSpPr txBox="1"/>
          <p:nvPr/>
        </p:nvSpPr>
        <p:spPr>
          <a:xfrm>
            <a:off x="1917323" y="863813"/>
            <a:ext cx="5618846" cy="584775"/>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solidFill>
                    <a:srgbClr val="C00000"/>
                  </a:solidFill>
                </a:ln>
                <a:solidFill>
                  <a:srgbClr val="C00000"/>
                </a:solidFill>
              </a:rPr>
              <a:t>ب – أختار الإجابة الصحيحة مما يأتي: </a:t>
            </a:r>
          </a:p>
        </p:txBody>
      </p:sp>
    </p:spTree>
    <p:extLst>
      <p:ext uri="{BB962C8B-B14F-4D97-AF65-F5344CB8AC3E}">
        <p14:creationId xmlns:p14="http://schemas.microsoft.com/office/powerpoint/2010/main" val="2552966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077" y="2754471"/>
            <a:ext cx="7757754" cy="3416320"/>
          </a:xfrm>
          <a:prstGeom prst="rect">
            <a:avLst/>
          </a:prstGeom>
          <a:noFill/>
        </p:spPr>
        <p:txBody>
          <a:bodyPr wrap="square" rtlCol="1">
            <a:spAutoFit/>
          </a:bodyPr>
          <a:lstStyle/>
          <a:p>
            <a:pPr>
              <a:lnSpc>
                <a:spcPct val="150000"/>
              </a:lnSpc>
            </a:pPr>
            <a:r>
              <a:rPr lang="ar-EG" sz="3200" b="1" dirty="0"/>
              <a:t>د- أستفيد من الحديث الشريف فوائد كثيرة منها:</a:t>
            </a:r>
          </a:p>
          <a:p>
            <a:pPr>
              <a:lnSpc>
                <a:spcPct val="200000"/>
              </a:lnSpc>
            </a:pPr>
            <a:r>
              <a:rPr lang="ar-EG" sz="2800" dirty="0"/>
              <a:t>..............................................................</a:t>
            </a:r>
          </a:p>
          <a:p>
            <a:pPr>
              <a:lnSpc>
                <a:spcPct val="200000"/>
              </a:lnSpc>
            </a:pPr>
            <a:r>
              <a:rPr lang="ar-EG" sz="2800" dirty="0"/>
              <a:t>.............................................................</a:t>
            </a:r>
          </a:p>
          <a:p>
            <a:pPr>
              <a:lnSpc>
                <a:spcPct val="200000"/>
              </a:lnSpc>
            </a:pPr>
            <a:r>
              <a:rPr lang="ar-EG" sz="2800" dirty="0"/>
              <a:t>.............................................................</a:t>
            </a:r>
          </a:p>
        </p:txBody>
      </p:sp>
      <p:pic>
        <p:nvPicPr>
          <p:cNvPr id="5" name="Picture 2" descr="C:\Users\elmohandes\Desktop\بوربوينت\تنزيل (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21342">
            <a:off x="833752" y="4665873"/>
            <a:ext cx="1362511" cy="1362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5565" y="677092"/>
            <a:ext cx="7465200" cy="1724639"/>
          </a:xfrm>
          <a:prstGeom prst="rect">
            <a:avLst/>
          </a:prstGeom>
          <a:noFill/>
        </p:spPr>
        <p:txBody>
          <a:bodyPr wrap="square" rtlCol="1">
            <a:spAutoFit/>
          </a:bodyPr>
          <a:lstStyle/>
          <a:p>
            <a:r>
              <a:rPr lang="ar-EG" sz="3200" b="1" dirty="0"/>
              <a:t>جـ - ذكر الحديث (الرجل) ولم يذكر (المرأة)، فهل الحكم مقصور على الرجل؟</a:t>
            </a:r>
          </a:p>
          <a:p>
            <a:pPr>
              <a:lnSpc>
                <a:spcPct val="150000"/>
              </a:lnSpc>
            </a:pPr>
            <a:r>
              <a:rPr lang="ar-EG" sz="3200" b="1" dirty="0"/>
              <a:t>.............................................................</a:t>
            </a:r>
          </a:p>
        </p:txBody>
      </p:sp>
      <p:sp>
        <p:nvSpPr>
          <p:cNvPr id="6" name="TextBox 5"/>
          <p:cNvSpPr txBox="1"/>
          <p:nvPr/>
        </p:nvSpPr>
        <p:spPr>
          <a:xfrm>
            <a:off x="2606325" y="1666868"/>
            <a:ext cx="4136069" cy="646331"/>
          </a:xfrm>
          <a:prstGeom prst="rect">
            <a:avLst/>
          </a:prstGeom>
          <a:noFill/>
        </p:spPr>
        <p:txBody>
          <a:bodyPr wrap="none" rtlCol="1">
            <a:spAutoFit/>
          </a:bodyPr>
          <a:lstStyle/>
          <a:p>
            <a:r>
              <a:rPr lang="ar-EG" sz="3600" b="1" dirty="0">
                <a:ln w="1905"/>
                <a:solidFill>
                  <a:srgbClr val="C00000"/>
                </a:solidFill>
                <a:effectLst>
                  <a:innerShdw blurRad="69850" dist="43180" dir="5400000">
                    <a:srgbClr val="000000">
                      <a:alpha val="65000"/>
                    </a:srgbClr>
                  </a:innerShdw>
                </a:effectLst>
              </a:rPr>
              <a:t>لا، بل يشمل الرجل والمرأة</a:t>
            </a:r>
          </a:p>
        </p:txBody>
      </p:sp>
      <p:sp>
        <p:nvSpPr>
          <p:cNvPr id="7" name="TextBox 6"/>
          <p:cNvSpPr txBox="1"/>
          <p:nvPr/>
        </p:nvSpPr>
        <p:spPr>
          <a:xfrm>
            <a:off x="1330697" y="3628223"/>
            <a:ext cx="6770638" cy="954107"/>
          </a:xfrm>
          <a:prstGeom prst="rect">
            <a:avLst/>
          </a:prstGeom>
          <a:noFill/>
        </p:spPr>
        <p:txBody>
          <a:bodyPr wrap="square" rtlCol="1">
            <a:spAutoFit/>
          </a:bodyPr>
          <a:lstStyle/>
          <a:p>
            <a:r>
              <a:rPr lang="ar-EG" sz="2800" b="1" dirty="0">
                <a:ln w="1905"/>
                <a:solidFill>
                  <a:srgbClr val="C00000"/>
                </a:solidFill>
                <a:effectLst>
                  <a:innerShdw blurRad="69850" dist="43180" dir="5400000">
                    <a:srgbClr val="000000">
                      <a:alpha val="65000"/>
                    </a:srgbClr>
                  </a:innerShdw>
                </a:effectLst>
              </a:rPr>
              <a:t>حرص الرسول صلى الله عليه وسلم على أمته وتعليمهم مايضرهم وما ينفعهم</a:t>
            </a:r>
          </a:p>
        </p:txBody>
      </p:sp>
      <p:sp>
        <p:nvSpPr>
          <p:cNvPr id="10" name="TextBox 9"/>
          <p:cNvSpPr txBox="1"/>
          <p:nvPr/>
        </p:nvSpPr>
        <p:spPr>
          <a:xfrm>
            <a:off x="3605350" y="4587695"/>
            <a:ext cx="4360489" cy="523220"/>
          </a:xfrm>
          <a:prstGeom prst="rect">
            <a:avLst/>
          </a:prstGeom>
          <a:noFill/>
        </p:spPr>
        <p:txBody>
          <a:bodyPr wrap="none" rtlCol="1">
            <a:spAutoFit/>
          </a:bodyPr>
          <a:lstStyle/>
          <a:p>
            <a:r>
              <a:rPr lang="ar-EG" sz="2800" b="1" dirty="0">
                <a:ln w="1905"/>
                <a:solidFill>
                  <a:srgbClr val="C00000"/>
                </a:solidFill>
                <a:effectLst>
                  <a:innerShdw blurRad="69850" dist="43180" dir="5400000">
                    <a:srgbClr val="000000">
                      <a:alpha val="65000"/>
                    </a:srgbClr>
                  </a:innerShdw>
                </a:effectLst>
              </a:rPr>
              <a:t>البر بالوالدين يكون بالأفعال والأقوال</a:t>
            </a:r>
          </a:p>
        </p:txBody>
      </p:sp>
      <p:sp>
        <p:nvSpPr>
          <p:cNvPr id="11" name="TextBox 10"/>
          <p:cNvSpPr txBox="1"/>
          <p:nvPr/>
        </p:nvSpPr>
        <p:spPr>
          <a:xfrm>
            <a:off x="3616572" y="5347128"/>
            <a:ext cx="4338047" cy="523220"/>
          </a:xfrm>
          <a:prstGeom prst="rect">
            <a:avLst/>
          </a:prstGeom>
          <a:noFill/>
        </p:spPr>
        <p:txBody>
          <a:bodyPr wrap="none" rtlCol="1">
            <a:spAutoFit/>
          </a:bodyPr>
          <a:lstStyle/>
          <a:p>
            <a:r>
              <a:rPr lang="ar-EG" sz="2800" b="1" dirty="0">
                <a:ln w="1905"/>
                <a:solidFill>
                  <a:srgbClr val="C00000"/>
                </a:solidFill>
                <a:effectLst>
                  <a:innerShdw blurRad="69850" dist="43180" dir="5400000">
                    <a:srgbClr val="000000">
                      <a:alpha val="65000"/>
                    </a:srgbClr>
                  </a:innerShdw>
                </a:effectLst>
              </a:rPr>
              <a:t>الشتم والسب يكون من كبائر الذنوب</a:t>
            </a:r>
          </a:p>
        </p:txBody>
      </p:sp>
    </p:spTree>
    <p:extLst>
      <p:ext uri="{BB962C8B-B14F-4D97-AF65-F5344CB8AC3E}">
        <p14:creationId xmlns:p14="http://schemas.microsoft.com/office/powerpoint/2010/main" val="2552966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6">
                                            <p:txEl>
                                              <p:pRg st="0" end="0"/>
                                            </p:txEl>
                                          </p:spTgt>
                                        </p:tgtEl>
                                      </p:cBhvr>
                                    </p:animEffect>
                                  </p:childTnLst>
                                </p:cTn>
                              </p:par>
                            </p:childTnLst>
                          </p:cTn>
                        </p:par>
                        <p:par>
                          <p:cTn id="32" fill="hold">
                            <p:stCondLst>
                              <p:cond delay="500"/>
                            </p:stCondLst>
                            <p:childTnLst>
                              <p:par>
                                <p:cTn id="33" presetID="26"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022" y="3436744"/>
            <a:ext cx="7597352" cy="2246769"/>
          </a:xfrm>
          <a:prstGeom prst="rect">
            <a:avLst/>
          </a:prstGeom>
          <a:noFill/>
        </p:spPr>
        <p:txBody>
          <a:bodyPr wrap="square" rtlCol="1">
            <a:spAutoFit/>
          </a:bodyPr>
          <a:lstStyle/>
          <a:p>
            <a:pPr marL="342900" indent="-342900" algn="justLow">
              <a:buAutoNum type="arabic1Minus"/>
            </a:pPr>
            <a:r>
              <a:rPr lang="ar-EG" sz="2800" b="1" dirty="0">
                <a:solidFill>
                  <a:srgbClr val="C00000"/>
                </a:solidFill>
              </a:rPr>
              <a:t>أتحدث أمام فصلي عن الصدق وفضائله، والكذب ومفاسده </a:t>
            </a:r>
          </a:p>
          <a:p>
            <a:pPr marL="342900" indent="-342900" algn="justLow">
              <a:buAutoNum type="arabic1Minus"/>
            </a:pPr>
            <a:endParaRPr lang="ar-EG" sz="2800" b="1" dirty="0">
              <a:solidFill>
                <a:srgbClr val="C00000"/>
              </a:solidFill>
            </a:endParaRPr>
          </a:p>
          <a:p>
            <a:pPr marL="342900" indent="-342900" algn="justLow">
              <a:buAutoNum type="arabic1Minus"/>
            </a:pPr>
            <a:r>
              <a:rPr lang="ar-EG" sz="2800" b="1" dirty="0">
                <a:solidFill>
                  <a:srgbClr val="C00000"/>
                </a:solidFill>
              </a:rPr>
              <a:t> ألاحظ الأحرف الملونة في الحديث السابق، ثم أرسم دائرة حول الأحرف التي ترتكز على السطر ومربعاً حول الأحرف التي تنزل جزء منها تحت السطر.</a:t>
            </a:r>
          </a:p>
        </p:txBody>
      </p:sp>
      <p:sp>
        <p:nvSpPr>
          <p:cNvPr id="6" name="Rectangle 5"/>
          <p:cNvSpPr/>
          <p:nvPr/>
        </p:nvSpPr>
        <p:spPr>
          <a:xfrm>
            <a:off x="2495548" y="2204864"/>
            <a:ext cx="408022" cy="2919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7392325" y="2214537"/>
            <a:ext cx="408022" cy="2919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Oval 6"/>
          <p:cNvSpPr/>
          <p:nvPr/>
        </p:nvSpPr>
        <p:spPr>
          <a:xfrm>
            <a:off x="7596336" y="1200696"/>
            <a:ext cx="504056"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2987824" y="908720"/>
            <a:ext cx="408022" cy="2919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Oval 10"/>
          <p:cNvSpPr/>
          <p:nvPr/>
        </p:nvSpPr>
        <p:spPr>
          <a:xfrm>
            <a:off x="5166596" y="1207905"/>
            <a:ext cx="504056"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Oval 11"/>
          <p:cNvSpPr/>
          <p:nvPr/>
        </p:nvSpPr>
        <p:spPr>
          <a:xfrm>
            <a:off x="1679667" y="1660970"/>
            <a:ext cx="504056"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1979712" y="908719"/>
            <a:ext cx="408022" cy="2919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TextBox 2"/>
          <p:cNvSpPr txBox="1"/>
          <p:nvPr/>
        </p:nvSpPr>
        <p:spPr>
          <a:xfrm>
            <a:off x="421958" y="738572"/>
            <a:ext cx="8173416" cy="2246769"/>
          </a:xfrm>
          <a:prstGeom prst="rect">
            <a:avLst/>
          </a:prstGeom>
          <a:noFill/>
        </p:spPr>
        <p:txBody>
          <a:bodyPr wrap="square" rtlCol="1">
            <a:spAutoFit/>
          </a:bodyPr>
          <a:lstStyle/>
          <a:p>
            <a:r>
              <a:rPr lang="ar-EG" sz="2800" dirty="0">
                <a:ln>
                  <a:solidFill>
                    <a:schemeClr val="tx1"/>
                  </a:solidFill>
                </a:ln>
              </a:rPr>
              <a:t>15- قــال النبــي صلى الله عليه وسلم: ( عليك</a:t>
            </a:r>
            <a:r>
              <a:rPr lang="ar-EG" sz="2800" dirty="0">
                <a:ln>
                  <a:solidFill>
                    <a:srgbClr val="FF0000"/>
                  </a:solidFill>
                </a:ln>
                <a:solidFill>
                  <a:srgbClr val="FF0000"/>
                </a:solidFill>
              </a:rPr>
              <a:t>م</a:t>
            </a:r>
            <a:r>
              <a:rPr lang="ar-EG" sz="2800" dirty="0">
                <a:ln>
                  <a:solidFill>
                    <a:schemeClr val="tx1"/>
                  </a:solidFill>
                </a:ln>
              </a:rPr>
              <a:t> بالصد</a:t>
            </a:r>
            <a:r>
              <a:rPr lang="ar-EG" sz="2800" dirty="0">
                <a:ln>
                  <a:solidFill>
                    <a:srgbClr val="FF0000"/>
                  </a:solidFill>
                </a:ln>
                <a:solidFill>
                  <a:srgbClr val="FF0000"/>
                </a:solidFill>
              </a:rPr>
              <a:t>ق</a:t>
            </a:r>
            <a:r>
              <a:rPr lang="ar-EG" sz="2800" dirty="0">
                <a:ln>
                  <a:solidFill>
                    <a:schemeClr val="tx1"/>
                  </a:solidFill>
                </a:ln>
              </a:rPr>
              <a:t> فإن الصدق يهدي </a:t>
            </a:r>
            <a:r>
              <a:rPr lang="ar-EG" sz="2800" dirty="0">
                <a:ln>
                  <a:solidFill>
                    <a:srgbClr val="FF0000"/>
                  </a:solidFill>
                </a:ln>
                <a:solidFill>
                  <a:srgbClr val="FF0000"/>
                </a:solidFill>
              </a:rPr>
              <a:t>إ</a:t>
            </a:r>
            <a:r>
              <a:rPr lang="ar-EG" sz="2800" dirty="0">
                <a:ln>
                  <a:solidFill>
                    <a:schemeClr val="tx1"/>
                  </a:solidFill>
                </a:ln>
              </a:rPr>
              <a:t>لى البر، وان البر ي</a:t>
            </a:r>
            <a:r>
              <a:rPr lang="ar-EG" sz="2800" dirty="0">
                <a:ln>
                  <a:solidFill>
                    <a:srgbClr val="FF0000"/>
                  </a:solidFill>
                </a:ln>
                <a:solidFill>
                  <a:srgbClr val="FF0000"/>
                </a:solidFill>
              </a:rPr>
              <a:t>ه</a:t>
            </a:r>
            <a:r>
              <a:rPr lang="ar-EG" sz="2800" dirty="0">
                <a:ln>
                  <a:solidFill>
                    <a:srgbClr val="FF0000"/>
                  </a:solidFill>
                </a:ln>
              </a:rPr>
              <a:t>د</a:t>
            </a:r>
            <a:r>
              <a:rPr lang="ar-EG" sz="2800" dirty="0">
                <a:ln>
                  <a:solidFill>
                    <a:schemeClr val="tx1"/>
                  </a:solidFill>
                </a:ln>
              </a:rPr>
              <a:t> ي إلى الجنة، وما يزال الرجل يصدق، ويتحرى الصدق، حتى يك</a:t>
            </a:r>
            <a:r>
              <a:rPr lang="ar-EG" sz="2800" dirty="0">
                <a:ln>
                  <a:solidFill>
                    <a:srgbClr val="FF0000"/>
                  </a:solidFill>
                </a:ln>
                <a:solidFill>
                  <a:srgbClr val="FF0000"/>
                </a:solidFill>
              </a:rPr>
              <a:t>ت</a:t>
            </a:r>
            <a:r>
              <a:rPr lang="ar-EG" sz="2800" dirty="0">
                <a:ln>
                  <a:solidFill>
                    <a:schemeClr val="tx1"/>
                  </a:solidFill>
                </a:ln>
              </a:rPr>
              <a:t>ب عند الله صديقًا، وإياكم والكذ</a:t>
            </a:r>
            <a:r>
              <a:rPr lang="ar-EG" sz="2800" dirty="0">
                <a:ln>
                  <a:solidFill>
                    <a:srgbClr val="FF0000"/>
                  </a:solidFill>
                </a:ln>
                <a:solidFill>
                  <a:srgbClr val="FF0000"/>
                </a:solidFill>
              </a:rPr>
              <a:t>ب</a:t>
            </a:r>
            <a:r>
              <a:rPr lang="ar-EG" sz="2800" dirty="0">
                <a:ln>
                  <a:solidFill>
                    <a:schemeClr val="tx1"/>
                  </a:solidFill>
                </a:ln>
              </a:rPr>
              <a:t>، فإن ال</a:t>
            </a:r>
            <a:r>
              <a:rPr lang="ar-EG" sz="2800" dirty="0">
                <a:ln>
                  <a:solidFill>
                    <a:srgbClr val="FF0000"/>
                  </a:solidFill>
                </a:ln>
                <a:solidFill>
                  <a:srgbClr val="FF0000"/>
                </a:solidFill>
              </a:rPr>
              <a:t>ك</a:t>
            </a:r>
            <a:r>
              <a:rPr lang="ar-EG" sz="2800" dirty="0">
                <a:ln>
                  <a:solidFill>
                    <a:schemeClr val="tx1"/>
                  </a:solidFill>
                </a:ln>
              </a:rPr>
              <a:t>ذب ي</a:t>
            </a:r>
            <a:r>
              <a:rPr lang="ar-EG" sz="2800" dirty="0">
                <a:ln>
                  <a:solidFill>
                    <a:srgbClr val="FF0000"/>
                  </a:solidFill>
                </a:ln>
                <a:solidFill>
                  <a:srgbClr val="FF0000"/>
                </a:solidFill>
              </a:rPr>
              <a:t>ه</a:t>
            </a:r>
            <a:r>
              <a:rPr lang="ar-EG" sz="2800" dirty="0">
                <a:ln>
                  <a:solidFill>
                    <a:schemeClr val="tx1"/>
                  </a:solidFill>
                </a:ln>
              </a:rPr>
              <a:t>دي إلى ال</a:t>
            </a:r>
            <a:r>
              <a:rPr lang="ar-EG" sz="2800" dirty="0">
                <a:ln>
                  <a:solidFill>
                    <a:srgbClr val="FF0000"/>
                  </a:solidFill>
                </a:ln>
                <a:solidFill>
                  <a:srgbClr val="FF0000"/>
                </a:solidFill>
              </a:rPr>
              <a:t>ف</a:t>
            </a:r>
            <a:r>
              <a:rPr lang="ar-EG" sz="2800" dirty="0">
                <a:ln>
                  <a:solidFill>
                    <a:schemeClr val="tx1"/>
                  </a:solidFill>
                </a:ln>
              </a:rPr>
              <a:t>جور، وإن الفجور يهدي إلى النا</a:t>
            </a:r>
            <a:r>
              <a:rPr lang="ar-EG" sz="2800" dirty="0">
                <a:ln>
                  <a:solidFill>
                    <a:srgbClr val="FF0000"/>
                  </a:solidFill>
                </a:ln>
                <a:solidFill>
                  <a:srgbClr val="FF0000"/>
                </a:solidFill>
              </a:rPr>
              <a:t>ر</a:t>
            </a:r>
            <a:r>
              <a:rPr lang="ar-EG" sz="2800" dirty="0">
                <a:ln>
                  <a:solidFill>
                    <a:schemeClr val="tx1"/>
                  </a:solidFill>
                </a:ln>
              </a:rPr>
              <a:t>، ولا يزال الرجل يكذب ويتحرى الكذب حتى يكتب عند الله كذابا) "رواه مسلم: رقم 2607"</a:t>
            </a:r>
          </a:p>
        </p:txBody>
      </p:sp>
    </p:spTree>
    <p:extLst>
      <p:ext uri="{BB962C8B-B14F-4D97-AF65-F5344CB8AC3E}">
        <p14:creationId xmlns:p14="http://schemas.microsoft.com/office/powerpoint/2010/main" val="2552966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7" grpId="0" animBg="1"/>
      <p:bldP spid="10" grpId="0" animBg="1"/>
      <p:bldP spid="11" grpId="0" animBg="1"/>
      <p:bldP spid="12" grpId="0" animBg="1"/>
      <p:bldP spid="16" grpId="0" animBg="1"/>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1920" y="1556792"/>
            <a:ext cx="4800219" cy="255454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000" b="1" dirty="0"/>
              <a:t>16- تمثِّل الرسومات الآتية مجموعة من الآداب، أصنف العبارات تحتها وفقاً للأدب الذي تنتمي إليه:</a:t>
            </a:r>
          </a:p>
        </p:txBody>
      </p:sp>
      <p:pic>
        <p:nvPicPr>
          <p:cNvPr id="5123" name="Picture 3" descr="C:\Users\elmohandes\Desktop\خلفيات بوربوينت\d2666141694f30e5cd433f4745c12f8c.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553641">
            <a:off x="550827" y="103664"/>
            <a:ext cx="5774671" cy="655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66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7192" y="599542"/>
            <a:ext cx="3185483"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5215" y="553744"/>
            <a:ext cx="2314332" cy="21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94" y="599542"/>
            <a:ext cx="22193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028" y="2722258"/>
            <a:ext cx="8568952" cy="304698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buFont typeface="Wingdings" pitchFamily="2" charset="2"/>
              <a:buChar char="q"/>
            </a:pPr>
            <a:r>
              <a:rPr lang="ar-EG" sz="3200" b="1" spc="50" dirty="0">
                <a:ln w="11430"/>
                <a:solidFill>
                  <a:srgbClr val="002060"/>
                </a:solidFill>
              </a:rPr>
              <a:t> الحذر من إطالة المكث.</a:t>
            </a:r>
          </a:p>
          <a:p>
            <a:pPr marL="285750" indent="-285750">
              <a:buFont typeface="Wingdings" pitchFamily="2" charset="2"/>
              <a:buChar char="q"/>
            </a:pPr>
            <a:r>
              <a:rPr lang="ar-EG" sz="3200" b="1" spc="50" dirty="0">
                <a:ln w="11430"/>
                <a:solidFill>
                  <a:srgbClr val="002060"/>
                </a:solidFill>
              </a:rPr>
              <a:t> الوضوء قبله.</a:t>
            </a:r>
          </a:p>
          <a:p>
            <a:pPr marL="285750" indent="-285750">
              <a:buFont typeface="Wingdings" pitchFamily="2" charset="2"/>
              <a:buChar char="q"/>
            </a:pPr>
            <a:r>
              <a:rPr lang="ar-EG" sz="3200" b="1" spc="50" dirty="0">
                <a:ln w="11430"/>
                <a:solidFill>
                  <a:srgbClr val="002060"/>
                </a:solidFill>
              </a:rPr>
              <a:t> اختيار الوقت المناسب.</a:t>
            </a:r>
          </a:p>
          <a:p>
            <a:pPr marL="285750" indent="-285750">
              <a:buFont typeface="Wingdings" pitchFamily="2" charset="2"/>
              <a:buChar char="q"/>
            </a:pPr>
            <a:r>
              <a:rPr lang="ar-EG" sz="3200" b="1" spc="50" dirty="0">
                <a:ln w="11430"/>
                <a:solidFill>
                  <a:srgbClr val="002060"/>
                </a:solidFill>
              </a:rPr>
              <a:t> عدم ذم الأكل.</a:t>
            </a:r>
          </a:p>
          <a:p>
            <a:pPr marL="285750" indent="-285750">
              <a:buFont typeface="Wingdings" pitchFamily="2" charset="2"/>
              <a:buChar char="q"/>
            </a:pPr>
            <a:r>
              <a:rPr lang="ar-EG" sz="3200" b="1" spc="50" dirty="0">
                <a:ln w="11430"/>
                <a:solidFill>
                  <a:srgbClr val="002060"/>
                </a:solidFill>
              </a:rPr>
              <a:t> نفض الفراش.</a:t>
            </a:r>
          </a:p>
          <a:p>
            <a:pPr marL="285750" indent="-285750">
              <a:buFont typeface="Wingdings" pitchFamily="2" charset="2"/>
              <a:buChar char="q"/>
            </a:pPr>
            <a:r>
              <a:rPr lang="ar-EG" sz="3200" b="1" spc="50" dirty="0">
                <a:ln w="11430"/>
                <a:solidFill>
                  <a:srgbClr val="002060"/>
                </a:solidFill>
              </a:rPr>
              <a:t> عدم إطلاق البصر في أنحاء المكان.</a:t>
            </a:r>
          </a:p>
        </p:txBody>
      </p:sp>
      <p:sp>
        <p:nvSpPr>
          <p:cNvPr id="4" name="TextBox 3"/>
          <p:cNvSpPr txBox="1"/>
          <p:nvPr/>
        </p:nvSpPr>
        <p:spPr>
          <a:xfrm>
            <a:off x="2982787" y="2752340"/>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الزيارة</a:t>
            </a:r>
          </a:p>
        </p:txBody>
      </p:sp>
      <p:sp>
        <p:nvSpPr>
          <p:cNvPr id="9" name="TextBox 8"/>
          <p:cNvSpPr txBox="1"/>
          <p:nvPr/>
        </p:nvSpPr>
        <p:spPr>
          <a:xfrm>
            <a:off x="4139953" y="3283037"/>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النوم</a:t>
            </a:r>
          </a:p>
        </p:txBody>
      </p:sp>
      <p:sp>
        <p:nvSpPr>
          <p:cNvPr id="10" name="TextBox 9"/>
          <p:cNvSpPr txBox="1"/>
          <p:nvPr/>
        </p:nvSpPr>
        <p:spPr>
          <a:xfrm>
            <a:off x="2982786" y="3806257"/>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الزيارة</a:t>
            </a:r>
          </a:p>
        </p:txBody>
      </p:sp>
      <p:sp>
        <p:nvSpPr>
          <p:cNvPr id="11" name="TextBox 10"/>
          <p:cNvSpPr txBox="1"/>
          <p:nvPr/>
        </p:nvSpPr>
        <p:spPr>
          <a:xfrm>
            <a:off x="4152541" y="4263874"/>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الأكل</a:t>
            </a:r>
          </a:p>
        </p:txBody>
      </p:sp>
      <p:sp>
        <p:nvSpPr>
          <p:cNvPr id="12" name="TextBox 11"/>
          <p:cNvSpPr txBox="1"/>
          <p:nvPr/>
        </p:nvSpPr>
        <p:spPr>
          <a:xfrm>
            <a:off x="4111078" y="4721491"/>
            <a:ext cx="1979494"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النوم</a:t>
            </a:r>
          </a:p>
        </p:txBody>
      </p:sp>
      <p:sp>
        <p:nvSpPr>
          <p:cNvPr id="13" name="TextBox 12"/>
          <p:cNvSpPr txBox="1"/>
          <p:nvPr/>
        </p:nvSpPr>
        <p:spPr>
          <a:xfrm>
            <a:off x="1309210" y="5210036"/>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الزيارة</a:t>
            </a:r>
          </a:p>
        </p:txBody>
      </p:sp>
    </p:spTree>
    <p:extLst>
      <p:ext uri="{BB962C8B-B14F-4D97-AF65-F5344CB8AC3E}">
        <p14:creationId xmlns:p14="http://schemas.microsoft.com/office/powerpoint/2010/main" val="1368318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randombar(horizontal)">
                                      <p:cBhvr>
                                        <p:cTn id="11" dur="500"/>
                                        <p:tgtEl>
                                          <p:spTgt spid="614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randombar(horizontal)">
                                      <p:cBhvr>
                                        <p:cTn id="15" dur="500"/>
                                        <p:tgtEl>
                                          <p:spTgt spid="614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p:cTn id="3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9">
                                            <p:txEl>
                                              <p:pRg st="0" end="0"/>
                                            </p:txEl>
                                          </p:spTgt>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fade">
                                      <p:cBhvr>
                                        <p:cTn id="45" dur="1000"/>
                                        <p:tgtEl>
                                          <p:spTgt spid="2">
                                            <p:txEl>
                                              <p:pRg st="2" end="2"/>
                                            </p:txEl>
                                          </p:spTgt>
                                        </p:tgtEl>
                                      </p:cBhvr>
                                    </p:animEffect>
                                    <p:anim calcmode="lin" valueType="num">
                                      <p:cBhvr>
                                        <p:cTn id="4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p:cTn id="5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0">
                                            <p:txEl>
                                              <p:pRg st="0" end="0"/>
                                            </p:txEl>
                                          </p:spTgt>
                                        </p:tgtEl>
                                      </p:cBhvr>
                                    </p:animEffect>
                                  </p:childTnLst>
                                </p:cTn>
                              </p:par>
                            </p:childTnLst>
                          </p:cTn>
                        </p:par>
                        <p:par>
                          <p:cTn id="55" fill="hold">
                            <p:stCondLst>
                              <p:cond delay="500"/>
                            </p:stCondLst>
                            <p:childTnLst>
                              <p:par>
                                <p:cTn id="56" presetID="42" presetClass="entr" presetSubtype="0" fill="hold" nodeType="after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fade">
                                      <p:cBhvr>
                                        <p:cTn id="58" dur="1000"/>
                                        <p:tgtEl>
                                          <p:spTgt spid="2">
                                            <p:txEl>
                                              <p:pRg st="3" end="3"/>
                                            </p:txEl>
                                          </p:spTgt>
                                        </p:tgtEl>
                                      </p:cBhvr>
                                    </p:animEffect>
                                    <p:anim calcmode="lin" valueType="num">
                                      <p:cBhvr>
                                        <p:cTn id="5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 calcmode="lin" valueType="num">
                                      <p:cBhvr>
                                        <p:cTn id="6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1">
                                            <p:txEl>
                                              <p:pRg st="0" end="0"/>
                                            </p:txEl>
                                          </p:spTgt>
                                        </p:tgtEl>
                                      </p:cBhvr>
                                    </p:animEffect>
                                  </p:childTnLst>
                                </p:cTn>
                              </p:par>
                            </p:childTnLst>
                          </p:cTn>
                        </p:par>
                        <p:par>
                          <p:cTn id="68" fill="hold">
                            <p:stCondLst>
                              <p:cond delay="500"/>
                            </p:stCondLst>
                            <p:childTnLst>
                              <p:par>
                                <p:cTn id="69" presetID="42" presetClass="entr" presetSubtype="0" fill="hold" nodeType="after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fade">
                                      <p:cBhvr>
                                        <p:cTn id="71" dur="1000"/>
                                        <p:tgtEl>
                                          <p:spTgt spid="2">
                                            <p:txEl>
                                              <p:pRg st="4" end="4"/>
                                            </p:txEl>
                                          </p:spTgt>
                                        </p:tgtEl>
                                      </p:cBhvr>
                                    </p:animEffect>
                                    <p:anim calcmode="lin" valueType="num">
                                      <p:cBhvr>
                                        <p:cTn id="7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2">
                                            <p:txEl>
                                              <p:pRg st="0" end="0"/>
                                            </p:txEl>
                                          </p:spTgt>
                                        </p:tgtEl>
                                        <p:attrNameLst>
                                          <p:attrName>style.visibility</p:attrName>
                                        </p:attrNameLst>
                                      </p:cBhvr>
                                      <p:to>
                                        <p:strVal val="visible"/>
                                      </p:to>
                                    </p:set>
                                    <p:anim calcmode="lin" valueType="num">
                                      <p:cBhvr>
                                        <p:cTn id="78"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0" dur="500"/>
                                        <p:tgtEl>
                                          <p:spTgt spid="12">
                                            <p:txEl>
                                              <p:pRg st="0" end="0"/>
                                            </p:txEl>
                                          </p:spTgt>
                                        </p:tgtEl>
                                      </p:cBhvr>
                                    </p:animEffect>
                                  </p:childTnLst>
                                </p:cTn>
                              </p:par>
                            </p:childTnLst>
                          </p:cTn>
                        </p:par>
                        <p:par>
                          <p:cTn id="81" fill="hold">
                            <p:stCondLst>
                              <p:cond delay="500"/>
                            </p:stCondLst>
                            <p:childTnLst>
                              <p:par>
                                <p:cTn id="82" presetID="42" presetClass="entr" presetSubtype="0" fill="hold"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fade">
                                      <p:cBhvr>
                                        <p:cTn id="84" dur="1000"/>
                                        <p:tgtEl>
                                          <p:spTgt spid="2">
                                            <p:txEl>
                                              <p:pRg st="5" end="5"/>
                                            </p:txEl>
                                          </p:spTgt>
                                        </p:tgtEl>
                                      </p:cBhvr>
                                    </p:animEffect>
                                    <p:anim calcmode="lin" valueType="num">
                                      <p:cBhvr>
                                        <p:cTn id="8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3">
                                            <p:txEl>
                                              <p:pRg st="0" end="0"/>
                                            </p:txEl>
                                          </p:spTgt>
                                        </p:tgtEl>
                                        <p:attrNameLst>
                                          <p:attrName>style.visibility</p:attrName>
                                        </p:attrNameLst>
                                      </p:cBhvr>
                                      <p:to>
                                        <p:strVal val="visible"/>
                                      </p:to>
                                    </p:set>
                                    <p:anim calcmode="lin" valueType="num">
                                      <p:cBhvr>
                                        <p:cTn id="9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764704"/>
            <a:ext cx="7128792" cy="483209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buFont typeface="Wingdings" pitchFamily="2" charset="2"/>
              <a:buChar char="q"/>
            </a:pPr>
            <a:r>
              <a:rPr lang="ar-EG" sz="2800" b="1" spc="50" dirty="0">
                <a:ln w="11430"/>
                <a:solidFill>
                  <a:srgbClr val="002060"/>
                </a:solidFill>
              </a:rPr>
              <a:t> الاعتدال في تناول الطعام</a:t>
            </a:r>
          </a:p>
          <a:p>
            <a:endParaRPr lang="ar-EG" sz="2800" b="1" spc="50" dirty="0">
              <a:ln w="11430"/>
              <a:solidFill>
                <a:srgbClr val="002060"/>
              </a:solidFill>
            </a:endParaRPr>
          </a:p>
          <a:p>
            <a:pPr marL="285750" indent="-285750">
              <a:buFont typeface="Wingdings" pitchFamily="2" charset="2"/>
              <a:buChar char="q"/>
            </a:pPr>
            <a:r>
              <a:rPr lang="ar-EG" sz="2800" b="1" spc="50" dirty="0">
                <a:ln w="11430"/>
                <a:solidFill>
                  <a:srgbClr val="002060"/>
                </a:solidFill>
              </a:rPr>
              <a:t> قراءة آية الكرسي وآخر سورة البقرة </a:t>
            </a:r>
          </a:p>
          <a:p>
            <a:endParaRPr lang="ar-EG" sz="2800" b="1" spc="50" dirty="0">
              <a:ln w="11430"/>
              <a:solidFill>
                <a:srgbClr val="002060"/>
              </a:solidFill>
            </a:endParaRPr>
          </a:p>
          <a:p>
            <a:pPr marL="285750" indent="-285750">
              <a:buFont typeface="Wingdings" pitchFamily="2" charset="2"/>
              <a:buChar char="q"/>
            </a:pPr>
            <a:r>
              <a:rPr lang="ar-EG" sz="2800" b="1" spc="50" dirty="0">
                <a:ln w="11430"/>
                <a:solidFill>
                  <a:srgbClr val="002060"/>
                </a:solidFill>
              </a:rPr>
              <a:t> عدم الاتكاء على أحد جانبي الجسم </a:t>
            </a:r>
          </a:p>
          <a:p>
            <a:endParaRPr lang="ar-EG" sz="2800" b="1" spc="50" dirty="0">
              <a:ln w="11430"/>
              <a:solidFill>
                <a:srgbClr val="002060"/>
              </a:solidFill>
            </a:endParaRPr>
          </a:p>
          <a:p>
            <a:pPr marL="285750" indent="-285750">
              <a:buFont typeface="Wingdings" pitchFamily="2" charset="2"/>
              <a:buChar char="q"/>
            </a:pPr>
            <a:r>
              <a:rPr lang="ar-EG" sz="2800" b="1" spc="50" dirty="0">
                <a:ln w="11430"/>
                <a:solidFill>
                  <a:srgbClr val="002060"/>
                </a:solidFill>
              </a:rPr>
              <a:t> الشكر على حسن الاستضافة</a:t>
            </a:r>
          </a:p>
          <a:p>
            <a:endParaRPr lang="ar-EG" sz="2800" b="1" spc="50" dirty="0">
              <a:ln w="11430"/>
              <a:solidFill>
                <a:srgbClr val="002060"/>
              </a:solidFill>
            </a:endParaRPr>
          </a:p>
          <a:p>
            <a:pPr marL="285750" indent="-285750">
              <a:buFont typeface="Wingdings" pitchFamily="2" charset="2"/>
              <a:buChar char="q"/>
            </a:pPr>
            <a:r>
              <a:rPr lang="ar-EG" sz="2800" b="1" spc="50" dirty="0">
                <a:ln w="11430"/>
                <a:solidFill>
                  <a:srgbClr val="002060"/>
                </a:solidFill>
              </a:rPr>
              <a:t> عدم استخدام أعواد الأسنان على المائدة</a:t>
            </a:r>
          </a:p>
          <a:p>
            <a:r>
              <a:rPr lang="ar-EG" sz="2800" b="1" spc="50" dirty="0">
                <a:ln w="11430"/>
                <a:solidFill>
                  <a:srgbClr val="002060"/>
                </a:solidFill>
              </a:rPr>
              <a:t> </a:t>
            </a:r>
          </a:p>
          <a:p>
            <a:pPr marL="285750" indent="-285750">
              <a:buFont typeface="Wingdings" pitchFamily="2" charset="2"/>
              <a:buChar char="q"/>
            </a:pPr>
            <a:r>
              <a:rPr lang="ar-EG" sz="2800" b="1" spc="50" dirty="0">
                <a:ln w="11430"/>
                <a:solidFill>
                  <a:srgbClr val="002060"/>
                </a:solidFill>
              </a:rPr>
              <a:t> عدم ترك بقايا الطعام في الطبق</a:t>
            </a:r>
          </a:p>
        </p:txBody>
      </p:sp>
      <p:sp>
        <p:nvSpPr>
          <p:cNvPr id="5" name="TextBox 4"/>
          <p:cNvSpPr txBox="1"/>
          <p:nvPr/>
        </p:nvSpPr>
        <p:spPr>
          <a:xfrm>
            <a:off x="2974291" y="745540"/>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الأكل</a:t>
            </a:r>
          </a:p>
        </p:txBody>
      </p:sp>
      <p:sp>
        <p:nvSpPr>
          <p:cNvPr id="6" name="TextBox 5"/>
          <p:cNvSpPr txBox="1"/>
          <p:nvPr/>
        </p:nvSpPr>
        <p:spPr>
          <a:xfrm>
            <a:off x="1405602" y="1609636"/>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النوم</a:t>
            </a:r>
          </a:p>
        </p:txBody>
      </p:sp>
      <p:sp>
        <p:nvSpPr>
          <p:cNvPr id="7" name="TextBox 6"/>
          <p:cNvSpPr txBox="1"/>
          <p:nvPr/>
        </p:nvSpPr>
        <p:spPr>
          <a:xfrm>
            <a:off x="1710071" y="2473732"/>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الأكل</a:t>
            </a:r>
          </a:p>
        </p:txBody>
      </p:sp>
      <p:sp>
        <p:nvSpPr>
          <p:cNvPr id="8" name="TextBox 7"/>
          <p:cNvSpPr txBox="1"/>
          <p:nvPr/>
        </p:nvSpPr>
        <p:spPr>
          <a:xfrm>
            <a:off x="2338061" y="3265820"/>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الزيارة</a:t>
            </a:r>
          </a:p>
        </p:txBody>
      </p:sp>
      <p:sp>
        <p:nvSpPr>
          <p:cNvPr id="9" name="TextBox 8"/>
          <p:cNvSpPr txBox="1"/>
          <p:nvPr/>
        </p:nvSpPr>
        <p:spPr>
          <a:xfrm>
            <a:off x="1235075" y="4174216"/>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الأكل</a:t>
            </a:r>
          </a:p>
        </p:txBody>
      </p:sp>
      <p:sp>
        <p:nvSpPr>
          <p:cNvPr id="10" name="TextBox 9"/>
          <p:cNvSpPr txBox="1"/>
          <p:nvPr/>
        </p:nvSpPr>
        <p:spPr>
          <a:xfrm>
            <a:off x="2028444" y="5064319"/>
            <a:ext cx="1921745"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solidFill>
                  <a:srgbClr val="FF0000"/>
                </a:solidFill>
              </a:rPr>
              <a:t>آداب الأكل</a:t>
            </a:r>
          </a:p>
        </p:txBody>
      </p:sp>
    </p:spTree>
    <p:extLst>
      <p:ext uri="{BB962C8B-B14F-4D97-AF65-F5344CB8AC3E}">
        <p14:creationId xmlns:p14="http://schemas.microsoft.com/office/powerpoint/2010/main" val="1368318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p:cTn id="4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7">
                                            <p:txEl>
                                              <p:pRg st="0" end="0"/>
                                            </p:txEl>
                                          </p:spTgt>
                                        </p:tgtEl>
                                      </p:cBhvr>
                                    </p:animEffect>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8">
                                            <p:txEl>
                                              <p:pRg st="0" end="0"/>
                                            </p:txEl>
                                          </p:spTgt>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fade">
                                      <p:cBhvr>
                                        <p:cTn id="59" dur="1000"/>
                                        <p:tgtEl>
                                          <p:spTgt spid="2">
                                            <p:txEl>
                                              <p:pRg st="8" end="8"/>
                                            </p:txEl>
                                          </p:spTgt>
                                        </p:tgtEl>
                                      </p:cBhvr>
                                    </p:animEffect>
                                    <p:anim calcmode="lin" valueType="num">
                                      <p:cBhvr>
                                        <p:cTn id="6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9">
                                            <p:txEl>
                                              <p:pRg st="0" end="0"/>
                                            </p:txEl>
                                          </p:spTgt>
                                        </p:tgtEl>
                                        <p:attrNameLst>
                                          <p:attrName>style.visibility</p:attrName>
                                        </p:attrNameLst>
                                      </p:cBhvr>
                                      <p:to>
                                        <p:strVal val="visible"/>
                                      </p:to>
                                    </p:set>
                                    <p:anim calcmode="lin" valueType="num">
                                      <p:cBhvr>
                                        <p:cTn id="6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9">
                                            <p:txEl>
                                              <p:pRg st="0" end="0"/>
                                            </p:txEl>
                                          </p:spTgt>
                                        </p:tgtEl>
                                      </p:cBhvr>
                                    </p:animEffect>
                                  </p:childTnLst>
                                </p:cTn>
                              </p:par>
                            </p:childTnLst>
                          </p:cTn>
                        </p:par>
                        <p:par>
                          <p:cTn id="69" fill="hold">
                            <p:stCondLst>
                              <p:cond delay="500"/>
                            </p:stCondLst>
                            <p:childTnLst>
                              <p:par>
                                <p:cTn id="70" presetID="42" presetClass="entr" presetSubtype="0" fill="hold" nodeType="afterEffect">
                                  <p:stCondLst>
                                    <p:cond delay="0"/>
                                  </p:stCondLst>
                                  <p:childTnLst>
                                    <p:set>
                                      <p:cBhvr>
                                        <p:cTn id="71" dur="1" fill="hold">
                                          <p:stCondLst>
                                            <p:cond delay="0"/>
                                          </p:stCondLst>
                                        </p:cTn>
                                        <p:tgtEl>
                                          <p:spTgt spid="2">
                                            <p:txEl>
                                              <p:pRg st="10" end="10"/>
                                            </p:txEl>
                                          </p:spTgt>
                                        </p:tgtEl>
                                        <p:attrNameLst>
                                          <p:attrName>style.visibility</p:attrName>
                                        </p:attrNameLst>
                                      </p:cBhvr>
                                      <p:to>
                                        <p:strVal val="visible"/>
                                      </p:to>
                                    </p:set>
                                    <p:animEffect transition="in" filter="fade">
                                      <p:cBhvr>
                                        <p:cTn id="72" dur="1000"/>
                                        <p:tgtEl>
                                          <p:spTgt spid="2">
                                            <p:txEl>
                                              <p:pRg st="10" end="10"/>
                                            </p:txEl>
                                          </p:spTgt>
                                        </p:tgtEl>
                                      </p:cBhvr>
                                    </p:animEffect>
                                    <p:anim calcmode="lin" valueType="num">
                                      <p:cBhvr>
                                        <p:cTn id="7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 calcmode="lin" valueType="num">
                                      <p:cBhvr>
                                        <p:cTn id="7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7956376" cy="5909310"/>
          </a:xfrm>
          <a:prstGeom prst="rect">
            <a:avLst/>
          </a:prstGeom>
        </p:spPr>
        <p:txBody>
          <a:bodyPr wrap="square">
            <a:spAutoFit/>
          </a:bodyPr>
          <a:lstStyle/>
          <a:p>
            <a:pPr marL="457200" indent="-457200">
              <a:lnSpc>
                <a:spcPct val="150000"/>
              </a:lnSpc>
              <a:buFont typeface="Arial" panose="020B0604020202020204" pitchFamily="34" charset="0"/>
              <a:buChar char="•"/>
            </a:pPr>
            <a:r>
              <a:rPr lang="ar-EG" sz="2800" b="1" dirty="0">
                <a:solidFill>
                  <a:schemeClr val="accent4">
                    <a:lumMod val="50000"/>
                  </a:schemeClr>
                </a:solidFill>
              </a:rPr>
              <a:t>تعرُّف المفعول به وتمييزه واستعماله. </a:t>
            </a:r>
          </a:p>
          <a:p>
            <a:pPr marL="457200" indent="-457200">
              <a:lnSpc>
                <a:spcPct val="150000"/>
              </a:lnSpc>
              <a:buFont typeface="Arial" panose="020B0604020202020204" pitchFamily="34" charset="0"/>
              <a:buChar char="•"/>
            </a:pPr>
            <a:r>
              <a:rPr lang="ar-EG" sz="2800" b="1" dirty="0">
                <a:solidFill>
                  <a:schemeClr val="accent4">
                    <a:lumMod val="50000"/>
                  </a:schemeClr>
                </a:solidFill>
              </a:rPr>
              <a:t>تعرُّف أنواع الجموع وتمييزها. </a:t>
            </a:r>
          </a:p>
          <a:p>
            <a:pPr marL="457200" indent="-457200">
              <a:lnSpc>
                <a:spcPct val="150000"/>
              </a:lnSpc>
              <a:buFont typeface="Arial" panose="020B0604020202020204" pitchFamily="34" charset="0"/>
              <a:buChar char="•"/>
            </a:pPr>
            <a:r>
              <a:rPr lang="ar-EG" sz="2800" b="1" dirty="0">
                <a:solidFill>
                  <a:schemeClr val="accent4">
                    <a:lumMod val="50000"/>
                  </a:schemeClr>
                </a:solidFill>
              </a:rPr>
              <a:t>تعرُّف المفعول المطلق وتمييزه واستعماله. </a:t>
            </a:r>
          </a:p>
          <a:p>
            <a:pPr marL="457200" indent="-457200">
              <a:lnSpc>
                <a:spcPct val="150000"/>
              </a:lnSpc>
              <a:buFont typeface="Arial" panose="020B0604020202020204" pitchFamily="34" charset="0"/>
              <a:buChar char="•"/>
            </a:pPr>
            <a:r>
              <a:rPr lang="ar-EG" sz="2800" b="1" dirty="0">
                <a:solidFill>
                  <a:schemeClr val="accent4">
                    <a:lumMod val="50000"/>
                  </a:schemeClr>
                </a:solidFill>
              </a:rPr>
              <a:t> كتانية الحروف (ن. ص. س. ق. ي) بخط النسخ كتابة سليمة. </a:t>
            </a:r>
          </a:p>
          <a:p>
            <a:pPr marL="457200" indent="-457200">
              <a:lnSpc>
                <a:spcPct val="150000"/>
              </a:lnSpc>
              <a:buFont typeface="Arial" panose="020B0604020202020204" pitchFamily="34" charset="0"/>
              <a:buChar char="•"/>
            </a:pPr>
            <a:r>
              <a:rPr lang="ar-EG" sz="2800" b="1" dirty="0">
                <a:solidFill>
                  <a:schemeClr val="accent4">
                    <a:lumMod val="50000"/>
                  </a:schemeClr>
                </a:solidFill>
              </a:rPr>
              <a:t>فهم النصوص وتذوق ما فيها من صور جمالية وأساليب بلاغية. </a:t>
            </a:r>
          </a:p>
          <a:p>
            <a:pPr marL="457200" indent="-457200">
              <a:lnSpc>
                <a:spcPct val="150000"/>
              </a:lnSpc>
              <a:buFont typeface="Arial" panose="020B0604020202020204" pitchFamily="34" charset="0"/>
              <a:buChar char="•"/>
            </a:pPr>
            <a:r>
              <a:rPr lang="ar-EG" sz="2800" b="1" dirty="0">
                <a:solidFill>
                  <a:schemeClr val="accent4">
                    <a:lumMod val="50000"/>
                  </a:schemeClr>
                </a:solidFill>
              </a:rPr>
              <a:t>إغناء الرصيد اللغوي، واستعماله في التواصل الشفهي والكتابي. </a:t>
            </a:r>
          </a:p>
          <a:p>
            <a:pPr marL="457200" indent="-457200">
              <a:lnSpc>
                <a:spcPct val="150000"/>
              </a:lnSpc>
              <a:buFont typeface="Arial" panose="020B0604020202020204" pitchFamily="34" charset="0"/>
              <a:buChar char="•"/>
            </a:pPr>
            <a:r>
              <a:rPr lang="ar-EG" sz="2800" b="1" dirty="0">
                <a:solidFill>
                  <a:schemeClr val="accent4">
                    <a:lumMod val="50000"/>
                  </a:schemeClr>
                </a:solidFill>
              </a:rPr>
              <a:t>كتابة قصة (إكمال قصة، كتابة قصة من الذاكرة). </a:t>
            </a:r>
          </a:p>
          <a:p>
            <a:pPr marL="457200" indent="-457200">
              <a:lnSpc>
                <a:spcPct val="150000"/>
              </a:lnSpc>
              <a:buFont typeface="Arial" panose="020B0604020202020204" pitchFamily="34" charset="0"/>
              <a:buChar char="•"/>
            </a:pPr>
            <a:r>
              <a:rPr lang="ar-EG" sz="2800" b="1" dirty="0">
                <a:solidFill>
                  <a:schemeClr val="accent4">
                    <a:lumMod val="50000"/>
                  </a:schemeClr>
                </a:solidFill>
              </a:rPr>
              <a:t>اكتساب آداب من سيرة النبي ﷺ وهديه. </a:t>
            </a:r>
          </a:p>
          <a:p>
            <a:pPr marL="457200" indent="-457200">
              <a:lnSpc>
                <a:spcPct val="150000"/>
              </a:lnSpc>
              <a:buFont typeface="Arial" panose="020B0604020202020204" pitchFamily="34" charset="0"/>
              <a:buChar char="•"/>
            </a:pPr>
            <a:r>
              <a:rPr lang="ar-EG" sz="2800" b="1" dirty="0">
                <a:solidFill>
                  <a:schemeClr val="accent4">
                    <a:lumMod val="50000"/>
                  </a:schemeClr>
                </a:solidFill>
              </a:rPr>
              <a:t>اكتساب قيم تتعلق بالعدالة والمسؤولية.</a:t>
            </a:r>
          </a:p>
        </p:txBody>
      </p:sp>
    </p:spTree>
    <p:extLst>
      <p:ext uri="{BB962C8B-B14F-4D97-AF65-F5344CB8AC3E}">
        <p14:creationId xmlns:p14="http://schemas.microsoft.com/office/powerpoint/2010/main" val="2219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mohandes\Desktop\بوربوينت\أشكال 2014\صورة فراشة رائعة بأجنحة كبيرة مفرغة الخلفية للتصميمات.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5923">
            <a:off x="1031870" y="1711893"/>
            <a:ext cx="3007986" cy="2221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619831">
            <a:off x="3476020" y="2870946"/>
            <a:ext cx="4308141" cy="1015663"/>
          </a:xfrm>
          <a:prstGeom prst="rect">
            <a:avLst/>
          </a:prstGeom>
          <a:noFill/>
        </p:spPr>
        <p:txBody>
          <a:bodyPr wrap="square" rtlCol="1">
            <a:spAutoFit/>
          </a:bodyPr>
          <a:lstStyle/>
          <a:p>
            <a:r>
              <a:rPr lang="ar-EG" sz="6000" b="1" dirty="0">
                <a:ln w="12700">
                  <a:solidFill>
                    <a:schemeClr val="bg2">
                      <a:lumMod val="50000"/>
                    </a:schemeClr>
                  </a:solidFill>
                  <a:prstDash val="solid"/>
                </a:ln>
                <a:solidFill>
                  <a:srgbClr val="00B0F0"/>
                </a:solidFill>
                <a:effectLst>
                  <a:outerShdw blurRad="41275" dist="20320" dir="1800000" algn="tl" rotWithShape="0">
                    <a:srgbClr val="000000">
                      <a:alpha val="40000"/>
                    </a:srgbClr>
                  </a:outerShdw>
                </a:effectLst>
              </a:rPr>
              <a:t>مشروع الوحدة</a:t>
            </a:r>
          </a:p>
        </p:txBody>
      </p:sp>
    </p:spTree>
    <p:extLst>
      <p:ext uri="{BB962C8B-B14F-4D97-AF65-F5344CB8AC3E}">
        <p14:creationId xmlns:p14="http://schemas.microsoft.com/office/powerpoint/2010/main" val="1716327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13063"/>
            <a:ext cx="7956884" cy="4031873"/>
          </a:xfrm>
          <a:prstGeom prst="rect">
            <a:avLst/>
          </a:prstGeom>
          <a:noFill/>
        </p:spPr>
        <p:txBody>
          <a:bodyPr wrap="square" rtlCol="1">
            <a:spAutoFit/>
          </a:bodyPr>
          <a:lstStyle/>
          <a:p>
            <a:pPr algn="ctr"/>
            <a:r>
              <a:rPr lang="ar-EG" sz="3200" b="1" dirty="0">
                <a:ln w="1905"/>
                <a:solidFill>
                  <a:srgbClr val="C00000"/>
                </a:solidFill>
                <a:effectLst>
                  <a:innerShdw blurRad="69850" dist="43180" dir="5400000">
                    <a:srgbClr val="000000">
                      <a:alpha val="65000"/>
                    </a:srgbClr>
                  </a:innerShdw>
                </a:effectLst>
              </a:rPr>
              <a:t>أنجز مشروعي * (المشاركة في كتابة وثيقة لأفراد الأسرة)</a:t>
            </a:r>
          </a:p>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EG" sz="3200" b="1" dirty="0">
                <a:ln w="1905"/>
                <a:effectLst>
                  <a:innerShdw blurRad="69850" dist="43180" dir="5400000">
                    <a:srgbClr val="000000">
                      <a:alpha val="65000"/>
                    </a:srgbClr>
                  </a:innerShdw>
                </a:effectLst>
              </a:rPr>
              <a:t>نختم وحدتنا (آداب وواجبات) بتصميم وثيقة تسهم في ضبط سلوك أفراد الأسرة بعنوان </a:t>
            </a:r>
            <a:r>
              <a:rPr lang="ar-EG" sz="3200" b="1" dirty="0">
                <a:ln w="1905"/>
                <a:solidFill>
                  <a:srgbClr val="C00000"/>
                </a:solidFill>
                <a:effectLst>
                  <a:innerShdw blurRad="69850" dist="43180" dir="5400000">
                    <a:srgbClr val="000000">
                      <a:alpha val="65000"/>
                    </a:srgbClr>
                  </a:innerShdw>
                </a:effectLst>
              </a:rPr>
              <a:t>(في بيتنا قانون).</a:t>
            </a:r>
          </a:p>
          <a:p>
            <a:pPr algn="ctr"/>
            <a:r>
              <a:rPr lang="ar-EG" sz="3200" b="1" dirty="0">
                <a:ln w="1905"/>
                <a:effectLst>
                  <a:innerShdw blurRad="69850" dist="43180" dir="5400000">
                    <a:srgbClr val="000000">
                      <a:alpha val="65000"/>
                    </a:srgbClr>
                  </a:innerShdw>
                </a:effectLst>
              </a:rPr>
              <a:t>يشارك الأبناء آباءهم في كتابة مجموعة من الآداب والقوانين التي يجب الالتزام بها، والمشاركة في اقتراح عقوبات تربوية في حال مخالفة شيء منها، وطباعة تلك الوثيقة، وتسليم كل فرد من أفراد المنزل نسخة منها. وإليكم مثالاً لتلك الوثيقة، تمكنكم الاستفادة منه:</a:t>
            </a:r>
          </a:p>
        </p:txBody>
      </p:sp>
    </p:spTree>
    <p:extLst>
      <p:ext uri="{BB962C8B-B14F-4D97-AF65-F5344CB8AC3E}">
        <p14:creationId xmlns:p14="http://schemas.microsoft.com/office/powerpoint/2010/main" val="1716327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317426" y="678852"/>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5" name="Rounded Rectangle 4"/>
          <p:cNvSpPr/>
          <p:nvPr/>
        </p:nvSpPr>
        <p:spPr>
          <a:xfrm>
            <a:off x="6352705" y="1881843"/>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6" name="Rounded Rectangle 5"/>
          <p:cNvSpPr/>
          <p:nvPr/>
        </p:nvSpPr>
        <p:spPr>
          <a:xfrm>
            <a:off x="6371443" y="3219434"/>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7" name="Rounded Rectangle 6"/>
          <p:cNvSpPr/>
          <p:nvPr/>
        </p:nvSpPr>
        <p:spPr>
          <a:xfrm>
            <a:off x="6346752" y="4433292"/>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8" name="Rounded Rectangle 7"/>
          <p:cNvSpPr/>
          <p:nvPr/>
        </p:nvSpPr>
        <p:spPr>
          <a:xfrm>
            <a:off x="858155" y="654238"/>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9" name="Rounded Rectangle 8"/>
          <p:cNvSpPr/>
          <p:nvPr/>
        </p:nvSpPr>
        <p:spPr>
          <a:xfrm>
            <a:off x="937404" y="1751270"/>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10" name="Rounded Rectangle 9"/>
          <p:cNvSpPr/>
          <p:nvPr/>
        </p:nvSpPr>
        <p:spPr>
          <a:xfrm>
            <a:off x="881228" y="3051596"/>
            <a:ext cx="2088232" cy="79208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11" name="Rounded Rectangle 10"/>
          <p:cNvSpPr/>
          <p:nvPr/>
        </p:nvSpPr>
        <p:spPr>
          <a:xfrm>
            <a:off x="896740" y="4289186"/>
            <a:ext cx="2088232" cy="1159768"/>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12" name="Rounded Rectangle 11"/>
          <p:cNvSpPr/>
          <p:nvPr/>
        </p:nvSpPr>
        <p:spPr>
          <a:xfrm>
            <a:off x="3710462" y="1396786"/>
            <a:ext cx="2088232" cy="3958299"/>
          </a:xfrm>
          <a:prstGeom prst="roundRect">
            <a:avLst/>
          </a:prstGeom>
          <a:scene3d>
            <a:camera prst="orthographicFront"/>
            <a:lightRig rig="threePt" dir="t"/>
          </a:scene3d>
          <a:sp3d>
            <a:bevelT w="165100" prst="coolSlant"/>
          </a:sp3d>
        </p:spPr>
        <p:style>
          <a:lnRef idx="1">
            <a:schemeClr val="dk1"/>
          </a:lnRef>
          <a:fillRef idx="1001">
            <a:schemeClr val="lt2"/>
          </a:fillRef>
          <a:effectRef idx="1">
            <a:schemeClr val="dk1"/>
          </a:effectRef>
          <a:fontRef idx="minor">
            <a:schemeClr val="dk1"/>
          </a:fontRef>
        </p:style>
        <p:txBody>
          <a:bodyPr rtlCol="1" anchor="ctr"/>
          <a:lstStyle/>
          <a:p>
            <a:pPr algn="ctr"/>
            <a:endParaRPr lang="ar-EG"/>
          </a:p>
        </p:txBody>
      </p:sp>
      <p:sp>
        <p:nvSpPr>
          <p:cNvPr id="4" name="TextBox 3"/>
          <p:cNvSpPr txBox="1"/>
          <p:nvPr/>
        </p:nvSpPr>
        <p:spPr>
          <a:xfrm>
            <a:off x="6228184" y="813120"/>
            <a:ext cx="2178802" cy="523220"/>
          </a:xfrm>
          <a:prstGeom prst="rect">
            <a:avLst/>
          </a:prstGeom>
          <a:noFill/>
        </p:spPr>
        <p:txBody>
          <a:bodyPr wrap="none" rtlCol="1">
            <a:spAutoFit/>
          </a:bodyPr>
          <a:lstStyle/>
          <a:p>
            <a:r>
              <a:rPr lang="ar-EG" sz="2800" dirty="0">
                <a:ln>
                  <a:solidFill>
                    <a:schemeClr val="tx1"/>
                  </a:solidFill>
                </a:ln>
              </a:rPr>
              <a:t>الصلاة في أوقاتها</a:t>
            </a:r>
          </a:p>
        </p:txBody>
      </p:sp>
      <p:sp>
        <p:nvSpPr>
          <p:cNvPr id="15" name="TextBox 14"/>
          <p:cNvSpPr txBox="1"/>
          <p:nvPr/>
        </p:nvSpPr>
        <p:spPr>
          <a:xfrm>
            <a:off x="6352705" y="1889464"/>
            <a:ext cx="2076327" cy="830997"/>
          </a:xfrm>
          <a:prstGeom prst="rect">
            <a:avLst/>
          </a:prstGeom>
          <a:noFill/>
        </p:spPr>
        <p:txBody>
          <a:bodyPr wrap="square" rtlCol="1">
            <a:spAutoFit/>
          </a:bodyPr>
          <a:lstStyle/>
          <a:p>
            <a:pPr algn="ctr"/>
            <a:r>
              <a:rPr lang="ar-EG" sz="2400" dirty="0">
                <a:ln>
                  <a:solidFill>
                    <a:schemeClr val="tx1"/>
                  </a:solidFill>
                </a:ln>
              </a:rPr>
              <a:t>النوم قبل الساعة الحادية عشرة مساء</a:t>
            </a:r>
          </a:p>
        </p:txBody>
      </p:sp>
      <p:sp>
        <p:nvSpPr>
          <p:cNvPr id="16" name="TextBox 15"/>
          <p:cNvSpPr txBox="1"/>
          <p:nvPr/>
        </p:nvSpPr>
        <p:spPr>
          <a:xfrm>
            <a:off x="6499541" y="3315266"/>
            <a:ext cx="1794082" cy="523220"/>
          </a:xfrm>
          <a:prstGeom prst="rect">
            <a:avLst/>
          </a:prstGeom>
          <a:noFill/>
        </p:spPr>
        <p:txBody>
          <a:bodyPr wrap="none" rtlCol="1">
            <a:spAutoFit/>
          </a:bodyPr>
          <a:lstStyle/>
          <a:p>
            <a:pPr algn="ctr"/>
            <a:r>
              <a:rPr lang="ar-EG" sz="2800" b="1" dirty="0">
                <a:ln>
                  <a:solidFill>
                    <a:schemeClr val="tx1"/>
                  </a:solidFill>
                </a:ln>
              </a:rPr>
              <a:t>تجنب الإزعاج</a:t>
            </a:r>
          </a:p>
        </p:txBody>
      </p:sp>
      <p:sp>
        <p:nvSpPr>
          <p:cNvPr id="17" name="TextBox 16"/>
          <p:cNvSpPr txBox="1"/>
          <p:nvPr/>
        </p:nvSpPr>
        <p:spPr>
          <a:xfrm>
            <a:off x="6455138" y="4433292"/>
            <a:ext cx="1920842" cy="830997"/>
          </a:xfrm>
          <a:prstGeom prst="rect">
            <a:avLst/>
          </a:prstGeom>
          <a:noFill/>
        </p:spPr>
        <p:txBody>
          <a:bodyPr wrap="square" rtlCol="1">
            <a:spAutoFit/>
          </a:bodyPr>
          <a:lstStyle/>
          <a:p>
            <a:pPr algn="ctr"/>
            <a:r>
              <a:rPr lang="ar-EG" sz="2400" dirty="0">
                <a:ln>
                  <a:solidFill>
                    <a:schemeClr val="tx1"/>
                  </a:solidFill>
                </a:ln>
              </a:rPr>
              <a:t>تجنب الضرب والسب</a:t>
            </a:r>
          </a:p>
        </p:txBody>
      </p:sp>
      <p:sp>
        <p:nvSpPr>
          <p:cNvPr id="18" name="TextBox 17"/>
          <p:cNvSpPr txBox="1"/>
          <p:nvPr/>
        </p:nvSpPr>
        <p:spPr>
          <a:xfrm>
            <a:off x="858155" y="773283"/>
            <a:ext cx="2060119" cy="461665"/>
          </a:xfrm>
          <a:prstGeom prst="rect">
            <a:avLst/>
          </a:prstGeom>
          <a:noFill/>
        </p:spPr>
        <p:txBody>
          <a:bodyPr wrap="square" rtlCol="1">
            <a:spAutoFit/>
          </a:bodyPr>
          <a:lstStyle/>
          <a:p>
            <a:pPr algn="ctr"/>
            <a:r>
              <a:rPr lang="ar-EG" sz="2400" dirty="0">
                <a:ln>
                  <a:solidFill>
                    <a:schemeClr val="tx1"/>
                  </a:solidFill>
                </a:ln>
              </a:rPr>
              <a:t>قراءة القرآن يوميا</a:t>
            </a:r>
          </a:p>
        </p:txBody>
      </p:sp>
      <p:sp>
        <p:nvSpPr>
          <p:cNvPr id="19" name="TextBox 18"/>
          <p:cNvSpPr txBox="1"/>
          <p:nvPr/>
        </p:nvSpPr>
        <p:spPr>
          <a:xfrm>
            <a:off x="1067192" y="1758774"/>
            <a:ext cx="1828655" cy="830997"/>
          </a:xfrm>
          <a:prstGeom prst="rect">
            <a:avLst/>
          </a:prstGeom>
          <a:noFill/>
        </p:spPr>
        <p:txBody>
          <a:bodyPr wrap="square" rtlCol="1">
            <a:spAutoFit/>
          </a:bodyPr>
          <a:lstStyle/>
          <a:p>
            <a:pPr algn="ctr"/>
            <a:r>
              <a:rPr lang="ar-EG" sz="2400" dirty="0">
                <a:ln>
                  <a:solidFill>
                    <a:schemeClr val="tx1"/>
                  </a:solidFill>
                </a:ln>
              </a:rPr>
              <a:t>المداومة علي الأذكار</a:t>
            </a:r>
          </a:p>
        </p:txBody>
      </p:sp>
      <p:sp>
        <p:nvSpPr>
          <p:cNvPr id="20" name="TextBox 19"/>
          <p:cNvSpPr txBox="1"/>
          <p:nvPr/>
        </p:nvSpPr>
        <p:spPr>
          <a:xfrm>
            <a:off x="954418" y="3051596"/>
            <a:ext cx="2015042" cy="830997"/>
          </a:xfrm>
          <a:prstGeom prst="rect">
            <a:avLst/>
          </a:prstGeom>
          <a:noFill/>
        </p:spPr>
        <p:txBody>
          <a:bodyPr wrap="square" rtlCol="1">
            <a:spAutoFit/>
          </a:bodyPr>
          <a:lstStyle/>
          <a:p>
            <a:pPr algn="ctr"/>
            <a:r>
              <a:rPr lang="ar-EG" sz="2400" dirty="0">
                <a:ln>
                  <a:solidFill>
                    <a:schemeClr val="tx1"/>
                  </a:solidFill>
                </a:ln>
              </a:rPr>
              <a:t>حسن التعامل مع الجميع</a:t>
            </a:r>
          </a:p>
        </p:txBody>
      </p:sp>
      <p:sp>
        <p:nvSpPr>
          <p:cNvPr id="21" name="TextBox 20"/>
          <p:cNvSpPr txBox="1"/>
          <p:nvPr/>
        </p:nvSpPr>
        <p:spPr>
          <a:xfrm>
            <a:off x="905606" y="4248625"/>
            <a:ext cx="2112665" cy="1200329"/>
          </a:xfrm>
          <a:prstGeom prst="rect">
            <a:avLst/>
          </a:prstGeom>
          <a:noFill/>
        </p:spPr>
        <p:txBody>
          <a:bodyPr wrap="square" rtlCol="1">
            <a:spAutoFit/>
          </a:bodyPr>
          <a:lstStyle/>
          <a:p>
            <a:pPr algn="ctr"/>
            <a:r>
              <a:rPr lang="ar-EG" sz="2400" dirty="0">
                <a:ln>
                  <a:solidFill>
                    <a:schemeClr val="tx1"/>
                  </a:solidFill>
                </a:ln>
              </a:rPr>
              <a:t>لا يتجاوز استخدام الأجهزة الذكية </a:t>
            </a:r>
            <a:r>
              <a:rPr lang="ar-EG" sz="2400">
                <a:ln>
                  <a:solidFill>
                    <a:schemeClr val="tx1"/>
                  </a:solidFill>
                </a:ln>
              </a:rPr>
              <a:t>ساعتين يوميًا</a:t>
            </a:r>
            <a:endParaRPr lang="ar-EG" sz="2400" dirty="0">
              <a:ln>
                <a:solidFill>
                  <a:schemeClr val="tx1"/>
                </a:solidFill>
              </a:ln>
            </a:endParaRPr>
          </a:p>
        </p:txBody>
      </p:sp>
      <p:sp>
        <p:nvSpPr>
          <p:cNvPr id="22" name="TextBox 21"/>
          <p:cNvSpPr txBox="1"/>
          <p:nvPr/>
        </p:nvSpPr>
        <p:spPr>
          <a:xfrm>
            <a:off x="3860823" y="2006183"/>
            <a:ext cx="1787509" cy="2585323"/>
          </a:xfrm>
          <a:prstGeom prst="rect">
            <a:avLst/>
          </a:prstGeom>
          <a:noFill/>
        </p:spPr>
        <p:txBody>
          <a:bodyPr wrap="square" rtlCol="1">
            <a:spAutoFit/>
          </a:bodyPr>
          <a:lstStyle/>
          <a:p>
            <a:pPr algn="ctr"/>
            <a:r>
              <a:rPr lang="ar-EG" sz="5400" b="1" dirty="0">
                <a:solidFill>
                  <a:srgbClr val="FF0000"/>
                </a:solidFill>
              </a:rPr>
              <a:t>وثيقة لأفراد الأسرة</a:t>
            </a:r>
          </a:p>
        </p:txBody>
      </p:sp>
      <p:sp>
        <p:nvSpPr>
          <p:cNvPr id="23" name="TextBox 17"/>
          <p:cNvSpPr txBox="1"/>
          <p:nvPr/>
        </p:nvSpPr>
        <p:spPr>
          <a:xfrm>
            <a:off x="2674056" y="5735111"/>
            <a:ext cx="5948551" cy="461665"/>
          </a:xfrm>
          <a:prstGeom prst="rect">
            <a:avLst/>
          </a:prstGeom>
          <a:noFill/>
        </p:spPr>
        <p:txBody>
          <a:bodyPr wrap="square" rtlCol="1">
            <a:spAutoFit/>
          </a:bodyPr>
          <a:lstStyle/>
          <a:p>
            <a:pPr algn="ctr"/>
            <a:r>
              <a:rPr lang="ar-EG" sz="2400" b="1" dirty="0">
                <a:solidFill>
                  <a:srgbClr val="FF0000"/>
                </a:solidFill>
              </a:rPr>
              <a:t>*ملحوظة: ينفذ المشروع مرحلياً في أثناء دراسة الوحدة </a:t>
            </a:r>
          </a:p>
        </p:txBody>
      </p:sp>
    </p:spTree>
    <p:extLst>
      <p:ext uri="{BB962C8B-B14F-4D97-AF65-F5344CB8AC3E}">
        <p14:creationId xmlns:p14="http://schemas.microsoft.com/office/powerpoint/2010/main" val="3914293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500" fill="hold"/>
                                        <p:tgtEl>
                                          <p:spTgt spid="11"/>
                                        </p:tgtEl>
                                        <p:attrNameLst>
                                          <p:attrName>ppt_w</p:attrName>
                                        </p:attrNameLst>
                                      </p:cBhvr>
                                      <p:tavLst>
                                        <p:tav tm="0">
                                          <p:val>
                                            <p:fltVal val="0"/>
                                          </p:val>
                                        </p:tav>
                                        <p:tav tm="100000">
                                          <p:val>
                                            <p:strVal val="#ppt_w"/>
                                          </p:val>
                                        </p:tav>
                                      </p:tavLst>
                                    </p:anim>
                                    <p:anim calcmode="lin" valueType="num">
                                      <p:cBhvr>
                                        <p:cTn id="104" dur="500" fill="hold"/>
                                        <p:tgtEl>
                                          <p:spTgt spid="11"/>
                                        </p:tgtEl>
                                        <p:attrNameLst>
                                          <p:attrName>ppt_h</p:attrName>
                                        </p:attrNameLst>
                                      </p:cBhvr>
                                      <p:tavLst>
                                        <p:tav tm="0">
                                          <p:val>
                                            <p:fltVal val="0"/>
                                          </p:val>
                                        </p:tav>
                                        <p:tav tm="100000">
                                          <p:val>
                                            <p:strVal val="#ppt_h"/>
                                          </p:val>
                                        </p:tav>
                                      </p:tavLst>
                                    </p:anim>
                                    <p:animEffect transition="in" filter="fade">
                                      <p:cBhvr>
                                        <p:cTn id="105" dur="500"/>
                                        <p:tgtEl>
                                          <p:spTgt spid="1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fltVal val="0"/>
                                          </p:val>
                                        </p:tav>
                                        <p:tav tm="100000">
                                          <p:val>
                                            <p:strVal val="#ppt_h"/>
                                          </p:val>
                                        </p:tav>
                                      </p:tavLst>
                                    </p:anim>
                                    <p:animEffect transition="in" filter="fade">
                                      <p:cBhvr>
                                        <p:cTn id="110" dur="500"/>
                                        <p:tgtEl>
                                          <p:spTgt spid="21"/>
                                        </p:tgtEl>
                                      </p:cBhvr>
                                    </p:animEffect>
                                  </p:childTnLst>
                                </p:cTn>
                              </p:par>
                            </p:childTnLst>
                          </p:cTn>
                        </p:par>
                        <p:par>
                          <p:cTn id="111" fill="hold">
                            <p:stCondLst>
                              <p:cond delay="500"/>
                            </p:stCondLst>
                            <p:childTnLst>
                              <p:par>
                                <p:cTn id="112" presetID="53" presetClass="entr" presetSubtype="16"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500" fill="hold"/>
                                        <p:tgtEl>
                                          <p:spTgt spid="23"/>
                                        </p:tgtEl>
                                        <p:attrNameLst>
                                          <p:attrName>ppt_w</p:attrName>
                                        </p:attrNameLst>
                                      </p:cBhvr>
                                      <p:tavLst>
                                        <p:tav tm="0">
                                          <p:val>
                                            <p:fltVal val="0"/>
                                          </p:val>
                                        </p:tav>
                                        <p:tav tm="100000">
                                          <p:val>
                                            <p:strVal val="#ppt_w"/>
                                          </p:val>
                                        </p:tav>
                                      </p:tavLst>
                                    </p:anim>
                                    <p:anim calcmode="lin" valueType="num">
                                      <p:cBhvr>
                                        <p:cTn id="115" dur="500" fill="hold"/>
                                        <p:tgtEl>
                                          <p:spTgt spid="23"/>
                                        </p:tgtEl>
                                        <p:attrNameLst>
                                          <p:attrName>ppt_h</p:attrName>
                                        </p:attrNameLst>
                                      </p:cBhvr>
                                      <p:tavLst>
                                        <p:tav tm="0">
                                          <p:val>
                                            <p:fltVal val="0"/>
                                          </p:val>
                                        </p:tav>
                                        <p:tav tm="100000">
                                          <p:val>
                                            <p:strVal val="#ppt_h"/>
                                          </p:val>
                                        </p:tav>
                                      </p:tavLst>
                                    </p:anim>
                                    <p:animEffect transition="in" filter="fade">
                                      <p:cBhvr>
                                        <p:cTn id="1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4" grpId="0"/>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6FA6B6D-5BDD-4490-8BE2-21E5584FF4BB}"/>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27584" y="1340768"/>
            <a:ext cx="7595177" cy="4248472"/>
          </a:xfrm>
          <a:prstGeom prst="rect">
            <a:avLst/>
          </a:prstGeom>
        </p:spPr>
      </p:pic>
      <p:sp>
        <p:nvSpPr>
          <p:cNvPr id="5" name="عنوان 1"/>
          <p:cNvSpPr>
            <a:spLocks noGrp="1"/>
          </p:cNvSpPr>
          <p:nvPr>
            <p:ph type="ctrTitle"/>
          </p:nvPr>
        </p:nvSpPr>
        <p:spPr>
          <a:xfrm>
            <a:off x="1763688" y="2420888"/>
            <a:ext cx="5143536" cy="1785950"/>
          </a:xfrm>
        </p:spPr>
        <p:txBody>
          <a:bodyPr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ar-EG"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cs typeface="B Shadi" pitchFamily="2" charset="-78"/>
              </a:rPr>
              <a:t>مَدْخَلُ الوحْدَة</a:t>
            </a:r>
          </a:p>
        </p:txBody>
      </p:sp>
    </p:spTree>
    <p:extLst>
      <p:ext uri="{BB962C8B-B14F-4D97-AF65-F5344CB8AC3E}">
        <p14:creationId xmlns:p14="http://schemas.microsoft.com/office/powerpoint/2010/main" val="2389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2" name="مدخل الوحد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traincol_jpg.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897379" y="661732"/>
            <a:ext cx="1154448" cy="661938"/>
          </a:xfrm>
          <a:prstGeom prst="rect">
            <a:avLst/>
          </a:prstGeom>
          <a:noFill/>
          <a:ln w="9525">
            <a:noFill/>
            <a:miter lim="800000"/>
            <a:headEnd/>
            <a:tailEnd/>
          </a:ln>
        </p:spPr>
      </p:pic>
      <p:sp>
        <p:nvSpPr>
          <p:cNvPr id="2" name="عنوان 1"/>
          <p:cNvSpPr>
            <a:spLocks noGrp="1"/>
          </p:cNvSpPr>
          <p:nvPr>
            <p:ph type="title"/>
          </p:nvPr>
        </p:nvSpPr>
        <p:spPr>
          <a:xfrm>
            <a:off x="422054" y="319713"/>
            <a:ext cx="7115175" cy="868362"/>
          </a:xfrm>
        </p:spPr>
        <p:txBody>
          <a:bodyPr/>
          <a:lstStyle/>
          <a:p>
            <a:pPr eaLnBrk="1" hangingPunct="1"/>
            <a:r>
              <a:rPr lang="ar-EG" sz="3600" b="1" dirty="0"/>
              <a:t>أصل بين الأدب والصورة التي تناسبه:</a:t>
            </a:r>
          </a:p>
        </p:txBody>
      </p:sp>
      <p:sp>
        <p:nvSpPr>
          <p:cNvPr id="9" name="عنوان 1"/>
          <p:cNvSpPr txBox="1">
            <a:spLocks/>
          </p:cNvSpPr>
          <p:nvPr/>
        </p:nvSpPr>
        <p:spPr>
          <a:xfrm>
            <a:off x="7380312" y="414627"/>
            <a:ext cx="571504" cy="428624"/>
          </a:xfrm>
          <a:prstGeom prst="rect">
            <a:avLst/>
          </a:prstGeom>
        </p:spPr>
        <p:txBody>
          <a:bodyPr rtlCol="1" anchor="ctr"/>
          <a:lstStyle/>
          <a:p>
            <a:pPr algn="ctr" fontAlgn="auto">
              <a:spcAft>
                <a:spcPts val="0"/>
              </a:spcAft>
              <a:defRPr/>
            </a:pPr>
            <a:r>
              <a:rPr lang="ar-EG" sz="3200" b="1" dirty="0">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50800" dist="38100" dir="2700000" algn="tl" rotWithShape="0">
                    <a:prstClr val="black">
                      <a:alpha val="40000"/>
                    </a:prstClr>
                  </a:outerShdw>
                </a:effectLst>
                <a:latin typeface="+mj-lt"/>
                <a:ea typeface="+mj-ea"/>
                <a:cs typeface="+mj-cs"/>
              </a:rPr>
              <a:t>1</a:t>
            </a:r>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85707" y="2233763"/>
            <a:ext cx="1944176" cy="120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73325" y="3658733"/>
            <a:ext cx="17145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77594" y="4978515"/>
            <a:ext cx="2019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2406" y="863084"/>
            <a:ext cx="1752601" cy="135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7627" y="1574603"/>
            <a:ext cx="6238933" cy="523220"/>
          </a:xfrm>
          <a:prstGeom prst="rect">
            <a:avLst/>
          </a:prstGeom>
          <a:noFill/>
        </p:spPr>
        <p:txBody>
          <a:bodyPr wrap="square" rtlCol="1">
            <a:spAutoFit/>
          </a:bodyPr>
          <a:lstStyle/>
          <a:p>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إماطة ما يؤذي الناس ويؤلمهم.</a:t>
            </a:r>
          </a:p>
        </p:txBody>
      </p:sp>
      <p:sp>
        <p:nvSpPr>
          <p:cNvPr id="23" name="TextBox 22"/>
          <p:cNvSpPr txBox="1"/>
          <p:nvPr/>
        </p:nvSpPr>
        <p:spPr>
          <a:xfrm>
            <a:off x="2664137" y="4051913"/>
            <a:ext cx="5882423" cy="523220"/>
          </a:xfrm>
          <a:prstGeom prst="rect">
            <a:avLst/>
          </a:prstGeom>
          <a:noFill/>
        </p:spPr>
        <p:txBody>
          <a:bodyPr wrap="square" rtlCol="1">
            <a:spAutoFit/>
          </a:bodyPr>
          <a:lstStyle/>
          <a:p>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الالتزام بقواعد السلامة المرورية</a:t>
            </a:r>
          </a:p>
        </p:txBody>
      </p:sp>
      <p:sp>
        <p:nvSpPr>
          <p:cNvPr id="24" name="TextBox 23"/>
          <p:cNvSpPr txBox="1"/>
          <p:nvPr/>
        </p:nvSpPr>
        <p:spPr>
          <a:xfrm>
            <a:off x="2307627" y="2733984"/>
            <a:ext cx="6238933" cy="523220"/>
          </a:xfrm>
          <a:prstGeom prst="rect">
            <a:avLst/>
          </a:prstGeom>
          <a:noFill/>
        </p:spPr>
        <p:txBody>
          <a:bodyPr wrap="square" rtlCol="1">
            <a:spAutoFit/>
          </a:bodyPr>
          <a:lstStyle/>
          <a:p>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عدم إزعاج الآخرين في أثناء اللعب</a:t>
            </a:r>
          </a:p>
        </p:txBody>
      </p:sp>
      <p:sp>
        <p:nvSpPr>
          <p:cNvPr id="25" name="TextBox 24"/>
          <p:cNvSpPr txBox="1"/>
          <p:nvPr/>
        </p:nvSpPr>
        <p:spPr>
          <a:xfrm>
            <a:off x="2650025" y="5191720"/>
            <a:ext cx="5896535" cy="523220"/>
          </a:xfrm>
          <a:prstGeom prst="rect">
            <a:avLst/>
          </a:prstGeom>
          <a:noFill/>
        </p:spPr>
        <p:txBody>
          <a:bodyPr wrap="square" rtlCol="1">
            <a:spAutoFit/>
          </a:bodyPr>
          <a:lstStyle/>
          <a:p>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الاستفادة من التقنية في التعليم</a:t>
            </a:r>
          </a:p>
        </p:txBody>
      </p:sp>
      <p:cxnSp>
        <p:nvCxnSpPr>
          <p:cNvPr id="8" name="Straight Arrow Connector 7"/>
          <p:cNvCxnSpPr>
            <a:cxnSpLocks/>
          </p:cNvCxnSpPr>
          <p:nvPr/>
        </p:nvCxnSpPr>
        <p:spPr>
          <a:xfrm flipH="1">
            <a:off x="2650026" y="1879485"/>
            <a:ext cx="2156179" cy="3853771"/>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cxnSpLocks/>
          </p:cNvCxnSpPr>
          <p:nvPr/>
        </p:nvCxnSpPr>
        <p:spPr>
          <a:xfrm flipH="1">
            <a:off x="3018622" y="2895919"/>
            <a:ext cx="1418986" cy="31387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cxnSp>
        <p:nvCxnSpPr>
          <p:cNvPr id="32" name="Straight Arrow Connector 31"/>
          <p:cNvCxnSpPr>
            <a:cxnSpLocks/>
          </p:cNvCxnSpPr>
          <p:nvPr/>
        </p:nvCxnSpPr>
        <p:spPr>
          <a:xfrm flipH="1" flipV="1">
            <a:off x="2987824" y="1804390"/>
            <a:ext cx="1584176" cy="2410722"/>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cxnSpLocks/>
          </p:cNvCxnSpPr>
          <p:nvPr/>
        </p:nvCxnSpPr>
        <p:spPr>
          <a:xfrm flipH="1" flipV="1">
            <a:off x="2650027" y="4450823"/>
            <a:ext cx="2156178" cy="1099192"/>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p:cTn id="41" dur="500" fill="hold"/>
                                        <p:tgtEl>
                                          <p:spTgt spid="1030"/>
                                        </p:tgtEl>
                                        <p:attrNameLst>
                                          <p:attrName>ppt_w</p:attrName>
                                        </p:attrNameLst>
                                      </p:cBhvr>
                                      <p:tavLst>
                                        <p:tav tm="0">
                                          <p:val>
                                            <p:fltVal val="0"/>
                                          </p:val>
                                        </p:tav>
                                        <p:tav tm="100000">
                                          <p:val>
                                            <p:strVal val="#ppt_w"/>
                                          </p:val>
                                        </p:tav>
                                      </p:tavLst>
                                    </p:anim>
                                    <p:anim calcmode="lin" valueType="num">
                                      <p:cBhvr>
                                        <p:cTn id="42" dur="500" fill="hold"/>
                                        <p:tgtEl>
                                          <p:spTgt spid="1030"/>
                                        </p:tgtEl>
                                        <p:attrNameLst>
                                          <p:attrName>ppt_h</p:attrName>
                                        </p:attrNameLst>
                                      </p:cBhvr>
                                      <p:tavLst>
                                        <p:tav tm="0">
                                          <p:val>
                                            <p:fltVal val="0"/>
                                          </p:val>
                                        </p:tav>
                                        <p:tav tm="100000">
                                          <p:val>
                                            <p:strVal val="#ppt_h"/>
                                          </p:val>
                                        </p:tav>
                                      </p:tavLst>
                                    </p:anim>
                                    <p:animEffect transition="in" filter="fade">
                                      <p:cBhvr>
                                        <p:cTn id="43" dur="500"/>
                                        <p:tgtEl>
                                          <p:spTgt spid="1030"/>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029"/>
                                        </p:tgtEl>
                                        <p:attrNameLst>
                                          <p:attrName>style.visibility</p:attrName>
                                        </p:attrNameLst>
                                      </p:cBhvr>
                                      <p:to>
                                        <p:strVal val="visible"/>
                                      </p:to>
                                    </p:set>
                                    <p:anim calcmode="lin" valueType="num">
                                      <p:cBhvr>
                                        <p:cTn id="59" dur="500" fill="hold"/>
                                        <p:tgtEl>
                                          <p:spTgt spid="1029"/>
                                        </p:tgtEl>
                                        <p:attrNameLst>
                                          <p:attrName>ppt_w</p:attrName>
                                        </p:attrNameLst>
                                      </p:cBhvr>
                                      <p:tavLst>
                                        <p:tav tm="0">
                                          <p:val>
                                            <p:fltVal val="0"/>
                                          </p:val>
                                        </p:tav>
                                        <p:tav tm="100000">
                                          <p:val>
                                            <p:strVal val="#ppt_w"/>
                                          </p:val>
                                        </p:tav>
                                      </p:tavLst>
                                    </p:anim>
                                    <p:anim calcmode="lin" valueType="num">
                                      <p:cBhvr>
                                        <p:cTn id="60" dur="500" fill="hold"/>
                                        <p:tgtEl>
                                          <p:spTgt spid="1029"/>
                                        </p:tgtEl>
                                        <p:attrNameLst>
                                          <p:attrName>ppt_h</p:attrName>
                                        </p:attrNameLst>
                                      </p:cBhvr>
                                      <p:tavLst>
                                        <p:tav tm="0">
                                          <p:val>
                                            <p:fltVal val="0"/>
                                          </p:val>
                                        </p:tav>
                                        <p:tav tm="100000">
                                          <p:val>
                                            <p:strVal val="#ppt_h"/>
                                          </p:val>
                                        </p:tav>
                                      </p:tavLst>
                                    </p:anim>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heel(1)">
                                      <p:cBhvr>
                                        <p:cTn id="66" dur="75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1)">
                                      <p:cBhvr>
                                        <p:cTn id="71" dur="75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heel(1)">
                                      <p:cBhvr>
                                        <p:cTn id="76" dur="75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heel(1)">
                                      <p:cBhvr>
                                        <p:cTn id="81"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6"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lmohandes\Desktop\خلفيات بوربوينت\5d4460c5770a8c4b47aab90e66242c93.jpg"/>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43608" y="620688"/>
            <a:ext cx="7198685" cy="5211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3848" y="2636912"/>
            <a:ext cx="4824536" cy="1754326"/>
          </a:xfrm>
          <a:prstGeom prst="rect">
            <a:avLst/>
          </a:prstGeom>
          <a:noFill/>
        </p:spPr>
        <p:txBody>
          <a:bodyPr wrap="square" rtlCol="1">
            <a:spAutoFit/>
          </a:bodyPr>
          <a:lstStyle/>
          <a:p>
            <a:pPr algn="justLow"/>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rPr>
              <a:t>2- قال تعالي </a:t>
            </a:r>
            <a:r>
              <a:rPr lang="ar-SA" sz="3600" b="1" dirty="0">
                <a:solidFill>
                  <a:schemeClr val="bg1"/>
                </a:solidFill>
              </a:rPr>
              <a:t>﴿وَالْخَيْلَ وَالْبِغَالَ وَالْحَمِيرَ لِتَرْكَبُوهَا وَزِينَةً وَيَخْلُقُ مَا لا تَعْلَمُونَ﴾ [النحل:8]</a:t>
            </a:r>
            <a:endParaRPr lang="en-US" sz="3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48fb381bb1414c12787bbd777f666b4fe399db2"/>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5693</TotalTime>
  <Words>2264</Words>
  <Application>Microsoft Office PowerPoint</Application>
  <PresentationFormat>عرض على الشاشة (4:3)</PresentationFormat>
  <Paragraphs>415</Paragraphs>
  <Slides>62</Slides>
  <Notes>37</Notes>
  <HiddenSlides>0</HiddenSlides>
  <MMClips>0</MMClips>
  <ScaleCrop>false</ScaleCrop>
  <HeadingPairs>
    <vt:vector size="6" baseType="variant">
      <vt:variant>
        <vt:lpstr>الخطوط المستخدمة</vt:lpstr>
      </vt:variant>
      <vt:variant>
        <vt:i4>3</vt:i4>
      </vt:variant>
      <vt:variant>
        <vt:lpstr>نسق</vt:lpstr>
      </vt:variant>
      <vt:variant>
        <vt:i4>23</vt:i4>
      </vt:variant>
      <vt:variant>
        <vt:lpstr>عناوين الشرائح</vt:lpstr>
      </vt:variant>
      <vt:variant>
        <vt:i4>62</vt:i4>
      </vt:variant>
    </vt:vector>
  </HeadingPairs>
  <TitlesOfParts>
    <vt:vector size="88" baseType="lpstr">
      <vt:lpstr>Arial</vt:lpstr>
      <vt:lpstr>Calibri</vt:lpstr>
      <vt:lpstr>Wingdings</vt:lpstr>
      <vt:lpstr>سمة Office</vt:lpstr>
      <vt:lpstr>1_سمة Office</vt:lpstr>
      <vt:lpstr>2_سمة Office</vt:lpstr>
      <vt:lpstr>3_سمة Office</vt:lpstr>
      <vt:lpstr>4_سمة Office</vt:lpstr>
      <vt:lpstr>5_سمة Office</vt:lpstr>
      <vt:lpstr>6_سمة Office</vt:lpstr>
      <vt:lpstr>7_سمة Office</vt:lpstr>
      <vt:lpstr>8_سمة Office</vt:lpstr>
      <vt:lpstr>9_سمة Office</vt:lpstr>
      <vt:lpstr>10_سمة Office</vt:lpstr>
      <vt:lpstr>11_سمة Office</vt:lpstr>
      <vt:lpstr>12_سمة Office</vt:lpstr>
      <vt:lpstr>13_سمة Office</vt:lpstr>
      <vt:lpstr>14_سمة Office</vt:lpstr>
      <vt:lpstr>15_سمة Office</vt:lpstr>
      <vt:lpstr>16_سمة Office</vt:lpstr>
      <vt:lpstr>17_سمة Office</vt:lpstr>
      <vt:lpstr>18_سمة Office</vt:lpstr>
      <vt:lpstr>19_سمة Office</vt:lpstr>
      <vt:lpstr>20_سمة Office</vt:lpstr>
      <vt:lpstr>21_سمة Office</vt:lpstr>
      <vt:lpstr>22_سمة Office</vt:lpstr>
      <vt:lpstr>عرض تقديمي في PowerPoint</vt:lpstr>
      <vt:lpstr>أسرتي العزيزة</vt:lpstr>
      <vt:lpstr>النشــاط </vt:lpstr>
      <vt:lpstr>الكفايات المستهدفة </vt:lpstr>
      <vt:lpstr>عرض تقديمي في PowerPoint</vt:lpstr>
      <vt:lpstr>عرض تقديمي في PowerPoint</vt:lpstr>
      <vt:lpstr>مَدْخَلُ الوحْدَة</vt:lpstr>
      <vt:lpstr>أصل بين الأدب والصورة التي تناسبه:</vt:lpstr>
      <vt:lpstr>عرض تقديمي في PowerPoint</vt:lpstr>
      <vt:lpstr>عرض تقديمي في PowerPoint</vt:lpstr>
      <vt:lpstr>عرض تقديمي في PowerPoint</vt:lpstr>
      <vt:lpstr>عرض تقديمي في PowerPoint</vt:lpstr>
      <vt:lpstr>عرض تقديمي في PowerPoint</vt:lpstr>
      <vt:lpstr>ب- أُضِيفُ صِفَاتٍ أُخْرَى غَيّرَ مَا سَبَق.</vt:lpstr>
      <vt:lpstr>أ-أكمل أَوْجُهَ الاخْتِلافِ بَيّنَ السيّارَة والطّائِرَة:</vt:lpstr>
      <vt:lpstr>عرض تقديمي في PowerPoint</vt:lpstr>
      <vt:lpstr>ب- مِنْ أَوْجُهِ الشَبه بَيّنَ السّيارَة والطّائِرة أَنّهُمَا: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الرابع الابتدائي - الفصل الدراسي الثاني</dc:title>
  <cp:lastModifiedBy>Eman Adel</cp:lastModifiedBy>
  <cp:revision>473</cp:revision>
  <dcterms:created xsi:type="dcterms:W3CDTF">2010-11-30T14:34:05Z</dcterms:created>
  <dcterms:modified xsi:type="dcterms:W3CDTF">2020-11-28T12:57:19Z</dcterms:modified>
</cp:coreProperties>
</file>