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381" r:id="rId2"/>
    <p:sldId id="369" r:id="rId3"/>
    <p:sldId id="379" r:id="rId4"/>
    <p:sldId id="382" r:id="rId5"/>
    <p:sldId id="302" r:id="rId6"/>
    <p:sldId id="370" r:id="rId7"/>
    <p:sldId id="372" r:id="rId8"/>
    <p:sldId id="371" r:id="rId9"/>
    <p:sldId id="373" r:id="rId10"/>
    <p:sldId id="374" r:id="rId11"/>
    <p:sldId id="375" r:id="rId12"/>
    <p:sldId id="380" r:id="rId13"/>
    <p:sldId id="376" r:id="rId14"/>
    <p:sldId id="378" r:id="rId15"/>
  </p:sldIdLst>
  <p:sldSz cx="9144000" cy="6858000" type="screen4x3"/>
  <p:notesSz cx="6858000" cy="9144000"/>
  <p:custDataLst>
    <p:tags r:id="rId17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CCFF33"/>
    <a:srgbClr val="FFFF99"/>
    <a:srgbClr val="007635"/>
    <a:srgbClr val="FFFF00"/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CEE8665-85F0-4D29-85C6-CAE56E9B2DDC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1D00F2-FFD6-4620-BEEB-41CE249F975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999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D00F2-FFD6-4620-BEEB-41CE249F9750}" type="slidenum">
              <a:rPr lang="ar-EG" smtClean="0"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2670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C3D6-ABCD-4C6C-9DD4-A9E9870CDCC3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85CEC-48EB-4D65-AABE-997A14FD46A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D76B-692B-4243-9AFF-576532816EFA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2FDD-9639-4180-B7BA-96A390E96EB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CEBFD-92EB-420D-A3E8-6FB05223A6C2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CAB6-DC51-4E1E-A377-18659BD30BF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B968-B49E-4647-AC29-5158C17A5B8A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A7F40-F94D-4F2C-A69D-D667082FB81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49C8-E968-49DB-8F2A-86A87FBE9F79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73C1-0E61-4DC2-B409-38DC227AA19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DFF8-D4CD-4E7C-AE5E-CC99C96D6184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6CFF9-6D1B-4F60-BAD8-CD8C96434DC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3AD6-BE5C-4FC9-BD01-A9DCD6E8FC54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A808E-A66B-4838-9248-E661B75E210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4B97-86BC-46EA-8C2E-D0421A0CE59A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CAE1-9074-459A-95B0-9D511D3A047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9CB2F-56FD-4C59-942D-19BF168591EA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DD26-1F12-4B3A-885F-65DEDABD35B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E2A9-EFF3-49D1-B2C4-CBC4F9BA9BFC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98022-8B1B-45C8-911E-B956EAD2CBA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28E0-26E7-4E8F-9800-EEFB85ABC95C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42B4-00C2-4B3B-A681-1EC21D563C2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E321E-36C9-47C2-842A-21F485C809FB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47FBAD-5DCB-488C-8AB2-0CE64CAD5B6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0A548AC0-9BA8-4AD0-88AC-60A4E19D6110}"/>
              </a:ext>
            </a:extLst>
          </p:cNvPr>
          <p:cNvSpPr txBox="1">
            <a:spLocks/>
          </p:cNvSpPr>
          <p:nvPr/>
        </p:nvSpPr>
        <p:spPr>
          <a:xfrm rot="341396">
            <a:off x="2441307" y="3111407"/>
            <a:ext cx="5256599" cy="857256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n-cs"/>
              </a:rPr>
              <a:t>حرف ومهن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8E63E2E-8DC7-4797-8C7B-70C730929E3B}"/>
              </a:ext>
            </a:extLst>
          </p:cNvPr>
          <p:cNvSpPr/>
          <p:nvPr/>
        </p:nvSpPr>
        <p:spPr>
          <a:xfrm rot="273330">
            <a:off x="3920070" y="1680328"/>
            <a:ext cx="2746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الرابعة</a:t>
            </a:r>
          </a:p>
        </p:txBody>
      </p:sp>
    </p:spTree>
    <p:extLst>
      <p:ext uri="{BB962C8B-B14F-4D97-AF65-F5344CB8AC3E}">
        <p14:creationId xmlns:p14="http://schemas.microsoft.com/office/powerpoint/2010/main" val="399775227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087611"/>
            <a:ext cx="712879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200" b="1" dirty="0"/>
              <a:t>3- بمشاركة من بجانبي نقترح عناوين أخرى للنص، ونكتبها:</a:t>
            </a:r>
          </a:p>
          <a:p>
            <a:pPr algn="ctr">
              <a:lnSpc>
                <a:spcPct val="150000"/>
              </a:lnSpc>
            </a:pPr>
            <a:r>
              <a:rPr lang="ar-EG" sz="3200" dirty="0"/>
              <a:t>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069815" y="2572528"/>
            <a:ext cx="1877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الجد في العمل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60812" y="3380840"/>
            <a:ext cx="2095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المخلوقات تعمل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61287" y="4189152"/>
            <a:ext cx="2694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رحلة طلال إلى الحقل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10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7" y="620688"/>
            <a:ext cx="720653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EG" sz="3600" b="1" dirty="0">
                <a:ln/>
                <a:solidFill>
                  <a:srgbClr val="000099"/>
                </a:solidFill>
              </a:rPr>
              <a:t>رابعاً: أجيب حسب المطلوب بين الأقواس: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7598" y="1742698"/>
            <a:ext cx="6954553" cy="181588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2800" b="1" dirty="0">
                <a:ln/>
                <a:solidFill>
                  <a:schemeClr val="accent3"/>
                </a:solidFill>
              </a:rPr>
              <a:t>1- ورد لفظ المفعول المطلق في آخر جملة من النص (أتذكرها وأكتبها بخط جميل) </a:t>
            </a:r>
          </a:p>
          <a:p>
            <a:pPr algn="ctr"/>
            <a:endParaRPr lang="ar-EG" sz="28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ar-EG" sz="2800" b="1" dirty="0">
                <a:ln/>
                <a:solidFill>
                  <a:schemeClr val="accent3"/>
                </a:solidFill>
              </a:rPr>
              <a:t>....................................................................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1912" y="3919865"/>
            <a:ext cx="6920239" cy="181588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2800" b="1" dirty="0">
                <a:ln/>
                <a:solidFill>
                  <a:schemeClr val="accent3"/>
                </a:solidFill>
              </a:rPr>
              <a:t>2- عاد طلال إلى البيت مسرعاً </a:t>
            </a:r>
          </a:p>
          <a:p>
            <a:pPr algn="ctr"/>
            <a:r>
              <a:rPr lang="ar-EG" sz="2800" b="1" dirty="0">
                <a:ln/>
                <a:solidFill>
                  <a:schemeClr val="accent3"/>
                </a:solidFill>
              </a:rPr>
              <a:t>(أضع-فاطمة-بدل-طلال-وأغير ما يلزم) </a:t>
            </a:r>
          </a:p>
          <a:p>
            <a:pPr algn="ctr"/>
            <a:endParaRPr lang="ar-EG" sz="28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ar-EG" sz="2800" b="1" dirty="0">
                <a:ln/>
                <a:solidFill>
                  <a:schemeClr val="accent3"/>
                </a:solidFill>
              </a:rPr>
              <a:t>....................................................................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7140" y="5013176"/>
            <a:ext cx="381546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عادت فاطمة إلى البيت مسرعة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764614" y="2849990"/>
            <a:ext cx="2194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ينجح نجاحاً باهراً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220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80312" y="1017363"/>
            <a:ext cx="93610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64188" y="908720"/>
            <a:ext cx="1224136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/>
              <a:t>الأزهار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80012" y="908720"/>
            <a:ext cx="1224136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/>
              <a:t>الأطيار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39852" y="893413"/>
            <a:ext cx="1224136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/>
              <a:t>الكائنات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55676" y="893413"/>
            <a:ext cx="1224136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/>
              <a:t>الأعشاش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8188" y="2172581"/>
            <a:ext cx="6840760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(ألون الجمع المختلف وأسمِّي نوعه) 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3656334" y="3190064"/>
            <a:ext cx="1635746" cy="9590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/>
              <a:t>الكائنات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056894" y="4458676"/>
            <a:ext cx="2847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جمع مؤنث سالم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690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61240" y="482773"/>
            <a:ext cx="7017538" cy="1512167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b="1" dirty="0"/>
              <a:t>خامساً: 1- أضع خطًا تحت الجمل المثبتة وخطين تحت الجمل المنفية فيما يأتي:</a:t>
            </a:r>
            <a:endParaRPr lang="ar-EG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420888"/>
            <a:ext cx="5904656" cy="35394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ln/>
                <a:solidFill>
                  <a:srgbClr val="000099"/>
                </a:solidFill>
              </a:rPr>
              <a:t>فتح كتبه ليدرس.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EG" sz="3200" b="1" dirty="0">
              <a:ln/>
              <a:solidFill>
                <a:srgbClr val="00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ln/>
                <a:solidFill>
                  <a:srgbClr val="000099"/>
                </a:solidFill>
              </a:rPr>
              <a:t>لا يغفل عنها.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EG" sz="3200" b="1" dirty="0">
              <a:ln/>
              <a:solidFill>
                <a:srgbClr val="00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ln/>
                <a:solidFill>
                  <a:srgbClr val="000099"/>
                </a:solidFill>
              </a:rPr>
              <a:t>لا أكون أقل هذه الكائنات.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EG" sz="3200" b="1" dirty="0">
              <a:ln/>
              <a:solidFill>
                <a:srgbClr val="00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ln/>
                <a:solidFill>
                  <a:srgbClr val="000099"/>
                </a:solidFill>
              </a:rPr>
              <a:t>جلس تحت ظل شجرة.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508104" y="2996952"/>
            <a:ext cx="286236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44008" y="3933056"/>
            <a:ext cx="374441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44008" y="4077072"/>
            <a:ext cx="374441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44008" y="4941168"/>
            <a:ext cx="374441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4008" y="5085184"/>
            <a:ext cx="37264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04048" y="5960318"/>
            <a:ext cx="329499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594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835696" y="428469"/>
            <a:ext cx="5472608" cy="108012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أكمل الفراغات الآتية بما يناسبها: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1953250"/>
            <a:ext cx="47525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(الفراخ. الجرو. الذَّرُّ. الحمل)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2780928"/>
            <a:ext cx="5472608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ar-EG" sz="2800" b="1" dirty="0"/>
              <a:t>................ هي صغار الطيور.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ar-EG" sz="2800" b="1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ar-EG" sz="2800" b="1" dirty="0"/>
              <a:t>................ هي صغار النمل.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ar-EG" sz="2800" b="1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ar-EG" sz="2800" b="1" dirty="0"/>
              <a:t>............... هو صغير الكلب.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ar-EG" sz="2800" b="1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ar-EG" sz="2800" b="1" dirty="0"/>
              <a:t>...............هو صغير الضأن.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2263" y="2679842"/>
            <a:ext cx="12961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الفراخ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2527" y="3457775"/>
            <a:ext cx="12961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الذَّرُّ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1383" y="4335199"/>
            <a:ext cx="12961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الجرو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2263" y="5212623"/>
            <a:ext cx="12961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الحمل</a:t>
            </a:r>
          </a:p>
        </p:txBody>
      </p:sp>
    </p:spTree>
    <p:extLst>
      <p:ext uri="{BB962C8B-B14F-4D97-AF65-F5344CB8AC3E}">
        <p14:creationId xmlns:p14="http://schemas.microsoft.com/office/powerpoint/2010/main" val="11768884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73D6E9A-F924-45F9-B700-CEB6619335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098" y="908721"/>
            <a:ext cx="7439326" cy="51751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1916832"/>
            <a:ext cx="503241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نص الاستماع </a:t>
            </a:r>
          </a:p>
          <a:p>
            <a:pPr algn="ctr"/>
            <a:r>
              <a:rPr lang="ar-EG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 يعملُ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576505"/>
            <a:ext cx="6192688" cy="545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618197" y="2402122"/>
            <a:ext cx="4195638" cy="1800200"/>
          </a:xfrm>
          <a:prstGeom prst="rect">
            <a:avLst/>
          </a:prstGeom>
        </p:spPr>
        <p:txBody>
          <a:bodyPr rtlCol="1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EG" sz="5400" b="1" dirty="0">
                <a:latin typeface="+mj-lt"/>
                <a:ea typeface="+mj-ea"/>
                <a:cs typeface="+mj-cs"/>
              </a:rPr>
              <a:t>أستمع ثم أجيب</a:t>
            </a:r>
          </a:p>
        </p:txBody>
      </p:sp>
    </p:spTree>
    <p:extLst>
      <p:ext uri="{BB962C8B-B14F-4D97-AF65-F5344CB8AC3E}">
        <p14:creationId xmlns:p14="http://schemas.microsoft.com/office/powerpoint/2010/main" val="31143806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337" y="836712"/>
            <a:ext cx="63367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أولأً: أختار الإجابة الصحيحة فيما يأتي: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425815"/>
            <a:ext cx="8050497" cy="37981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ذهب طلال إلى: </a:t>
            </a:r>
          </a:p>
          <a:p>
            <a:pPr algn="ctr">
              <a:lnSpc>
                <a:spcPct val="150000"/>
              </a:lnSpc>
            </a:pPr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السوق        ب– البيت         جـ- المسجد       د- الحقل </a:t>
            </a:r>
          </a:p>
          <a:p>
            <a:pPr>
              <a:lnSpc>
                <a:spcPct val="150000"/>
              </a:lnSpc>
            </a:pPr>
            <a:endParaRPr lang="ar-EG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الحيوان الذي لم يذكر في النص من بين الحيوانات الآتية هو:</a:t>
            </a:r>
          </a:p>
          <a:p>
            <a:pPr marL="342900" indent="-342900" algn="ctr">
              <a:lnSpc>
                <a:spcPct val="150000"/>
              </a:lnSpc>
              <a:buAutoNum type="arabic1Minus"/>
            </a:pPr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الكلب          ب– الغنم         جـ- البقر          د- الطيور</a:t>
            </a:r>
          </a:p>
          <a:p>
            <a:pPr>
              <a:lnSpc>
                <a:spcPct val="150000"/>
              </a:lnSpc>
            </a:pPr>
            <a:endParaRPr lang="ar-EG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683568" y="1908986"/>
            <a:ext cx="1512168" cy="1064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/>
          <p:cNvSpPr/>
          <p:nvPr/>
        </p:nvSpPr>
        <p:spPr>
          <a:xfrm>
            <a:off x="2843808" y="3909958"/>
            <a:ext cx="136095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26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429" y="1052736"/>
            <a:ext cx="62963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أولأً: أختار الاجابة الصحيحة فيما يأتي: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791845"/>
            <a:ext cx="7546441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النمل والنحل يُضرب بهما المثل في:</a:t>
            </a:r>
          </a:p>
          <a:p>
            <a:endParaRPr lang="ar-EG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AutoNum type="arabic1Minus"/>
            </a:pPr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الاجتهاد        ب – الكسل      جـ- القوة         د- السرعة</a:t>
            </a:r>
          </a:p>
          <a:p>
            <a:endParaRPr lang="ar-EG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فصل من الفصول الأربعة ذكر في النص:</a:t>
            </a:r>
          </a:p>
          <a:p>
            <a:endParaRPr lang="ar-EG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الصيف         ب- الخريف      جـ- الشتاء         د- الربيع</a:t>
            </a:r>
          </a:p>
          <a:p>
            <a:endParaRPr lang="ar-EG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6656797" y="2589514"/>
            <a:ext cx="1512168" cy="623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2915816" y="4221088"/>
            <a:ext cx="1512168" cy="7444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4052" y="583978"/>
            <a:ext cx="763838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ثانيًا: أكتب أمام صورة كل حيوان مما يأتي، جملة تدل على العمل الذي كان يعمله في الحقل: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2287319" cy="160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55934"/>
            <a:ext cx="2267322" cy="161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50" y="4005064"/>
            <a:ext cx="21620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06" y="3980074"/>
            <a:ext cx="2400870" cy="156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1350" y="3469734"/>
            <a:ext cx="22509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/>
              <a:t>................................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8032" y="3469734"/>
            <a:ext cx="22509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/>
              <a:t>................................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1350" y="5510961"/>
            <a:ext cx="22509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/>
              <a:t>................................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7948" y="5517232"/>
            <a:ext cx="22509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/>
              <a:t>................................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4580131" y="3376066"/>
            <a:ext cx="3376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تحمل النمل قوتها إلي بيتها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708032" y="3349132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تطعم الطيور فراخها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641918" y="5437153"/>
            <a:ext cx="3369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تمتص النحلة رحيق الأزهار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905408" y="5454881"/>
            <a:ext cx="2517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يحرس الكلب الأغنام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64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47664" y="1124744"/>
            <a:ext cx="6408712" cy="4032448"/>
          </a:xfrm>
          <a:prstGeom prst="wedgeRoundRectCallout">
            <a:avLst>
              <a:gd name="adj1" fmla="val -37834"/>
              <a:gd name="adj2" fmla="val 6308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TextBox 4"/>
          <p:cNvSpPr txBox="1"/>
          <p:nvPr/>
        </p:nvSpPr>
        <p:spPr>
          <a:xfrm>
            <a:off x="1835696" y="1268760"/>
            <a:ext cx="5832648" cy="35086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أقوِّم استماعي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إن أجبت عن جميع الفقرات السابقة إجابة صحيحة فمستوى استماعي جيد.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إن أجبت عن خمس فقرات فأكثر إجابة صحيحة فمستوي استماعي متوسط.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إن أجبت عن أربع فقرات فأقل إجابة صحيحة فأنا بحاجه إلى زيادة تركيز.</a:t>
            </a:r>
          </a:p>
        </p:txBody>
      </p:sp>
    </p:spTree>
    <p:extLst>
      <p:ext uri="{BB962C8B-B14F-4D97-AF65-F5344CB8AC3E}">
        <p14:creationId xmlns:p14="http://schemas.microsoft.com/office/powerpoint/2010/main" val="7658012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764704"/>
            <a:ext cx="5778388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EG" sz="3200" b="1" dirty="0">
                <a:ln/>
                <a:solidFill>
                  <a:srgbClr val="000099"/>
                </a:solidFill>
              </a:rPr>
              <a:t>ثالثًا: 1- خرج طلال إلى المزرعة فوجد كل المخلوقات تعمل، فهل استفاد من ذلك؟ وكيف استفاد؟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2780928"/>
            <a:ext cx="6660232" cy="138499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EG" sz="2800" b="1" dirty="0">
                <a:ln/>
                <a:solidFill>
                  <a:schemeClr val="accent4"/>
                </a:solidFill>
              </a:rPr>
              <a:t>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23873" y="2492896"/>
            <a:ext cx="5019782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نعم عاد إلى بيته وفتح كتبه ليدرس ما تعلمه في المدرسة حتى ينجح نجاحاً باهراً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30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6">
            <a:extLst>
              <a:ext uri="{FF2B5EF4-FFF2-40B4-BE49-F238E27FC236}">
                <a16:creationId xmlns:a16="http://schemas.microsoft.com/office/drawing/2014/main" id="{F692963E-D921-46A2-A6D3-5D75DD158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1" b="89736" l="9785" r="916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1102">
            <a:off x="2036447" y="595107"/>
            <a:ext cx="5597689" cy="1588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4196" y="938760"/>
            <a:ext cx="2592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أختار من النص </a:t>
            </a:r>
          </a:p>
        </p:txBody>
      </p:sp>
      <p:sp>
        <p:nvSpPr>
          <p:cNvPr id="6" name="Left Arrow 5"/>
          <p:cNvSpPr/>
          <p:nvPr/>
        </p:nvSpPr>
        <p:spPr>
          <a:xfrm>
            <a:off x="6660232" y="1844824"/>
            <a:ext cx="1930615" cy="130702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جملة بمعنى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6762" y="1822147"/>
            <a:ext cx="5256584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كل نملة تحمل طعامها.</a:t>
            </a:r>
          </a:p>
          <a:p>
            <a:pPr algn="ctr">
              <a:lnSpc>
                <a:spcPct val="150000"/>
              </a:lnSpc>
            </a:pPr>
            <a:r>
              <a:rPr lang="ar-EG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...............................................</a:t>
            </a:r>
          </a:p>
        </p:txBody>
      </p:sp>
      <p:sp>
        <p:nvSpPr>
          <p:cNvPr id="8" name="Left Arrow 7"/>
          <p:cNvSpPr/>
          <p:nvPr/>
        </p:nvSpPr>
        <p:spPr>
          <a:xfrm>
            <a:off x="6660231" y="4005064"/>
            <a:ext cx="1930615" cy="130702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جملة بمعنى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6762" y="4005064"/>
            <a:ext cx="5256584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جلس تحت شجرة لها ظل.</a:t>
            </a:r>
          </a:p>
          <a:p>
            <a:pPr algn="ctr">
              <a:lnSpc>
                <a:spcPct val="150000"/>
              </a:lnSpc>
            </a:pPr>
            <a:r>
              <a:rPr lang="ar-EG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...............................................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312908" y="2498335"/>
            <a:ext cx="3676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كل نملة تحمل قوتها إلى بيتها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087104" y="4658575"/>
            <a:ext cx="4035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جلس تحت شجرة ظليلة ليستريح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70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f7aa019433ff24f7882cf87b4ba479481d4bf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12627</TotalTime>
  <Words>398</Words>
  <Application>Microsoft Office PowerPoint</Application>
  <PresentationFormat>عرض على الشاشة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الرابع الابتدائي - الفصل الدراسي الثاني</dc:title>
  <cp:lastModifiedBy>Eman Adel</cp:lastModifiedBy>
  <cp:revision>390</cp:revision>
  <dcterms:created xsi:type="dcterms:W3CDTF">2010-11-30T14:34:05Z</dcterms:created>
  <dcterms:modified xsi:type="dcterms:W3CDTF">2020-11-29T10:35:44Z</dcterms:modified>
</cp:coreProperties>
</file>