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1"/>
  </p:notesMasterIdLst>
  <p:sldIdLst>
    <p:sldId id="444" r:id="rId2"/>
    <p:sldId id="445" r:id="rId3"/>
    <p:sldId id="426" r:id="rId4"/>
    <p:sldId id="257" r:id="rId5"/>
    <p:sldId id="402" r:id="rId6"/>
    <p:sldId id="431" r:id="rId7"/>
    <p:sldId id="435" r:id="rId8"/>
    <p:sldId id="452" r:id="rId9"/>
    <p:sldId id="437" r:id="rId10"/>
    <p:sldId id="453" r:id="rId11"/>
    <p:sldId id="454" r:id="rId12"/>
    <p:sldId id="455" r:id="rId13"/>
    <p:sldId id="456" r:id="rId14"/>
    <p:sldId id="468" r:id="rId15"/>
    <p:sldId id="457" r:id="rId16"/>
    <p:sldId id="459" r:id="rId17"/>
    <p:sldId id="460" r:id="rId18"/>
    <p:sldId id="461" r:id="rId19"/>
    <p:sldId id="458" r:id="rId20"/>
    <p:sldId id="469" r:id="rId21"/>
    <p:sldId id="439" r:id="rId22"/>
    <p:sldId id="441" r:id="rId23"/>
    <p:sldId id="467" r:id="rId24"/>
    <p:sldId id="442" r:id="rId25"/>
    <p:sldId id="462" r:id="rId26"/>
    <p:sldId id="470" r:id="rId27"/>
    <p:sldId id="463" r:id="rId28"/>
    <p:sldId id="464" r:id="rId29"/>
    <p:sldId id="465" r:id="rId30"/>
    <p:sldId id="466" r:id="rId31"/>
    <p:sldId id="471" r:id="rId32"/>
    <p:sldId id="472" r:id="rId33"/>
    <p:sldId id="473" r:id="rId34"/>
    <p:sldId id="474" r:id="rId35"/>
    <p:sldId id="475" r:id="rId36"/>
    <p:sldId id="476" r:id="rId37"/>
    <p:sldId id="477" r:id="rId38"/>
    <p:sldId id="478" r:id="rId39"/>
    <p:sldId id="479" r:id="rId40"/>
  </p:sldIdLst>
  <p:sldSz cx="9144000" cy="6858000" type="screen4x3"/>
  <p:notesSz cx="6858000" cy="9144000"/>
  <p:defaultTextStyle>
    <a:defPPr>
      <a:defRPr lang="ar-EG"/>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0000FF"/>
    <a:srgbClr val="00FF00"/>
    <a:srgbClr val="006600"/>
    <a:srgbClr val="990099"/>
    <a:srgbClr val="FF0000"/>
    <a:srgbClr val="CC0099"/>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0280" autoAdjust="0"/>
    <p:restoredTop sz="94660"/>
  </p:normalViewPr>
  <p:slideViewPr>
    <p:cSldViewPr>
      <p:cViewPr>
        <p:scale>
          <a:sx n="56" d="100"/>
          <a:sy n="56" d="100"/>
        </p:scale>
        <p:origin x="-78" y="-4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1" fontAlgn="auto">
              <a:spcBef>
                <a:spcPts val="0"/>
              </a:spcBef>
              <a:spcAft>
                <a:spcPts val="0"/>
              </a:spcAft>
              <a:defRPr sz="1200">
                <a:latin typeface="+mn-lt"/>
                <a:cs typeface="+mn-cs"/>
              </a:defRPr>
            </a:lvl1pPr>
          </a:lstStyle>
          <a:p>
            <a:pPr>
              <a:defRPr/>
            </a:pPr>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rtl="1" fontAlgn="auto">
              <a:spcBef>
                <a:spcPts val="0"/>
              </a:spcBef>
              <a:spcAft>
                <a:spcPts val="0"/>
              </a:spcAft>
              <a:defRPr sz="1200">
                <a:latin typeface="+mn-lt"/>
                <a:cs typeface="+mn-cs"/>
              </a:defRPr>
            </a:lvl1pPr>
          </a:lstStyle>
          <a:p>
            <a:pPr>
              <a:defRPr/>
            </a:pPr>
            <a:fld id="{AA743928-ABC4-4DA3-90F5-4E4522598A28}" type="datetimeFigureOut">
              <a:rPr lang="ar-EG"/>
              <a:pPr>
                <a:defRPr/>
              </a:pPr>
              <a:t>15/03/1438</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ar-EG"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1" fontAlgn="auto">
              <a:spcBef>
                <a:spcPts val="0"/>
              </a:spcBef>
              <a:spcAft>
                <a:spcPts val="0"/>
              </a:spcAft>
              <a:defRPr sz="1200">
                <a:latin typeface="+mn-lt"/>
                <a:cs typeface="+mn-cs"/>
              </a:defRPr>
            </a:lvl1pPr>
          </a:lstStyle>
          <a:p>
            <a:pPr>
              <a:defRPr/>
            </a:pPr>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rtl="1" fontAlgn="auto">
              <a:spcBef>
                <a:spcPts val="0"/>
              </a:spcBef>
              <a:spcAft>
                <a:spcPts val="0"/>
              </a:spcAft>
              <a:defRPr sz="1200">
                <a:latin typeface="+mn-lt"/>
                <a:cs typeface="+mn-cs"/>
              </a:defRPr>
            </a:lvl1pPr>
          </a:lstStyle>
          <a:p>
            <a:pPr>
              <a:defRPr/>
            </a:pPr>
            <a:fld id="{3425C54E-0AF9-4204-8740-922EDB584AC6}" type="slidenum">
              <a:rPr lang="ar-EG"/>
              <a:pPr>
                <a:defRPr/>
              </a:pPr>
              <a:t>‹#›</a:t>
            </a:fld>
            <a:endParaRPr lang="ar-EG"/>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lvl1pPr>
              <a:defRPr/>
            </a:lvl1pPr>
          </a:lstStyle>
          <a:p>
            <a:pPr>
              <a:defRPr/>
            </a:pPr>
            <a:fld id="{EB9CD876-B958-471D-BBA3-5B9F78F6BFB1}" type="datetimeFigureOut">
              <a:rPr lang="ar-EG"/>
              <a:pPr>
                <a:defRPr/>
              </a:pPr>
              <a:t>15/03/1438</a:t>
            </a:fld>
            <a:endParaRPr lang="ar-EG"/>
          </a:p>
        </p:txBody>
      </p:sp>
      <p:sp>
        <p:nvSpPr>
          <p:cNvPr id="5" name="Footer Placeholder 4"/>
          <p:cNvSpPr>
            <a:spLocks noGrp="1"/>
          </p:cNvSpPr>
          <p:nvPr>
            <p:ph type="ftr" sz="quarter" idx="11"/>
          </p:nvPr>
        </p:nvSpPr>
        <p:spPr/>
        <p:txBody>
          <a:bodyPr/>
          <a:lstStyle>
            <a:lvl1pPr>
              <a:defRPr/>
            </a:lvl1pPr>
          </a:lstStyle>
          <a:p>
            <a:pPr>
              <a:defRPr/>
            </a:pPr>
            <a:endParaRPr lang="ar-EG"/>
          </a:p>
        </p:txBody>
      </p:sp>
      <p:sp>
        <p:nvSpPr>
          <p:cNvPr id="6" name="Slide Number Placeholder 5"/>
          <p:cNvSpPr>
            <a:spLocks noGrp="1"/>
          </p:cNvSpPr>
          <p:nvPr>
            <p:ph type="sldNum" sz="quarter" idx="12"/>
          </p:nvPr>
        </p:nvSpPr>
        <p:spPr/>
        <p:txBody>
          <a:bodyPr/>
          <a:lstStyle>
            <a:lvl1pPr>
              <a:defRPr/>
            </a:lvl1pPr>
          </a:lstStyle>
          <a:p>
            <a:pPr>
              <a:defRPr/>
            </a:pPr>
            <a:fld id="{67340A91-ACCE-4058-88F0-F3CB94CDB0AE}"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fld id="{9C62C7E4-FB2B-4A48-A7BD-B564366406AC}" type="datetimeFigureOut">
              <a:rPr lang="ar-EG"/>
              <a:pPr>
                <a:defRPr/>
              </a:pPr>
              <a:t>15/03/1438</a:t>
            </a:fld>
            <a:endParaRPr lang="ar-EG"/>
          </a:p>
        </p:txBody>
      </p:sp>
      <p:sp>
        <p:nvSpPr>
          <p:cNvPr id="5" name="Footer Placeholder 4"/>
          <p:cNvSpPr>
            <a:spLocks noGrp="1"/>
          </p:cNvSpPr>
          <p:nvPr>
            <p:ph type="ftr" sz="quarter" idx="11"/>
          </p:nvPr>
        </p:nvSpPr>
        <p:spPr/>
        <p:txBody>
          <a:bodyPr/>
          <a:lstStyle>
            <a:lvl1pPr>
              <a:defRPr/>
            </a:lvl1pPr>
          </a:lstStyle>
          <a:p>
            <a:pPr>
              <a:defRPr/>
            </a:pPr>
            <a:endParaRPr lang="ar-EG"/>
          </a:p>
        </p:txBody>
      </p:sp>
      <p:sp>
        <p:nvSpPr>
          <p:cNvPr id="6" name="Slide Number Placeholder 5"/>
          <p:cNvSpPr>
            <a:spLocks noGrp="1"/>
          </p:cNvSpPr>
          <p:nvPr>
            <p:ph type="sldNum" sz="quarter" idx="12"/>
          </p:nvPr>
        </p:nvSpPr>
        <p:spPr/>
        <p:txBody>
          <a:bodyPr/>
          <a:lstStyle>
            <a:lvl1pPr>
              <a:defRPr/>
            </a:lvl1pPr>
          </a:lstStyle>
          <a:p>
            <a:pPr>
              <a:defRPr/>
            </a:pPr>
            <a:fld id="{FB43CB7D-4305-483B-BF1E-1B060210F983}"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A3296A-3159-49A1-9ABE-3AF79B269C79}" type="datetimeFigureOut">
              <a:rPr lang="ar-EG"/>
              <a:pPr>
                <a:defRPr/>
              </a:pPr>
              <a:t>15/03/1438</a:t>
            </a:fld>
            <a:endParaRPr lang="ar-EG"/>
          </a:p>
        </p:txBody>
      </p:sp>
      <p:sp>
        <p:nvSpPr>
          <p:cNvPr id="5" name="Footer Placeholder 4"/>
          <p:cNvSpPr>
            <a:spLocks noGrp="1"/>
          </p:cNvSpPr>
          <p:nvPr>
            <p:ph type="ftr" sz="quarter" idx="11"/>
          </p:nvPr>
        </p:nvSpPr>
        <p:spPr/>
        <p:txBody>
          <a:bodyPr/>
          <a:lstStyle>
            <a:lvl1pPr>
              <a:defRPr/>
            </a:lvl1pPr>
          </a:lstStyle>
          <a:p>
            <a:pPr>
              <a:defRPr/>
            </a:pPr>
            <a:endParaRPr lang="ar-EG"/>
          </a:p>
        </p:txBody>
      </p:sp>
      <p:sp>
        <p:nvSpPr>
          <p:cNvPr id="6" name="Slide Number Placeholder 5"/>
          <p:cNvSpPr>
            <a:spLocks noGrp="1"/>
          </p:cNvSpPr>
          <p:nvPr>
            <p:ph type="sldNum" sz="quarter" idx="12"/>
          </p:nvPr>
        </p:nvSpPr>
        <p:spPr/>
        <p:txBody>
          <a:bodyPr/>
          <a:lstStyle>
            <a:lvl1pPr>
              <a:defRPr/>
            </a:lvl1pPr>
          </a:lstStyle>
          <a:p>
            <a:pPr>
              <a:defRPr/>
            </a:pPr>
            <a:fld id="{7C93CE33-675C-4475-88C4-5E75B5565575}"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3"/>
          <p:cNvSpPr>
            <a:spLocks noGrp="1"/>
          </p:cNvSpPr>
          <p:nvPr>
            <p:ph type="dt" sz="half" idx="10"/>
          </p:nvPr>
        </p:nvSpPr>
        <p:spPr/>
        <p:txBody>
          <a:bodyPr/>
          <a:lstStyle>
            <a:lvl1pPr>
              <a:defRPr/>
            </a:lvl1pPr>
          </a:lstStyle>
          <a:p>
            <a:pPr>
              <a:defRPr/>
            </a:pPr>
            <a:fld id="{6CB5A3D9-F889-4647-8BC7-B73591B15FA6}" type="datetimeFigureOut">
              <a:rPr lang="ar-EG"/>
              <a:pPr>
                <a:defRPr/>
              </a:pPr>
              <a:t>15/03/1438</a:t>
            </a:fld>
            <a:endParaRPr lang="ar-EG"/>
          </a:p>
        </p:txBody>
      </p:sp>
      <p:sp>
        <p:nvSpPr>
          <p:cNvPr id="6" name="Footer Placeholder 4"/>
          <p:cNvSpPr>
            <a:spLocks noGrp="1"/>
          </p:cNvSpPr>
          <p:nvPr>
            <p:ph type="ftr" sz="quarter" idx="11"/>
          </p:nvPr>
        </p:nvSpPr>
        <p:spPr/>
        <p:txBody>
          <a:bodyPr/>
          <a:lstStyle>
            <a:lvl1pPr>
              <a:defRPr/>
            </a:lvl1pPr>
          </a:lstStyle>
          <a:p>
            <a:pPr>
              <a:defRPr/>
            </a:pPr>
            <a:endParaRPr lang="ar-EG"/>
          </a:p>
        </p:txBody>
      </p:sp>
      <p:sp>
        <p:nvSpPr>
          <p:cNvPr id="7" name="Slide Number Placeholder 5"/>
          <p:cNvSpPr>
            <a:spLocks noGrp="1"/>
          </p:cNvSpPr>
          <p:nvPr>
            <p:ph type="sldNum" sz="quarter" idx="12"/>
          </p:nvPr>
        </p:nvSpPr>
        <p:spPr/>
        <p:txBody>
          <a:bodyPr/>
          <a:lstStyle>
            <a:lvl1pPr>
              <a:defRPr/>
            </a:lvl1pPr>
          </a:lstStyle>
          <a:p>
            <a:pPr>
              <a:defRPr/>
            </a:pPr>
            <a:fld id="{FF4E7B37-E4A6-401E-ABC2-D5DDE098B1B1}"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3"/>
          <p:cNvSpPr>
            <a:spLocks noGrp="1"/>
          </p:cNvSpPr>
          <p:nvPr>
            <p:ph type="dt" sz="half" idx="10"/>
          </p:nvPr>
        </p:nvSpPr>
        <p:spPr/>
        <p:txBody>
          <a:bodyPr/>
          <a:lstStyle>
            <a:lvl1pPr>
              <a:defRPr/>
            </a:lvl1pPr>
          </a:lstStyle>
          <a:p>
            <a:pPr>
              <a:defRPr/>
            </a:pPr>
            <a:fld id="{7E669FC8-1830-4B54-B1A0-FED1D30D0BD2}" type="datetimeFigureOut">
              <a:rPr lang="ar-EG"/>
              <a:pPr>
                <a:defRPr/>
              </a:pPr>
              <a:t>15/03/1438</a:t>
            </a:fld>
            <a:endParaRPr lang="ar-EG"/>
          </a:p>
        </p:txBody>
      </p:sp>
      <p:sp>
        <p:nvSpPr>
          <p:cNvPr id="8" name="Footer Placeholder 4"/>
          <p:cNvSpPr>
            <a:spLocks noGrp="1"/>
          </p:cNvSpPr>
          <p:nvPr>
            <p:ph type="ftr" sz="quarter" idx="11"/>
          </p:nvPr>
        </p:nvSpPr>
        <p:spPr/>
        <p:txBody>
          <a:bodyPr/>
          <a:lstStyle>
            <a:lvl1pPr>
              <a:defRPr/>
            </a:lvl1pPr>
          </a:lstStyle>
          <a:p>
            <a:pPr>
              <a:defRPr/>
            </a:pPr>
            <a:endParaRPr lang="ar-EG"/>
          </a:p>
        </p:txBody>
      </p:sp>
      <p:sp>
        <p:nvSpPr>
          <p:cNvPr id="9" name="Slide Number Placeholder 5"/>
          <p:cNvSpPr>
            <a:spLocks noGrp="1"/>
          </p:cNvSpPr>
          <p:nvPr>
            <p:ph type="sldNum" sz="quarter" idx="12"/>
          </p:nvPr>
        </p:nvSpPr>
        <p:spPr/>
        <p:txBody>
          <a:bodyPr/>
          <a:lstStyle>
            <a:lvl1pPr>
              <a:defRPr/>
            </a:lvl1pPr>
          </a:lstStyle>
          <a:p>
            <a:pPr>
              <a:defRPr/>
            </a:pPr>
            <a:fld id="{3192C341-4654-4861-A943-16F9F85687F9}"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3"/>
          <p:cNvSpPr>
            <a:spLocks noGrp="1"/>
          </p:cNvSpPr>
          <p:nvPr>
            <p:ph type="dt" sz="half" idx="10"/>
          </p:nvPr>
        </p:nvSpPr>
        <p:spPr/>
        <p:txBody>
          <a:bodyPr/>
          <a:lstStyle>
            <a:lvl1pPr>
              <a:defRPr/>
            </a:lvl1pPr>
          </a:lstStyle>
          <a:p>
            <a:pPr>
              <a:defRPr/>
            </a:pPr>
            <a:fld id="{9F8BF5F2-E035-4D37-A306-DEC6FB45D426}" type="datetimeFigureOut">
              <a:rPr lang="ar-EG"/>
              <a:pPr>
                <a:defRPr/>
              </a:pPr>
              <a:t>15/03/1438</a:t>
            </a:fld>
            <a:endParaRPr lang="ar-EG"/>
          </a:p>
        </p:txBody>
      </p:sp>
      <p:sp>
        <p:nvSpPr>
          <p:cNvPr id="4" name="Footer Placeholder 4"/>
          <p:cNvSpPr>
            <a:spLocks noGrp="1"/>
          </p:cNvSpPr>
          <p:nvPr>
            <p:ph type="ftr" sz="quarter" idx="11"/>
          </p:nvPr>
        </p:nvSpPr>
        <p:spPr/>
        <p:txBody>
          <a:bodyPr/>
          <a:lstStyle>
            <a:lvl1pPr>
              <a:defRPr/>
            </a:lvl1pPr>
          </a:lstStyle>
          <a:p>
            <a:pPr>
              <a:defRPr/>
            </a:pPr>
            <a:endParaRPr lang="ar-EG"/>
          </a:p>
        </p:txBody>
      </p:sp>
      <p:sp>
        <p:nvSpPr>
          <p:cNvPr id="5" name="Slide Number Placeholder 5"/>
          <p:cNvSpPr>
            <a:spLocks noGrp="1"/>
          </p:cNvSpPr>
          <p:nvPr>
            <p:ph type="sldNum" sz="quarter" idx="12"/>
          </p:nvPr>
        </p:nvSpPr>
        <p:spPr/>
        <p:txBody>
          <a:bodyPr/>
          <a:lstStyle>
            <a:lvl1pPr>
              <a:defRPr/>
            </a:lvl1pPr>
          </a:lstStyle>
          <a:p>
            <a:pPr>
              <a:defRPr/>
            </a:pPr>
            <a:fld id="{5E28840F-D15E-41E8-B3B3-16C4E1528965}"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9F27E30-AA43-42D2-9C88-605A05A22D36}" type="datetimeFigureOut">
              <a:rPr lang="ar-EG"/>
              <a:pPr>
                <a:defRPr/>
              </a:pPr>
              <a:t>15/03/1438</a:t>
            </a:fld>
            <a:endParaRPr lang="ar-EG"/>
          </a:p>
        </p:txBody>
      </p:sp>
      <p:sp>
        <p:nvSpPr>
          <p:cNvPr id="3" name="Footer Placeholder 4"/>
          <p:cNvSpPr>
            <a:spLocks noGrp="1"/>
          </p:cNvSpPr>
          <p:nvPr>
            <p:ph type="ftr" sz="quarter" idx="11"/>
          </p:nvPr>
        </p:nvSpPr>
        <p:spPr/>
        <p:txBody>
          <a:bodyPr/>
          <a:lstStyle>
            <a:lvl1pPr>
              <a:defRPr/>
            </a:lvl1pPr>
          </a:lstStyle>
          <a:p>
            <a:pPr>
              <a:defRPr/>
            </a:pPr>
            <a:endParaRPr lang="ar-EG"/>
          </a:p>
        </p:txBody>
      </p:sp>
      <p:sp>
        <p:nvSpPr>
          <p:cNvPr id="4" name="Slide Number Placeholder 5"/>
          <p:cNvSpPr>
            <a:spLocks noGrp="1"/>
          </p:cNvSpPr>
          <p:nvPr>
            <p:ph type="sldNum" sz="quarter" idx="12"/>
          </p:nvPr>
        </p:nvSpPr>
        <p:spPr/>
        <p:txBody>
          <a:bodyPr/>
          <a:lstStyle>
            <a:lvl1pPr>
              <a:defRPr/>
            </a:lvl1pPr>
          </a:lstStyle>
          <a:p>
            <a:pPr>
              <a:defRPr/>
            </a:pPr>
            <a:fld id="{62437B14-38A6-4A9B-A11A-6D5C04383370}"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6F01FB-FE74-47B4-9411-B8FD8984DAB4}" type="datetimeFigureOut">
              <a:rPr lang="ar-EG"/>
              <a:pPr>
                <a:defRPr/>
              </a:pPr>
              <a:t>15/03/1438</a:t>
            </a:fld>
            <a:endParaRPr lang="ar-EG"/>
          </a:p>
        </p:txBody>
      </p:sp>
      <p:sp>
        <p:nvSpPr>
          <p:cNvPr id="6" name="Footer Placeholder 4"/>
          <p:cNvSpPr>
            <a:spLocks noGrp="1"/>
          </p:cNvSpPr>
          <p:nvPr>
            <p:ph type="ftr" sz="quarter" idx="11"/>
          </p:nvPr>
        </p:nvSpPr>
        <p:spPr/>
        <p:txBody>
          <a:bodyPr/>
          <a:lstStyle>
            <a:lvl1pPr>
              <a:defRPr/>
            </a:lvl1pPr>
          </a:lstStyle>
          <a:p>
            <a:pPr>
              <a:defRPr/>
            </a:pPr>
            <a:endParaRPr lang="ar-EG"/>
          </a:p>
        </p:txBody>
      </p:sp>
      <p:sp>
        <p:nvSpPr>
          <p:cNvPr id="7" name="Slide Number Placeholder 5"/>
          <p:cNvSpPr>
            <a:spLocks noGrp="1"/>
          </p:cNvSpPr>
          <p:nvPr>
            <p:ph type="sldNum" sz="quarter" idx="12"/>
          </p:nvPr>
        </p:nvSpPr>
        <p:spPr/>
        <p:txBody>
          <a:bodyPr/>
          <a:lstStyle>
            <a:lvl1pPr>
              <a:defRPr/>
            </a:lvl1pPr>
          </a:lstStyle>
          <a:p>
            <a:pPr>
              <a:defRPr/>
            </a:pPr>
            <a:fld id="{80210B1E-A135-4334-A93B-B15BDCF82236}"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DFA7FBB-6189-461D-A02B-FCA82AB6BEBC}" type="datetimeFigureOut">
              <a:rPr lang="ar-EG"/>
              <a:pPr>
                <a:defRPr/>
              </a:pPr>
              <a:t>15/03/1438</a:t>
            </a:fld>
            <a:endParaRPr lang="ar-EG"/>
          </a:p>
        </p:txBody>
      </p:sp>
      <p:sp>
        <p:nvSpPr>
          <p:cNvPr id="6" name="Footer Placeholder 4"/>
          <p:cNvSpPr>
            <a:spLocks noGrp="1"/>
          </p:cNvSpPr>
          <p:nvPr>
            <p:ph type="ftr" sz="quarter" idx="11"/>
          </p:nvPr>
        </p:nvSpPr>
        <p:spPr/>
        <p:txBody>
          <a:bodyPr/>
          <a:lstStyle>
            <a:lvl1pPr>
              <a:defRPr/>
            </a:lvl1pPr>
          </a:lstStyle>
          <a:p>
            <a:pPr>
              <a:defRPr/>
            </a:pPr>
            <a:endParaRPr lang="ar-EG"/>
          </a:p>
        </p:txBody>
      </p:sp>
      <p:sp>
        <p:nvSpPr>
          <p:cNvPr id="7" name="Slide Number Placeholder 5"/>
          <p:cNvSpPr>
            <a:spLocks noGrp="1"/>
          </p:cNvSpPr>
          <p:nvPr>
            <p:ph type="sldNum" sz="quarter" idx="12"/>
          </p:nvPr>
        </p:nvSpPr>
        <p:spPr/>
        <p:txBody>
          <a:bodyPr/>
          <a:lstStyle>
            <a:lvl1pPr>
              <a:defRPr/>
            </a:lvl1pPr>
          </a:lstStyle>
          <a:p>
            <a:pPr>
              <a:defRPr/>
            </a:pPr>
            <a:fld id="{039202F4-63E5-45F3-9079-C03FFF2B7935}"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fld id="{15B6877E-3715-4D15-A6C2-9705165C3C71}" type="datetimeFigureOut">
              <a:rPr lang="ar-EG"/>
              <a:pPr>
                <a:defRPr/>
              </a:pPr>
              <a:t>15/03/1438</a:t>
            </a:fld>
            <a:endParaRPr lang="ar-EG"/>
          </a:p>
        </p:txBody>
      </p:sp>
      <p:sp>
        <p:nvSpPr>
          <p:cNvPr id="5" name="Footer Placeholder 4"/>
          <p:cNvSpPr>
            <a:spLocks noGrp="1"/>
          </p:cNvSpPr>
          <p:nvPr>
            <p:ph type="ftr" sz="quarter" idx="11"/>
          </p:nvPr>
        </p:nvSpPr>
        <p:spPr/>
        <p:txBody>
          <a:bodyPr/>
          <a:lstStyle>
            <a:lvl1pPr>
              <a:defRPr/>
            </a:lvl1pPr>
          </a:lstStyle>
          <a:p>
            <a:pPr>
              <a:defRPr/>
            </a:pPr>
            <a:endParaRPr lang="ar-EG"/>
          </a:p>
        </p:txBody>
      </p:sp>
      <p:sp>
        <p:nvSpPr>
          <p:cNvPr id="6" name="Slide Number Placeholder 5"/>
          <p:cNvSpPr>
            <a:spLocks noGrp="1"/>
          </p:cNvSpPr>
          <p:nvPr>
            <p:ph type="sldNum" sz="quarter" idx="12"/>
          </p:nvPr>
        </p:nvSpPr>
        <p:spPr/>
        <p:txBody>
          <a:bodyPr/>
          <a:lstStyle>
            <a:lvl1pPr>
              <a:defRPr/>
            </a:lvl1pPr>
          </a:lstStyle>
          <a:p>
            <a:pPr>
              <a:defRPr/>
            </a:pPr>
            <a:fld id="{A8C294FA-38A6-4E67-88D4-94331172C81F}" type="slidenum">
              <a:rPr lang="ar-EG"/>
              <a:pPr>
                <a:defRPr/>
              </a:pPr>
              <a:t>‹#›</a:t>
            </a:fld>
            <a:endParaRPr lang="ar-EG"/>
          </a:p>
        </p:txBody>
      </p:sp>
    </p:spTree>
  </p:cSld>
  <p:clrMapOvr>
    <a:masterClrMapping/>
  </p:clrMapOvr>
  <p:transition>
    <p:strips dir="ru"/>
    <p:sndAc>
      <p:stSnd>
        <p:snd r:embed="rId1" name="coin.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fld id="{4004CFF6-18C4-485B-BB64-B51809B4A999}" type="datetimeFigureOut">
              <a:rPr lang="ar-EG"/>
              <a:pPr>
                <a:defRPr/>
              </a:pPr>
              <a:t>15/03/1438</a:t>
            </a:fld>
            <a:endParaRPr lang="ar-EG"/>
          </a:p>
        </p:txBody>
      </p:sp>
      <p:sp>
        <p:nvSpPr>
          <p:cNvPr id="5" name="Footer Placeholder 4"/>
          <p:cNvSpPr>
            <a:spLocks noGrp="1"/>
          </p:cNvSpPr>
          <p:nvPr>
            <p:ph type="ftr" sz="quarter" idx="11"/>
          </p:nvPr>
        </p:nvSpPr>
        <p:spPr/>
        <p:txBody>
          <a:bodyPr/>
          <a:lstStyle>
            <a:lvl1pPr>
              <a:defRPr/>
            </a:lvl1pPr>
          </a:lstStyle>
          <a:p>
            <a:pPr>
              <a:defRPr/>
            </a:pPr>
            <a:endParaRPr lang="ar-EG"/>
          </a:p>
        </p:txBody>
      </p:sp>
      <p:sp>
        <p:nvSpPr>
          <p:cNvPr id="6" name="Slide Number Placeholder 5"/>
          <p:cNvSpPr>
            <a:spLocks noGrp="1"/>
          </p:cNvSpPr>
          <p:nvPr>
            <p:ph type="sldNum" sz="quarter" idx="12"/>
          </p:nvPr>
        </p:nvSpPr>
        <p:spPr/>
        <p:txBody>
          <a:bodyPr/>
          <a:lstStyle>
            <a:lvl1pPr>
              <a:defRPr/>
            </a:lvl1pPr>
          </a:lstStyle>
          <a:p>
            <a:pPr>
              <a:defRPr/>
            </a:pPr>
            <a:fld id="{71E6FEB9-7C96-4822-96AA-47D073D534AC}" type="slidenum">
              <a:rPr lang="ar-EG"/>
              <a:pPr>
                <a:defRPr/>
              </a:pPr>
              <a:t>‹#›</a:t>
            </a:fld>
            <a:endParaRPr lang="ar-EG"/>
          </a:p>
        </p:txBody>
      </p:sp>
    </p:spTree>
  </p:cSld>
  <p:clrMapOvr>
    <a:masterClrMapping/>
  </p:clrMapOvr>
  <p:transition>
    <p:strips dir="ru"/>
    <p:sndAc>
      <p:stSnd>
        <p:snd r:embed="rId1" name="coin.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a:solidFill>
                  <a:schemeClr val="tx1">
                    <a:tint val="75000"/>
                  </a:schemeClr>
                </a:solidFill>
                <a:latin typeface="+mn-lt"/>
                <a:cs typeface="+mn-cs"/>
              </a:defRPr>
            </a:lvl1pPr>
          </a:lstStyle>
          <a:p>
            <a:pPr>
              <a:defRPr/>
            </a:pPr>
            <a:fld id="{D599ACCB-421B-498C-863E-351430DEBBF8}" type="datetimeFigureOut">
              <a:rPr lang="ar-EG"/>
              <a:pPr>
                <a:defRPr/>
              </a:pPr>
              <a:t>15/03/1438</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cs typeface="+mn-cs"/>
              </a:defRPr>
            </a:lvl1pPr>
          </a:lstStyle>
          <a:p>
            <a:pPr>
              <a:defRPr/>
            </a:pPr>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a:solidFill>
                  <a:schemeClr val="tx1">
                    <a:tint val="75000"/>
                  </a:schemeClr>
                </a:solidFill>
                <a:latin typeface="+mn-lt"/>
                <a:cs typeface="+mn-cs"/>
              </a:defRPr>
            </a:lvl1pPr>
          </a:lstStyle>
          <a:p>
            <a:pPr>
              <a:defRPr/>
            </a:pPr>
            <a:fld id="{CBF0DCAA-275E-428E-A737-D846BBAF3D34}" type="slidenum">
              <a:rPr lang="ar-EG"/>
              <a:pPr>
                <a:defRPr/>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trips dir="ru"/>
    <p:sndAc>
      <p:stSnd>
        <p:snd r:embed="rId13" name="coin.wav"/>
      </p:stSnd>
    </p:sndAc>
  </p:transition>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audio" Target="../media/audio14.wav"/></Relationships>
</file>

<file path=ppt/slides/_rels/slide2.xml.rels><?xml version="1.0" encoding="UTF-8" standalone="yes"?>
<Relationships xmlns="http://schemas.openxmlformats.org/package/2006/relationships"><Relationship Id="rId3" Type="http://schemas.openxmlformats.org/officeDocument/2006/relationships/audio" Target="../media/audio15.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audio16.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audio" Target="../media/audio17.wav"/><Relationship Id="rId7" Type="http://schemas.openxmlformats.org/officeDocument/2006/relationships/image" Target="../media/image7.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audio" Target="../media/audio19.wav"/><Relationship Id="rId4" Type="http://schemas.openxmlformats.org/officeDocument/2006/relationships/audio" Target="../media/audio18.wav"/></Relationships>
</file>

<file path=ppt/slides/_rels/slide5.xml.rels><?xml version="1.0" encoding="UTF-8" standalone="yes"?>
<Relationships xmlns="http://schemas.openxmlformats.org/package/2006/relationships"><Relationship Id="rId3" Type="http://schemas.openxmlformats.org/officeDocument/2006/relationships/audio" Target="../media/audio20.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audio" Target="../media/audio21.wav"/></Relationships>
</file>

<file path=ppt/slides/_rels/slide6.xml.rels><?xml version="1.0" encoding="UTF-8" standalone="yes"?>
<Relationships xmlns="http://schemas.openxmlformats.org/package/2006/relationships"><Relationship Id="rId3" Type="http://schemas.openxmlformats.org/officeDocument/2006/relationships/audio" Target="../media/audio22.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audio" Target="../media/audio24.wav"/><Relationship Id="rId4" Type="http://schemas.openxmlformats.org/officeDocument/2006/relationships/audio" Target="../media/audio23.wav"/></Relationships>
</file>

<file path=ppt/slides/_rels/slide7.xml.rels><?xml version="1.0" encoding="UTF-8" standalone="yes"?>
<Relationships xmlns="http://schemas.openxmlformats.org/package/2006/relationships"><Relationship Id="rId3" Type="http://schemas.openxmlformats.org/officeDocument/2006/relationships/audio" Target="../media/audio2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audio" Target="../media/audio27.wav"/><Relationship Id="rId4" Type="http://schemas.openxmlformats.org/officeDocument/2006/relationships/audio" Target="../media/audio26.wav"/></Relationships>
</file>

<file path=ppt/slides/_rels/slide8.xml.rels><?xml version="1.0" encoding="UTF-8" standalone="yes"?>
<Relationships xmlns="http://schemas.openxmlformats.org/package/2006/relationships"><Relationship Id="rId3" Type="http://schemas.openxmlformats.org/officeDocument/2006/relationships/audio" Target="../media/audio28.wav"/><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audio" Target="../media/audio29.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audio" Target="../media/audio30.wav"/></Relationships>
</file>

<file path=ppt/slides/_rels/slide10.xml.rels><?xml version="1.0" encoding="UTF-8" standalone="yes"?>
<Relationships xmlns="http://schemas.openxmlformats.org/package/2006/relationships"><Relationship Id="rId3" Type="http://schemas.openxmlformats.org/officeDocument/2006/relationships/audio" Target="../media/audio31.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audio" Target="../media/audio29.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audio" Target="../media/audio33.wav"/><Relationship Id="rId4" Type="http://schemas.openxmlformats.org/officeDocument/2006/relationships/audio" Target="../media/audio32.wav"/></Relationships>
</file>

<file path=ppt/slides/_rels/slide12.xml.rels><?xml version="1.0" encoding="UTF-8" standalone="yes"?>
<Relationships xmlns="http://schemas.openxmlformats.org/package/2006/relationships"><Relationship Id="rId3" Type="http://schemas.openxmlformats.org/officeDocument/2006/relationships/audio" Target="../media/audio34.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audio" Target="../media/audio3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audio" Target="../media/audio37.wav"/><Relationship Id="rId4" Type="http://schemas.openxmlformats.org/officeDocument/2006/relationships/audio" Target="../media/audio36.wav"/></Relationships>
</file>

<file path=ppt/slides/_rels/slide14.xml.rels><?xml version="1.0" encoding="UTF-8" standalone="yes"?>
<Relationships xmlns="http://schemas.openxmlformats.org/package/2006/relationships"><Relationship Id="rId3" Type="http://schemas.openxmlformats.org/officeDocument/2006/relationships/audio" Target="../media/audio38.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audio" Target="../media/audio39.wav"/><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audio" Target="../media/audio40.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2.wmf"/><Relationship Id="rId4" Type="http://schemas.openxmlformats.org/officeDocument/2006/relationships/audio" Target="../media/audio41.wav"/></Relationships>
</file>

<file path=ppt/slides/_rels/slide17.xml.rels><?xml version="1.0" encoding="UTF-8" standalone="yes"?>
<Relationships xmlns="http://schemas.openxmlformats.org/package/2006/relationships"><Relationship Id="rId3" Type="http://schemas.openxmlformats.org/officeDocument/2006/relationships/audio" Target="../media/audio40.wav"/><Relationship Id="rId7" Type="http://schemas.openxmlformats.org/officeDocument/2006/relationships/image" Target="../media/image13.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2.wmf"/><Relationship Id="rId5" Type="http://schemas.openxmlformats.org/officeDocument/2006/relationships/audio" Target="../media/audio43.wav"/><Relationship Id="rId4" Type="http://schemas.openxmlformats.org/officeDocument/2006/relationships/audio" Target="../media/audio42.wav"/></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audio40.wav"/><Relationship Id="rId7" Type="http://schemas.openxmlformats.org/officeDocument/2006/relationships/image" Target="../media/image14.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2.wmf"/><Relationship Id="rId5" Type="http://schemas.openxmlformats.org/officeDocument/2006/relationships/audio" Target="../media/audio45.wav"/><Relationship Id="rId4" Type="http://schemas.openxmlformats.org/officeDocument/2006/relationships/audio" Target="../media/audio44.wav"/></Relationships>
</file>

<file path=ppt/slides/_rels/slide19.xml.rels><?xml version="1.0" encoding="UTF-8" standalone="yes"?>
<Relationships xmlns="http://schemas.openxmlformats.org/package/2006/relationships"><Relationship Id="rId3" Type="http://schemas.openxmlformats.org/officeDocument/2006/relationships/audio" Target="../media/audio3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audio" Target="../media/audio46.wav"/><Relationship Id="rId4" Type="http://schemas.openxmlformats.org/officeDocument/2006/relationships/audio" Target="../media/audio36.wav"/></Relationships>
</file>

<file path=ppt/slides/_rels/slide20.xml.rels><?xml version="1.0" encoding="UTF-8" standalone="yes"?>
<Relationships xmlns="http://schemas.openxmlformats.org/package/2006/relationships"><Relationship Id="rId3" Type="http://schemas.openxmlformats.org/officeDocument/2006/relationships/audio" Target="../media/audio47.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audio" Target="../media/audio48.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6.wmf"/><Relationship Id="rId4" Type="http://schemas.openxmlformats.org/officeDocument/2006/relationships/audio" Target="../media/audio49.wav"/></Relationships>
</file>

<file path=ppt/slides/_rels/slide22.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audio" Target="../media/audio50.wav"/><Relationship Id="rId7" Type="http://schemas.openxmlformats.org/officeDocument/2006/relationships/image" Target="../media/image17.jpe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53.wav"/><Relationship Id="rId5" Type="http://schemas.openxmlformats.org/officeDocument/2006/relationships/audio" Target="../media/audio52.wav"/><Relationship Id="rId4" Type="http://schemas.openxmlformats.org/officeDocument/2006/relationships/audio" Target="../media/audio51.wav"/></Relationships>
</file>

<file path=ppt/slides/_rels/slide23.xml.rels><?xml version="1.0" encoding="UTF-8" standalone="yes"?>
<Relationships xmlns="http://schemas.openxmlformats.org/package/2006/relationships"><Relationship Id="rId3" Type="http://schemas.openxmlformats.org/officeDocument/2006/relationships/audio" Target="../media/audio54.wav"/><Relationship Id="rId7" Type="http://schemas.openxmlformats.org/officeDocument/2006/relationships/audio" Target="../media/audio58.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57.wav"/><Relationship Id="rId5" Type="http://schemas.openxmlformats.org/officeDocument/2006/relationships/audio" Target="../media/audio56.wav"/><Relationship Id="rId4" Type="http://schemas.openxmlformats.org/officeDocument/2006/relationships/audio" Target="../media/audio55.wav"/></Relationships>
</file>

<file path=ppt/slides/_rels/slide24.xml.rels><?xml version="1.0" encoding="UTF-8" standalone="yes"?>
<Relationships xmlns="http://schemas.openxmlformats.org/package/2006/relationships"><Relationship Id="rId3" Type="http://schemas.openxmlformats.org/officeDocument/2006/relationships/audio" Target="../media/audio59.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9.wmf"/><Relationship Id="rId4" Type="http://schemas.openxmlformats.org/officeDocument/2006/relationships/audio" Target="../media/audio60.wav"/></Relationships>
</file>

<file path=ppt/slides/_rels/slide25.xml.rels><?xml version="1.0" encoding="UTF-8" standalone="yes"?>
<Relationships xmlns="http://schemas.openxmlformats.org/package/2006/relationships"><Relationship Id="rId8" Type="http://schemas.openxmlformats.org/officeDocument/2006/relationships/audio" Target="../media/audio66.wav"/><Relationship Id="rId3" Type="http://schemas.openxmlformats.org/officeDocument/2006/relationships/audio" Target="../media/audio61.wav"/><Relationship Id="rId7" Type="http://schemas.openxmlformats.org/officeDocument/2006/relationships/audio" Target="../media/audio6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64.wav"/><Relationship Id="rId11" Type="http://schemas.openxmlformats.org/officeDocument/2006/relationships/image" Target="../media/image21.wmf"/><Relationship Id="rId5" Type="http://schemas.openxmlformats.org/officeDocument/2006/relationships/audio" Target="../media/audio63.wav"/><Relationship Id="rId10" Type="http://schemas.openxmlformats.org/officeDocument/2006/relationships/image" Target="../media/image20.wmf"/><Relationship Id="rId4" Type="http://schemas.openxmlformats.org/officeDocument/2006/relationships/audio" Target="../media/audio62.wav"/><Relationship Id="rId9" Type="http://schemas.openxmlformats.org/officeDocument/2006/relationships/audio" Target="../media/audio67.wav"/></Relationships>
</file>

<file path=ppt/slides/_rels/slide26.xml.rels><?xml version="1.0" encoding="UTF-8" standalone="yes"?>
<Relationships xmlns="http://schemas.openxmlformats.org/package/2006/relationships"><Relationship Id="rId3" Type="http://schemas.openxmlformats.org/officeDocument/2006/relationships/audio" Target="../media/audio63.wav"/><Relationship Id="rId7" Type="http://schemas.openxmlformats.org/officeDocument/2006/relationships/image" Target="../media/image21.wmf"/><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20.wmf"/><Relationship Id="rId5" Type="http://schemas.openxmlformats.org/officeDocument/2006/relationships/audio" Target="../media/audio65.wav"/><Relationship Id="rId4" Type="http://schemas.openxmlformats.org/officeDocument/2006/relationships/audio" Target="../media/audio68.wav"/></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audio" Target="../media/audio70.wav"/><Relationship Id="rId4" Type="http://schemas.openxmlformats.org/officeDocument/2006/relationships/audio" Target="../media/audio69.wav"/></Relationships>
</file>

<file path=ppt/slides/_rels/slide28.xml.rels><?xml version="1.0" encoding="UTF-8" standalone="yes"?>
<Relationships xmlns="http://schemas.openxmlformats.org/package/2006/relationships"><Relationship Id="rId8" Type="http://schemas.openxmlformats.org/officeDocument/2006/relationships/audio" Target="../media/audio76.wav"/><Relationship Id="rId3" Type="http://schemas.openxmlformats.org/officeDocument/2006/relationships/audio" Target="../media/audio71.wav"/><Relationship Id="rId7" Type="http://schemas.openxmlformats.org/officeDocument/2006/relationships/audio" Target="../media/audio7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74.wav"/><Relationship Id="rId5" Type="http://schemas.openxmlformats.org/officeDocument/2006/relationships/audio" Target="../media/audio73.wav"/><Relationship Id="rId10" Type="http://schemas.openxmlformats.org/officeDocument/2006/relationships/image" Target="../media/image23.wmf"/><Relationship Id="rId4" Type="http://schemas.openxmlformats.org/officeDocument/2006/relationships/audio" Target="../media/audio72.wav"/><Relationship Id="rId9" Type="http://schemas.openxmlformats.org/officeDocument/2006/relationships/audio" Target="../media/audio65.wav"/></Relationships>
</file>

<file path=ppt/slides/_rels/slide29.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audio" Target="../media/audio77.wav"/><Relationship Id="rId7" Type="http://schemas.openxmlformats.org/officeDocument/2006/relationships/audio" Target="../media/audio65.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80.wav"/><Relationship Id="rId5" Type="http://schemas.openxmlformats.org/officeDocument/2006/relationships/audio" Target="../media/audio79.wav"/><Relationship Id="rId4" Type="http://schemas.openxmlformats.org/officeDocument/2006/relationships/audio" Target="../media/audio78.wav"/></Relationships>
</file>

<file path=ppt/slides/_rels/slide30.xml.rels><?xml version="1.0" encoding="UTF-8" standalone="yes"?>
<Relationships xmlns="http://schemas.openxmlformats.org/package/2006/relationships"><Relationship Id="rId3" Type="http://schemas.openxmlformats.org/officeDocument/2006/relationships/audio" Target="../media/audio81.wav"/><Relationship Id="rId7" Type="http://schemas.openxmlformats.org/officeDocument/2006/relationships/image" Target="../media/image24.wmf"/><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84.wav"/><Relationship Id="rId5" Type="http://schemas.openxmlformats.org/officeDocument/2006/relationships/audio" Target="../media/audio83.wav"/><Relationship Id="rId4" Type="http://schemas.openxmlformats.org/officeDocument/2006/relationships/audio" Target="../media/audio82.wav"/></Relationships>
</file>

<file path=ppt/slides/_rels/slide31.xml.rels><?xml version="1.0" encoding="UTF-8" standalone="yes"?>
<Relationships xmlns="http://schemas.openxmlformats.org/package/2006/relationships"><Relationship Id="rId3" Type="http://schemas.openxmlformats.org/officeDocument/2006/relationships/audio" Target="../media/audio81.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24.wmf"/><Relationship Id="rId4" Type="http://schemas.openxmlformats.org/officeDocument/2006/relationships/audio" Target="../media/audio85.wav"/></Relationships>
</file>

<file path=ppt/slides/_rels/slide32.xml.rels><?xml version="1.0" encoding="UTF-8" standalone="yes"?>
<Relationships xmlns="http://schemas.openxmlformats.org/package/2006/relationships"><Relationship Id="rId3" Type="http://schemas.openxmlformats.org/officeDocument/2006/relationships/audio" Target="../media/audio28.wav"/><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audio" Target="../media/audio29.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audio" Target="../media/audio30.wav"/></Relationships>
</file>

<file path=ppt/slides/_rels/slide34.xml.rels><?xml version="1.0" encoding="UTF-8" standalone="yes"?>
<Relationships xmlns="http://schemas.openxmlformats.org/package/2006/relationships"><Relationship Id="rId3" Type="http://schemas.openxmlformats.org/officeDocument/2006/relationships/audio" Target="../media/audio31.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5.xml.rels><?xml version="1.0" encoding="UTF-8" standalone="yes"?>
<Relationships xmlns="http://schemas.openxmlformats.org/package/2006/relationships"><Relationship Id="rId3" Type="http://schemas.openxmlformats.org/officeDocument/2006/relationships/audio" Target="../media/audio29.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audio" Target="../media/audio86.wav"/><Relationship Id="rId4" Type="http://schemas.openxmlformats.org/officeDocument/2006/relationships/audio" Target="../media/audio32.wav"/></Relationships>
</file>

<file path=ppt/slides/_rels/slide36.xml.rels><?xml version="1.0" encoding="UTF-8" standalone="yes"?>
<Relationships xmlns="http://schemas.openxmlformats.org/package/2006/relationships"><Relationship Id="rId3" Type="http://schemas.openxmlformats.org/officeDocument/2006/relationships/audio" Target="../media/audio39.wav"/><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40.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12.wmf"/><Relationship Id="rId4" Type="http://schemas.openxmlformats.org/officeDocument/2006/relationships/audio" Target="../media/audio41.wav"/></Relationships>
</file>

<file path=ppt/slides/_rels/slide38.xml.rels><?xml version="1.0" encoding="UTF-8" standalone="yes"?>
<Relationships xmlns="http://schemas.openxmlformats.org/package/2006/relationships"><Relationship Id="rId3" Type="http://schemas.openxmlformats.org/officeDocument/2006/relationships/audio" Target="../media/audio40.wav"/><Relationship Id="rId7" Type="http://schemas.openxmlformats.org/officeDocument/2006/relationships/image" Target="../media/image13.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2.wmf"/><Relationship Id="rId5" Type="http://schemas.openxmlformats.org/officeDocument/2006/relationships/audio" Target="../media/audio43.wav"/><Relationship Id="rId4" Type="http://schemas.openxmlformats.org/officeDocument/2006/relationships/audio" Target="../media/audio42.wav"/></Relationships>
</file>

<file path=ppt/slides/_rels/slide3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audio40.wav"/><Relationship Id="rId7" Type="http://schemas.openxmlformats.org/officeDocument/2006/relationships/image" Target="../media/image14.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12.wmf"/><Relationship Id="rId5" Type="http://schemas.openxmlformats.org/officeDocument/2006/relationships/audio" Target="../media/audio45.wav"/><Relationship Id="rId4" Type="http://schemas.openxmlformats.org/officeDocument/2006/relationships/audio" Target="../media/audio4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Scroll 1"/>
          <p:cNvSpPr/>
          <p:nvPr/>
        </p:nvSpPr>
        <p:spPr>
          <a:xfrm>
            <a:off x="1066800" y="981075"/>
            <a:ext cx="6313488" cy="4886325"/>
          </a:xfrm>
          <a:prstGeom prst="verticalScroll">
            <a:avLst/>
          </a:prstGeom>
          <a:blipFill>
            <a:blip r:embed="rId5" cstate="print"/>
            <a:stretch>
              <a:fillRect/>
            </a:stretch>
          </a:blip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effectLst>
                <a:outerShdw blurRad="75057" dist="38100" dir="5400000" sy="-20000" rotWithShape="0">
                  <a:prstClr val="black">
                    <a:alpha val="25000"/>
                  </a:prstClr>
                </a:outerShdw>
              </a:effectLst>
            </a:endParaRPr>
          </a:p>
        </p:txBody>
      </p:sp>
      <p:sp>
        <p:nvSpPr>
          <p:cNvPr id="3" name="TextBox 2"/>
          <p:cNvSpPr txBox="1">
            <a:spLocks noChangeArrowheads="1"/>
          </p:cNvSpPr>
          <p:nvPr/>
        </p:nvSpPr>
        <p:spPr bwMode="auto">
          <a:xfrm>
            <a:off x="1763713" y="1700213"/>
            <a:ext cx="4951412" cy="4156075"/>
          </a:xfrm>
          <a:prstGeom prst="rect">
            <a:avLst/>
          </a:prstGeom>
          <a:noFill/>
          <a:ln w="9525">
            <a:noFill/>
            <a:miter lim="800000"/>
            <a:headEnd/>
            <a:tailEnd/>
          </a:ln>
        </p:spPr>
        <p:txBody>
          <a:bodyPr>
            <a:spAutoFit/>
          </a:bodyPr>
          <a:lstStyle/>
          <a:p>
            <a:pPr algn="ctr" rtl="0"/>
            <a:r>
              <a:rPr lang="ar-EG" sz="8800" b="1"/>
              <a:t>الوحدة السابعة عشرة</a:t>
            </a:r>
            <a:endParaRPr lang="en-US" sz="8800" b="1"/>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غلق سماعة.wav"/>
                                        </p:tgtEl>
                                      </p:cMediaNode>
                                    </p:audio>
                                  </p:subTnLst>
                                </p:cTn>
                              </p:par>
                              <p:par>
                                <p:cTn id="13" presetID="3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الوحدة السابعة عش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500063" y="692150"/>
            <a:ext cx="8643937" cy="4786313"/>
            <a:chOff x="2214546" y="0"/>
            <a:chExt cx="7045915" cy="2438400"/>
          </a:xfrm>
        </p:grpSpPr>
        <p:pic>
          <p:nvPicPr>
            <p:cNvPr id="3" name="Picture 9" descr="AppleSZ.png"/>
            <p:cNvPicPr>
              <a:picLocks noChangeAspect="1"/>
            </p:cNvPicPr>
            <p:nvPr/>
          </p:nvPicPr>
          <p:blipFill>
            <a:blip r:embed="rId4" cstate="print">
              <a:duotone>
                <a:prstClr val="black"/>
                <a:schemeClr val="accent6">
                  <a:tint val="45000"/>
                  <a:satMod val="400000"/>
                </a:schemeClr>
              </a:duotone>
            </a:blip>
            <a:stretch>
              <a:fillRect/>
            </a:stretch>
          </p:blipFill>
          <p:spPr>
            <a:xfrm>
              <a:off x="2214546" y="0"/>
              <a:ext cx="7045915" cy="2438400"/>
            </a:xfrm>
            <a:prstGeom prst="rect">
              <a:avLst/>
            </a:prstGeom>
            <a:effectLst>
              <a:innerShdw blurRad="330200">
                <a:srgbClr val="0000FF"/>
              </a:innerShdw>
            </a:effectLst>
          </p:spPr>
        </p:pic>
        <p:sp>
          <p:nvSpPr>
            <p:cNvPr id="3076" name="TextBox 1"/>
            <p:cNvSpPr txBox="1">
              <a:spLocks noChangeArrowheads="1"/>
            </p:cNvSpPr>
            <p:nvPr/>
          </p:nvSpPr>
          <p:spPr bwMode="auto">
            <a:xfrm>
              <a:off x="3643139" y="934113"/>
              <a:ext cx="3715119" cy="893746"/>
            </a:xfrm>
            <a:prstGeom prst="rect">
              <a:avLst/>
            </a:prstGeom>
            <a:noFill/>
            <a:ln w="9525">
              <a:noFill/>
              <a:miter lim="800000"/>
              <a:headEnd/>
              <a:tailEnd/>
            </a:ln>
          </p:spPr>
          <p:txBody>
            <a:bodyPr>
              <a:spAutoFit/>
            </a:bodyPr>
            <a:lstStyle/>
            <a:p>
              <a:pPr algn="ctr" rtl="0"/>
              <a:r>
                <a:rPr lang="ar-EG" sz="5400" b="1">
                  <a:solidFill>
                    <a:schemeClr val="bg1"/>
                  </a:solidFill>
                </a:rPr>
                <a:t>تابع </a:t>
              </a:r>
              <a:r>
                <a:rPr lang="ar-SA" sz="5400" b="1">
                  <a:solidFill>
                    <a:schemeClr val="bg1"/>
                  </a:solidFill>
                </a:rPr>
                <a:t>صلاة أهل الأعذار</a:t>
              </a:r>
            </a:p>
          </p:txBody>
        </p:sp>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تابع  صلاة اهل الاعزار.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500063" y="1196975"/>
            <a:ext cx="7786687" cy="4714875"/>
            <a:chOff x="2983239" y="71414"/>
            <a:chExt cx="3357586" cy="1428760"/>
          </a:xfrm>
        </p:grpSpPr>
        <p:sp>
          <p:nvSpPr>
            <p:cNvPr id="6" name="Diamond 4"/>
            <p:cNvSpPr/>
            <p:nvPr/>
          </p:nvSpPr>
          <p:spPr>
            <a:xfrm>
              <a:off x="4571333" y="71414"/>
              <a:ext cx="1000773" cy="929416"/>
            </a:xfrm>
            <a:prstGeom prst="diamond">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7" name="Diamond 5"/>
            <p:cNvSpPr/>
            <p:nvPr/>
          </p:nvSpPr>
          <p:spPr>
            <a:xfrm>
              <a:off x="4786957" y="71414"/>
              <a:ext cx="998720" cy="929416"/>
            </a:xfrm>
            <a:prstGeom prst="diamond">
              <a:avLst/>
            </a:pr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8" name="Diamond 6"/>
            <p:cNvSpPr/>
            <p:nvPr/>
          </p:nvSpPr>
          <p:spPr>
            <a:xfrm flipH="1">
              <a:off x="3061959" y="572202"/>
              <a:ext cx="1010356" cy="927972"/>
            </a:xfrm>
            <a:prstGeom prst="diamon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9" name="Diamond 7"/>
            <p:cNvSpPr/>
            <p:nvPr/>
          </p:nvSpPr>
          <p:spPr>
            <a:xfrm>
              <a:off x="5285975" y="572202"/>
              <a:ext cx="1000773" cy="927972"/>
            </a:xfrm>
            <a:prstGeom prst="diamond">
              <a:avLst/>
            </a:pr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10" name="Diamond 8"/>
            <p:cNvSpPr/>
            <p:nvPr/>
          </p:nvSpPr>
          <p:spPr>
            <a:xfrm>
              <a:off x="5073088" y="143574"/>
              <a:ext cx="998720" cy="927973"/>
            </a:xfrm>
            <a:prstGeom prst="diamon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11" name="Heptagon 9"/>
            <p:cNvSpPr/>
            <p:nvPr/>
          </p:nvSpPr>
          <p:spPr>
            <a:xfrm>
              <a:off x="2983239" y="184945"/>
              <a:ext cx="3357586" cy="1215168"/>
            </a:xfrm>
            <a:prstGeom prst="heptagon">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dirty="0">
                <a:solidFill>
                  <a:schemeClr val="bg1"/>
                </a:solidFill>
              </a:endParaRPr>
            </a:p>
          </p:txBody>
        </p:sp>
        <p:sp>
          <p:nvSpPr>
            <p:cNvPr id="4107" name="Rectangle 10"/>
            <p:cNvSpPr>
              <a:spLocks noChangeArrowheads="1"/>
            </p:cNvSpPr>
            <p:nvPr/>
          </p:nvSpPr>
          <p:spPr bwMode="auto">
            <a:xfrm>
              <a:off x="3403911" y="289554"/>
              <a:ext cx="2671269" cy="1100542"/>
            </a:xfrm>
            <a:prstGeom prst="rect">
              <a:avLst/>
            </a:prstGeom>
            <a:noFill/>
            <a:ln w="9525">
              <a:noFill/>
              <a:miter lim="800000"/>
              <a:headEnd/>
              <a:tailEnd/>
            </a:ln>
          </p:spPr>
          <p:txBody>
            <a:bodyPr>
              <a:spAutoFit/>
            </a:bodyPr>
            <a:lstStyle/>
            <a:p>
              <a:pPr algn="ctr"/>
              <a:r>
                <a:rPr lang="ar-EG" sz="11500" b="1"/>
                <a:t>صلاة الخوف </a:t>
              </a:r>
            </a:p>
          </p:txBody>
        </p:sp>
      </p:grpSp>
      <p:pic>
        <p:nvPicPr>
          <p:cNvPr id="4099" name="Picture 3"/>
          <p:cNvPicPr>
            <a:picLocks noChangeAspect="1" noChangeArrowheads="1"/>
          </p:cNvPicPr>
          <p:nvPr/>
        </p:nvPicPr>
        <p:blipFill>
          <a:blip r:embed="rId4"/>
          <a:srcRect/>
          <a:stretch>
            <a:fillRect/>
          </a:stretch>
        </p:blipFill>
        <p:spPr bwMode="auto">
          <a:xfrm>
            <a:off x="323850" y="5300663"/>
            <a:ext cx="3630613" cy="1557337"/>
          </a:xfrm>
          <a:prstGeom prst="rect">
            <a:avLst/>
          </a:prstGeom>
          <a:noFill/>
          <a:ln w="9525">
            <a:noFill/>
            <a:miter lim="800000"/>
            <a:headEnd/>
            <a:tailEnd/>
          </a:ln>
        </p:spPr>
      </p:pic>
      <p:pic>
        <p:nvPicPr>
          <p:cNvPr id="4100" name="Picture 4"/>
          <p:cNvPicPr>
            <a:picLocks noChangeAspect="1" noChangeArrowheads="1"/>
          </p:cNvPicPr>
          <p:nvPr/>
        </p:nvPicPr>
        <p:blipFill>
          <a:blip r:embed="rId5"/>
          <a:srcRect/>
          <a:stretch>
            <a:fillRect/>
          </a:stretch>
        </p:blipFill>
        <p:spPr bwMode="auto">
          <a:xfrm>
            <a:off x="5594350" y="0"/>
            <a:ext cx="3549650" cy="1866900"/>
          </a:xfrm>
          <a:prstGeom prst="rect">
            <a:avLst/>
          </a:prstGeom>
          <a:noFill/>
          <a:ln w="9525">
            <a:noFill/>
            <a:miter lim="800000"/>
            <a:headEnd/>
            <a:tailEnd/>
          </a:ln>
        </p:spPr>
      </p:pic>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صلاة الخوف.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5357813" y="428625"/>
            <a:ext cx="3543300" cy="1285875"/>
            <a:chOff x="3000364" y="71414"/>
            <a:chExt cx="3357586" cy="1428760"/>
          </a:xfrm>
        </p:grpSpPr>
        <p:sp>
          <p:nvSpPr>
            <p:cNvPr id="5" name="Diamond 4"/>
            <p:cNvSpPr/>
            <p:nvPr/>
          </p:nvSpPr>
          <p:spPr>
            <a:xfrm>
              <a:off x="4570848" y="71414"/>
              <a:ext cx="1000356" cy="929577"/>
            </a:xfrm>
            <a:prstGeom prst="diamond">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6" name="Diamond 5"/>
            <p:cNvSpPr/>
            <p:nvPr/>
          </p:nvSpPr>
          <p:spPr>
            <a:xfrm>
              <a:off x="4787466" y="71414"/>
              <a:ext cx="998852" cy="929577"/>
            </a:xfrm>
            <a:prstGeom prst="diamond">
              <a:avLst/>
            </a:pr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7" name="Diamond 6"/>
            <p:cNvSpPr/>
            <p:nvPr/>
          </p:nvSpPr>
          <p:spPr>
            <a:xfrm flipH="1">
              <a:off x="3062040" y="572362"/>
              <a:ext cx="1009382" cy="927812"/>
            </a:xfrm>
            <a:prstGeom prst="diamon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8" name="Diamond 7"/>
            <p:cNvSpPr/>
            <p:nvPr/>
          </p:nvSpPr>
          <p:spPr>
            <a:xfrm>
              <a:off x="5286892" y="572362"/>
              <a:ext cx="1000356" cy="927812"/>
            </a:xfrm>
            <a:prstGeom prst="diamond">
              <a:avLst/>
            </a:pr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9" name="Diamond 8"/>
            <p:cNvSpPr/>
            <p:nvPr/>
          </p:nvSpPr>
          <p:spPr>
            <a:xfrm>
              <a:off x="5071777" y="143735"/>
              <a:ext cx="1000357" cy="927812"/>
            </a:xfrm>
            <a:prstGeom prst="diamon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10" name="Heptagon 9"/>
            <p:cNvSpPr/>
            <p:nvPr/>
          </p:nvSpPr>
          <p:spPr>
            <a:xfrm>
              <a:off x="3000364" y="214291"/>
              <a:ext cx="3357586" cy="1215327"/>
            </a:xfrm>
            <a:prstGeom prst="heptagon">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b="1"/>
            </a:p>
          </p:txBody>
        </p:sp>
        <p:sp>
          <p:nvSpPr>
            <p:cNvPr id="5136" name="Rectangle 10"/>
            <p:cNvSpPr>
              <a:spLocks noChangeArrowheads="1"/>
            </p:cNvSpPr>
            <p:nvPr/>
          </p:nvSpPr>
          <p:spPr bwMode="auto">
            <a:xfrm>
              <a:off x="3371852" y="500043"/>
              <a:ext cx="2704982" cy="786546"/>
            </a:xfrm>
            <a:prstGeom prst="rect">
              <a:avLst/>
            </a:prstGeom>
            <a:noFill/>
            <a:ln w="9525">
              <a:noFill/>
              <a:miter lim="800000"/>
              <a:headEnd/>
              <a:tailEnd/>
            </a:ln>
          </p:spPr>
          <p:txBody>
            <a:bodyPr>
              <a:spAutoFit/>
            </a:bodyPr>
            <a:lstStyle/>
            <a:p>
              <a:pPr algn="ctr"/>
              <a:r>
                <a:rPr lang="ar-EG" sz="4000" b="1">
                  <a:solidFill>
                    <a:schemeClr val="bg1"/>
                  </a:solidFill>
                  <a:cs typeface="Times New Roman" pitchFamily="18" charset="0"/>
                </a:rPr>
                <a:t>مشروعيتها</a:t>
              </a:r>
            </a:p>
          </p:txBody>
        </p:sp>
      </p:grpSp>
      <p:grpSp>
        <p:nvGrpSpPr>
          <p:cNvPr id="3" name="مجموعة 18"/>
          <p:cNvGrpSpPr>
            <a:grpSpLocks/>
          </p:cNvGrpSpPr>
          <p:nvPr/>
        </p:nvGrpSpPr>
        <p:grpSpPr bwMode="auto">
          <a:xfrm>
            <a:off x="450850" y="1700213"/>
            <a:ext cx="8248650" cy="3744912"/>
            <a:chOff x="643308" y="3429000"/>
            <a:chExt cx="4665332" cy="3214710"/>
          </a:xfrm>
        </p:grpSpPr>
        <p:sp>
          <p:nvSpPr>
            <p:cNvPr id="16" name="مستطيل مستدير الزوايا 15"/>
            <p:cNvSpPr/>
            <p:nvPr/>
          </p:nvSpPr>
          <p:spPr bwMode="auto">
            <a:xfrm>
              <a:off x="643308" y="3429000"/>
              <a:ext cx="4642886" cy="3214710"/>
            </a:xfrm>
            <a:prstGeom prst="roundRect">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endParaRPr lang="ar-EG" b="1"/>
            </a:p>
          </p:txBody>
        </p:sp>
        <p:sp>
          <p:nvSpPr>
            <p:cNvPr id="5129" name="مربع نص 14"/>
            <p:cNvSpPr txBox="1">
              <a:spLocks noChangeArrowheads="1"/>
            </p:cNvSpPr>
            <p:nvPr/>
          </p:nvSpPr>
          <p:spPr bwMode="auto">
            <a:xfrm>
              <a:off x="734388" y="3576695"/>
              <a:ext cx="4574252" cy="1505950"/>
            </a:xfrm>
            <a:prstGeom prst="rect">
              <a:avLst/>
            </a:prstGeom>
            <a:noFill/>
            <a:ln w="9525">
              <a:noFill/>
              <a:miter lim="800000"/>
              <a:headEnd/>
              <a:tailEnd/>
            </a:ln>
          </p:spPr>
          <p:txBody>
            <a:bodyPr>
              <a:spAutoFit/>
            </a:bodyPr>
            <a:lstStyle/>
            <a:p>
              <a:pPr algn="ctr"/>
              <a:r>
                <a:rPr lang="ar-SA" sz="3600" b="1"/>
                <a:t>تشرع صلاة الخوف في الجهاد في سبيل الله تعالى بقتال الكفار أو البغاة وقطّاع الطريق، في الحضر والسفر، </a:t>
              </a:r>
              <a:r>
                <a:rPr lang="ar-SA" sz="3600" b="1">
                  <a:solidFill>
                    <a:srgbClr val="C00000"/>
                  </a:solidFill>
                </a:rPr>
                <a:t>ودليل ذلك: </a:t>
              </a:r>
              <a:r>
                <a:rPr lang="ar-SA" sz="3600" b="1"/>
                <a:t>قوله تعالى:</a:t>
              </a:r>
            </a:p>
          </p:txBody>
        </p:sp>
      </p:grpSp>
      <p:sp>
        <p:nvSpPr>
          <p:cNvPr id="17" name="TextBox 16"/>
          <p:cNvSpPr txBox="1">
            <a:spLocks noChangeArrowheads="1"/>
          </p:cNvSpPr>
          <p:nvPr/>
        </p:nvSpPr>
        <p:spPr bwMode="auto">
          <a:xfrm>
            <a:off x="2051050" y="6092825"/>
            <a:ext cx="6500813" cy="585788"/>
          </a:xfrm>
          <a:prstGeom prst="rect">
            <a:avLst/>
          </a:prstGeom>
          <a:solidFill>
            <a:schemeClr val="accent2"/>
          </a:solidFill>
          <a:ln w="9525">
            <a:noFill/>
            <a:miter lim="800000"/>
            <a:headEnd/>
            <a:tailEnd/>
          </a:ln>
        </p:spPr>
        <p:txBody>
          <a:bodyPr>
            <a:spAutoFit/>
          </a:bodyPr>
          <a:lstStyle/>
          <a:p>
            <a:pPr rtl="0"/>
            <a:r>
              <a:rPr lang="ar-EG" sz="3200" b="1">
                <a:solidFill>
                  <a:schemeClr val="bg1"/>
                </a:solidFill>
              </a:rPr>
              <a:t>1- سورة النساء: الآية 102.</a:t>
            </a:r>
          </a:p>
        </p:txBody>
      </p:sp>
      <p:grpSp>
        <p:nvGrpSpPr>
          <p:cNvPr id="4" name="مجموعة 17"/>
          <p:cNvGrpSpPr>
            <a:grpSpLocks/>
          </p:cNvGrpSpPr>
          <p:nvPr/>
        </p:nvGrpSpPr>
        <p:grpSpPr bwMode="auto">
          <a:xfrm>
            <a:off x="1143000" y="3714750"/>
            <a:ext cx="7115175" cy="1504950"/>
            <a:chOff x="2214546" y="3714752"/>
            <a:chExt cx="6115050" cy="1504955"/>
          </a:xfrm>
        </p:grpSpPr>
        <p:pic>
          <p:nvPicPr>
            <p:cNvPr id="5126" name="Picture 16"/>
            <p:cNvPicPr>
              <a:picLocks noChangeAspect="1" noChangeArrowheads="1"/>
            </p:cNvPicPr>
            <p:nvPr/>
          </p:nvPicPr>
          <p:blipFill>
            <a:blip r:embed="rId6">
              <a:lum bright="-10000" contrast="30000"/>
            </a:blip>
            <a:srcRect/>
            <a:stretch>
              <a:fillRect/>
            </a:stretch>
          </p:blipFill>
          <p:spPr bwMode="auto">
            <a:xfrm>
              <a:off x="4572000" y="4429132"/>
              <a:ext cx="3733800" cy="790575"/>
            </a:xfrm>
            <a:prstGeom prst="rect">
              <a:avLst/>
            </a:prstGeom>
            <a:noFill/>
            <a:ln w="9525">
              <a:noFill/>
              <a:miter lim="800000"/>
              <a:headEnd/>
              <a:tailEnd/>
            </a:ln>
          </p:spPr>
        </p:pic>
        <p:pic>
          <p:nvPicPr>
            <p:cNvPr id="5127" name="Picture 17"/>
            <p:cNvPicPr>
              <a:picLocks noChangeAspect="1" noChangeArrowheads="1"/>
            </p:cNvPicPr>
            <p:nvPr/>
          </p:nvPicPr>
          <p:blipFill>
            <a:blip r:embed="rId7">
              <a:lum bright="-10000" contrast="30000"/>
            </a:blip>
            <a:srcRect/>
            <a:stretch>
              <a:fillRect/>
            </a:stretch>
          </p:blipFill>
          <p:spPr bwMode="auto">
            <a:xfrm>
              <a:off x="2214546" y="3714752"/>
              <a:ext cx="6115050" cy="752475"/>
            </a:xfrm>
            <a:prstGeom prst="rect">
              <a:avLst/>
            </a:prstGeom>
            <a:noFill/>
            <a:ln w="9525">
              <a:noFill/>
              <a:miter lim="800000"/>
              <a:headEnd/>
              <a:tailEnd/>
            </a:ln>
          </p:spPr>
        </p:pic>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مشروعيتها.wav"/>
                                        </p:tgtEl>
                                      </p:cMediaNode>
                                    </p:audio>
                                  </p:subTnLst>
                                </p:cTn>
                              </p:par>
                            </p:childTnLst>
                          </p:cTn>
                        </p:par>
                      </p:childTnLst>
                    </p:cTn>
                  </p:par>
                  <p:par>
                    <p:cTn id="10" fill="hold" nodeType="clickPar">
                      <p:stCondLst>
                        <p:cond delay="indefinite"/>
                      </p:stCondLst>
                      <p:childTnLst>
                        <p:par>
                          <p:cTn id="11" fill="hold" nodeType="withGroup">
                            <p:stCondLst>
                              <p:cond delay="0"/>
                            </p:stCondLst>
                            <p:childTnLst>
                              <p:par>
                                <p:cTn id="12" presetID="24"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to="" calcmode="lin" valueType="num">
                                      <p:cBhvr>
                                        <p:cTn id="14" dur="1" fill="hold"/>
                                        <p:tgtEl>
                                          <p:spTgt spid="3"/>
                                        </p:tgtEl>
                                        <p:attrNameLst>
                                          <p:attrName/>
                                        </p:attrNameLst>
                                      </p:cBhvr>
                                    </p:anim>
                                  </p:childTnLst>
                                  <p:subTnLst>
                                    <p:audio>
                                      <p:cMediaNode>
                                        <p:cTn display="0" masterRel="sameClick">
                                          <p:stCondLst>
                                            <p:cond evt="begin" delay="0">
                                              <p:tn val="12"/>
                                            </p:cond>
                                          </p:stCondLst>
                                          <p:endCondLst>
                                            <p:cond evt="onStopAudio" delay="0">
                                              <p:tgtEl>
                                                <p:sldTgt/>
                                              </p:tgtEl>
                                            </p:cond>
                                          </p:endCondLst>
                                        </p:cTn>
                                        <p:tgtEl>
                                          <p:sndTgt r:embed="rId4" name="تشرع صلاة الخوف في الجهاد في سبيل الله تعالى بقتال الكفار أو البغاة.wav"/>
                                        </p:tgtEl>
                                      </p:cMediaNode>
                                    </p:audio>
                                  </p:subTnLst>
                                </p:cTn>
                              </p:par>
                              <p:par>
                                <p:cTn id="15" presetID="4"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800" decel="100000"/>
                                        <p:tgtEl>
                                          <p:spTgt spid="17"/>
                                        </p:tgtEl>
                                      </p:cBhvr>
                                    </p:animEffect>
                                    <p:anim calcmode="lin" valueType="num">
                                      <p:cBhvr>
                                        <p:cTn id="23" dur="800" decel="100000" fill="hold"/>
                                        <p:tgtEl>
                                          <p:spTgt spid="17"/>
                                        </p:tgtEl>
                                        <p:attrNameLst>
                                          <p:attrName>style.rotation</p:attrName>
                                        </p:attrNameLst>
                                      </p:cBhvr>
                                      <p:tavLst>
                                        <p:tav tm="0">
                                          <p:val>
                                            <p:fltVal val="-90"/>
                                          </p:val>
                                        </p:tav>
                                        <p:tav tm="100000">
                                          <p:val>
                                            <p:fltVal val="0"/>
                                          </p:val>
                                        </p:tav>
                                      </p:tavLst>
                                    </p:anim>
                                    <p:anim calcmode="lin" valueType="num">
                                      <p:cBhvr>
                                        <p:cTn id="24" dur="800" decel="100000" fill="hold"/>
                                        <p:tgtEl>
                                          <p:spTgt spid="17"/>
                                        </p:tgtEl>
                                        <p:attrNameLst>
                                          <p:attrName>ppt_x</p:attrName>
                                        </p:attrNameLst>
                                      </p:cBhvr>
                                      <p:tavLst>
                                        <p:tav tm="0">
                                          <p:val>
                                            <p:strVal val="#ppt_x+0.4"/>
                                          </p:val>
                                        </p:tav>
                                        <p:tav tm="100000">
                                          <p:val>
                                            <p:strVal val="#ppt_x-0.05"/>
                                          </p:val>
                                        </p:tav>
                                      </p:tavLst>
                                    </p:anim>
                                    <p:anim calcmode="lin" valueType="num">
                                      <p:cBhvr>
                                        <p:cTn id="25" dur="800" decel="100000" fill="hold"/>
                                        <p:tgtEl>
                                          <p:spTgt spid="1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5" name="1- ( سورة النساء.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rot="10800000">
            <a:off x="468313" y="1196975"/>
            <a:ext cx="8001000" cy="4643438"/>
            <a:chOff x="500034" y="1857364"/>
            <a:chExt cx="7143800" cy="5000660"/>
          </a:xfrm>
        </p:grpSpPr>
        <p:sp>
          <p:nvSpPr>
            <p:cNvPr id="17" name="Cloud 8"/>
            <p:cNvSpPr/>
            <p:nvPr/>
          </p:nvSpPr>
          <p:spPr>
            <a:xfrm>
              <a:off x="2660183" y="4909049"/>
              <a:ext cx="5000660" cy="1928459"/>
            </a:xfrm>
            <a:prstGeom prst="cloud">
              <a:avLst/>
            </a:prstGeom>
            <a:gradFill flip="none" rotWithShape="1">
              <a:gsLst>
                <a:gs pos="0">
                  <a:srgbClr val="CC0099">
                    <a:shade val="30000"/>
                    <a:satMod val="115000"/>
                  </a:srgbClr>
                </a:gs>
                <a:gs pos="50000">
                  <a:srgbClr val="CC0099">
                    <a:shade val="67500"/>
                    <a:satMod val="115000"/>
                  </a:srgbClr>
                </a:gs>
                <a:gs pos="100000">
                  <a:srgbClr val="CC0099">
                    <a:shade val="100000"/>
                    <a:satMod val="115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sp>
          <p:nvSpPr>
            <p:cNvPr id="18" name="Flowchart: Document 7"/>
            <p:cNvSpPr/>
            <p:nvPr/>
          </p:nvSpPr>
          <p:spPr>
            <a:xfrm>
              <a:off x="517043" y="1836848"/>
              <a:ext cx="7072929" cy="4786956"/>
            </a:xfrm>
            <a:prstGeom prst="flowChartDocument">
              <a:avLst/>
            </a:prstGeom>
            <a:solidFill>
              <a:schemeClr val="bg1"/>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ar-EG"/>
            </a:p>
          </p:txBody>
        </p:sp>
      </p:grpSp>
      <p:sp>
        <p:nvSpPr>
          <p:cNvPr id="5124" name="مستطيل 18"/>
          <p:cNvSpPr>
            <a:spLocks noChangeArrowheads="1"/>
          </p:cNvSpPr>
          <p:nvPr/>
        </p:nvSpPr>
        <p:spPr bwMode="auto">
          <a:xfrm>
            <a:off x="971550" y="2708275"/>
            <a:ext cx="7275513" cy="2555875"/>
          </a:xfrm>
          <a:prstGeom prst="rect">
            <a:avLst/>
          </a:prstGeom>
          <a:noFill/>
          <a:ln w="9525">
            <a:noFill/>
            <a:miter lim="800000"/>
            <a:headEnd/>
            <a:tailEnd/>
          </a:ln>
        </p:spPr>
        <p:txBody>
          <a:bodyPr>
            <a:spAutoFit/>
          </a:bodyPr>
          <a:lstStyle/>
          <a:p>
            <a:pPr algn="ctr"/>
            <a:r>
              <a:rPr lang="ar-SA" sz="4000" b="1"/>
              <a:t> وقد صلّى النبي </a:t>
            </a:r>
            <a:r>
              <a:rPr lang="ar-EG" sz="4000" b="1"/>
              <a:t>صلى الله عليه وسلم </a:t>
            </a:r>
            <a:r>
              <a:rPr lang="ar-SA" sz="4000" b="1"/>
              <a:t>صلاة الخوف بأصحابه أكثر من مرة بصفات مختلفة، وصلّاها الصحابة </a:t>
            </a:r>
            <a:r>
              <a:rPr lang="ar-EG" sz="4000" b="1"/>
              <a:t>رضي الله عنهم</a:t>
            </a:r>
            <a:r>
              <a:rPr lang="ar-SA" sz="4000" b="1"/>
              <a:t> من بعده.</a:t>
            </a:r>
            <a:endParaRPr lang="ar-EG" sz="4000" b="1"/>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par>
                                <p:cTn id="8" presetID="12" presetClass="entr" presetSubtype="1" fill="hold" grpId="0" nodeType="withEffect">
                                  <p:stCondLst>
                                    <p:cond delay="0"/>
                                  </p:stCondLst>
                                  <p:childTnLst>
                                    <p:set>
                                      <p:cBhvr>
                                        <p:cTn id="9" dur="1" fill="hold">
                                          <p:stCondLst>
                                            <p:cond delay="0"/>
                                          </p:stCondLst>
                                        </p:cTn>
                                        <p:tgtEl>
                                          <p:spTgt spid="5124"/>
                                        </p:tgtEl>
                                        <p:attrNameLst>
                                          <p:attrName>style.visibility</p:attrName>
                                        </p:attrNameLst>
                                      </p:cBhvr>
                                      <p:to>
                                        <p:strVal val="visible"/>
                                      </p:to>
                                    </p:set>
                                    <p:animEffect transition="in" filter="slide(fromTop)">
                                      <p:cBhvr>
                                        <p:cTn id="10" dur="1000"/>
                                        <p:tgtEl>
                                          <p:spTgt spid="5124"/>
                                        </p:tgtEl>
                                      </p:cBhvr>
                                    </p:animEffect>
                                  </p:childTnLst>
                                  <p:subTnLst>
                                    <p:audio>
                                      <p:cMediaNode>
                                        <p:cTn display="0" masterRel="sameClick">
                                          <p:stCondLst>
                                            <p:cond evt="begin" delay="0">
                                              <p:tn val="8"/>
                                            </p:cond>
                                          </p:stCondLst>
                                          <p:endCondLst>
                                            <p:cond evt="onStopAudio" delay="0">
                                              <p:tgtEl>
                                                <p:sldTgt/>
                                              </p:tgtEl>
                                            </p:cond>
                                          </p:endCondLst>
                                        </p:cTn>
                                        <p:tgtEl>
                                          <p:sndTgt r:embed="rId4" name="وقد صلّى النبي  صلى الله عليه وسلم صلاة الخوف بأصحابه أكثر من م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que 1"/>
          <p:cNvSpPr/>
          <p:nvPr/>
        </p:nvSpPr>
        <p:spPr>
          <a:xfrm>
            <a:off x="5897254" y="0"/>
            <a:ext cx="3000396" cy="857256"/>
          </a:xfrm>
          <a:prstGeom prst="plaque">
            <a:avLst>
              <a:gd name="adj" fmla="val 50000"/>
            </a:avLst>
          </a:prstGeom>
          <a:ln/>
        </p:spPr>
        <p:style>
          <a:lnRef idx="0">
            <a:schemeClr val="accent2"/>
          </a:lnRef>
          <a:fillRef idx="3">
            <a:schemeClr val="accent2"/>
          </a:fillRef>
          <a:effectRef idx="3">
            <a:schemeClr val="accent2"/>
          </a:effectRef>
          <a:fontRef idx="minor">
            <a:schemeClr val="lt1"/>
          </a:fontRef>
        </p:style>
        <p:txBody>
          <a:bodyPr rtlCol="1" anchor="ctr"/>
          <a:lstStyle/>
          <a:p>
            <a:pPr algn="ctr" fontAlgn="auto">
              <a:spcBef>
                <a:spcPts val="0"/>
              </a:spcBef>
              <a:spcAft>
                <a:spcPts val="0"/>
              </a:spcAft>
              <a:defRPr/>
            </a:pPr>
            <a:r>
              <a:rPr lang="ar-EG" sz="5400" dirty="0">
                <a:ln w="18415" cmpd="sng">
                  <a:solidFill>
                    <a:srgbClr val="FFFFFF"/>
                  </a:solidFill>
                  <a:prstDash val="solid"/>
                </a:ln>
                <a:solidFill>
                  <a:srgbClr val="FFFFFF"/>
                </a:solidFill>
                <a:effectLst>
                  <a:outerShdw blurRad="63500" dir="3600000" algn="tl" rotWithShape="0">
                    <a:srgbClr val="000000">
                      <a:alpha val="70000"/>
                    </a:srgbClr>
                  </a:outerShdw>
                </a:effectLst>
              </a:rPr>
              <a:t>صفتها</a:t>
            </a:r>
          </a:p>
        </p:txBody>
      </p:sp>
      <p:pic>
        <p:nvPicPr>
          <p:cNvPr id="12291" name="Picture 2"/>
          <p:cNvPicPr>
            <a:picLocks noChangeAspect="1" noChangeArrowheads="1"/>
          </p:cNvPicPr>
          <p:nvPr/>
        </p:nvPicPr>
        <p:blipFill>
          <a:blip r:embed="rId6"/>
          <a:srcRect/>
          <a:stretch>
            <a:fillRect/>
          </a:stretch>
        </p:blipFill>
        <p:spPr bwMode="auto">
          <a:xfrm>
            <a:off x="107950" y="1046163"/>
            <a:ext cx="8928100" cy="5738812"/>
          </a:xfrm>
          <a:prstGeom prst="rect">
            <a:avLst/>
          </a:prstGeom>
          <a:noFill/>
          <a:ln w="9525">
            <a:noFill/>
            <a:miter lim="800000"/>
            <a:headEnd/>
            <a:tailEnd/>
          </a:ln>
        </p:spPr>
      </p:pic>
      <p:sp>
        <p:nvSpPr>
          <p:cNvPr id="8" name="مستطيل 7"/>
          <p:cNvSpPr>
            <a:spLocks noChangeArrowheads="1"/>
          </p:cNvSpPr>
          <p:nvPr/>
        </p:nvSpPr>
        <p:spPr bwMode="auto">
          <a:xfrm>
            <a:off x="1331913" y="2997200"/>
            <a:ext cx="6769100" cy="3170238"/>
          </a:xfrm>
          <a:prstGeom prst="rect">
            <a:avLst/>
          </a:prstGeom>
          <a:noFill/>
          <a:ln w="9525">
            <a:noFill/>
            <a:miter lim="800000"/>
            <a:headEnd/>
            <a:tailEnd/>
          </a:ln>
        </p:spPr>
        <p:txBody>
          <a:bodyPr>
            <a:spAutoFit/>
          </a:bodyPr>
          <a:lstStyle/>
          <a:p>
            <a:pPr algn="ctr"/>
            <a:r>
              <a:rPr lang="ar-EG" sz="4000" b="1">
                <a:solidFill>
                  <a:srgbClr val="C00000"/>
                </a:solidFill>
              </a:rPr>
              <a:t>ثبت عن النبي </a:t>
            </a:r>
            <a:r>
              <a:rPr lang="ar-EG" sz="4000" b="1"/>
              <a:t>صلى الله عليه وسلم</a:t>
            </a:r>
            <a:r>
              <a:rPr lang="ar-EG" sz="4000" b="1">
                <a:solidFill>
                  <a:srgbClr val="C00000"/>
                </a:solidFill>
              </a:rPr>
              <a:t> في صلاة الخوف أنه صلاّها بصفات متعددة، قال الإمام أحمد: صحّت صلاة الخوف عن النبي </a:t>
            </a:r>
            <a:r>
              <a:rPr lang="ar-EG" sz="4000" b="1"/>
              <a:t>صلى الله عليه وسلم</a:t>
            </a:r>
            <a:r>
              <a:rPr lang="ar-EG" sz="4000" b="1">
                <a:solidFill>
                  <a:srgbClr val="C00000"/>
                </a:solidFill>
              </a:rPr>
              <a:t> من ستة أوجه؛ كلها جائزة.</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صفتها.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2291"/>
                                        </p:tgtEl>
                                        <p:attrNameLst>
                                          <p:attrName>style.visibility</p:attrName>
                                        </p:attrNameLst>
                                      </p:cBhvr>
                                      <p:to>
                                        <p:strVal val="visible"/>
                                      </p:to>
                                    </p:set>
                                    <p:animEffect transition="in" filter="blinds(horizontal)">
                                      <p:cBhvr>
                                        <p:cTn id="18" dur="1000"/>
                                        <p:tgtEl>
                                          <p:spTgt spid="12291"/>
                                        </p:tgtEl>
                                      </p:cBhvr>
                                    </p:animEffect>
                                  </p:childTnLst>
                                  <p:subTnLst>
                                    <p:audio>
                                      <p:cMediaNode>
                                        <p:cTn display="0" masterRel="sameClick">
                                          <p:stCondLst>
                                            <p:cond evt="begin" delay="0">
                                              <p:tn val="16"/>
                                            </p:cond>
                                          </p:stCondLst>
                                          <p:endCondLst>
                                            <p:cond evt="onStopAudio" delay="0">
                                              <p:tgtEl>
                                                <p:sldTgt/>
                                              </p:tgtEl>
                                            </p:cond>
                                          </p:endCondLst>
                                        </p:cTn>
                                        <p:tgtEl>
                                          <p:sndTgt r:embed="rId4" name="0088 - arrow flies.wav"/>
                                        </p:tgtEl>
                                      </p:cMediaNode>
                                    </p:audio>
                                  </p:subTnLst>
                                </p:cTn>
                              </p:par>
                              <p:par>
                                <p:cTn id="19" presetID="17" presetClass="entr" presetSubtype="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ppt_x</p:attrName>
                                        </p:attrNameLst>
                                      </p:cBhvr>
                                      <p:tavLst>
                                        <p:tav tm="0">
                                          <p:val>
                                            <p:strVal val="#ppt_x+#ppt_w/2"/>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9"/>
                                            </p:cond>
                                          </p:stCondLst>
                                          <p:endCondLst>
                                            <p:cond evt="onStopAudio" delay="0">
                                              <p:tgtEl>
                                                <p:sldTgt/>
                                              </p:tgtEl>
                                            </p:cond>
                                          </p:endCondLst>
                                        </p:cTn>
                                        <p:tgtEl>
                                          <p:sndTgt r:embed="rId5" name="ثبت عن النب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صورة 7" descr="0249.JPG"/>
          <p:cNvPicPr>
            <a:picLocks noChangeAspect="1"/>
          </p:cNvPicPr>
          <p:nvPr/>
        </p:nvPicPr>
        <p:blipFill>
          <a:blip r:embed="rId6"/>
          <a:srcRect/>
          <a:stretch>
            <a:fillRect/>
          </a:stretch>
        </p:blipFill>
        <p:spPr bwMode="auto">
          <a:xfrm>
            <a:off x="214313" y="1752600"/>
            <a:ext cx="8715375" cy="3476625"/>
          </a:xfrm>
          <a:prstGeom prst="rect">
            <a:avLst/>
          </a:prstGeom>
          <a:noFill/>
          <a:ln w="9525">
            <a:noFill/>
            <a:miter lim="800000"/>
            <a:headEnd/>
            <a:tailEnd/>
          </a:ln>
        </p:spPr>
      </p:pic>
      <p:sp>
        <p:nvSpPr>
          <p:cNvPr id="3" name="مستطيل 2"/>
          <p:cNvSpPr>
            <a:spLocks noChangeArrowheads="1"/>
          </p:cNvSpPr>
          <p:nvPr/>
        </p:nvSpPr>
        <p:spPr bwMode="auto">
          <a:xfrm>
            <a:off x="1500188" y="2781300"/>
            <a:ext cx="6429375" cy="1323975"/>
          </a:xfrm>
          <a:prstGeom prst="rect">
            <a:avLst/>
          </a:prstGeom>
          <a:noFill/>
          <a:ln w="9525">
            <a:noFill/>
            <a:miter lim="800000"/>
            <a:headEnd/>
            <a:tailEnd/>
          </a:ln>
        </p:spPr>
        <p:txBody>
          <a:bodyPr>
            <a:spAutoFit/>
          </a:bodyPr>
          <a:lstStyle/>
          <a:p>
            <a:pPr algn="ctr"/>
            <a:r>
              <a:rPr lang="ar-EG" sz="4000" b="1"/>
              <a:t>والخوف الذي تشرع عنده هذه الصلاة لا يخلو من حالتين:</a:t>
            </a:r>
            <a:endParaRPr lang="en-US" sz="4000"/>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inHorizontal)">
                                      <p:cBhvr>
                                        <p:cTn id="7" dur="500"/>
                                        <p:tgtEl>
                                          <p:spTgt spid="13314"/>
                                        </p:tgtEl>
                                      </p:cBhvr>
                                    </p:animEffect>
                                  </p:childTnLst>
                                  <p:subTnLst>
                                    <p:audio>
                                      <p:cMediaNode>
                                        <p:cTn display="0" masterRel="sameClick">
                                          <p:stCondLst>
                                            <p:cond evt="begin" delay="0">
                                              <p:tn val="5"/>
                                            </p:cond>
                                          </p:stCondLst>
                                          <p:endCondLst>
                                            <p:cond evt="onStopAudio" delay="0">
                                              <p:tgtEl>
                                                <p:sldTgt/>
                                              </p:tgtEl>
                                            </p:cond>
                                          </p:endCondLst>
                                        </p:cTn>
                                        <p:tgtEl>
                                          <p:sndTgt r:embed="rId3" name="push.wav"/>
                                        </p:tgtEl>
                                      </p:cMediaNode>
                                    </p:audio>
                                  </p:subTnLst>
                                </p:cTn>
                              </p:par>
                              <p:par>
                                <p:cTn id="8" presetID="3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800" decel="100000"/>
                                        <p:tgtEl>
                                          <p:spTgt spid="3"/>
                                        </p:tgtEl>
                                      </p:cBhvr>
                                    </p:animEffect>
                                    <p:anim calcmode="lin" valueType="num">
                                      <p:cBhvr>
                                        <p:cTn id="11" dur="800" decel="100000" fill="hold"/>
                                        <p:tgtEl>
                                          <p:spTgt spid="3"/>
                                        </p:tgtEl>
                                        <p:attrNameLst>
                                          <p:attrName>style.rotation</p:attrName>
                                        </p:attrNameLst>
                                      </p:cBhvr>
                                      <p:tavLst>
                                        <p:tav tm="0">
                                          <p:val>
                                            <p:fltVal val="-90"/>
                                          </p:val>
                                        </p:tav>
                                        <p:tav tm="100000">
                                          <p:val>
                                            <p:fltVal val="0"/>
                                          </p:val>
                                        </p:tav>
                                      </p:tavLst>
                                    </p:anim>
                                    <p:anim calcmode="lin" valueType="num">
                                      <p:cBhvr>
                                        <p:cTn id="12" dur="800" decel="100000" fill="hold"/>
                                        <p:tgtEl>
                                          <p:spTgt spid="3"/>
                                        </p:tgtEl>
                                        <p:attrNameLst>
                                          <p:attrName>ppt_x</p:attrName>
                                        </p:attrNameLst>
                                      </p:cBhvr>
                                      <p:tavLst>
                                        <p:tav tm="0">
                                          <p:val>
                                            <p:strVal val="#ppt_x+0.4"/>
                                          </p:val>
                                        </p:tav>
                                        <p:tav tm="100000">
                                          <p:val>
                                            <p:strVal val="#ppt_x-0.05"/>
                                          </p:val>
                                        </p:tav>
                                      </p:tavLst>
                                    </p:anim>
                                    <p:anim calcmode="lin" valueType="num">
                                      <p:cBhvr>
                                        <p:cTn id="13" dur="800" decel="100000" fill="hold"/>
                                        <p:tgtEl>
                                          <p:spTgt spid="3"/>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4" name="voltage.wav"/>
                                        </p:tgtEl>
                                      </p:cMediaNode>
                                    </p:audio>
                                  </p:subTnLst>
                                </p:cTn>
                              </p:par>
                              <p:par>
                                <p:cTn id="16" presetID="16" presetClass="entr" presetSubtype="26" fill="hold"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Horizontal)">
                                      <p:cBhvr>
                                        <p:cTn id="18" dur="500"/>
                                        <p:tgtEl>
                                          <p:spTgt spid="3">
                                            <p:txEl>
                                              <p:pRg st="0" end="0"/>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5" name="والخوف الذي تشرع عنده هذه الصلا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900113" y="765175"/>
            <a:ext cx="7920037" cy="4392613"/>
            <a:chOff x="3857620" y="285728"/>
            <a:chExt cx="4857752" cy="2000264"/>
          </a:xfrm>
        </p:grpSpPr>
        <p:grpSp>
          <p:nvGrpSpPr>
            <p:cNvPr id="9219" name="Group 3"/>
            <p:cNvGrpSpPr>
              <a:grpSpLocks/>
            </p:cNvGrpSpPr>
            <p:nvPr/>
          </p:nvGrpSpPr>
          <p:grpSpPr bwMode="auto">
            <a:xfrm>
              <a:off x="3857620" y="285728"/>
              <a:ext cx="4857752" cy="2000264"/>
              <a:chOff x="3571868" y="285728"/>
              <a:chExt cx="5143504" cy="2643206"/>
            </a:xfrm>
          </p:grpSpPr>
          <p:sp>
            <p:nvSpPr>
              <p:cNvPr id="5" name="32-Point Star 4"/>
              <p:cNvSpPr/>
              <p:nvPr/>
            </p:nvSpPr>
            <p:spPr>
              <a:xfrm>
                <a:off x="3571868" y="285728"/>
                <a:ext cx="5143504" cy="2643206"/>
              </a:xfrm>
              <a:prstGeom prst="star32">
                <a:avLst/>
              </a:prstGeom>
              <a:ln/>
            </p:spPr>
            <p:style>
              <a:lnRef idx="0">
                <a:schemeClr val="accent1"/>
              </a:lnRef>
              <a:fillRef idx="3">
                <a:schemeClr val="accent1"/>
              </a:fillRef>
              <a:effectRef idx="3">
                <a:schemeClr val="accent1"/>
              </a:effectRef>
              <a:fontRef idx="minor">
                <a:schemeClr val="lt1"/>
              </a:fontRef>
            </p:style>
            <p:txBody>
              <a:bodyPr rtlCol="1" anchor="ctr"/>
              <a:lstStyle/>
              <a:p>
                <a:pPr algn="ctr" rtl="0" fontAlgn="auto">
                  <a:spcBef>
                    <a:spcPts val="0"/>
                  </a:spcBef>
                  <a:spcAft>
                    <a:spcPts val="0"/>
                  </a:spcAft>
                  <a:defRPr/>
                </a:pPr>
                <a:endParaRPr lang="ar-EG" sz="3600" b="1" dirty="0"/>
              </a:p>
            </p:txBody>
          </p:sp>
          <p:sp>
            <p:nvSpPr>
              <p:cNvPr id="6" name="32-Point Star 5"/>
              <p:cNvSpPr/>
              <p:nvPr/>
            </p:nvSpPr>
            <p:spPr>
              <a:xfrm>
                <a:off x="3857446" y="642995"/>
                <a:ext cx="4572348" cy="1928671"/>
              </a:xfrm>
              <a:prstGeom prst="star32">
                <a:avLst/>
              </a:prstGeom>
              <a:ln/>
            </p:spPr>
            <p:style>
              <a:lnRef idx="2">
                <a:schemeClr val="accent2"/>
              </a:lnRef>
              <a:fillRef idx="1">
                <a:schemeClr val="lt1"/>
              </a:fillRef>
              <a:effectRef idx="0">
                <a:schemeClr val="accent2"/>
              </a:effectRef>
              <a:fontRef idx="minor">
                <a:schemeClr val="dk1"/>
              </a:fontRef>
            </p:style>
            <p:txBody>
              <a:bodyPr rtlCol="1" anchor="ctr"/>
              <a:lstStyle/>
              <a:p>
                <a:pPr algn="ctr" rtl="0" fontAlgn="auto">
                  <a:spcBef>
                    <a:spcPts val="0"/>
                  </a:spcBef>
                  <a:spcAft>
                    <a:spcPts val="0"/>
                  </a:spcAft>
                  <a:defRPr/>
                </a:pPr>
                <a:endParaRPr lang="ar-EG"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220" name="Rectangle 1"/>
            <p:cNvSpPr>
              <a:spLocks noChangeArrowheads="1"/>
            </p:cNvSpPr>
            <p:nvPr/>
          </p:nvSpPr>
          <p:spPr bwMode="auto">
            <a:xfrm>
              <a:off x="5058909" y="990714"/>
              <a:ext cx="2552428" cy="504562"/>
            </a:xfrm>
            <a:prstGeom prst="rect">
              <a:avLst/>
            </a:prstGeom>
            <a:noFill/>
            <a:ln w="9525">
              <a:noFill/>
              <a:miter lim="800000"/>
              <a:headEnd/>
              <a:tailEnd/>
            </a:ln>
          </p:spPr>
          <p:txBody>
            <a:bodyPr anchor="ctr">
              <a:spAutoFit/>
            </a:bodyPr>
            <a:lstStyle/>
            <a:p>
              <a:pPr algn="ctr" rtl="0"/>
              <a:r>
                <a:rPr lang="ar-SA" sz="6600" b="1" dirty="0">
                  <a:solidFill>
                    <a:srgbClr val="9900CC"/>
                  </a:solidFill>
                  <a:latin typeface="Calibri" pitchFamily="34" charset="0"/>
                  <a:cs typeface="Times New Roman" pitchFamily="18" charset="0"/>
                </a:rPr>
                <a:t>الحالة الأولى</a:t>
              </a:r>
            </a:p>
          </p:txBody>
        </p:sp>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حالة الأولى.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صورة 6" descr="2_2.jpg"/>
          <p:cNvPicPr>
            <a:picLocks noChangeAspect="1"/>
          </p:cNvPicPr>
          <p:nvPr/>
        </p:nvPicPr>
        <p:blipFill>
          <a:blip r:embed="rId5"/>
          <a:srcRect/>
          <a:stretch>
            <a:fillRect/>
          </a:stretch>
        </p:blipFill>
        <p:spPr bwMode="auto">
          <a:xfrm>
            <a:off x="468313" y="1268413"/>
            <a:ext cx="8351837" cy="4643437"/>
          </a:xfrm>
          <a:prstGeom prst="rect">
            <a:avLst/>
          </a:prstGeom>
          <a:noFill/>
          <a:ln w="9525">
            <a:noFill/>
            <a:miter lim="800000"/>
            <a:headEnd/>
            <a:tailEnd/>
          </a:ln>
        </p:spPr>
      </p:pic>
      <p:sp>
        <p:nvSpPr>
          <p:cNvPr id="13" name="مستطيل 12"/>
          <p:cNvSpPr/>
          <p:nvPr/>
        </p:nvSpPr>
        <p:spPr>
          <a:xfrm>
            <a:off x="1258888" y="908050"/>
            <a:ext cx="7416800" cy="415607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SA" sz="4400" b="1" dirty="0">
                <a:solidFill>
                  <a:srgbClr val="C00000"/>
                </a:solidFill>
              </a:rPr>
              <a:t>خوف هجوم العدو، وفي هذه الحالة تُصلَّى صلاة الخوف بأي صفة وردت عن النبي </a:t>
            </a:r>
            <a:r>
              <a:rPr lang="ar-EG" sz="4400" b="1" dirty="0"/>
              <a:t>صلى الله عليه وسلم</a:t>
            </a:r>
            <a:r>
              <a:rPr lang="ar-SA" sz="4400" b="1" dirty="0">
                <a:solidFill>
                  <a:srgbClr val="C00000"/>
                </a:solidFill>
              </a:rPr>
              <a:t>، وأشهر هذه الصفات ما ثبت في حديث سهل بن أبي حثْمَة </a:t>
            </a:r>
            <a:r>
              <a:rPr lang="ar-EG" sz="4400" b="1" dirty="0">
                <a:solidFill>
                  <a:srgbClr val="C00000"/>
                </a:solidFill>
              </a:rPr>
              <a:t>رضي الله عنه</a:t>
            </a:r>
            <a:r>
              <a:rPr lang="ar-SA" sz="4400" b="1" dirty="0">
                <a:solidFill>
                  <a:srgbClr val="C00000"/>
                </a:solidFill>
              </a:rPr>
              <a:t> وبيانها كما يلي:</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 to="" calcmode="lin" valueType="num">
                                      <p:cBhvr>
                                        <p:cTn id="7" dur="1" fill="hold"/>
                                        <p:tgtEl>
                                          <p:spTgt spid="14338"/>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offline.wav"/>
                                        </p:tgtEl>
                                      </p:cMediaNode>
                                    </p:audio>
                                  </p:subTnLst>
                                </p:cTn>
                              </p:par>
                              <p:par>
                                <p:cTn id="8" presetID="18" presetClass="entr" presetSubtype="12"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strips(downLeft)">
                                      <p:cBhvr>
                                        <p:cTn id="10" dur="500"/>
                                        <p:tgtEl>
                                          <p:spTgt spid="13">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3" name="offline.wav"/>
                                        </p:tgtEl>
                                      </p:cMediaNode>
                                    </p:audio>
                                  </p:subTnLst>
                                </p:cTn>
                              </p:par>
                              <p:par>
                                <p:cTn id="11" presetID="17"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4" name="خوف هجوم العدو، وفي هذه الحال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صورة 6" descr="2_2.jpg"/>
          <p:cNvPicPr>
            <a:picLocks noChangeAspect="1"/>
          </p:cNvPicPr>
          <p:nvPr/>
        </p:nvPicPr>
        <p:blipFill>
          <a:blip r:embed="rId4"/>
          <a:srcRect/>
          <a:stretch>
            <a:fillRect/>
          </a:stretch>
        </p:blipFill>
        <p:spPr bwMode="auto">
          <a:xfrm>
            <a:off x="468313" y="1268413"/>
            <a:ext cx="8351837" cy="4643437"/>
          </a:xfrm>
          <a:prstGeom prst="rect">
            <a:avLst/>
          </a:prstGeom>
          <a:noFill/>
          <a:ln w="9525">
            <a:noFill/>
            <a:miter lim="800000"/>
            <a:headEnd/>
            <a:tailEnd/>
          </a:ln>
        </p:spPr>
      </p:pic>
      <p:sp>
        <p:nvSpPr>
          <p:cNvPr id="3" name="مستطيل 12"/>
          <p:cNvSpPr/>
          <p:nvPr/>
        </p:nvSpPr>
        <p:spPr>
          <a:xfrm>
            <a:off x="1258888" y="908050"/>
            <a:ext cx="7416800" cy="347821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SA" sz="4400" b="1" dirty="0">
                <a:solidFill>
                  <a:srgbClr val="C00000"/>
                </a:solidFill>
              </a:rPr>
              <a:t>يجعل الإمام الناس طائفتين، طائفة تقوم تُجاه العدو تحرس، والطائفة الأخرى تصلَّي معه ركعة، فإذا قام الإمام للركعة الثانية تنوي مفارقته وتُتِمَّ لنفسها، وتُسَلَّم، ثم تذهب تُجاه العدو</a:t>
            </a:r>
            <a:r>
              <a:rPr lang="ar-EG" sz="4400" b="1" dirty="0">
                <a:solidFill>
                  <a:srgbClr val="C00000"/>
                </a:solidFill>
              </a:rPr>
              <a:t> </a:t>
            </a:r>
            <a:r>
              <a:rPr lang="ar-SA" sz="4400" b="1" dirty="0">
                <a:solidFill>
                  <a:srgbClr val="C00000"/>
                </a:solidFill>
              </a:rPr>
              <a:t>للحراسة، </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يجعل الإمام الناس طائفتين، طائفة تقو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صورة 6" descr="2_2.jpg"/>
          <p:cNvPicPr>
            <a:picLocks noChangeAspect="1"/>
          </p:cNvPicPr>
          <p:nvPr/>
        </p:nvPicPr>
        <p:blipFill>
          <a:blip r:embed="rId6"/>
          <a:srcRect/>
          <a:stretch>
            <a:fillRect/>
          </a:stretch>
        </p:blipFill>
        <p:spPr bwMode="auto">
          <a:xfrm>
            <a:off x="468313" y="1268413"/>
            <a:ext cx="8351837" cy="4643437"/>
          </a:xfrm>
          <a:prstGeom prst="rect">
            <a:avLst/>
          </a:prstGeom>
          <a:noFill/>
          <a:ln w="9525">
            <a:noFill/>
            <a:miter lim="800000"/>
            <a:headEnd/>
            <a:tailEnd/>
          </a:ln>
        </p:spPr>
      </p:pic>
      <p:sp>
        <p:nvSpPr>
          <p:cNvPr id="3" name="مستطيل 12"/>
          <p:cNvSpPr/>
          <p:nvPr/>
        </p:nvSpPr>
        <p:spPr>
          <a:xfrm>
            <a:off x="1258888" y="908050"/>
            <a:ext cx="7416800" cy="378618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EG" sz="4000" b="1" dirty="0">
                <a:solidFill>
                  <a:srgbClr val="C00000"/>
                </a:solidFill>
              </a:rPr>
              <a:t> وتأتى الطائفة الأولى فتصلى مع الإمام الركعة </a:t>
            </a:r>
            <a:r>
              <a:rPr lang="ar-EG" sz="4000" b="1" dirty="0" smtClean="0">
                <a:solidFill>
                  <a:srgbClr val="C00000"/>
                </a:solidFill>
              </a:rPr>
              <a:t>الثانية؛ </a:t>
            </a:r>
            <a:r>
              <a:rPr lang="ar-SA" sz="4000" b="1" dirty="0">
                <a:solidFill>
                  <a:srgbClr val="C00000"/>
                </a:solidFill>
              </a:rPr>
              <a:t>فإذا جلس للتشهد قاموا وأَتَمُّوا لأنفسهم والإمام ينتظرهم في التشهد، فإذا جلسوا وتشهدوا سلّم بهم </a:t>
            </a:r>
            <a:r>
              <a:rPr lang="ar-SA" sz="4000" b="1" baseline="30000" dirty="0">
                <a:solidFill>
                  <a:srgbClr val="C00000"/>
                </a:solidFill>
              </a:rPr>
              <a:t>(</a:t>
            </a:r>
            <a:r>
              <a:rPr lang="ar-EG" sz="4000" b="1" baseline="30000" dirty="0">
                <a:solidFill>
                  <a:srgbClr val="C00000"/>
                </a:solidFill>
              </a:rPr>
              <a:t>2</a:t>
            </a:r>
            <a:r>
              <a:rPr lang="ar-SA" sz="4000" b="1" baseline="30000" dirty="0">
                <a:solidFill>
                  <a:srgbClr val="C00000"/>
                </a:solidFill>
              </a:rPr>
              <a:t>)</a:t>
            </a:r>
            <a:r>
              <a:rPr lang="ar-SA" sz="4000" b="1" dirty="0">
                <a:solidFill>
                  <a:srgbClr val="C00000"/>
                </a:solidFill>
              </a:rPr>
              <a:t>.</a:t>
            </a:r>
          </a:p>
          <a:p>
            <a:pPr algn="ctr">
              <a:defRPr/>
            </a:pPr>
            <a:r>
              <a:rPr lang="ar-SA" sz="4000" b="1" dirty="0">
                <a:solidFill>
                  <a:srgbClr val="C00000"/>
                </a:solidFill>
              </a:rPr>
              <a:t>وهذه الكيفية في الصلاة الثنائية كصلاة الخوف حال السفر، أو صلاة الفجر، </a:t>
            </a:r>
          </a:p>
        </p:txBody>
      </p:sp>
      <p:sp>
        <p:nvSpPr>
          <p:cNvPr id="7" name="TextBox 6"/>
          <p:cNvSpPr txBox="1">
            <a:spLocks noChangeArrowheads="1"/>
          </p:cNvSpPr>
          <p:nvPr/>
        </p:nvSpPr>
        <p:spPr bwMode="auto">
          <a:xfrm>
            <a:off x="0" y="5445125"/>
            <a:ext cx="9144000" cy="1385888"/>
          </a:xfrm>
          <a:prstGeom prst="rect">
            <a:avLst/>
          </a:prstGeom>
          <a:solidFill>
            <a:schemeClr val="accent2"/>
          </a:solidFill>
          <a:ln w="9525">
            <a:noFill/>
            <a:miter lim="800000"/>
            <a:headEnd/>
            <a:tailEnd/>
          </a:ln>
        </p:spPr>
        <p:txBody>
          <a:bodyPr>
            <a:spAutoFit/>
          </a:bodyPr>
          <a:lstStyle/>
          <a:p>
            <a:pPr algn="ctr"/>
            <a:r>
              <a:rPr lang="ar-EG" sz="2800" b="1" dirty="0">
                <a:solidFill>
                  <a:schemeClr val="bg1"/>
                </a:solidFill>
              </a:rPr>
              <a:t>(2) انظر صحيح البخاري في كتاب </a:t>
            </a:r>
            <a:r>
              <a:rPr lang="ar-EG" sz="2800" b="1" dirty="0" err="1" smtClean="0">
                <a:solidFill>
                  <a:schemeClr val="bg1"/>
                </a:solidFill>
              </a:rPr>
              <a:t>المغازي</a:t>
            </a:r>
            <a:r>
              <a:rPr lang="ar-EG" sz="2800" b="1" dirty="0" smtClean="0">
                <a:solidFill>
                  <a:schemeClr val="bg1"/>
                </a:solidFill>
              </a:rPr>
              <a:t>، </a:t>
            </a:r>
            <a:r>
              <a:rPr lang="ar-EG" sz="2800" b="1" dirty="0">
                <a:solidFill>
                  <a:schemeClr val="bg1"/>
                </a:solidFill>
              </a:rPr>
              <a:t>باب غزوة ذات الرقاع، رقم: (4131)، ومسلم في كتاب: صلاة المسافرين، باب صلاة الخوف، رقم: (</a:t>
            </a:r>
            <a:r>
              <a:rPr lang="ar-EG" sz="2800" b="1" dirty="0" smtClean="0">
                <a:solidFill>
                  <a:schemeClr val="bg1"/>
                </a:solidFill>
              </a:rPr>
              <a:t>841).</a:t>
            </a:r>
            <a:endParaRPr lang="en-US" sz="2800" b="1" dirty="0">
              <a:solidFill>
                <a:schemeClr val="bg1"/>
              </a:solidFill>
            </a:endParaRP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offline.wav"/>
                                        </p:tgtEl>
                                      </p:cMediaNode>
                                    </p:audio>
                                  </p:subTnLst>
                                </p:cTn>
                              </p:par>
                              <p:par>
                                <p:cTn id="8" presetID="18" presetClass="entr" presetSubtype="12"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trips(downLeft)">
                                      <p:cBhvr>
                                        <p:cTn id="10" dur="500"/>
                                        <p:tgtEl>
                                          <p:spTgt spid="3">
                                            <p:txEl>
                                              <p:pRg st="1" end="1"/>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4" name="وتأتى الطائفة الأولى  فتصلى مع  الإمام.wav"/>
                                        </p:tgtEl>
                                      </p:cMediaNode>
                                    </p:audio>
                                  </p:sub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decel="100000"/>
                                        <p:tgtEl>
                                          <p:spTgt spid="7"/>
                                        </p:tgtEl>
                                      </p:cBhvr>
                                    </p:animEffect>
                                    <p:anim calcmode="lin" valueType="num">
                                      <p:cBhvr>
                                        <p:cTn id="16" dur="800" decel="100000" fill="hold"/>
                                        <p:tgtEl>
                                          <p:spTgt spid="7"/>
                                        </p:tgtEl>
                                        <p:attrNameLst>
                                          <p:attrName>style.rotation</p:attrName>
                                        </p:attrNameLst>
                                      </p:cBhvr>
                                      <p:tavLst>
                                        <p:tav tm="0">
                                          <p:val>
                                            <p:fltVal val="-90"/>
                                          </p:val>
                                        </p:tav>
                                        <p:tav tm="100000">
                                          <p:val>
                                            <p:fltVal val="0"/>
                                          </p:val>
                                        </p:tav>
                                      </p:tavLst>
                                    </p:anim>
                                    <p:anim calcmode="lin" valueType="num">
                                      <p:cBhvr>
                                        <p:cTn id="17" dur="800" decel="100000" fill="hold"/>
                                        <p:tgtEl>
                                          <p:spTgt spid="7"/>
                                        </p:tgtEl>
                                        <p:attrNameLst>
                                          <p:attrName>ppt_x</p:attrName>
                                        </p:attrNameLst>
                                      </p:cBhvr>
                                      <p:tavLst>
                                        <p:tav tm="0">
                                          <p:val>
                                            <p:strVal val="#ppt_x+0.4"/>
                                          </p:val>
                                        </p:tav>
                                        <p:tav tm="100000">
                                          <p:val>
                                            <p:strVal val="#ppt_x-0.05"/>
                                          </p:val>
                                        </p:tav>
                                      </p:tavLst>
                                    </p:anim>
                                    <p:anim calcmode="lin" valueType="num">
                                      <p:cBhvr>
                                        <p:cTn id="18" dur="800" decel="100000" fill="hold"/>
                                        <p:tgtEl>
                                          <p:spTgt spid="7"/>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5" name="انظر صحيح البخار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صورة 6" descr="2_2.jpg"/>
          <p:cNvPicPr>
            <a:picLocks noChangeAspect="1"/>
          </p:cNvPicPr>
          <p:nvPr/>
        </p:nvPicPr>
        <p:blipFill>
          <a:blip r:embed="rId4"/>
          <a:srcRect/>
          <a:stretch>
            <a:fillRect/>
          </a:stretch>
        </p:blipFill>
        <p:spPr bwMode="auto">
          <a:xfrm>
            <a:off x="468313" y="1268413"/>
            <a:ext cx="8351837" cy="4643437"/>
          </a:xfrm>
          <a:prstGeom prst="rect">
            <a:avLst/>
          </a:prstGeom>
          <a:noFill/>
          <a:ln w="9525">
            <a:noFill/>
            <a:miter lim="800000"/>
            <a:headEnd/>
            <a:tailEnd/>
          </a:ln>
        </p:spPr>
      </p:pic>
      <p:sp>
        <p:nvSpPr>
          <p:cNvPr id="3" name="مستطيل 12"/>
          <p:cNvSpPr/>
          <p:nvPr/>
        </p:nvSpPr>
        <p:spPr>
          <a:xfrm>
            <a:off x="1258888" y="908050"/>
            <a:ext cx="7416800" cy="440213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SA" sz="4000" b="1" dirty="0">
                <a:solidFill>
                  <a:srgbClr val="C00000"/>
                </a:solidFill>
              </a:rPr>
              <a:t> أما إذا كانت ثلاثية أو رباعية فإنه يصلي بالأولى ركعتين، ثم تنوي مفارقتُه، وتُتِمُّ لنفسها ما بقي وتُسَلّم، ثم تذهب، وتجيء الثانية فيصلي بهم ما بقي، ثم تفارقه إذا جلَس للتشهد الأخير، وتُتِمُّ لنفسها، وينتظرهم حتى إذا جلسوا للتشهد الأخير وتشهدوا سلَّم بهم.</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أما إذا كانت ثلاثية أو رباعية فإنه يصل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27063" y="1004888"/>
            <a:ext cx="8104187" cy="5087937"/>
          </a:xfrm>
          <a:prstGeom prst="rect">
            <a:avLst/>
          </a:prstGeom>
          <a:noFill/>
          <a:ln w="9525">
            <a:noFill/>
            <a:miter lim="800000"/>
            <a:headEnd/>
            <a:tailEnd/>
          </a:ln>
        </p:spPr>
      </p:pic>
      <p:sp>
        <p:nvSpPr>
          <p:cNvPr id="4" name="Oval 37"/>
          <p:cNvSpPr/>
          <p:nvPr/>
        </p:nvSpPr>
        <p:spPr bwMode="auto">
          <a:xfrm>
            <a:off x="1500166" y="642918"/>
            <a:ext cx="5957910" cy="1357322"/>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EG"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تطبيق</a:t>
            </a:r>
          </a:p>
        </p:txBody>
      </p:sp>
      <p:sp>
        <p:nvSpPr>
          <p:cNvPr id="5" name="مستطيل 7"/>
          <p:cNvSpPr>
            <a:spLocks noChangeArrowheads="1"/>
          </p:cNvSpPr>
          <p:nvPr/>
        </p:nvSpPr>
        <p:spPr bwMode="auto">
          <a:xfrm>
            <a:off x="1116013" y="2060575"/>
            <a:ext cx="6958012" cy="3540125"/>
          </a:xfrm>
          <a:prstGeom prst="rect">
            <a:avLst/>
          </a:prstGeom>
          <a:solidFill>
            <a:schemeClr val="bg1"/>
          </a:solidFill>
          <a:ln w="9525">
            <a:solidFill>
              <a:schemeClr val="accent1"/>
            </a:solidFill>
            <a:miter lim="800000"/>
            <a:headEnd/>
            <a:tailEnd/>
          </a:ln>
        </p:spPr>
        <p:txBody>
          <a:bodyPr>
            <a:spAutoFit/>
          </a:bodyPr>
          <a:lstStyle/>
          <a:p>
            <a:pPr algn="ctr"/>
            <a:r>
              <a:rPr lang="ar-EG" sz="3200" b="1"/>
              <a:t> </a:t>
            </a:r>
            <a:endParaRPr lang="en-US" sz="3200"/>
          </a:p>
          <a:p>
            <a:pPr algn="ctr"/>
            <a:r>
              <a:rPr lang="ar-EG" sz="3200" b="1"/>
              <a:t>بإشراف معلمي: أطبق مع زملائي صفة صلاة الخوف، وأكتب ملحوظاتي.</a:t>
            </a:r>
            <a:endParaRPr lang="en-US" sz="3200"/>
          </a:p>
          <a:p>
            <a:pPr algn="ctr"/>
            <a:r>
              <a:rPr lang="ar-EG" sz="3200"/>
              <a:t>..........................................................................................................................................................................................................................................</a:t>
            </a:r>
            <a:endParaRPr lang="en-US" sz="3200"/>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4" name="تطبيق.wav"/>
                                        </p:tgtEl>
                                      </p:cMediaNode>
                                    </p:audio>
                                  </p:sub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Top)">
                                      <p:cBhvr>
                                        <p:cTn id="20" dur="1000"/>
                                        <p:tgtEl>
                                          <p:spTgt spid="5"/>
                                        </p:tgtEl>
                                      </p:cBhvr>
                                    </p:animEffect>
                                  </p:childTnLst>
                                  <p:subTnLst>
                                    <p:audio>
                                      <p:cMediaNode>
                                        <p:cTn display="0" masterRel="sameClick">
                                          <p:stCondLst>
                                            <p:cond evt="begin" delay="0">
                                              <p:tn val="18"/>
                                            </p:cond>
                                          </p:stCondLst>
                                          <p:endCondLst>
                                            <p:cond evt="onStopAudio" delay="0">
                                              <p:tgtEl>
                                                <p:sldTgt/>
                                              </p:tgtEl>
                                            </p:cond>
                                          </p:endCondLst>
                                        </p:cTn>
                                        <p:tgtEl>
                                          <p:sndTgt r:embed="rId5" name=" بإشراف معلم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4"/>
          <a:srcRect/>
          <a:stretch>
            <a:fillRect/>
          </a:stretch>
        </p:blipFill>
        <p:spPr bwMode="auto">
          <a:xfrm>
            <a:off x="395288" y="404813"/>
            <a:ext cx="8424862" cy="6119812"/>
          </a:xfrm>
          <a:prstGeom prst="rect">
            <a:avLst/>
          </a:prstGeom>
          <a:noFill/>
          <a:ln w="9525">
            <a:noFill/>
            <a:miter lim="800000"/>
            <a:headEnd/>
            <a:tailEnd/>
          </a:ln>
        </p:spPr>
      </p:pic>
      <p:sp>
        <p:nvSpPr>
          <p:cNvPr id="3" name="Oval 37"/>
          <p:cNvSpPr/>
          <p:nvPr/>
        </p:nvSpPr>
        <p:spPr bwMode="auto">
          <a:xfrm>
            <a:off x="1619672" y="0"/>
            <a:ext cx="5957910" cy="1357322"/>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EG"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تطبيق</a:t>
            </a:r>
          </a:p>
        </p:txBody>
      </p:sp>
      <p:sp>
        <p:nvSpPr>
          <p:cNvPr id="4" name="مستطيل 7"/>
          <p:cNvSpPr>
            <a:spLocks noChangeArrowheads="1"/>
          </p:cNvSpPr>
          <p:nvPr/>
        </p:nvSpPr>
        <p:spPr bwMode="auto">
          <a:xfrm>
            <a:off x="1042988" y="1628775"/>
            <a:ext cx="7273925" cy="4400550"/>
          </a:xfrm>
          <a:prstGeom prst="rect">
            <a:avLst/>
          </a:prstGeom>
          <a:solidFill>
            <a:schemeClr val="bg1"/>
          </a:solidFill>
          <a:ln w="9525">
            <a:solidFill>
              <a:schemeClr val="accent1"/>
            </a:solidFill>
            <a:miter lim="800000"/>
            <a:headEnd/>
            <a:tailEnd/>
          </a:ln>
        </p:spPr>
        <p:txBody>
          <a:bodyPr>
            <a:spAutoFit/>
          </a:bodyPr>
          <a:lstStyle/>
          <a:p>
            <a:pPr algn="ctr"/>
            <a:r>
              <a:rPr lang="ar-EG" sz="2800" b="1">
                <a:solidFill>
                  <a:srgbClr val="9900CC"/>
                </a:solidFill>
              </a:rPr>
              <a:t> يصلي الإمام ركعة ويصلي خلفه المأمومون، ثم يقوم الإمام للركعة الثانية، ويطيل القيام، وأما المأمومون فيصلون الركعة الثانية على وجه العجلة, ويسلمون ويقومون. ثم تأت طائفة أخرى لم يصلوا خلف الإمام فيصلون معه. ويأتمون به في الركعة الثانية، فيصلون ركعة، فيجلس الإمام في الركعة الثانية ويطيل الجلوس ويكثر من الدعاء، وهم يتعجلون في الركعة الثانية، ويسلمون بتسليمه فيكون الإمام قد صلى ركعتين، ومن خلفه صلوا ركعتين ركعتين. والطائفة الأولى أدركت معه الركعة الأولى، والطائفة الثانية أدركت معه الركعة الثانية مع التسليم.</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يصلي الإمام ركعة ويصلي خلفه المأمومون، ثم يقو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900113" y="765175"/>
            <a:ext cx="7920037" cy="4392613"/>
            <a:chOff x="3857620" y="285728"/>
            <a:chExt cx="4857752" cy="2000264"/>
          </a:xfrm>
        </p:grpSpPr>
        <p:grpSp>
          <p:nvGrpSpPr>
            <p:cNvPr id="16387" name="Group 3"/>
            <p:cNvGrpSpPr>
              <a:grpSpLocks/>
            </p:cNvGrpSpPr>
            <p:nvPr/>
          </p:nvGrpSpPr>
          <p:grpSpPr bwMode="auto">
            <a:xfrm>
              <a:off x="3857620" y="285728"/>
              <a:ext cx="4857752" cy="2000264"/>
              <a:chOff x="3571868" y="285728"/>
              <a:chExt cx="5143504" cy="2643206"/>
            </a:xfrm>
          </p:grpSpPr>
          <p:sp>
            <p:nvSpPr>
              <p:cNvPr id="5" name="32-Point Star 4"/>
              <p:cNvSpPr/>
              <p:nvPr/>
            </p:nvSpPr>
            <p:spPr>
              <a:xfrm>
                <a:off x="3571868" y="285728"/>
                <a:ext cx="5143504" cy="2643206"/>
              </a:xfrm>
              <a:prstGeom prst="star32">
                <a:avLst/>
              </a:prstGeom>
              <a:ln/>
            </p:spPr>
            <p:style>
              <a:lnRef idx="0">
                <a:schemeClr val="accent1"/>
              </a:lnRef>
              <a:fillRef idx="3">
                <a:schemeClr val="accent1"/>
              </a:fillRef>
              <a:effectRef idx="3">
                <a:schemeClr val="accent1"/>
              </a:effectRef>
              <a:fontRef idx="minor">
                <a:schemeClr val="lt1"/>
              </a:fontRef>
            </p:style>
            <p:txBody>
              <a:bodyPr rtlCol="1" anchor="ctr"/>
              <a:lstStyle/>
              <a:p>
                <a:pPr algn="ctr" rtl="0" fontAlgn="auto">
                  <a:spcBef>
                    <a:spcPts val="0"/>
                  </a:spcBef>
                  <a:spcAft>
                    <a:spcPts val="0"/>
                  </a:spcAft>
                  <a:defRPr/>
                </a:pPr>
                <a:endParaRPr lang="ar-EG" sz="3600" b="1" dirty="0"/>
              </a:p>
            </p:txBody>
          </p:sp>
          <p:sp>
            <p:nvSpPr>
              <p:cNvPr id="6" name="32-Point Star 5"/>
              <p:cNvSpPr/>
              <p:nvPr/>
            </p:nvSpPr>
            <p:spPr>
              <a:xfrm>
                <a:off x="3857446" y="642995"/>
                <a:ext cx="4572348" cy="1928671"/>
              </a:xfrm>
              <a:prstGeom prst="star32">
                <a:avLst/>
              </a:prstGeom>
              <a:ln/>
            </p:spPr>
            <p:style>
              <a:lnRef idx="2">
                <a:schemeClr val="accent2"/>
              </a:lnRef>
              <a:fillRef idx="1">
                <a:schemeClr val="lt1"/>
              </a:fillRef>
              <a:effectRef idx="0">
                <a:schemeClr val="accent2"/>
              </a:effectRef>
              <a:fontRef idx="minor">
                <a:schemeClr val="dk1"/>
              </a:fontRef>
            </p:style>
            <p:txBody>
              <a:bodyPr rtlCol="1" anchor="ctr"/>
              <a:lstStyle/>
              <a:p>
                <a:pPr algn="ctr" rtl="0" fontAlgn="auto">
                  <a:spcBef>
                    <a:spcPts val="0"/>
                  </a:spcBef>
                  <a:spcAft>
                    <a:spcPts val="0"/>
                  </a:spcAft>
                  <a:defRPr/>
                </a:pPr>
                <a:endParaRPr lang="ar-EG"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16388" name="Rectangle 1"/>
            <p:cNvSpPr>
              <a:spLocks noChangeArrowheads="1"/>
            </p:cNvSpPr>
            <p:nvPr/>
          </p:nvSpPr>
          <p:spPr bwMode="auto">
            <a:xfrm>
              <a:off x="5058909" y="990714"/>
              <a:ext cx="2552428" cy="504562"/>
            </a:xfrm>
            <a:prstGeom prst="rect">
              <a:avLst/>
            </a:prstGeom>
            <a:noFill/>
            <a:ln w="9525">
              <a:noFill/>
              <a:miter lim="800000"/>
              <a:headEnd/>
              <a:tailEnd/>
            </a:ln>
          </p:spPr>
          <p:txBody>
            <a:bodyPr anchor="ctr">
              <a:spAutoFit/>
            </a:bodyPr>
            <a:lstStyle/>
            <a:p>
              <a:pPr algn="ctr" rtl="0"/>
              <a:r>
                <a:rPr lang="ar-SA" sz="6600" b="1">
                  <a:solidFill>
                    <a:srgbClr val="9900CC"/>
                  </a:solidFill>
                  <a:latin typeface="Calibri" pitchFamily="34" charset="0"/>
                  <a:cs typeface="Times New Roman" pitchFamily="18" charset="0"/>
                </a:rPr>
                <a:t>الحالة </a:t>
              </a:r>
              <a:r>
                <a:rPr lang="ar-EG" sz="6600" b="1">
                  <a:solidFill>
                    <a:srgbClr val="9900CC"/>
                  </a:solidFill>
                  <a:latin typeface="Calibri" pitchFamily="34" charset="0"/>
                  <a:cs typeface="Times New Roman" pitchFamily="18" charset="0"/>
                </a:rPr>
                <a:t>الثانية</a:t>
              </a:r>
              <a:endParaRPr lang="ar-SA" sz="6600" b="1">
                <a:solidFill>
                  <a:srgbClr val="9900CC"/>
                </a:solidFill>
                <a:latin typeface="Calibri" pitchFamily="34" charset="0"/>
                <a:cs typeface="Times New Roman" pitchFamily="18" charset="0"/>
              </a:endParaRPr>
            </a:p>
          </p:txBody>
        </p:sp>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حالة الثاني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5"/>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82700" y="1619250"/>
            <a:ext cx="6643688" cy="2554288"/>
          </a:xfrm>
          <a:prstGeom prst="rect">
            <a:avLst/>
          </a:prstGeom>
          <a:noFill/>
          <a:ln w="9525">
            <a:noFill/>
            <a:miter lim="800000"/>
            <a:headEnd/>
            <a:tailEnd/>
          </a:ln>
        </p:spPr>
        <p:txBody>
          <a:bodyPr>
            <a:spAutoFit/>
          </a:bodyPr>
          <a:lstStyle/>
          <a:p>
            <a:pPr algn="ctr"/>
            <a:r>
              <a:rPr lang="ar-SA" sz="4000" b="1" dirty="0">
                <a:solidFill>
                  <a:srgbClr val="C00000"/>
                </a:solidFill>
              </a:rPr>
              <a:t>إذا اشتد الخوف ولم يمكن الصلاة على الصفة الواردة، كما في حال اشتداد القتال، وحال الهرب من العدو أو من سَبُع أو من سَيْلٍ أو نار ونحو ذلك.</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16" presetClass="entr" presetSubtype="2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Horizont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4" name="إذا اشتد الخوف ولم يمكن الصلا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82700" y="1619250"/>
            <a:ext cx="6643688" cy="2554288"/>
          </a:xfrm>
          <a:prstGeom prst="rect">
            <a:avLst/>
          </a:prstGeom>
          <a:noFill/>
          <a:ln w="9525">
            <a:noFill/>
            <a:miter lim="800000"/>
            <a:headEnd/>
            <a:tailEnd/>
          </a:ln>
        </p:spPr>
        <p:txBody>
          <a:bodyPr>
            <a:spAutoFit/>
          </a:bodyPr>
          <a:lstStyle/>
          <a:p>
            <a:pPr algn="ctr"/>
            <a:r>
              <a:rPr lang="ar-SA" sz="3200" b="1">
                <a:solidFill>
                  <a:srgbClr val="C00000"/>
                </a:solidFill>
              </a:rPr>
              <a:t>وفي هذه الحالة يصلّي كلً شخص على حسب حاله راكباً في طائرته أو دبابته أو سيارته، أو ماشياً على رجليه، على حسب حاله، إلى القبلة إن تيسَر أو إلى غيرها؛ ويومئ بالركوع والسجود.</a:t>
            </a:r>
          </a:p>
          <a:p>
            <a:pPr algn="ctr"/>
            <a:r>
              <a:rPr lang="ar-SA" sz="3200" b="1">
                <a:solidFill>
                  <a:srgbClr val="C00000"/>
                </a:solidFill>
              </a:rPr>
              <a:t>ويدل على هذه الحالة: </a:t>
            </a:r>
            <a:r>
              <a:rPr lang="ar-SA" sz="3200" b="1"/>
              <a:t>قوله تعالى:</a:t>
            </a:r>
            <a:endParaRPr lang="ar-EG" sz="3200" b="1"/>
          </a:p>
        </p:txBody>
      </p:sp>
      <p:sp>
        <p:nvSpPr>
          <p:cNvPr id="6" name="TextBox 5"/>
          <p:cNvSpPr txBox="1">
            <a:spLocks noChangeArrowheads="1"/>
          </p:cNvSpPr>
          <p:nvPr/>
        </p:nvSpPr>
        <p:spPr bwMode="auto">
          <a:xfrm>
            <a:off x="285750" y="6072188"/>
            <a:ext cx="8572500" cy="523875"/>
          </a:xfrm>
          <a:prstGeom prst="rect">
            <a:avLst/>
          </a:prstGeom>
          <a:solidFill>
            <a:schemeClr val="accent2"/>
          </a:solidFill>
          <a:ln w="9525">
            <a:noFill/>
            <a:miter lim="800000"/>
            <a:headEnd/>
            <a:tailEnd/>
          </a:ln>
        </p:spPr>
        <p:txBody>
          <a:bodyPr>
            <a:spAutoFit/>
          </a:bodyPr>
          <a:lstStyle/>
          <a:p>
            <a:r>
              <a:rPr lang="ar-EG" sz="2800" b="1">
                <a:solidFill>
                  <a:schemeClr val="bg1"/>
                </a:solidFill>
              </a:rPr>
              <a:t>(1) سورة البقرة: الآية 239.</a:t>
            </a:r>
          </a:p>
        </p:txBody>
      </p:sp>
      <p:pic>
        <p:nvPicPr>
          <p:cNvPr id="18437" name="Picture 5"/>
          <p:cNvPicPr>
            <a:picLocks noChangeAspect="1" noChangeArrowheads="1"/>
          </p:cNvPicPr>
          <p:nvPr/>
        </p:nvPicPr>
        <p:blipFill>
          <a:blip r:embed="rId7">
            <a:lum contrast="30000"/>
          </a:blip>
          <a:srcRect/>
          <a:stretch>
            <a:fillRect/>
          </a:stretch>
        </p:blipFill>
        <p:spPr bwMode="auto">
          <a:xfrm>
            <a:off x="2357438" y="4143375"/>
            <a:ext cx="4419600" cy="581025"/>
          </a:xfrm>
          <a:prstGeom prst="rect">
            <a:avLst/>
          </a:prstGeom>
          <a:noFill/>
          <a:ln w="9525">
            <a:noFill/>
            <a:miter lim="800000"/>
            <a:headEnd/>
            <a:tailEnd/>
          </a:ln>
        </p:spPr>
      </p:pic>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4" presetClass="entr" presetSubtype="16" fill="hold"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box(in)">
                                      <p:cBhvr>
                                        <p:cTn id="10" dur="500"/>
                                        <p:tgtEl>
                                          <p:spTgt spid="18437"/>
                                        </p:tgtEl>
                                      </p:cBhvr>
                                    </p:animEffect>
                                  </p:childTnLst>
                                </p:cTn>
                              </p:par>
                              <p:par>
                                <p:cTn id="11" presetID="16" presetClass="entr" presetSubtype="2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4" name="وفي هذه الحالة يصلّي كلً شخص على حسب.wav"/>
                                        </p:tgtEl>
                                      </p:cMediaNode>
                                    </p:audio>
                                  </p:subTnLst>
                                </p:cTn>
                              </p:par>
                            </p:childTnLst>
                          </p:cTn>
                        </p:par>
                      </p:childTnLst>
                    </p:cTn>
                  </p:par>
                  <p:par>
                    <p:cTn id="14" fill="hold">
                      <p:stCondLst>
                        <p:cond delay="indefinite"/>
                      </p:stCondLst>
                      <p:childTnLst>
                        <p:par>
                          <p:cTn id="15" fill="hold">
                            <p:stCondLst>
                              <p:cond delay="0"/>
                            </p:stCondLst>
                            <p:childTnLst>
                              <p:par>
                                <p:cTn id="16" presetID="3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800" decel="100000"/>
                                        <p:tgtEl>
                                          <p:spTgt spid="6"/>
                                        </p:tgtEl>
                                      </p:cBhvr>
                                    </p:animEffect>
                                    <p:anim calcmode="lin" valueType="num">
                                      <p:cBhvr>
                                        <p:cTn id="19" dur="800" decel="100000" fill="hold"/>
                                        <p:tgtEl>
                                          <p:spTgt spid="6"/>
                                        </p:tgtEl>
                                        <p:attrNameLst>
                                          <p:attrName>style.rotation</p:attrName>
                                        </p:attrNameLst>
                                      </p:cBhvr>
                                      <p:tavLst>
                                        <p:tav tm="0">
                                          <p:val>
                                            <p:fltVal val="-90"/>
                                          </p:val>
                                        </p:tav>
                                        <p:tav tm="100000">
                                          <p:val>
                                            <p:fltVal val="0"/>
                                          </p:val>
                                        </p:tav>
                                      </p:tavLst>
                                    </p:anim>
                                    <p:anim calcmode="lin" valueType="num">
                                      <p:cBhvr>
                                        <p:cTn id="20" dur="800" decel="100000" fill="hold"/>
                                        <p:tgtEl>
                                          <p:spTgt spid="6"/>
                                        </p:tgtEl>
                                        <p:attrNameLst>
                                          <p:attrName>ppt_x</p:attrName>
                                        </p:attrNameLst>
                                      </p:cBhvr>
                                      <p:tavLst>
                                        <p:tav tm="0">
                                          <p:val>
                                            <p:strVal val="#ppt_x+0.4"/>
                                          </p:val>
                                        </p:tav>
                                        <p:tav tm="100000">
                                          <p:val>
                                            <p:strVal val="#ppt_x-0.05"/>
                                          </p:val>
                                        </p:tav>
                                      </p:tavLst>
                                    </p:anim>
                                    <p:anim calcmode="lin" valueType="num">
                                      <p:cBhvr>
                                        <p:cTn id="21" dur="800" decel="100000" fill="hold"/>
                                        <p:tgtEl>
                                          <p:spTgt spid="6"/>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6"/>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1) سورة البق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58888" y="1773238"/>
            <a:ext cx="6643687" cy="708025"/>
          </a:xfrm>
          <a:prstGeom prst="rect">
            <a:avLst/>
          </a:prstGeom>
          <a:noFill/>
          <a:ln w="9525">
            <a:noFill/>
            <a:miter lim="800000"/>
            <a:headEnd/>
            <a:tailEnd/>
          </a:ln>
        </p:spPr>
        <p:txBody>
          <a:bodyPr>
            <a:spAutoFit/>
          </a:bodyPr>
          <a:lstStyle/>
          <a:p>
            <a:pPr algn="ctr"/>
            <a:r>
              <a:rPr lang="ar-SA" sz="4000" b="1">
                <a:solidFill>
                  <a:srgbClr val="C00000"/>
                </a:solidFill>
              </a:rPr>
              <a:t>وقول ابن عمر </a:t>
            </a:r>
            <a:r>
              <a:rPr lang="ar-EG" sz="4000" b="1">
                <a:solidFill>
                  <a:srgbClr val="C00000"/>
                </a:solidFill>
              </a:rPr>
              <a:t>رضي الله عنهما:</a:t>
            </a:r>
            <a:endParaRPr lang="ar-SA" sz="4000" b="1">
              <a:solidFill>
                <a:srgbClr val="C00000"/>
              </a:solidFill>
            </a:endParaRPr>
          </a:p>
        </p:txBody>
      </p:sp>
      <p:sp>
        <p:nvSpPr>
          <p:cNvPr id="5" name="TextBox 4"/>
          <p:cNvSpPr txBox="1">
            <a:spLocks noChangeArrowheads="1"/>
          </p:cNvSpPr>
          <p:nvPr/>
        </p:nvSpPr>
        <p:spPr bwMode="auto">
          <a:xfrm>
            <a:off x="0" y="5287963"/>
            <a:ext cx="9144000" cy="1570037"/>
          </a:xfrm>
          <a:prstGeom prst="rect">
            <a:avLst/>
          </a:prstGeom>
          <a:solidFill>
            <a:schemeClr val="accent2"/>
          </a:solidFill>
          <a:ln w="9525">
            <a:noFill/>
            <a:miter lim="800000"/>
            <a:headEnd/>
            <a:tailEnd/>
          </a:ln>
        </p:spPr>
        <p:txBody>
          <a:bodyPr>
            <a:spAutoFit/>
          </a:bodyPr>
          <a:lstStyle/>
          <a:p>
            <a:r>
              <a:rPr lang="ar-EG" sz="2400" b="1">
                <a:solidFill>
                  <a:schemeClr val="bg1"/>
                </a:solidFill>
              </a:rPr>
              <a:t>(2) </a:t>
            </a:r>
            <a:r>
              <a:rPr lang="ar-SA" sz="2400" b="1">
                <a:solidFill>
                  <a:schemeClr val="bg1"/>
                </a:solidFill>
              </a:rPr>
              <a:t>أخرجه البخاري في كتاب التفسير، سورة البقرة، باب فإن خفتم فرجالاً أو ركباناً، رقم (4535)، ومسلم في كتاب صلاة المسافرين، باب صلاة الخوف، 1 / 574، رقم: (839)، وفي رواية البخاري ما يفيد أنه مرفوع، وهو الذي رجحه الحا</a:t>
            </a:r>
            <a:r>
              <a:rPr lang="ar-EG" sz="2400" b="1">
                <a:solidFill>
                  <a:schemeClr val="bg1"/>
                </a:solidFill>
              </a:rPr>
              <a:t>ف</a:t>
            </a:r>
            <a:r>
              <a:rPr lang="ar-SA" sz="2400" b="1">
                <a:solidFill>
                  <a:schemeClr val="bg1"/>
                </a:solidFill>
              </a:rPr>
              <a:t>ظ ابن حجر في شرح الحديث، رقم (943)، من أبواب صلاة الخوف، باب صلاة الخوف رجالاً وركباناً.</a:t>
            </a:r>
          </a:p>
        </p:txBody>
      </p:sp>
      <p:grpSp>
        <p:nvGrpSpPr>
          <p:cNvPr id="2" name="مجموعة 6"/>
          <p:cNvGrpSpPr>
            <a:grpSpLocks/>
          </p:cNvGrpSpPr>
          <p:nvPr/>
        </p:nvGrpSpPr>
        <p:grpSpPr bwMode="auto">
          <a:xfrm>
            <a:off x="1214438" y="2643188"/>
            <a:ext cx="6858000" cy="1357312"/>
            <a:chOff x="1214414" y="2643182"/>
            <a:chExt cx="6858016" cy="1357317"/>
          </a:xfrm>
        </p:grpSpPr>
        <p:pic>
          <p:nvPicPr>
            <p:cNvPr id="19462" name="Picture 5"/>
            <p:cNvPicPr>
              <a:picLocks noChangeAspect="1" noChangeArrowheads="1"/>
            </p:cNvPicPr>
            <p:nvPr/>
          </p:nvPicPr>
          <p:blipFill>
            <a:blip r:embed="rId7">
              <a:lum contrast="30000"/>
            </a:blip>
            <a:srcRect/>
            <a:stretch>
              <a:fillRect/>
            </a:stretch>
          </p:blipFill>
          <p:spPr bwMode="auto">
            <a:xfrm>
              <a:off x="1214414" y="2643182"/>
              <a:ext cx="6858016" cy="695325"/>
            </a:xfrm>
            <a:prstGeom prst="rect">
              <a:avLst/>
            </a:prstGeom>
            <a:noFill/>
            <a:ln w="9525">
              <a:noFill/>
              <a:miter lim="800000"/>
              <a:headEnd/>
              <a:tailEnd/>
            </a:ln>
          </p:spPr>
        </p:pic>
        <p:pic>
          <p:nvPicPr>
            <p:cNvPr id="19463" name="Picture 6"/>
            <p:cNvPicPr>
              <a:picLocks noChangeAspect="1" noChangeArrowheads="1"/>
            </p:cNvPicPr>
            <p:nvPr/>
          </p:nvPicPr>
          <p:blipFill>
            <a:blip r:embed="rId8">
              <a:lum contrast="30000"/>
            </a:blip>
            <a:srcRect/>
            <a:stretch>
              <a:fillRect/>
            </a:stretch>
          </p:blipFill>
          <p:spPr bwMode="auto">
            <a:xfrm>
              <a:off x="2643174" y="3286124"/>
              <a:ext cx="5357850" cy="714375"/>
            </a:xfrm>
            <a:prstGeom prst="rect">
              <a:avLst/>
            </a:prstGeom>
            <a:noFill/>
            <a:ln w="9525">
              <a:noFill/>
              <a:miter lim="800000"/>
              <a:headEnd/>
              <a:tailEnd/>
            </a:ln>
          </p:spPr>
        </p:pic>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4"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ox(in)">
                                      <p:cBhvr>
                                        <p:cTn id="10" dur="500"/>
                                        <p:tgtEl>
                                          <p:spTgt spid="2"/>
                                        </p:tgtEl>
                                      </p:cBhvr>
                                    </p:animEffect>
                                  </p:childTnLst>
                                </p:cTn>
                              </p:par>
                              <p:par>
                                <p:cTn id="11" presetID="16" presetClass="entr" presetSubtype="2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4" name="وقول ابن عمر رضي الله عنه.wav"/>
                                        </p:tgtEl>
                                      </p:cMediaNode>
                                    </p:audio>
                                  </p:subTnLst>
                                </p:cTn>
                              </p:par>
                            </p:childTnLst>
                          </p:cTn>
                        </p:par>
                      </p:childTnLst>
                    </p:cTn>
                  </p:par>
                  <p:par>
                    <p:cTn id="14" fill="hold">
                      <p:stCondLst>
                        <p:cond delay="indefinite"/>
                      </p:stCondLst>
                      <p:childTnLst>
                        <p:par>
                          <p:cTn id="15" fill="hold">
                            <p:stCondLst>
                              <p:cond delay="0"/>
                            </p:stCondLst>
                            <p:childTnLst>
                              <p:par>
                                <p:cTn id="16" presetID="3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800" decel="100000"/>
                                        <p:tgtEl>
                                          <p:spTgt spid="5"/>
                                        </p:tgtEl>
                                      </p:cBhvr>
                                    </p:animEffect>
                                    <p:anim calcmode="lin" valueType="num">
                                      <p:cBhvr>
                                        <p:cTn id="19" dur="800" decel="100000" fill="hold"/>
                                        <p:tgtEl>
                                          <p:spTgt spid="5"/>
                                        </p:tgtEl>
                                        <p:attrNameLst>
                                          <p:attrName>style.rotation</p:attrName>
                                        </p:attrNameLst>
                                      </p:cBhvr>
                                      <p:tavLst>
                                        <p:tav tm="0">
                                          <p:val>
                                            <p:fltVal val="-90"/>
                                          </p:val>
                                        </p:tav>
                                        <p:tav tm="100000">
                                          <p:val>
                                            <p:fltVal val="0"/>
                                          </p:val>
                                        </p:tav>
                                      </p:tavLst>
                                    </p:anim>
                                    <p:anim calcmode="lin" valueType="num">
                                      <p:cBhvr>
                                        <p:cTn id="20" dur="800" decel="100000" fill="hold"/>
                                        <p:tgtEl>
                                          <p:spTgt spid="5"/>
                                        </p:tgtEl>
                                        <p:attrNameLst>
                                          <p:attrName>ppt_x</p:attrName>
                                        </p:attrNameLst>
                                      </p:cBhvr>
                                      <p:tavLst>
                                        <p:tav tm="0">
                                          <p:val>
                                            <p:strVal val="#ppt_x+0.4"/>
                                          </p:val>
                                        </p:tav>
                                        <p:tav tm="100000">
                                          <p:val>
                                            <p:strVal val="#ppt_x-0.05"/>
                                          </p:val>
                                        </p:tav>
                                      </p:tavLst>
                                    </p:anim>
                                    <p:anim calcmode="lin" valueType="num">
                                      <p:cBhvr>
                                        <p:cTn id="21" dur="800" decel="100000" fill="hold"/>
                                        <p:tgtEl>
                                          <p:spTgt spid="5"/>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5"/>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أخرجه البخاري في كتاب التفسير، سورة البقرة، با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27063" y="1004888"/>
            <a:ext cx="8104187" cy="5087937"/>
          </a:xfrm>
          <a:prstGeom prst="rect">
            <a:avLst/>
          </a:prstGeom>
          <a:noFill/>
          <a:ln w="9525">
            <a:noFill/>
            <a:miter lim="800000"/>
            <a:headEnd/>
            <a:tailEnd/>
          </a:ln>
        </p:spPr>
      </p:pic>
      <p:sp>
        <p:nvSpPr>
          <p:cNvPr id="4" name="Oval 37"/>
          <p:cNvSpPr/>
          <p:nvPr/>
        </p:nvSpPr>
        <p:spPr bwMode="auto">
          <a:xfrm>
            <a:off x="1571604" y="571480"/>
            <a:ext cx="5957910" cy="1357322"/>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EG"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تطبيق</a:t>
            </a:r>
          </a:p>
        </p:txBody>
      </p:sp>
      <p:sp>
        <p:nvSpPr>
          <p:cNvPr id="5" name="مستطيل 7"/>
          <p:cNvSpPr>
            <a:spLocks noChangeArrowheads="1"/>
          </p:cNvSpPr>
          <p:nvPr/>
        </p:nvSpPr>
        <p:spPr bwMode="auto">
          <a:xfrm>
            <a:off x="1116013" y="2060575"/>
            <a:ext cx="6958012" cy="4032250"/>
          </a:xfrm>
          <a:prstGeom prst="rect">
            <a:avLst/>
          </a:prstGeom>
          <a:solidFill>
            <a:schemeClr val="bg1"/>
          </a:solidFill>
          <a:ln w="9525">
            <a:solidFill>
              <a:schemeClr val="accent1"/>
            </a:solidFill>
            <a:miter lim="800000"/>
            <a:headEnd/>
            <a:tailEnd/>
          </a:ln>
        </p:spPr>
        <p:txBody>
          <a:bodyPr>
            <a:spAutoFit/>
          </a:bodyPr>
          <a:lstStyle/>
          <a:p>
            <a:pPr algn="ctr"/>
            <a:r>
              <a:rPr lang="ar-EG" sz="3200" b="1"/>
              <a:t> </a:t>
            </a:r>
          </a:p>
          <a:p>
            <a:pPr algn="ctr"/>
            <a:r>
              <a:rPr lang="ar-EG" sz="3200" b="1"/>
              <a:t>بإشراف معلمي: أطبق صفة الصلاة عند اشتداد الخوف، وأكتب ملحوظاتي:</a:t>
            </a:r>
            <a:r>
              <a:rPr lang="ar-EG" sz="3200"/>
              <a:t>.........................................................................................................................................................................................................................................</a:t>
            </a:r>
            <a:endParaRPr lang="en-US" sz="3200"/>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4" name="تطبيق.wav"/>
                                        </p:tgtEl>
                                      </p:cMediaNode>
                                    </p:audio>
                                  </p:sub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Top)">
                                      <p:cBhvr>
                                        <p:cTn id="20" dur="1000"/>
                                        <p:tgtEl>
                                          <p:spTgt spid="5"/>
                                        </p:tgtEl>
                                      </p:cBhvr>
                                    </p:animEffect>
                                  </p:childTnLst>
                                  <p:subTnLst>
                                    <p:audio>
                                      <p:cMediaNode>
                                        <p:cTn display="0" masterRel="sameClick">
                                          <p:stCondLst>
                                            <p:cond evt="begin" delay="0">
                                              <p:tn val="18"/>
                                            </p:cond>
                                          </p:stCondLst>
                                          <p:endCondLst>
                                            <p:cond evt="onStopAudio" delay="0">
                                              <p:tgtEl>
                                                <p:sldTgt/>
                                              </p:tgtEl>
                                            </p:cond>
                                          </p:endCondLst>
                                        </p:cTn>
                                        <p:tgtEl>
                                          <p:sndTgt r:embed="rId5" name="بإشراف معلمي  أطبق صفة الصلاة عند اشتداد.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4"/>
          <a:srcRect/>
          <a:stretch>
            <a:fillRect/>
          </a:stretch>
        </p:blipFill>
        <p:spPr bwMode="auto">
          <a:xfrm>
            <a:off x="627063" y="1004888"/>
            <a:ext cx="8104187" cy="5087937"/>
          </a:xfrm>
          <a:prstGeom prst="rect">
            <a:avLst/>
          </a:prstGeom>
          <a:noFill/>
          <a:ln w="9525">
            <a:noFill/>
            <a:miter lim="800000"/>
            <a:headEnd/>
            <a:tailEnd/>
          </a:ln>
        </p:spPr>
      </p:pic>
      <p:sp>
        <p:nvSpPr>
          <p:cNvPr id="3" name="Oval 37"/>
          <p:cNvSpPr/>
          <p:nvPr/>
        </p:nvSpPr>
        <p:spPr bwMode="auto">
          <a:xfrm>
            <a:off x="1571604" y="571480"/>
            <a:ext cx="5957910" cy="1357322"/>
          </a:xfrm>
          <a:prstGeom prst="ellipse">
            <a:avLst/>
          </a:prstGeom>
          <a:ln/>
        </p:spPr>
        <p:style>
          <a:lnRef idx="0">
            <a:schemeClr val="dk1"/>
          </a:lnRef>
          <a:fillRef idx="3">
            <a:schemeClr val="dk1"/>
          </a:fillRef>
          <a:effectRef idx="3">
            <a:schemeClr val="dk1"/>
          </a:effectRef>
          <a:fontRef idx="minor">
            <a:schemeClr val="lt1"/>
          </a:fontRef>
        </p:style>
        <p:txBody>
          <a:bodyPr rtlCol="1" anchor="ctr"/>
          <a:lstStyle/>
          <a:p>
            <a:pPr algn="ctr">
              <a:defRPr/>
            </a:pPr>
            <a:r>
              <a:rPr lang="ar-EG"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تطبيق</a:t>
            </a:r>
          </a:p>
        </p:txBody>
      </p:sp>
      <p:sp>
        <p:nvSpPr>
          <p:cNvPr id="4" name="مستطيل 7"/>
          <p:cNvSpPr>
            <a:spLocks noChangeArrowheads="1"/>
          </p:cNvSpPr>
          <p:nvPr/>
        </p:nvSpPr>
        <p:spPr bwMode="auto">
          <a:xfrm>
            <a:off x="1116013" y="2060575"/>
            <a:ext cx="6958012" cy="3478213"/>
          </a:xfrm>
          <a:prstGeom prst="rect">
            <a:avLst/>
          </a:prstGeom>
          <a:solidFill>
            <a:schemeClr val="bg1"/>
          </a:solidFill>
          <a:ln w="9525">
            <a:solidFill>
              <a:schemeClr val="accent1"/>
            </a:solidFill>
            <a:miter lim="800000"/>
            <a:headEnd/>
            <a:tailEnd/>
          </a:ln>
        </p:spPr>
        <p:txBody>
          <a:bodyPr>
            <a:spAutoFit/>
          </a:bodyPr>
          <a:lstStyle/>
          <a:p>
            <a:pPr algn="ctr"/>
            <a:r>
              <a:rPr lang="ar-SA" sz="4400" b="1">
                <a:solidFill>
                  <a:srgbClr val="9900CC"/>
                </a:solidFill>
              </a:rPr>
              <a:t>في هذه الحالة يصلي كل شخص حسب حاله، إن كان راكباً، أو ماشياً، أو في سيارةٍ، أو دبابةٍ، إلى القبلة إن تيسر أو إلى غيرها؛ يومئ بالركوع والسجود.</a:t>
            </a:r>
            <a:endParaRPr lang="en-US" sz="4400">
              <a:solidFill>
                <a:srgbClr val="9900CC"/>
              </a:solidFill>
            </a:endParaRP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في هذه الحالة يصلي كل شخص.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p:cNvPicPr>
            <a:picLocks noChangeAspect="1" noChangeArrowheads="1"/>
          </p:cNvPicPr>
          <p:nvPr/>
        </p:nvPicPr>
        <p:blipFill>
          <a:blip r:embed="rId5" cstate="print">
            <a:duotone>
              <a:schemeClr val="accent3">
                <a:shade val="45000"/>
                <a:satMod val="135000"/>
              </a:schemeClr>
              <a:prstClr val="white"/>
            </a:duotone>
          </a:blip>
          <a:srcRect/>
          <a:stretch>
            <a:fillRect/>
          </a:stretch>
        </p:blipFill>
        <p:spPr bwMode="auto">
          <a:xfrm>
            <a:off x="179512" y="1124744"/>
            <a:ext cx="8568952" cy="4872054"/>
          </a:xfrm>
          <a:prstGeom prst="roundRect">
            <a:avLst>
              <a:gd name="adj" fmla="val 0"/>
            </a:avLst>
          </a:prstGeom>
          <a:noFill/>
          <a:ln w="9525">
            <a:noFill/>
            <a:miter lim="800000"/>
            <a:headEnd/>
            <a:tailEnd/>
          </a:ln>
          <a:effectLst/>
        </p:spPr>
      </p:pic>
      <p:sp>
        <p:nvSpPr>
          <p:cNvPr id="8" name="مستطيل 3"/>
          <p:cNvSpPr>
            <a:spLocks noChangeArrowheads="1"/>
          </p:cNvSpPr>
          <p:nvPr/>
        </p:nvSpPr>
        <p:spPr bwMode="auto">
          <a:xfrm>
            <a:off x="1547813" y="2133600"/>
            <a:ext cx="5761037" cy="2825750"/>
          </a:xfrm>
          <a:prstGeom prst="roundRect">
            <a:avLst>
              <a:gd name="adj" fmla="val 16667"/>
            </a:avLst>
          </a:prstGeom>
          <a:noFill/>
          <a:ln w="9525">
            <a:noFill/>
            <a:miter lim="800000"/>
            <a:headEnd/>
            <a:tailEnd/>
          </a:ln>
        </p:spPr>
        <p:txBody>
          <a:bodyPr>
            <a:spAutoFit/>
          </a:bodyPr>
          <a:lstStyle/>
          <a:p>
            <a:pPr algn="ctr"/>
            <a:r>
              <a:rPr lang="ar-SA" sz="4000" b="1">
                <a:solidFill>
                  <a:srgbClr val="0000FF"/>
                </a:solidFill>
              </a:rPr>
              <a:t>لو انقسم الجيش إلى قسمين لما احتجنا إلى صلاة الخوف، وهذا يدل على أن الجماعة الواحدة من مقاصد الشريعة.</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SOUND528.WAV"/>
                                        </p:tgtEl>
                                      </p:cMediaNode>
                                    </p:audio>
                                  </p:subTnLst>
                                </p:cTn>
                              </p:par>
                              <p:par>
                                <p:cTn id="8" presetID="16" presetClass="entr" presetSubtype="2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Horizontal)">
                                      <p:cBhvr>
                                        <p:cTn id="10" dur="500"/>
                                        <p:tgtEl>
                                          <p:spTgt spid="8"/>
                                        </p:tgtEl>
                                      </p:cBhvr>
                                    </p:animEffect>
                                  </p:childTnLst>
                                  <p:subTnLst>
                                    <p:audio>
                                      <p:cMediaNode>
                                        <p:cTn display="0" masterRel="sameClick">
                                          <p:stCondLst>
                                            <p:cond evt="begin" delay="0">
                                              <p:tn val="8"/>
                                            </p:cond>
                                          </p:stCondLst>
                                          <p:endCondLst>
                                            <p:cond evt="onStopAudio" delay="0">
                                              <p:tgtEl>
                                                <p:sldTgt/>
                                              </p:tgtEl>
                                            </p:cond>
                                          </p:endCondLst>
                                        </p:cTn>
                                        <p:tgtEl>
                                          <p:sndTgt r:embed="rId4" name="لو انقسم الجيش إلى قسمين لما.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شغل منى\خلفيات جديدة\أشكال خارجية حلوة\أشكال خارجية حلوة\براويز ملونة 1\0040.jpg"/>
          <p:cNvPicPr>
            <a:picLocks noChangeAspect="1" noChangeArrowheads="1"/>
          </p:cNvPicPr>
          <p:nvPr/>
        </p:nvPicPr>
        <p:blipFill>
          <a:blip r:embed="rId7"/>
          <a:srcRect/>
          <a:stretch>
            <a:fillRect/>
          </a:stretch>
        </p:blipFill>
        <p:spPr bwMode="auto">
          <a:xfrm>
            <a:off x="323850" y="2349500"/>
            <a:ext cx="8569325" cy="3887788"/>
          </a:xfrm>
          <a:prstGeom prst="rect">
            <a:avLst/>
          </a:prstGeom>
          <a:noFill/>
          <a:ln w="9525">
            <a:noFill/>
            <a:miter lim="800000"/>
            <a:headEnd/>
            <a:tailEnd/>
          </a:ln>
        </p:spPr>
      </p:pic>
      <p:sp>
        <p:nvSpPr>
          <p:cNvPr id="5" name="TextBox 4"/>
          <p:cNvSpPr txBox="1">
            <a:spLocks noChangeArrowheads="1"/>
          </p:cNvSpPr>
          <p:nvPr/>
        </p:nvSpPr>
        <p:spPr bwMode="auto">
          <a:xfrm>
            <a:off x="684213" y="2997200"/>
            <a:ext cx="7775575" cy="1754188"/>
          </a:xfrm>
          <a:prstGeom prst="rect">
            <a:avLst/>
          </a:prstGeom>
          <a:noFill/>
          <a:ln w="9525">
            <a:noFill/>
            <a:miter lim="800000"/>
            <a:headEnd/>
            <a:tailEnd/>
          </a:ln>
        </p:spPr>
        <p:txBody>
          <a:bodyPr>
            <a:spAutoFit/>
          </a:bodyPr>
          <a:lstStyle/>
          <a:p>
            <a:pPr algn="ctr"/>
            <a:r>
              <a:rPr lang="en-US" sz="3600" b="1"/>
              <a:t> </a:t>
            </a:r>
            <a:r>
              <a:rPr lang="ar-EG" sz="3600" b="1"/>
              <a:t>ما الفوائد التي تستفيدها من معرفتك لمشروعية صلاة الخوف بهذه الطريقة؟ وكونها تؤدى جماعة، وقد تؤدى أحياناً حال المشي للقبلة ولغير القبلة؟</a:t>
            </a:r>
          </a:p>
        </p:txBody>
      </p:sp>
      <p:pic>
        <p:nvPicPr>
          <p:cNvPr id="7" name="Picture 4" descr="D:\شغل منى\خلفيات جديدة\حلوة اوى\0054.WMF"/>
          <p:cNvPicPr>
            <a:picLocks noChangeAspect="1" noChangeArrowheads="1"/>
          </p:cNvPicPr>
          <p:nvPr/>
        </p:nvPicPr>
        <p:blipFill>
          <a:blip r:embed="rId8"/>
          <a:srcRect/>
          <a:stretch>
            <a:fillRect/>
          </a:stretch>
        </p:blipFill>
        <p:spPr bwMode="auto">
          <a:xfrm>
            <a:off x="6156325" y="333375"/>
            <a:ext cx="2730500" cy="1616075"/>
          </a:xfrm>
          <a:prstGeom prst="rect">
            <a:avLst/>
          </a:prstGeom>
          <a:noFill/>
          <a:ln w="9525">
            <a:noFill/>
            <a:miter lim="800000"/>
            <a:headEnd/>
            <a:tailEnd/>
          </a:ln>
        </p:spPr>
      </p:pic>
      <p:sp>
        <p:nvSpPr>
          <p:cNvPr id="8" name="TextBox 7"/>
          <p:cNvSpPr txBox="1">
            <a:spLocks noChangeArrowheads="1"/>
          </p:cNvSpPr>
          <p:nvPr/>
        </p:nvSpPr>
        <p:spPr bwMode="auto">
          <a:xfrm>
            <a:off x="6443663" y="765175"/>
            <a:ext cx="1719262" cy="830263"/>
          </a:xfrm>
          <a:prstGeom prst="rect">
            <a:avLst/>
          </a:prstGeom>
          <a:noFill/>
          <a:ln w="9525">
            <a:noFill/>
            <a:miter lim="800000"/>
            <a:headEnd/>
            <a:tailEnd/>
          </a:ln>
        </p:spPr>
        <p:txBody>
          <a:bodyPr>
            <a:spAutoFit/>
          </a:bodyPr>
          <a:lstStyle/>
          <a:p>
            <a:pPr algn="ctr" rtl="0"/>
            <a:r>
              <a:rPr lang="ar-EG" sz="4800" b="1">
                <a:solidFill>
                  <a:srgbClr val="0000FF"/>
                </a:solidFill>
              </a:rPr>
              <a:t>فكر</a:t>
            </a:r>
            <a:endParaRPr lang="en-US" sz="4800" b="1">
              <a:solidFill>
                <a:srgbClr val="0000FF"/>
              </a:solidFill>
            </a:endParaRP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Musica Critical Stop.wav"/>
                                        </p:tgtEl>
                                      </p:cMediaNode>
                                    </p:audio>
                                  </p:subTnLst>
                                </p:cTn>
                              </p:par>
                              <p:par>
                                <p:cTn id="13" presetID="3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فكر.wav"/>
                                        </p:tgtEl>
                                      </p:cMediaNode>
                                    </p:audio>
                                  </p:subTnLst>
                                </p:cTn>
                              </p:par>
                            </p:childTnLst>
                          </p:cTn>
                        </p:par>
                      </p:childTnLst>
                    </p:cTn>
                  </p:par>
                  <p:par>
                    <p:cTn id="21" fill="hold">
                      <p:stCondLst>
                        <p:cond delay="indefinite"/>
                      </p:stCondLst>
                      <p:childTnLst>
                        <p:par>
                          <p:cTn id="22" fill="hold">
                            <p:stCondLst>
                              <p:cond delay="0"/>
                            </p:stCondLst>
                            <p:childTnLst>
                              <p:par>
                                <p:cTn id="23" presetID="34"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from="(-#ppt_w/2)" to="(#ppt_x)" calcmode="lin" valueType="num">
                                      <p:cBhvr>
                                        <p:cTn id="25" dur="600" fill="hold">
                                          <p:stCondLst>
                                            <p:cond delay="0"/>
                                          </p:stCondLst>
                                        </p:cTn>
                                        <p:tgtEl>
                                          <p:spTgt spid="4"/>
                                        </p:tgtEl>
                                        <p:attrNameLst>
                                          <p:attrName>ppt_x</p:attrName>
                                        </p:attrNameLst>
                                      </p:cBhvr>
                                    </p:anim>
                                    <p:anim from="0" to="-1.0" calcmode="lin" valueType="num">
                                      <p:cBhvr>
                                        <p:cTn id="26" dur="200" decel="50000" autoRev="1" fill="hold">
                                          <p:stCondLst>
                                            <p:cond delay="600"/>
                                          </p:stCondLst>
                                        </p:cTn>
                                        <p:tgtEl>
                                          <p:spTgt spid="4"/>
                                        </p:tgtEl>
                                        <p:attrNameLst>
                                          <p:attrName>xshear</p:attrName>
                                        </p:attrNameLst>
                                      </p:cBhvr>
                                    </p:anim>
                                    <p:animScale>
                                      <p:cBhvr>
                                        <p:cTn id="27" dur="200" decel="100000" autoRev="1" fill="hold">
                                          <p:stCondLst>
                                            <p:cond delay="600"/>
                                          </p:stCondLst>
                                        </p:cTn>
                                        <p:tgtEl>
                                          <p:spTgt spid="4"/>
                                        </p:tgtEl>
                                      </p:cBhvr>
                                      <p:from x="100000" y="100000"/>
                                      <p:to x="80000" y="100000"/>
                                    </p:animScale>
                                    <p:anim by="(#ppt_h/3+#ppt_w*0.1)" calcmode="lin" valueType="num">
                                      <p:cBhvr additive="sum">
                                        <p:cTn id="28" dur="200" decel="100000" autoRev="1" fill="hold">
                                          <p:stCondLst>
                                            <p:cond delay="600"/>
                                          </p:stCondLst>
                                        </p:cTn>
                                        <p:tgtEl>
                                          <p:spTgt spid="4"/>
                                        </p:tgtEl>
                                        <p:attrNameLst>
                                          <p:attrName>ppt_x</p:attrName>
                                        </p:attrNameLst>
                                      </p:cBhvr>
                                    </p:anim>
                                  </p:childTnLst>
                                  <p:subTnLst>
                                    <p:audio>
                                      <p:cMediaNode>
                                        <p:cTn display="0" masterRel="sameClick">
                                          <p:stCondLst>
                                            <p:cond evt="begin" delay="0">
                                              <p:tn val="23"/>
                                            </p:cond>
                                          </p:stCondLst>
                                          <p:endCondLst>
                                            <p:cond evt="onStopAudio" delay="0">
                                              <p:tgtEl>
                                                <p:sldTgt/>
                                              </p:tgtEl>
                                            </p:cond>
                                          </p:endCondLst>
                                        </p:cTn>
                                        <p:tgtEl>
                                          <p:sndTgt r:embed="rId5" name="message.wav"/>
                                        </p:tgtEl>
                                      </p:cMediaNode>
                                    </p:audio>
                                  </p:subTnLst>
                                </p:cTn>
                              </p:par>
                              <p:par>
                                <p:cTn id="29" presetID="34"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from="(-#ppt_w/2)" to="(#ppt_x)" calcmode="lin" valueType="num">
                                      <p:cBhvr>
                                        <p:cTn id="31" dur="600" fill="hold">
                                          <p:stCondLst>
                                            <p:cond delay="0"/>
                                          </p:stCondLst>
                                        </p:cTn>
                                        <p:tgtEl>
                                          <p:spTgt spid="5"/>
                                        </p:tgtEl>
                                        <p:attrNameLst>
                                          <p:attrName>ppt_x</p:attrName>
                                        </p:attrNameLst>
                                      </p:cBhvr>
                                    </p:anim>
                                    <p:anim from="0" to="-1.0" calcmode="lin" valueType="num">
                                      <p:cBhvr>
                                        <p:cTn id="32" dur="200" decel="50000" autoRev="1" fill="hold">
                                          <p:stCondLst>
                                            <p:cond delay="600"/>
                                          </p:stCondLst>
                                        </p:cTn>
                                        <p:tgtEl>
                                          <p:spTgt spid="5"/>
                                        </p:tgtEl>
                                        <p:attrNameLst>
                                          <p:attrName>xshear</p:attrName>
                                        </p:attrNameLst>
                                      </p:cBhvr>
                                    </p:anim>
                                    <p:animScale>
                                      <p:cBhvr>
                                        <p:cTn id="33" dur="200" decel="100000" autoRev="1" fill="hold">
                                          <p:stCondLst>
                                            <p:cond delay="600"/>
                                          </p:stCondLst>
                                        </p:cTn>
                                        <p:tgtEl>
                                          <p:spTgt spid="5"/>
                                        </p:tgtEl>
                                      </p:cBhvr>
                                      <p:from x="100000" y="100000"/>
                                      <p:to x="80000" y="100000"/>
                                    </p:animScale>
                                    <p:anim by="(#ppt_h/3+#ppt_w*0.1)" calcmode="lin" valueType="num">
                                      <p:cBhvr additive="sum">
                                        <p:cTn id="34" dur="200" decel="100000" autoRev="1" fill="hold">
                                          <p:stCondLst>
                                            <p:cond delay="600"/>
                                          </p:stCondLst>
                                        </p:cTn>
                                        <p:tgtEl>
                                          <p:spTgt spid="5"/>
                                        </p:tgtEl>
                                        <p:attrNameLst>
                                          <p:attrName>ppt_x</p:attrName>
                                        </p:attrNameLst>
                                      </p:cBhvr>
                                    </p:anim>
                                  </p:childTnLst>
                                  <p:subTnLst>
                                    <p:audio>
                                      <p:cMediaNode>
                                        <p:cTn display="0" masterRel="sameClick">
                                          <p:stCondLst>
                                            <p:cond evt="begin" delay="0">
                                              <p:tn val="29"/>
                                            </p:cond>
                                          </p:stCondLst>
                                          <p:endCondLst>
                                            <p:cond evt="onStopAudio" delay="0">
                                              <p:tgtEl>
                                                <p:sldTgt/>
                                              </p:tgtEl>
                                            </p:cond>
                                          </p:endCondLst>
                                        </p:cTn>
                                        <p:tgtEl>
                                          <p:sndTgt r:embed="rId6" name="ما الفوائد التي تستفيدها من معرفتك لمشروعي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63" y="928688"/>
            <a:ext cx="8208962" cy="50165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ar-EG" sz="4000" b="1" u="sng" dirty="0">
                <a:solidFill>
                  <a:srgbClr val="0000FF"/>
                </a:solidFill>
              </a:rPr>
              <a:t>من حكمة مشروعية صلاة الخوف:</a:t>
            </a:r>
          </a:p>
          <a:p>
            <a:pPr algn="ctr" fontAlgn="auto">
              <a:spcBef>
                <a:spcPts val="0"/>
              </a:spcBef>
              <a:spcAft>
                <a:spcPts val="0"/>
              </a:spcAft>
              <a:defRPr/>
            </a:pPr>
            <a:endParaRPr lang="en-US" sz="4000" b="1" dirty="0"/>
          </a:p>
          <a:p>
            <a:pPr algn="ctr" fontAlgn="auto">
              <a:spcBef>
                <a:spcPts val="0"/>
              </a:spcBef>
              <a:spcAft>
                <a:spcPts val="0"/>
              </a:spcAft>
              <a:defRPr/>
            </a:pPr>
            <a:r>
              <a:rPr lang="ar-EG" sz="4000" b="1" dirty="0"/>
              <a:t>* بيان أهمية الصلاة وعظيم منزلتها في الإسلام.</a:t>
            </a:r>
          </a:p>
          <a:p>
            <a:pPr algn="ctr" fontAlgn="auto">
              <a:spcBef>
                <a:spcPts val="0"/>
              </a:spcBef>
              <a:spcAft>
                <a:spcPts val="0"/>
              </a:spcAft>
              <a:defRPr/>
            </a:pPr>
            <a:r>
              <a:rPr lang="ar-EG" sz="4000" b="1" dirty="0"/>
              <a:t>* وبيان كمال هذه الشريعة حيث شرعت لكل حالة ما يناسبها.</a:t>
            </a:r>
          </a:p>
          <a:p>
            <a:pPr algn="ctr" fontAlgn="auto">
              <a:spcBef>
                <a:spcPts val="0"/>
              </a:spcBef>
              <a:spcAft>
                <a:spcPts val="0"/>
              </a:spcAft>
              <a:defRPr/>
            </a:pPr>
            <a:r>
              <a:rPr lang="ar-EG" sz="4000" b="1" dirty="0"/>
              <a:t>* تعظيم شأن الجهاد في الإسلام؛ وذلك للاستعداد له حيث إننا فوتنا كثيراً.</a:t>
            </a:r>
          </a:p>
          <a:p>
            <a:pPr algn="ctr" fontAlgn="auto">
              <a:spcBef>
                <a:spcPts val="0"/>
              </a:spcBef>
              <a:spcAft>
                <a:spcPts val="0"/>
              </a:spcAft>
              <a:defRPr/>
            </a:pPr>
            <a:r>
              <a:rPr lang="ar-EG" sz="4000" b="1" dirty="0"/>
              <a:t> * من شروط الصلاة وأركانها من أجل الجهاد.</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من حكمة مشروعية صلاة الخوف.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4" name="بيان أهمية الصلاة وعظيم منزلتها في الإسلام.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وبيان كمال هذه الشريعة حيث شرعت لكل حالة.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6" name="تعظيم شأن الجهاد في الإسلام؛ وذلك للاستعداد.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7" name="من شروط الصلاة وأركانها من أجل الجهاد.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شغل منى\خلفيات جديدة\حلوة اوى\0094.WMF"/>
          <p:cNvPicPr>
            <a:picLocks noChangeAspect="1" noChangeArrowheads="1"/>
          </p:cNvPicPr>
          <p:nvPr/>
        </p:nvPicPr>
        <p:blipFill>
          <a:blip r:embed="rId5"/>
          <a:srcRect/>
          <a:stretch>
            <a:fillRect/>
          </a:stretch>
        </p:blipFill>
        <p:spPr bwMode="auto">
          <a:xfrm>
            <a:off x="1116013" y="381000"/>
            <a:ext cx="7016750" cy="5495925"/>
          </a:xfrm>
          <a:prstGeom prst="rect">
            <a:avLst/>
          </a:prstGeom>
          <a:noFill/>
          <a:ln w="9525">
            <a:noFill/>
            <a:miter lim="800000"/>
            <a:headEnd/>
            <a:tailEnd/>
          </a:ln>
        </p:spPr>
      </p:pic>
      <p:sp>
        <p:nvSpPr>
          <p:cNvPr id="5" name="TextBox 4"/>
          <p:cNvSpPr txBox="1">
            <a:spLocks noChangeArrowheads="1"/>
          </p:cNvSpPr>
          <p:nvPr/>
        </p:nvSpPr>
        <p:spPr bwMode="auto">
          <a:xfrm>
            <a:off x="1908175" y="1844675"/>
            <a:ext cx="4918075" cy="1570038"/>
          </a:xfrm>
          <a:prstGeom prst="rect">
            <a:avLst/>
          </a:prstGeom>
          <a:noFill/>
          <a:ln w="9525">
            <a:noFill/>
            <a:miter lim="800000"/>
            <a:headEnd/>
            <a:tailEnd/>
          </a:ln>
        </p:spPr>
        <p:txBody>
          <a:bodyPr>
            <a:spAutoFit/>
          </a:bodyPr>
          <a:lstStyle/>
          <a:p>
            <a:pPr algn="ctr"/>
            <a:r>
              <a:rPr lang="ar-EG" sz="9600" b="1"/>
              <a:t>التقويم؟ </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recycle.wav"/>
                                        </p:tgtEl>
                                      </p:cMediaNode>
                                    </p:audio>
                                  </p:subTnLst>
                                </p:cTn>
                              </p:par>
                              <p:par>
                                <p:cTn id="11" presetID="3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from="(-#ppt_w/2)" to="(#ppt_x)" calcmode="lin" valueType="num">
                                      <p:cBhvr>
                                        <p:cTn id="13" dur="600" fill="hold">
                                          <p:stCondLst>
                                            <p:cond delay="0"/>
                                          </p:stCondLst>
                                        </p:cTn>
                                        <p:tgtEl>
                                          <p:spTgt spid="5"/>
                                        </p:tgtEl>
                                        <p:attrNameLst>
                                          <p:attrName>ppt_x</p:attrName>
                                        </p:attrNameLst>
                                      </p:cBhvr>
                                    </p:anim>
                                    <p:anim from="0" to="-1.0" calcmode="lin" valueType="num">
                                      <p:cBhvr>
                                        <p:cTn id="14" dur="200" decel="50000" autoRev="1" fill="hold">
                                          <p:stCondLst>
                                            <p:cond delay="600"/>
                                          </p:stCondLst>
                                        </p:cTn>
                                        <p:tgtEl>
                                          <p:spTgt spid="5"/>
                                        </p:tgtEl>
                                        <p:attrNameLst>
                                          <p:attrName>xshear</p:attrName>
                                        </p:attrNameLst>
                                      </p:cBhvr>
                                    </p:anim>
                                    <p:animScale>
                                      <p:cBhvr>
                                        <p:cTn id="15" dur="200" decel="100000" autoRev="1" fill="hold">
                                          <p:stCondLst>
                                            <p:cond delay="600"/>
                                          </p:stCondLst>
                                        </p:cTn>
                                        <p:tgtEl>
                                          <p:spTgt spid="5"/>
                                        </p:tgtEl>
                                      </p:cBhvr>
                                      <p:from x="100000" y="100000"/>
                                      <p:to x="80000" y="100000"/>
                                    </p:animScale>
                                    <p:anim by="(#ppt_h/3+#ppt_w*0.1)" calcmode="lin" valueType="num">
                                      <p:cBhvr additive="sum">
                                        <p:cTn id="16" dur="200" decel="100000" autoRev="1" fill="hold">
                                          <p:stCondLst>
                                            <p:cond delay="600"/>
                                          </p:stCondLst>
                                        </p:cTn>
                                        <p:tgtEl>
                                          <p:spTgt spid="5"/>
                                        </p:tgtEl>
                                        <p:attrNameLst>
                                          <p:attrName>ppt_x</p:attrName>
                                        </p:attrNameLst>
                                      </p:cBhvr>
                                    </p:anim>
                                  </p:childTnLst>
                                  <p:subTnLst>
                                    <p:audio>
                                      <p:cMediaNode>
                                        <p:cTn display="0" masterRel="sameClick">
                                          <p:stCondLst>
                                            <p:cond evt="begin" delay="0">
                                              <p:tn val="11"/>
                                            </p:cond>
                                          </p:stCondLst>
                                          <p:endCondLst>
                                            <p:cond evt="onStopAudio" delay="0">
                                              <p:tgtEl>
                                                <p:sldTgt/>
                                              </p:tgtEl>
                                            </p:cond>
                                          </p:endCondLst>
                                        </p:cTn>
                                        <p:tgtEl>
                                          <p:sndTgt r:embed="rId4" name="التقوي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شغل منى\خلفيات جديدة\حلوة اوى\0234.WMF"/>
          <p:cNvPicPr>
            <a:picLocks noChangeAspect="1" noChangeArrowheads="1"/>
          </p:cNvPicPr>
          <p:nvPr/>
        </p:nvPicPr>
        <p:blipFill>
          <a:blip r:embed="rId10" cstate="print"/>
          <a:srcRect/>
          <a:stretch>
            <a:fillRect/>
          </a:stretch>
        </p:blipFill>
        <p:spPr bwMode="auto">
          <a:xfrm>
            <a:off x="395536" y="2348880"/>
            <a:ext cx="7920880" cy="4248472"/>
          </a:xfrm>
          <a:prstGeom prst="rect">
            <a:avLst/>
          </a:prstGeom>
          <a:noFill/>
          <a:ln>
            <a:noFill/>
          </a:ln>
          <a:effectLst>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artDeco"/>
          </a:sp3d>
        </p:spPr>
      </p:pic>
      <p:sp>
        <p:nvSpPr>
          <p:cNvPr id="5" name="TextBox 4"/>
          <p:cNvSpPr txBox="1">
            <a:spLocks noChangeArrowheads="1"/>
          </p:cNvSpPr>
          <p:nvPr/>
        </p:nvSpPr>
        <p:spPr bwMode="auto">
          <a:xfrm>
            <a:off x="684213" y="3284538"/>
            <a:ext cx="7488237" cy="1077912"/>
          </a:xfrm>
          <a:prstGeom prst="rect">
            <a:avLst/>
          </a:prstGeom>
          <a:noFill/>
          <a:ln w="9525">
            <a:noFill/>
            <a:miter lim="800000"/>
            <a:headEnd/>
            <a:tailEnd/>
          </a:ln>
        </p:spPr>
        <p:txBody>
          <a:bodyPr>
            <a:spAutoFit/>
          </a:bodyPr>
          <a:lstStyle/>
          <a:p>
            <a:pPr algn="ctr"/>
            <a:r>
              <a:rPr lang="ar-EG" sz="3200" b="1"/>
              <a:t>أ - يجب على المريض أن يفعل ما يستطيعه عند أدائه للصلاة.                    (     )</a:t>
            </a:r>
            <a:endParaRPr lang="en-US" sz="3200"/>
          </a:p>
        </p:txBody>
      </p:sp>
      <p:pic>
        <p:nvPicPr>
          <p:cNvPr id="7" name="Picture 6" descr="BANNR022.WMF"/>
          <p:cNvPicPr>
            <a:picLocks noChangeAspect="1"/>
          </p:cNvPicPr>
          <p:nvPr/>
        </p:nvPicPr>
        <p:blipFill>
          <a:blip r:embed="rId11"/>
          <a:srcRect/>
          <a:stretch>
            <a:fillRect/>
          </a:stretch>
        </p:blipFill>
        <p:spPr bwMode="auto">
          <a:xfrm>
            <a:off x="323850" y="260350"/>
            <a:ext cx="7858125" cy="1858963"/>
          </a:xfrm>
          <a:prstGeom prst="rect">
            <a:avLst/>
          </a:prstGeom>
          <a:noFill/>
          <a:ln w="9525">
            <a:noFill/>
            <a:miter lim="800000"/>
            <a:headEnd/>
            <a:tailEnd/>
          </a:ln>
        </p:spPr>
      </p:pic>
      <p:sp>
        <p:nvSpPr>
          <p:cNvPr id="8" name="Rectangle 7"/>
          <p:cNvSpPr>
            <a:spLocks noChangeArrowheads="1"/>
          </p:cNvSpPr>
          <p:nvPr/>
        </p:nvSpPr>
        <p:spPr bwMode="auto">
          <a:xfrm>
            <a:off x="611188" y="620713"/>
            <a:ext cx="7056437" cy="1077912"/>
          </a:xfrm>
          <a:prstGeom prst="rect">
            <a:avLst/>
          </a:prstGeom>
          <a:noFill/>
          <a:ln w="9525">
            <a:noFill/>
            <a:miter lim="800000"/>
            <a:headEnd/>
            <a:tailEnd/>
          </a:ln>
        </p:spPr>
        <p:txBody>
          <a:bodyPr>
            <a:spAutoFit/>
          </a:bodyPr>
          <a:lstStyle/>
          <a:p>
            <a:pPr algn="ctr"/>
            <a:r>
              <a:rPr lang="ar-EG" sz="3200" b="1"/>
              <a:t>س1: أجب بـ (</a:t>
            </a:r>
            <a:r>
              <a:rPr lang="en-US" sz="3200" b="1">
                <a:sym typeface="Wingdings" pitchFamily="2" charset="2"/>
              </a:rPr>
              <a:t></a:t>
            </a:r>
            <a:r>
              <a:rPr lang="ar-EG" sz="3200" b="1"/>
              <a:t>) أو (</a:t>
            </a:r>
            <a:r>
              <a:rPr lang="en-US" sz="3200" b="1"/>
              <a:t>(</a:t>
            </a:r>
            <a:r>
              <a:rPr lang="en-US" sz="3200" b="1">
                <a:sym typeface="Wingdings 2" pitchFamily="18" charset="2"/>
              </a:rPr>
              <a:t></a:t>
            </a:r>
            <a:r>
              <a:rPr lang="ar-EG" sz="3200" b="1"/>
              <a:t>، مع تصحيح الخطأ إن وُجد فيما يلي:</a:t>
            </a:r>
          </a:p>
        </p:txBody>
      </p:sp>
      <p:sp>
        <p:nvSpPr>
          <p:cNvPr id="12" name="TextBox 11"/>
          <p:cNvSpPr txBox="1">
            <a:spLocks noChangeArrowheads="1"/>
          </p:cNvSpPr>
          <p:nvPr/>
        </p:nvSpPr>
        <p:spPr bwMode="auto">
          <a:xfrm>
            <a:off x="684213" y="4437063"/>
            <a:ext cx="7488237" cy="1077912"/>
          </a:xfrm>
          <a:prstGeom prst="rect">
            <a:avLst/>
          </a:prstGeom>
          <a:noFill/>
          <a:ln w="9525">
            <a:noFill/>
            <a:miter lim="800000"/>
            <a:headEnd/>
            <a:tailEnd/>
          </a:ln>
        </p:spPr>
        <p:txBody>
          <a:bodyPr>
            <a:spAutoFit/>
          </a:bodyPr>
          <a:lstStyle/>
          <a:p>
            <a:pPr algn="ctr"/>
            <a:r>
              <a:rPr lang="ar-EG" sz="3200" b="1"/>
              <a:t>ب - إذا جاز الجمع بين الصلاتين في الحضر أو السفر جاز القصر.                (     )</a:t>
            </a:r>
            <a:endParaRPr lang="en-US" sz="3200"/>
          </a:p>
        </p:txBody>
      </p:sp>
      <p:sp>
        <p:nvSpPr>
          <p:cNvPr id="13" name="Rectangle 1"/>
          <p:cNvSpPr/>
          <p:nvPr/>
        </p:nvSpPr>
        <p:spPr>
          <a:xfrm>
            <a:off x="2411413" y="3789363"/>
            <a:ext cx="696912" cy="646112"/>
          </a:xfrm>
          <a:prstGeom prst="rect">
            <a:avLst/>
          </a:prstGeom>
        </p:spPr>
        <p:txBody>
          <a:bodyPr>
            <a:spAutoFit/>
          </a:bodyPr>
          <a:lstStyle/>
          <a:p>
            <a:pPr algn="ctr" fontAlgn="auto">
              <a:spcBef>
                <a:spcPts val="0"/>
              </a:spcBef>
              <a:spcAft>
                <a:spcPts val="0"/>
              </a:spcAft>
              <a:defRPr/>
            </a:pPr>
            <a:r>
              <a:rPr lang="en-US" sz="3600" b="1" dirty="0">
                <a:solidFill>
                  <a:srgbClr val="9900CC"/>
                </a:solidFill>
                <a:latin typeface="Arial" charset="0"/>
                <a:cs typeface="Arial" charset="0"/>
                <a:sym typeface="Wingdings"/>
              </a:rPr>
              <a:t></a:t>
            </a:r>
            <a:endParaRPr lang="ar-EG" sz="3600" b="1" dirty="0">
              <a:solidFill>
                <a:srgbClr val="9900CC"/>
              </a:solidFill>
              <a:latin typeface="+mn-lt"/>
              <a:cs typeface="+mn-cs"/>
            </a:endParaRPr>
          </a:p>
        </p:txBody>
      </p:sp>
      <p:sp>
        <p:nvSpPr>
          <p:cNvPr id="9" name="Rectangle 1"/>
          <p:cNvSpPr/>
          <p:nvPr/>
        </p:nvSpPr>
        <p:spPr>
          <a:xfrm>
            <a:off x="2411413" y="4941888"/>
            <a:ext cx="696912" cy="646112"/>
          </a:xfrm>
          <a:prstGeom prst="rect">
            <a:avLst/>
          </a:prstGeom>
        </p:spPr>
        <p:txBody>
          <a:bodyPr>
            <a:spAutoFit/>
          </a:bodyPr>
          <a:lstStyle/>
          <a:p>
            <a:pPr algn="ctr" fontAlgn="auto">
              <a:spcBef>
                <a:spcPts val="0"/>
              </a:spcBef>
              <a:spcAft>
                <a:spcPts val="0"/>
              </a:spcAft>
              <a:defRPr/>
            </a:pPr>
            <a:r>
              <a:rPr lang="en-US" sz="3600" b="1" dirty="0">
                <a:solidFill>
                  <a:srgbClr val="9900CC"/>
                </a:solidFill>
                <a:latin typeface="Arial" charset="0"/>
                <a:cs typeface="Arial" charset="0"/>
                <a:sym typeface="Wingdings 2"/>
              </a:rPr>
              <a:t></a:t>
            </a:r>
            <a:endParaRPr lang="ar-EG" sz="3600" b="1" dirty="0">
              <a:solidFill>
                <a:srgbClr val="9900CC"/>
              </a:solidFill>
              <a:latin typeface="+mn-lt"/>
              <a:cs typeface="+mn-cs"/>
            </a:endParaRPr>
          </a:p>
        </p:txBody>
      </p:sp>
      <p:sp>
        <p:nvSpPr>
          <p:cNvPr id="10" name="Rectangle 1"/>
          <p:cNvSpPr>
            <a:spLocks noChangeArrowheads="1"/>
          </p:cNvSpPr>
          <p:nvPr/>
        </p:nvSpPr>
        <p:spPr bwMode="auto">
          <a:xfrm>
            <a:off x="3348038" y="5661025"/>
            <a:ext cx="3024187" cy="646113"/>
          </a:xfrm>
          <a:prstGeom prst="rect">
            <a:avLst/>
          </a:prstGeom>
          <a:noFill/>
          <a:ln w="9525">
            <a:noFill/>
            <a:miter lim="800000"/>
            <a:headEnd/>
            <a:tailEnd/>
          </a:ln>
        </p:spPr>
        <p:txBody>
          <a:bodyPr>
            <a:spAutoFit/>
          </a:bodyPr>
          <a:lstStyle/>
          <a:p>
            <a:pPr algn="ctr"/>
            <a:r>
              <a:rPr lang="ar-EG" sz="3600" b="1">
                <a:solidFill>
                  <a:srgbClr val="9900CC"/>
                </a:solidFill>
                <a:sym typeface="Wingdings 2" pitchFamily="18" charset="2"/>
              </a:rPr>
              <a:t>في السفر فقط.</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3" name="SOUND26.WAV"/>
                                        </p:tgtEl>
                                      </p:cMediaNode>
                                    </p:audio>
                                  </p:subTnLst>
                                </p:cTn>
                              </p:par>
                              <p:par>
                                <p:cTn id="10" presetID="5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0.70"/>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subTnLst>
                                    <p:audio>
                                      <p:cMediaNode>
                                        <p:cTn display="0" masterRel="sameClick">
                                          <p:stCondLst>
                                            <p:cond evt="begin" delay="0">
                                              <p:tn val="10"/>
                                            </p:cond>
                                          </p:stCondLst>
                                          <p:endCondLst>
                                            <p:cond evt="onStopAudio" delay="0">
                                              <p:tgtEl>
                                                <p:sldTgt/>
                                              </p:tgtEl>
                                            </p:cond>
                                          </p:endCondLst>
                                        </p:cTn>
                                        <p:tgtEl>
                                          <p:sndTgt r:embed="rId4" name="أجب بـ.wav"/>
                                        </p:tgtEl>
                                      </p:cMediaNode>
                                    </p:audio>
                                  </p:sub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0099 - barrup sound.wav"/>
                                        </p:tgtEl>
                                      </p:cMediaNode>
                                    </p:audio>
                                  </p:subTnLst>
                                </p:cTn>
                              </p:par>
                              <p:par>
                                <p:cTn id="23" presetID="39" presetClass="entr" presetSubtype="0" ac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6" name="أ - يجب على المريض أن يفعل ما.wav"/>
                                        </p:tgtEl>
                                      </p:cMediaNode>
                                    </p:audio>
                                  </p:sub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dissolve">
                                      <p:cBhvr>
                                        <p:cTn id="33" dur="500"/>
                                        <p:tgtEl>
                                          <p:spTgt spid="13"/>
                                        </p:tgtEl>
                                      </p:cBhvr>
                                    </p:animEffect>
                                  </p:childTnLst>
                                  <p:subTnLst>
                                    <p:audio>
                                      <p:cMediaNode>
                                        <p:cTn display="0" masterRel="sameClick">
                                          <p:stCondLst>
                                            <p:cond evt="begin" delay="0">
                                              <p:tn val="31"/>
                                            </p:cond>
                                          </p:stCondLst>
                                          <p:endCondLst>
                                            <p:cond evt="onStopAudio" delay="0">
                                              <p:tgtEl>
                                                <p:sldTgt/>
                                              </p:tgtEl>
                                            </p:cond>
                                          </p:endCondLst>
                                        </p:cTn>
                                        <p:tgtEl>
                                          <p:sndTgt r:embed="rId7" name="chimes.wav"/>
                                        </p:tgtEl>
                                      </p:cMediaNode>
                                    </p:audio>
                                  </p:subTnLst>
                                </p:cTn>
                              </p:par>
                            </p:childTnLst>
                          </p:cTn>
                        </p:par>
                      </p:childTnLst>
                    </p:cTn>
                  </p:par>
                  <p:par>
                    <p:cTn id="34" fill="hold">
                      <p:stCondLst>
                        <p:cond delay="indefinite"/>
                      </p:stCondLst>
                      <p:childTnLst>
                        <p:par>
                          <p:cTn id="35" fill="hold">
                            <p:stCondLst>
                              <p:cond delay="0"/>
                            </p:stCondLst>
                            <p:childTnLst>
                              <p:par>
                                <p:cTn id="36" presetID="39" presetClass="entr" presetSubtype="0" accel="10000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6"/>
                                            </p:cond>
                                          </p:stCondLst>
                                          <p:endCondLst>
                                            <p:cond evt="onStopAudio" delay="0">
                                              <p:tgtEl>
                                                <p:sldTgt/>
                                              </p:tgtEl>
                                            </p:cond>
                                          </p:endCondLst>
                                        </p:cTn>
                                        <p:tgtEl>
                                          <p:sndTgt r:embed="rId8" name="ب - إذا جاز الجمع بين الصلاتين في الحضر.wav"/>
                                        </p:tgtEl>
                                      </p:cMediaNode>
                                    </p:audio>
                                  </p:sub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dissolve">
                                      <p:cBhvr>
                                        <p:cTn id="46" dur="500"/>
                                        <p:tgtEl>
                                          <p:spTgt spid="9"/>
                                        </p:tgtEl>
                                      </p:cBhvr>
                                    </p:animEffect>
                                  </p:childTnLst>
                                  <p:subTnLst>
                                    <p:audio>
                                      <p:cMediaNode>
                                        <p:cTn display="0" masterRel="sameClick">
                                          <p:stCondLst>
                                            <p:cond evt="begin" delay="0">
                                              <p:tn val="44"/>
                                            </p:cond>
                                          </p:stCondLst>
                                          <p:endCondLst>
                                            <p:cond evt="onStopAudio" delay="0">
                                              <p:tgtEl>
                                                <p:sldTgt/>
                                              </p:tgtEl>
                                            </p:cond>
                                          </p:endCondLst>
                                        </p:cTn>
                                        <p:tgtEl>
                                          <p:sndTgt r:embed="rId7" name="chimes.wav"/>
                                        </p:tgtEl>
                                      </p:cMediaNode>
                                    </p:audio>
                                  </p:sub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dissolve">
                                      <p:cBhvr>
                                        <p:cTn id="51" dur="500"/>
                                        <p:tgtEl>
                                          <p:spTgt spid="10"/>
                                        </p:tgtEl>
                                      </p:cBhvr>
                                    </p:animEffect>
                                  </p:childTnLst>
                                  <p:subTnLst>
                                    <p:audio>
                                      <p:cMediaNode>
                                        <p:cTn display="0" masterRel="sameClick">
                                          <p:stCondLst>
                                            <p:cond evt="begin" delay="0">
                                              <p:tn val="49"/>
                                            </p:cond>
                                          </p:stCondLst>
                                          <p:endCondLst>
                                            <p:cond evt="onStopAudio" delay="0">
                                              <p:tgtEl>
                                                <p:sldTgt/>
                                              </p:tgtEl>
                                            </p:cond>
                                          </p:endCondLst>
                                        </p:cTn>
                                        <p:tgtEl>
                                          <p:sndTgt r:embed="rId9" name="في السفر فقط.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شغل منى\خلفيات جديدة\حلوة اوى\0234.WMF"/>
          <p:cNvPicPr>
            <a:picLocks noChangeAspect="1" noChangeArrowheads="1"/>
          </p:cNvPicPr>
          <p:nvPr/>
        </p:nvPicPr>
        <p:blipFill>
          <a:blip r:embed="rId6" cstate="print"/>
          <a:srcRect/>
          <a:stretch>
            <a:fillRect/>
          </a:stretch>
        </p:blipFill>
        <p:spPr bwMode="auto">
          <a:xfrm>
            <a:off x="395536" y="2348880"/>
            <a:ext cx="7920880" cy="4248472"/>
          </a:xfrm>
          <a:prstGeom prst="rect">
            <a:avLst/>
          </a:prstGeom>
          <a:noFill/>
          <a:ln>
            <a:noFill/>
          </a:ln>
          <a:effectLst>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artDeco"/>
          </a:sp3d>
        </p:spPr>
      </p:pic>
      <p:sp>
        <p:nvSpPr>
          <p:cNvPr id="5" name="TextBox 4"/>
          <p:cNvSpPr txBox="1">
            <a:spLocks noChangeArrowheads="1"/>
          </p:cNvSpPr>
          <p:nvPr/>
        </p:nvSpPr>
        <p:spPr bwMode="auto">
          <a:xfrm>
            <a:off x="684213" y="3844925"/>
            <a:ext cx="7488237" cy="584200"/>
          </a:xfrm>
          <a:prstGeom prst="rect">
            <a:avLst/>
          </a:prstGeom>
          <a:noFill/>
          <a:ln w="9525">
            <a:noFill/>
            <a:miter lim="800000"/>
            <a:headEnd/>
            <a:tailEnd/>
          </a:ln>
        </p:spPr>
        <p:txBody>
          <a:bodyPr>
            <a:spAutoFit/>
          </a:bodyPr>
          <a:lstStyle/>
          <a:p>
            <a:pPr algn="ctr"/>
            <a:r>
              <a:rPr lang="ar-EG" sz="3200" b="1"/>
              <a:t>جـ- تشرع صلاة الخوف في السفر دون الحضر   (     )</a:t>
            </a:r>
            <a:endParaRPr lang="en-US" sz="3200"/>
          </a:p>
        </p:txBody>
      </p:sp>
      <p:pic>
        <p:nvPicPr>
          <p:cNvPr id="27652" name="Picture 6" descr="BANNR022.WMF"/>
          <p:cNvPicPr>
            <a:picLocks noChangeAspect="1"/>
          </p:cNvPicPr>
          <p:nvPr/>
        </p:nvPicPr>
        <p:blipFill>
          <a:blip r:embed="rId7"/>
          <a:srcRect/>
          <a:stretch>
            <a:fillRect/>
          </a:stretch>
        </p:blipFill>
        <p:spPr bwMode="auto">
          <a:xfrm>
            <a:off x="323850" y="260350"/>
            <a:ext cx="7858125" cy="1858963"/>
          </a:xfrm>
          <a:prstGeom prst="rect">
            <a:avLst/>
          </a:prstGeom>
          <a:noFill/>
          <a:ln w="9525">
            <a:noFill/>
            <a:miter lim="800000"/>
            <a:headEnd/>
            <a:tailEnd/>
          </a:ln>
        </p:spPr>
      </p:pic>
      <p:sp>
        <p:nvSpPr>
          <p:cNvPr id="27653" name="Rectangle 7"/>
          <p:cNvSpPr>
            <a:spLocks noChangeArrowheads="1"/>
          </p:cNvSpPr>
          <p:nvPr/>
        </p:nvSpPr>
        <p:spPr bwMode="auto">
          <a:xfrm>
            <a:off x="611188" y="620713"/>
            <a:ext cx="7056437" cy="1077912"/>
          </a:xfrm>
          <a:prstGeom prst="rect">
            <a:avLst/>
          </a:prstGeom>
          <a:noFill/>
          <a:ln w="9525">
            <a:noFill/>
            <a:miter lim="800000"/>
            <a:headEnd/>
            <a:tailEnd/>
          </a:ln>
        </p:spPr>
        <p:txBody>
          <a:bodyPr>
            <a:spAutoFit/>
          </a:bodyPr>
          <a:lstStyle/>
          <a:p>
            <a:pPr algn="ctr"/>
            <a:r>
              <a:rPr lang="ar-EG" sz="3200" b="1"/>
              <a:t>س1: أجب بـ (</a:t>
            </a:r>
            <a:r>
              <a:rPr lang="en-US" sz="3200" b="1">
                <a:sym typeface="Wingdings" pitchFamily="2" charset="2"/>
              </a:rPr>
              <a:t></a:t>
            </a:r>
            <a:r>
              <a:rPr lang="ar-EG" sz="3200" b="1"/>
              <a:t>) أو (</a:t>
            </a:r>
            <a:r>
              <a:rPr lang="en-US" sz="3200" b="1"/>
              <a:t>(</a:t>
            </a:r>
            <a:r>
              <a:rPr lang="en-US" sz="3200" b="1">
                <a:sym typeface="Wingdings 2" pitchFamily="18" charset="2"/>
              </a:rPr>
              <a:t></a:t>
            </a:r>
            <a:r>
              <a:rPr lang="ar-EG" sz="3200" b="1"/>
              <a:t>، مع تصحيح الخطأ إن وُجد فيما يلي:</a:t>
            </a:r>
          </a:p>
        </p:txBody>
      </p:sp>
      <p:sp>
        <p:nvSpPr>
          <p:cNvPr id="11" name="Rectangle 1"/>
          <p:cNvSpPr/>
          <p:nvPr/>
        </p:nvSpPr>
        <p:spPr>
          <a:xfrm>
            <a:off x="857250" y="3857625"/>
            <a:ext cx="696913" cy="646113"/>
          </a:xfrm>
          <a:prstGeom prst="rect">
            <a:avLst/>
          </a:prstGeom>
        </p:spPr>
        <p:txBody>
          <a:bodyPr>
            <a:spAutoFit/>
          </a:bodyPr>
          <a:lstStyle/>
          <a:p>
            <a:pPr algn="ctr" fontAlgn="auto">
              <a:spcBef>
                <a:spcPts val="0"/>
              </a:spcBef>
              <a:spcAft>
                <a:spcPts val="0"/>
              </a:spcAft>
              <a:defRPr/>
            </a:pPr>
            <a:r>
              <a:rPr lang="en-US" sz="3600" b="1" dirty="0">
                <a:solidFill>
                  <a:srgbClr val="9900CC"/>
                </a:solidFill>
                <a:latin typeface="Arial" charset="0"/>
                <a:cs typeface="Arial" charset="0"/>
                <a:sym typeface="Wingdings 2"/>
              </a:rPr>
              <a:t></a:t>
            </a:r>
            <a:endParaRPr lang="ar-EG" sz="3600" b="1" dirty="0">
              <a:solidFill>
                <a:srgbClr val="9900CC"/>
              </a:solidFill>
              <a:latin typeface="+mn-lt"/>
              <a:cs typeface="+mn-cs"/>
            </a:endParaRP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0099 - barrup sound.wav"/>
                                        </p:tgtEl>
                                      </p:cMediaNode>
                                    </p:audio>
                                  </p:subTnLst>
                                </p:cTn>
                              </p:par>
                              <p:par>
                                <p:cTn id="11" presetID="39" presetClass="entr" presetSubtype="0" ac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4" name="تشرع صلاة الخوف في السفر دون الحضر.wav"/>
                                        </p:tgtEl>
                                      </p:cMediaNode>
                                    </p:audio>
                                  </p:sub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subTnLst>
                                    <p:audio>
                                      <p:cMediaNode>
                                        <p:cTn display="0" masterRel="sameClick">
                                          <p:stCondLst>
                                            <p:cond evt="begin" delay="0">
                                              <p:tn val="19"/>
                                            </p:cond>
                                          </p:stCondLst>
                                          <p:endCondLst>
                                            <p:cond evt="onStopAudio" delay="0">
                                              <p:tgtEl>
                                                <p:sldTgt/>
                                              </p:tgtEl>
                                            </p:cond>
                                          </p:endCondLst>
                                        </p:cTn>
                                        <p:tgtEl>
                                          <p:sndTgt r:embed="rId5"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اسلامية_2"/>
          <p:cNvPicPr>
            <a:picLocks noChangeAspect="1" noChangeArrowheads="1"/>
          </p:cNvPicPr>
          <p:nvPr/>
        </p:nvPicPr>
        <p:blipFill>
          <a:blip r:embed="rId6" cstate="print"/>
          <a:srcRect/>
          <a:stretch>
            <a:fillRect/>
          </a:stretch>
        </p:blipFill>
        <p:spPr bwMode="auto">
          <a:xfrm>
            <a:off x="899592" y="1124744"/>
            <a:ext cx="7776864" cy="4967610"/>
          </a:xfrm>
          <a:prstGeom prst="rect">
            <a:avLst/>
          </a:prstGeom>
          <a:noFill/>
          <a:ln w="76200">
            <a:solidFill>
              <a:srgbClr val="C00000"/>
            </a:solidFill>
            <a:miter lim="800000"/>
            <a:headEnd/>
            <a:tailEnd/>
          </a:ln>
          <a:scene3d>
            <a:camera prst="orthographicFront"/>
            <a:lightRig rig="threePt" dir="t"/>
          </a:scene3d>
          <a:sp3d>
            <a:bevelT prst="convex"/>
          </a:sp3d>
        </p:spPr>
      </p:pic>
      <p:sp>
        <p:nvSpPr>
          <p:cNvPr id="4" name="TextBox 3"/>
          <p:cNvSpPr txBox="1">
            <a:spLocks noChangeArrowheads="1"/>
          </p:cNvSpPr>
          <p:nvPr/>
        </p:nvSpPr>
        <p:spPr bwMode="auto">
          <a:xfrm>
            <a:off x="1258888" y="1700213"/>
            <a:ext cx="6913562" cy="1077912"/>
          </a:xfrm>
          <a:prstGeom prst="rect">
            <a:avLst/>
          </a:prstGeom>
          <a:noFill/>
          <a:ln w="9525">
            <a:noFill/>
            <a:miter lim="800000"/>
            <a:headEnd/>
            <a:tailEnd/>
          </a:ln>
        </p:spPr>
        <p:txBody>
          <a:bodyPr>
            <a:spAutoFit/>
          </a:bodyPr>
          <a:lstStyle/>
          <a:p>
            <a:pPr algn="ctr" rtl="0"/>
            <a:r>
              <a:rPr lang="ar-EG" sz="3200" b="1">
                <a:solidFill>
                  <a:srgbClr val="C00000"/>
                </a:solidFill>
              </a:rPr>
              <a:t>س2: حدد الحالة التي يجوز للمسافر القصر فيها وإن زادت مدة إقامته على أربعة أيام.</a:t>
            </a:r>
          </a:p>
        </p:txBody>
      </p:sp>
      <p:sp>
        <p:nvSpPr>
          <p:cNvPr id="6" name="Rectangle 1"/>
          <p:cNvSpPr/>
          <p:nvPr/>
        </p:nvSpPr>
        <p:spPr>
          <a:xfrm>
            <a:off x="1476375" y="2852738"/>
            <a:ext cx="6696075" cy="3046412"/>
          </a:xfrm>
          <a:prstGeom prst="rect">
            <a:avLst/>
          </a:prstGeom>
        </p:spPr>
        <p:txBody>
          <a:bodyPr>
            <a:spAutoFit/>
          </a:bodyPr>
          <a:lstStyle/>
          <a:p>
            <a:pPr algn="ctr" fontAlgn="auto">
              <a:spcBef>
                <a:spcPts val="0"/>
              </a:spcBef>
              <a:spcAft>
                <a:spcPts val="0"/>
              </a:spcAft>
              <a:defRPr/>
            </a:pPr>
            <a:r>
              <a:rPr lang="ar-EG" sz="3200" b="1" dirty="0">
                <a:solidFill>
                  <a:srgbClr val="0000FF"/>
                </a:solidFill>
                <a:latin typeface="+mn-lt"/>
                <a:cs typeface="+mn-cs"/>
              </a:rPr>
              <a:t>ألا ينوي إقامة محددة، بل قد يبقى يوماً أو عشرة أيام حسب مناسبة المكان له، أو لديه غرض من علاج أو مراجعة للدوائر الحكومية وغيرها متى انتهى غرضه رجع إلى بلده، فهذا يجوز له القصر والترخص برخص السفر حتى يرجع، ولو زادت مدة بقائه على أربعة أيام.</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3" name="coin.wav"/>
                                        </p:tgtEl>
                                      </p:cMediaNode>
                                    </p:audio>
                                  </p:subTnLst>
                                </p:cTn>
                              </p:par>
                              <p:par>
                                <p:cTn id="11" presetID="35"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1"/>
                                            </p:cond>
                                          </p:stCondLst>
                                          <p:endCondLst>
                                            <p:cond evt="onStopAudio" delay="0">
                                              <p:tgtEl>
                                                <p:sldTgt/>
                                              </p:tgtEl>
                                            </p:cond>
                                          </p:endCondLst>
                                        </p:cTn>
                                        <p:tgtEl>
                                          <p:sndTgt r:embed="rId4" name="حدد الحالة التي يجوز للمسافر القصر.wav"/>
                                        </p:tgtEl>
                                      </p:cMediaNode>
                                    </p:audio>
                                  </p:sub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subTnLst>
                                    <p:audio>
                                      <p:cMediaNode>
                                        <p:cTn display="0" masterRel="sameClick">
                                          <p:stCondLst>
                                            <p:cond evt="begin" delay="0">
                                              <p:tn val="19"/>
                                            </p:cond>
                                          </p:stCondLst>
                                          <p:endCondLst>
                                            <p:cond evt="onStopAudio" delay="0">
                                              <p:tgtEl>
                                                <p:sldTgt/>
                                              </p:tgtEl>
                                            </p:cond>
                                          </p:endCondLst>
                                        </p:cTn>
                                        <p:tgtEl>
                                          <p:sndTgt r:embed="rId5" name="ألا ينوي إقامة محددة، بل قد يبقى يوماً أو عش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شغل منى\خلفيات جديدة\أشكال خارجية حلوة\أشكال خارجية حلوة1\إطارات رسائل\00047.WMF"/>
          <p:cNvPicPr>
            <a:picLocks noChangeAspect="1" noChangeArrowheads="1"/>
          </p:cNvPicPr>
          <p:nvPr/>
        </p:nvPicPr>
        <p:blipFill>
          <a:blip r:embed="rId10"/>
          <a:srcRect/>
          <a:stretch>
            <a:fillRect/>
          </a:stretch>
        </p:blipFill>
        <p:spPr bwMode="auto">
          <a:xfrm>
            <a:off x="250825" y="692150"/>
            <a:ext cx="8583613" cy="5707063"/>
          </a:xfrm>
          <a:prstGeom prst="rect">
            <a:avLst/>
          </a:prstGeom>
          <a:noFill/>
          <a:ln w="9525">
            <a:noFill/>
            <a:miter lim="800000"/>
            <a:headEnd/>
            <a:tailEnd/>
          </a:ln>
        </p:spPr>
      </p:pic>
      <p:sp>
        <p:nvSpPr>
          <p:cNvPr id="3" name="TextBox 2"/>
          <p:cNvSpPr txBox="1">
            <a:spLocks noChangeArrowheads="1"/>
          </p:cNvSpPr>
          <p:nvPr/>
        </p:nvSpPr>
        <p:spPr bwMode="auto">
          <a:xfrm>
            <a:off x="1331913" y="1196975"/>
            <a:ext cx="7200900" cy="646113"/>
          </a:xfrm>
          <a:prstGeom prst="rect">
            <a:avLst/>
          </a:prstGeom>
          <a:noFill/>
          <a:ln w="9525">
            <a:noFill/>
            <a:miter lim="800000"/>
            <a:headEnd/>
            <a:tailEnd/>
          </a:ln>
        </p:spPr>
        <p:txBody>
          <a:bodyPr>
            <a:spAutoFit/>
          </a:bodyPr>
          <a:lstStyle/>
          <a:p>
            <a:pPr rtl="0"/>
            <a:r>
              <a:rPr lang="ar-EG" sz="3600" b="1" u="sng">
                <a:solidFill>
                  <a:srgbClr val="C00000"/>
                </a:solidFill>
              </a:rPr>
              <a:t> س3: اختر الإجابة الصحيحة مما يلي:</a:t>
            </a:r>
          </a:p>
        </p:txBody>
      </p:sp>
      <p:sp>
        <p:nvSpPr>
          <p:cNvPr id="4" name="TextBox 3"/>
          <p:cNvSpPr txBox="1">
            <a:spLocks noChangeArrowheads="1"/>
          </p:cNvSpPr>
          <p:nvPr/>
        </p:nvSpPr>
        <p:spPr bwMode="auto">
          <a:xfrm>
            <a:off x="684213" y="2133600"/>
            <a:ext cx="8064500" cy="2862263"/>
          </a:xfrm>
          <a:prstGeom prst="rect">
            <a:avLst/>
          </a:prstGeom>
          <a:noFill/>
          <a:ln w="9525">
            <a:noFill/>
            <a:miter lim="800000"/>
            <a:headEnd/>
            <a:tailEnd/>
          </a:ln>
        </p:spPr>
        <p:txBody>
          <a:bodyPr>
            <a:spAutoFit/>
          </a:bodyPr>
          <a:lstStyle/>
          <a:p>
            <a:pPr rtl="0"/>
            <a:r>
              <a:rPr lang="ar-EG" sz="3600" b="1"/>
              <a:t> أ- يجوز الجمع بين الصلاتين إذا وجد:</a:t>
            </a:r>
          </a:p>
          <a:p>
            <a:endParaRPr lang="ar-EG" sz="3600" b="1">
              <a:solidFill>
                <a:srgbClr val="00B050"/>
              </a:solidFill>
            </a:endParaRPr>
          </a:p>
          <a:p>
            <a:r>
              <a:rPr lang="ar-EG" sz="3600" b="1">
                <a:solidFill>
                  <a:srgbClr val="00B050"/>
                </a:solidFill>
              </a:rPr>
              <a:t> - غيم كثير يتوقع معه نزول مطر غزير.</a:t>
            </a:r>
          </a:p>
          <a:p>
            <a:r>
              <a:rPr lang="ar-EG" sz="3600" b="1">
                <a:solidFill>
                  <a:srgbClr val="00B050"/>
                </a:solidFill>
              </a:rPr>
              <a:t> - </a:t>
            </a:r>
            <a:r>
              <a:rPr lang="ar-EG" sz="3200" b="1">
                <a:solidFill>
                  <a:srgbClr val="00B050"/>
                </a:solidFill>
              </a:rPr>
              <a:t>مطر يترتب على ترك الجمع فيه مشقة على</a:t>
            </a:r>
            <a:r>
              <a:rPr lang="en-US" sz="3200" b="1">
                <a:solidFill>
                  <a:srgbClr val="00B050"/>
                </a:solidFill>
              </a:rPr>
              <a:t> </a:t>
            </a:r>
            <a:r>
              <a:rPr lang="ar-EG" sz="3200" b="1">
                <a:solidFill>
                  <a:srgbClr val="00B050"/>
                </a:solidFill>
              </a:rPr>
              <a:t>المصلين.</a:t>
            </a:r>
          </a:p>
          <a:p>
            <a:pPr rtl="0"/>
            <a:r>
              <a:rPr lang="ar-EG" sz="3600" b="1">
                <a:solidFill>
                  <a:srgbClr val="00B050"/>
                </a:solidFill>
              </a:rPr>
              <a:t> - أي مطر. </a:t>
            </a:r>
          </a:p>
        </p:txBody>
      </p:sp>
      <p:sp>
        <p:nvSpPr>
          <p:cNvPr id="5" name="Rectangle 1"/>
          <p:cNvSpPr/>
          <p:nvPr/>
        </p:nvSpPr>
        <p:spPr>
          <a:xfrm>
            <a:off x="971550" y="3860800"/>
            <a:ext cx="7250113" cy="646113"/>
          </a:xfrm>
          <a:prstGeom prst="rect">
            <a:avLst/>
          </a:prstGeom>
        </p:spPr>
        <p:txBody>
          <a:bodyPr>
            <a:spAutoFit/>
          </a:bodyPr>
          <a:lstStyle/>
          <a:p>
            <a:pPr algn="ctr" fontAlgn="auto">
              <a:spcBef>
                <a:spcPts val="0"/>
              </a:spcBef>
              <a:spcAft>
                <a:spcPts val="0"/>
              </a:spcAft>
              <a:defRPr/>
            </a:pPr>
            <a:r>
              <a:rPr lang="ar-EG" sz="3600" b="1" dirty="0">
                <a:latin typeface="+mn-lt"/>
                <a:cs typeface="+mn-cs"/>
              </a:rPr>
              <a:t>___</a:t>
            </a:r>
            <a:r>
              <a:rPr lang="en-US" sz="3600" b="1" dirty="0">
                <a:latin typeface="+mn-lt"/>
                <a:cs typeface="+mn-cs"/>
              </a:rPr>
              <a:t>_____</a:t>
            </a:r>
            <a:r>
              <a:rPr lang="en-US" sz="3600" b="1" i="1" dirty="0">
                <a:latin typeface="+mn-lt"/>
                <a:cs typeface="+mn-cs"/>
              </a:rPr>
              <a:t>__________</a:t>
            </a:r>
            <a:r>
              <a:rPr lang="en-US" sz="3600" b="1" dirty="0">
                <a:latin typeface="+mn-lt"/>
                <a:cs typeface="+mn-cs"/>
              </a:rPr>
              <a:t>__</a:t>
            </a:r>
            <a:r>
              <a:rPr lang="ar-EG" sz="3600" b="1" dirty="0">
                <a:latin typeface="+mn-lt"/>
                <a:cs typeface="+mn-cs"/>
              </a:rPr>
              <a:t>_________</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200 - bong sound.wav"/>
                                        </p:tgtEl>
                                      </p:cMediaNode>
                                    </p:audio>
                                  </p:subTnLst>
                                </p:cTn>
                              </p:par>
                              <p:par>
                                <p:cTn id="8" presetID="1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subTnLst>
                                    <p:audio>
                                      <p:cMediaNode>
                                        <p:cTn display="0" masterRel="sameClick">
                                          <p:stCondLst>
                                            <p:cond evt="begin" delay="0">
                                              <p:tn val="8"/>
                                            </p:cond>
                                          </p:stCondLst>
                                          <p:endCondLst>
                                            <p:cond evt="onStopAudio" delay="0">
                                              <p:tgtEl>
                                                <p:sldTgt/>
                                              </p:tgtEl>
                                            </p:cond>
                                          </p:endCondLst>
                                        </p:cTn>
                                        <p:tgtEl>
                                          <p:sndTgt r:embed="rId4" name="اختر الإجابة الصحيحة مما يلي.wav"/>
                                        </p:tgtEl>
                                      </p:cMediaNode>
                                    </p:audio>
                                  </p:sub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slide(fromBottom)">
                                      <p:cBhvr>
                                        <p:cTn id="15" dur="500"/>
                                        <p:tgtEl>
                                          <p:spTgt spid="4">
                                            <p:txEl>
                                              <p:pRg st="0" end="0"/>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5" name="أ- يجوز الجمع بين الصلاتين إذا.wav"/>
                                        </p:tgtEl>
                                      </p:cMediaNode>
                                    </p:audio>
                                  </p:sub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slide(fromBottom)">
                                      <p:cBhvr>
                                        <p:cTn id="20" dur="500"/>
                                        <p:tgtEl>
                                          <p:spTgt spid="4">
                                            <p:txEl>
                                              <p:pRg st="2" end="2"/>
                                            </p:txEl>
                                          </p:spTgt>
                                        </p:tgtEl>
                                      </p:cBhvr>
                                    </p:animEffect>
                                  </p:childTnLst>
                                  <p:subTnLst>
                                    <p:audio>
                                      <p:cMediaNode>
                                        <p:cTn display="0" masterRel="sameClick">
                                          <p:stCondLst>
                                            <p:cond evt="begin" delay="0">
                                              <p:tn val="18"/>
                                            </p:cond>
                                          </p:stCondLst>
                                          <p:endCondLst>
                                            <p:cond evt="onStopAudio" delay="0">
                                              <p:tgtEl>
                                                <p:sldTgt/>
                                              </p:tgtEl>
                                            </p:cond>
                                          </p:endCondLst>
                                        </p:cTn>
                                        <p:tgtEl>
                                          <p:sndTgt r:embed="rId6" name="غيم كثير يتوقع معه نزول مطر غزير.wav"/>
                                        </p:tgtEl>
                                      </p:cMediaNode>
                                    </p:audio>
                                  </p:sub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slide(fromBottom)">
                                      <p:cBhvr>
                                        <p:cTn id="25" dur="500"/>
                                        <p:tgtEl>
                                          <p:spTgt spid="4">
                                            <p:txEl>
                                              <p:pRg st="3" end="3"/>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7" name="مطر يترتب على ترك الجمع.wav"/>
                                        </p:tgtEl>
                                      </p:cMediaNode>
                                    </p:audio>
                                  </p:sub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slide(fromBottom)">
                                      <p:cBhvr>
                                        <p:cTn id="30" dur="500"/>
                                        <p:tgtEl>
                                          <p:spTgt spid="4">
                                            <p:txEl>
                                              <p:pRg st="4" end="4"/>
                                            </p:txEl>
                                          </p:spTgt>
                                        </p:tgtEl>
                                      </p:cBhvr>
                                    </p:animEffect>
                                  </p:childTnLst>
                                  <p:subTnLst>
                                    <p:audio>
                                      <p:cMediaNode>
                                        <p:cTn display="0" masterRel="sameClick">
                                          <p:stCondLst>
                                            <p:cond evt="begin" delay="0">
                                              <p:tn val="28"/>
                                            </p:cond>
                                          </p:stCondLst>
                                          <p:endCondLst>
                                            <p:cond evt="onStopAudio" delay="0">
                                              <p:tgtEl>
                                                <p:sldTgt/>
                                              </p:tgtEl>
                                            </p:cond>
                                          </p:endCondLst>
                                        </p:cTn>
                                        <p:tgtEl>
                                          <p:sndTgt r:embed="rId8" name="أي مطر.wav"/>
                                        </p:tgtEl>
                                      </p:cMediaNode>
                                    </p:audio>
                                  </p:sub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subTnLst>
                                    <p:audio>
                                      <p:cMediaNode>
                                        <p:cTn display="0" masterRel="sameClick">
                                          <p:stCondLst>
                                            <p:cond evt="begin" delay="0">
                                              <p:tn val="33"/>
                                            </p:cond>
                                          </p:stCondLst>
                                          <p:endCondLst>
                                            <p:cond evt="onStopAudio" delay="0">
                                              <p:tgtEl>
                                                <p:sldTgt/>
                                              </p:tgtEl>
                                            </p:cond>
                                          </p:endCondLst>
                                        </p:cTn>
                                        <p:tgtEl>
                                          <p:sndTgt r:embed="rId9"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D:\شغل منى\خلفيات جديدة\أشكال خارجية حلوة\أشكال خارجية حلوة1\إطارات رسائل\00047.WMF"/>
          <p:cNvPicPr>
            <a:picLocks noChangeAspect="1" noChangeArrowheads="1"/>
          </p:cNvPicPr>
          <p:nvPr/>
        </p:nvPicPr>
        <p:blipFill>
          <a:blip r:embed="rId8"/>
          <a:srcRect/>
          <a:stretch>
            <a:fillRect/>
          </a:stretch>
        </p:blipFill>
        <p:spPr bwMode="auto">
          <a:xfrm>
            <a:off x="250825" y="692150"/>
            <a:ext cx="8583613" cy="5707063"/>
          </a:xfrm>
          <a:prstGeom prst="rect">
            <a:avLst/>
          </a:prstGeom>
          <a:noFill/>
          <a:ln w="9525">
            <a:noFill/>
            <a:miter lim="800000"/>
            <a:headEnd/>
            <a:tailEnd/>
          </a:ln>
        </p:spPr>
      </p:pic>
      <p:sp>
        <p:nvSpPr>
          <p:cNvPr id="30723" name="TextBox 2"/>
          <p:cNvSpPr txBox="1">
            <a:spLocks noChangeArrowheads="1"/>
          </p:cNvSpPr>
          <p:nvPr/>
        </p:nvSpPr>
        <p:spPr bwMode="auto">
          <a:xfrm>
            <a:off x="1331913" y="1196975"/>
            <a:ext cx="7200900" cy="646113"/>
          </a:xfrm>
          <a:prstGeom prst="rect">
            <a:avLst/>
          </a:prstGeom>
          <a:noFill/>
          <a:ln w="9525">
            <a:noFill/>
            <a:miter lim="800000"/>
            <a:headEnd/>
            <a:tailEnd/>
          </a:ln>
        </p:spPr>
        <p:txBody>
          <a:bodyPr>
            <a:spAutoFit/>
          </a:bodyPr>
          <a:lstStyle/>
          <a:p>
            <a:pPr rtl="0"/>
            <a:r>
              <a:rPr lang="ar-EG" sz="3600" b="1" u="sng">
                <a:solidFill>
                  <a:srgbClr val="C00000"/>
                </a:solidFill>
              </a:rPr>
              <a:t> س3: اختر الإجابة الصحيحة مما يلي:</a:t>
            </a:r>
          </a:p>
        </p:txBody>
      </p:sp>
      <p:sp>
        <p:nvSpPr>
          <p:cNvPr id="4" name="TextBox 3"/>
          <p:cNvSpPr txBox="1">
            <a:spLocks noChangeArrowheads="1"/>
          </p:cNvSpPr>
          <p:nvPr/>
        </p:nvSpPr>
        <p:spPr bwMode="auto">
          <a:xfrm>
            <a:off x="684213" y="2133600"/>
            <a:ext cx="8064500" cy="3416300"/>
          </a:xfrm>
          <a:prstGeom prst="rect">
            <a:avLst/>
          </a:prstGeom>
          <a:noFill/>
          <a:ln w="9525">
            <a:noFill/>
            <a:miter lim="800000"/>
            <a:headEnd/>
            <a:tailEnd/>
          </a:ln>
        </p:spPr>
        <p:txBody>
          <a:bodyPr>
            <a:spAutoFit/>
          </a:bodyPr>
          <a:lstStyle/>
          <a:p>
            <a:pPr rtl="0"/>
            <a:r>
              <a:rPr lang="ar-EG" sz="3600" b="1"/>
              <a:t>ب - تجوز الصلاة على المركوب في السفر دون عذر في أداء:</a:t>
            </a:r>
            <a:endParaRPr lang="ar-EG" sz="3600" b="1">
              <a:solidFill>
                <a:srgbClr val="00B050"/>
              </a:solidFill>
            </a:endParaRPr>
          </a:p>
          <a:p>
            <a:r>
              <a:rPr lang="ar-EG" sz="3600" b="1">
                <a:solidFill>
                  <a:srgbClr val="00B050"/>
                </a:solidFill>
              </a:rPr>
              <a:t> </a:t>
            </a:r>
          </a:p>
          <a:p>
            <a:r>
              <a:rPr lang="ar-EG" sz="3600" b="1">
                <a:solidFill>
                  <a:srgbClr val="00B050"/>
                </a:solidFill>
              </a:rPr>
              <a:t> - النافلة فقط.</a:t>
            </a:r>
            <a:endParaRPr lang="en-US" sz="3600">
              <a:solidFill>
                <a:srgbClr val="00B050"/>
              </a:solidFill>
            </a:endParaRPr>
          </a:p>
          <a:p>
            <a:r>
              <a:rPr lang="ar-EG" sz="3600" b="1">
                <a:solidFill>
                  <a:srgbClr val="00B050"/>
                </a:solidFill>
              </a:rPr>
              <a:t> - الفريضة فقط.</a:t>
            </a:r>
            <a:endParaRPr lang="en-US" sz="3600">
              <a:solidFill>
                <a:srgbClr val="00B050"/>
              </a:solidFill>
            </a:endParaRPr>
          </a:p>
          <a:p>
            <a:r>
              <a:rPr lang="ar-EG" sz="3600" b="1">
                <a:solidFill>
                  <a:srgbClr val="00B050"/>
                </a:solidFill>
              </a:rPr>
              <a:t> - الفريضة والنافلة معاً.</a:t>
            </a:r>
            <a:endParaRPr lang="en-US" sz="3600">
              <a:solidFill>
                <a:srgbClr val="00B050"/>
              </a:solidFill>
            </a:endParaRPr>
          </a:p>
        </p:txBody>
      </p:sp>
      <p:sp>
        <p:nvSpPr>
          <p:cNvPr id="6" name="Rectangle 1"/>
          <p:cNvSpPr/>
          <p:nvPr/>
        </p:nvSpPr>
        <p:spPr>
          <a:xfrm>
            <a:off x="5138738" y="3789363"/>
            <a:ext cx="3505200" cy="646112"/>
          </a:xfrm>
          <a:prstGeom prst="rect">
            <a:avLst/>
          </a:prstGeom>
        </p:spPr>
        <p:txBody>
          <a:bodyPr>
            <a:spAutoFit/>
          </a:bodyPr>
          <a:lstStyle/>
          <a:p>
            <a:pPr algn="ctr" fontAlgn="auto">
              <a:spcBef>
                <a:spcPts val="0"/>
              </a:spcBef>
              <a:spcAft>
                <a:spcPts val="0"/>
              </a:spcAft>
              <a:defRPr/>
            </a:pPr>
            <a:r>
              <a:rPr lang="ar-EG" sz="3600" b="1" dirty="0">
                <a:latin typeface="+mn-lt"/>
                <a:cs typeface="+mn-cs"/>
              </a:rPr>
              <a:t>____________</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lide(fromBottom)">
                                      <p:cBhvr>
                                        <p:cTn id="7" dur="500"/>
                                        <p:tgtEl>
                                          <p:spTgt spid="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ب - تجوز الصلاة على المركوب في السفر دون.wav"/>
                                        </p:tgtEl>
                                      </p:cMediaNode>
                                    </p:audio>
                                  </p:sub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lide(fromBottom)">
                                      <p:cBhvr>
                                        <p:cTn id="12" dur="500"/>
                                        <p:tgtEl>
                                          <p:spTgt spid="4">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النافلة فقط.wav"/>
                                        </p:tgtEl>
                                      </p:cMediaNode>
                                    </p:audio>
                                  </p:sub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lide(fromBottom)">
                                      <p:cBhvr>
                                        <p:cTn id="17" dur="500"/>
                                        <p:tgtEl>
                                          <p:spTgt spid="4">
                                            <p:txEl>
                                              <p:pRg st="3" end="3"/>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5" name="الفريضة فقط.wav"/>
                                        </p:tgtEl>
                                      </p:cMediaNode>
                                    </p:audio>
                                  </p:sub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lide(fromBottom)">
                                      <p:cBhvr>
                                        <p:cTn id="22" dur="500"/>
                                        <p:tgtEl>
                                          <p:spTgt spid="4">
                                            <p:txEl>
                                              <p:pRg st="4" end="4"/>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6" name="الفريضة والنافلة معاً.wav"/>
                                        </p:tgtEl>
                                      </p:cMediaNode>
                                    </p:audio>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subTnLst>
                                    <p:audio>
                                      <p:cMediaNode>
                                        <p:cTn display="0" masterRel="sameClick">
                                          <p:stCondLst>
                                            <p:cond evt="begin" delay="0">
                                              <p:tn val="25"/>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D:\شغل منى\خلفيات جديدة\أشكال خارجية حلوة\أشكال خارجية حلوة1\براويز رسائل\0127.WMF"/>
          <p:cNvPicPr>
            <a:picLocks noChangeAspect="1" noChangeArrowheads="1"/>
          </p:cNvPicPr>
          <p:nvPr/>
        </p:nvPicPr>
        <p:blipFill>
          <a:blip r:embed="rId7"/>
          <a:srcRect/>
          <a:stretch>
            <a:fillRect/>
          </a:stretch>
        </p:blipFill>
        <p:spPr bwMode="auto">
          <a:xfrm>
            <a:off x="250825" y="549275"/>
            <a:ext cx="8424863" cy="5903913"/>
          </a:xfrm>
          <a:prstGeom prst="rect">
            <a:avLst/>
          </a:prstGeom>
          <a:noFill/>
          <a:ln w="9525">
            <a:noFill/>
            <a:miter lim="800000"/>
            <a:headEnd/>
            <a:tailEnd/>
          </a:ln>
        </p:spPr>
      </p:pic>
      <p:sp>
        <p:nvSpPr>
          <p:cNvPr id="4" name="TextBox 3"/>
          <p:cNvSpPr txBox="1">
            <a:spLocks noChangeArrowheads="1"/>
          </p:cNvSpPr>
          <p:nvPr/>
        </p:nvSpPr>
        <p:spPr bwMode="auto">
          <a:xfrm>
            <a:off x="971550" y="981075"/>
            <a:ext cx="7129463" cy="1200150"/>
          </a:xfrm>
          <a:prstGeom prst="rect">
            <a:avLst/>
          </a:prstGeom>
          <a:noFill/>
          <a:ln w="9525">
            <a:noFill/>
            <a:miter lim="800000"/>
            <a:headEnd/>
            <a:tailEnd/>
          </a:ln>
        </p:spPr>
        <p:txBody>
          <a:bodyPr>
            <a:spAutoFit/>
          </a:bodyPr>
          <a:lstStyle/>
          <a:p>
            <a:pPr algn="ctr" rtl="0"/>
            <a:r>
              <a:rPr lang="ar-EG" sz="3600" b="1">
                <a:solidFill>
                  <a:srgbClr val="9900CC"/>
                </a:solidFill>
              </a:rPr>
              <a:t>س4: عَدَّد حالتين يجب فيهما على المسافر إتمام الصلاة.</a:t>
            </a:r>
          </a:p>
        </p:txBody>
      </p:sp>
      <p:sp>
        <p:nvSpPr>
          <p:cNvPr id="5" name="Rectangle 1"/>
          <p:cNvSpPr/>
          <p:nvPr/>
        </p:nvSpPr>
        <p:spPr>
          <a:xfrm>
            <a:off x="900113" y="2349500"/>
            <a:ext cx="7272337" cy="3416300"/>
          </a:xfrm>
          <a:prstGeom prst="rect">
            <a:avLst/>
          </a:prstGeom>
        </p:spPr>
        <p:txBody>
          <a:bodyPr>
            <a:spAutoFit/>
          </a:bodyPr>
          <a:lstStyle/>
          <a:p>
            <a:pPr algn="ctr" fontAlgn="auto">
              <a:spcBef>
                <a:spcPts val="0"/>
              </a:spcBef>
              <a:spcAft>
                <a:spcPts val="0"/>
              </a:spcAft>
              <a:defRPr/>
            </a:pPr>
            <a:r>
              <a:rPr lang="ar-EG" sz="3600" b="1" dirty="0">
                <a:solidFill>
                  <a:srgbClr val="FF0000"/>
                </a:solidFill>
                <a:latin typeface="+mn-lt"/>
                <a:cs typeface="+mn-cs"/>
              </a:rPr>
              <a:t>1 – </a:t>
            </a:r>
            <a:r>
              <a:rPr lang="ar-EG" sz="3600" b="1" dirty="0">
                <a:latin typeface="+mn-lt"/>
                <a:cs typeface="+mn-cs"/>
              </a:rPr>
              <a:t>أن ينوى الإقامة أكثر من أربعة أيام، فيجب عليه إتمام الصلاة من أول يوم استقر فيه، ولا يترخص برخص السفر.</a:t>
            </a:r>
          </a:p>
          <a:p>
            <a:pPr algn="ctr" fontAlgn="auto">
              <a:spcBef>
                <a:spcPts val="0"/>
              </a:spcBef>
              <a:spcAft>
                <a:spcPts val="0"/>
              </a:spcAft>
              <a:defRPr/>
            </a:pPr>
            <a:r>
              <a:rPr lang="ar-EG" sz="3600" b="1" dirty="0">
                <a:solidFill>
                  <a:srgbClr val="FF0000"/>
                </a:solidFill>
                <a:latin typeface="+mn-lt"/>
                <a:cs typeface="+mn-cs"/>
              </a:rPr>
              <a:t>2 – </a:t>
            </a:r>
            <a:r>
              <a:rPr lang="ar-EG" sz="3600" b="1" dirty="0">
                <a:latin typeface="+mn-lt"/>
                <a:cs typeface="+mn-cs"/>
              </a:rPr>
              <a:t>إذا صلى المسافر خلف إمام مقيم وجب عليه إتمام الصلاة، ولو لم يدرك معه إلا التشهد الأخير.</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0147 - bicycle bell.wav"/>
                                        </p:tgtEl>
                                      </p:cMediaNode>
                                    </p:audio>
                                  </p:subTnLst>
                                </p:cTn>
                              </p:par>
                              <p:par>
                                <p:cTn id="9" presetID="17" presetClass="entr" presetSubtype="1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4" name="عَدَّد حالتين يجب فيهما على المسافر.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5" name="1 – أن ينوى الإقامة أكثر من أربعة أيام، فيجب.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6" name="2 – إذا صلى المسافر خلف إمام مقيم وجب علي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D:\شغل منى\خلفيات جديدة\أشكال خارجية حلوة\أشكال خارجية حلوة1\براويز رسائل\0127.WMF"/>
          <p:cNvPicPr>
            <a:picLocks noChangeAspect="1" noChangeArrowheads="1"/>
          </p:cNvPicPr>
          <p:nvPr/>
        </p:nvPicPr>
        <p:blipFill>
          <a:blip r:embed="rId5"/>
          <a:srcRect/>
          <a:stretch>
            <a:fillRect/>
          </a:stretch>
        </p:blipFill>
        <p:spPr bwMode="auto">
          <a:xfrm>
            <a:off x="250825" y="549275"/>
            <a:ext cx="8424863" cy="5903913"/>
          </a:xfrm>
          <a:prstGeom prst="rect">
            <a:avLst/>
          </a:prstGeom>
          <a:noFill/>
          <a:ln w="9525">
            <a:noFill/>
            <a:miter lim="800000"/>
            <a:headEnd/>
            <a:tailEnd/>
          </a:ln>
        </p:spPr>
      </p:pic>
      <p:sp>
        <p:nvSpPr>
          <p:cNvPr id="4" name="TextBox 3"/>
          <p:cNvSpPr txBox="1">
            <a:spLocks noChangeArrowheads="1"/>
          </p:cNvSpPr>
          <p:nvPr/>
        </p:nvSpPr>
        <p:spPr bwMode="auto">
          <a:xfrm>
            <a:off x="1142976" y="2714620"/>
            <a:ext cx="7129463" cy="1200150"/>
          </a:xfrm>
          <a:prstGeom prst="rect">
            <a:avLst/>
          </a:prstGeom>
          <a:noFill/>
          <a:ln w="9525">
            <a:noFill/>
            <a:miter lim="800000"/>
            <a:headEnd/>
            <a:tailEnd/>
          </a:ln>
        </p:spPr>
        <p:txBody>
          <a:bodyPr>
            <a:spAutoFit/>
          </a:bodyPr>
          <a:lstStyle/>
          <a:p>
            <a:pPr algn="ctr" rtl="0"/>
            <a:r>
              <a:rPr lang="ar-EG" sz="3600" b="1" dirty="0">
                <a:solidFill>
                  <a:srgbClr val="9900CC"/>
                </a:solidFill>
              </a:rPr>
              <a:t>س5: صلاة الخوف تشرع في حالتين، اذكرهما، ووضح صلاة الخوف في كل حالة.</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0147 - bicycle bell.wav"/>
                                        </p:tgtEl>
                                      </p:cMediaNode>
                                    </p:audio>
                                  </p:subTnLst>
                                </p:cTn>
                              </p:par>
                              <p:par>
                                <p:cTn id="9" presetID="17" presetClass="entr" presetSubtype="1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4" name="صلاة الخوف تشرع في حالتين.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900113" y="765175"/>
            <a:ext cx="7920037" cy="4392613"/>
            <a:chOff x="3857620" y="285728"/>
            <a:chExt cx="4857752" cy="2000264"/>
          </a:xfrm>
        </p:grpSpPr>
        <p:grpSp>
          <p:nvGrpSpPr>
            <p:cNvPr id="3" name="Group 3"/>
            <p:cNvGrpSpPr>
              <a:grpSpLocks/>
            </p:cNvGrpSpPr>
            <p:nvPr/>
          </p:nvGrpSpPr>
          <p:grpSpPr bwMode="auto">
            <a:xfrm>
              <a:off x="3857620" y="285728"/>
              <a:ext cx="4857752" cy="2000264"/>
              <a:chOff x="3571868" y="285728"/>
              <a:chExt cx="5143504" cy="2643206"/>
            </a:xfrm>
          </p:grpSpPr>
          <p:sp>
            <p:nvSpPr>
              <p:cNvPr id="5" name="32-Point Star 4"/>
              <p:cNvSpPr/>
              <p:nvPr/>
            </p:nvSpPr>
            <p:spPr>
              <a:xfrm>
                <a:off x="3571868" y="285728"/>
                <a:ext cx="5143504" cy="2643206"/>
              </a:xfrm>
              <a:prstGeom prst="star32">
                <a:avLst/>
              </a:prstGeom>
              <a:ln/>
            </p:spPr>
            <p:style>
              <a:lnRef idx="0">
                <a:schemeClr val="accent1"/>
              </a:lnRef>
              <a:fillRef idx="3">
                <a:schemeClr val="accent1"/>
              </a:fillRef>
              <a:effectRef idx="3">
                <a:schemeClr val="accent1"/>
              </a:effectRef>
              <a:fontRef idx="minor">
                <a:schemeClr val="lt1"/>
              </a:fontRef>
            </p:style>
            <p:txBody>
              <a:bodyPr rtlCol="1" anchor="ctr"/>
              <a:lstStyle/>
              <a:p>
                <a:pPr algn="ctr" rtl="0" fontAlgn="auto">
                  <a:spcBef>
                    <a:spcPts val="0"/>
                  </a:spcBef>
                  <a:spcAft>
                    <a:spcPts val="0"/>
                  </a:spcAft>
                  <a:defRPr/>
                </a:pPr>
                <a:endParaRPr lang="ar-EG" sz="3600" b="1" dirty="0"/>
              </a:p>
            </p:txBody>
          </p:sp>
          <p:sp>
            <p:nvSpPr>
              <p:cNvPr id="6" name="32-Point Star 5"/>
              <p:cNvSpPr/>
              <p:nvPr/>
            </p:nvSpPr>
            <p:spPr>
              <a:xfrm>
                <a:off x="3857446" y="642995"/>
                <a:ext cx="4572348" cy="1928671"/>
              </a:xfrm>
              <a:prstGeom prst="star32">
                <a:avLst/>
              </a:prstGeom>
              <a:ln/>
            </p:spPr>
            <p:style>
              <a:lnRef idx="2">
                <a:schemeClr val="accent2"/>
              </a:lnRef>
              <a:fillRef idx="1">
                <a:schemeClr val="lt1"/>
              </a:fillRef>
              <a:effectRef idx="0">
                <a:schemeClr val="accent2"/>
              </a:effectRef>
              <a:fontRef idx="minor">
                <a:schemeClr val="dk1"/>
              </a:fontRef>
            </p:style>
            <p:txBody>
              <a:bodyPr rtlCol="1" anchor="ctr"/>
              <a:lstStyle/>
              <a:p>
                <a:pPr algn="ctr" rtl="0" fontAlgn="auto">
                  <a:spcBef>
                    <a:spcPts val="0"/>
                  </a:spcBef>
                  <a:spcAft>
                    <a:spcPts val="0"/>
                  </a:spcAft>
                  <a:defRPr/>
                </a:pPr>
                <a:endParaRPr lang="ar-EG"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220" name="Rectangle 1"/>
            <p:cNvSpPr>
              <a:spLocks noChangeArrowheads="1"/>
            </p:cNvSpPr>
            <p:nvPr/>
          </p:nvSpPr>
          <p:spPr bwMode="auto">
            <a:xfrm>
              <a:off x="5058909" y="990714"/>
              <a:ext cx="2552428" cy="504562"/>
            </a:xfrm>
            <a:prstGeom prst="rect">
              <a:avLst/>
            </a:prstGeom>
            <a:noFill/>
            <a:ln w="9525">
              <a:noFill/>
              <a:miter lim="800000"/>
              <a:headEnd/>
              <a:tailEnd/>
            </a:ln>
          </p:spPr>
          <p:txBody>
            <a:bodyPr anchor="ctr">
              <a:spAutoFit/>
            </a:bodyPr>
            <a:lstStyle/>
            <a:p>
              <a:pPr algn="ctr" rtl="0"/>
              <a:r>
                <a:rPr lang="ar-SA" sz="6600" b="1" dirty="0">
                  <a:solidFill>
                    <a:srgbClr val="9900CC"/>
                  </a:solidFill>
                  <a:latin typeface="Calibri" pitchFamily="34" charset="0"/>
                  <a:cs typeface="Times New Roman" pitchFamily="18" charset="0"/>
                </a:rPr>
                <a:t>الحالة الأولى</a:t>
              </a:r>
            </a:p>
          </p:txBody>
        </p:sp>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حالة الأولى.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صورة 6" descr="2_2.jpg"/>
          <p:cNvPicPr>
            <a:picLocks noChangeAspect="1"/>
          </p:cNvPicPr>
          <p:nvPr/>
        </p:nvPicPr>
        <p:blipFill>
          <a:blip r:embed="rId5"/>
          <a:srcRect/>
          <a:stretch>
            <a:fillRect/>
          </a:stretch>
        </p:blipFill>
        <p:spPr bwMode="auto">
          <a:xfrm>
            <a:off x="468313" y="1268413"/>
            <a:ext cx="8351837" cy="4643437"/>
          </a:xfrm>
          <a:prstGeom prst="rect">
            <a:avLst/>
          </a:prstGeom>
          <a:noFill/>
          <a:ln w="9525">
            <a:noFill/>
            <a:miter lim="800000"/>
            <a:headEnd/>
            <a:tailEnd/>
          </a:ln>
        </p:spPr>
      </p:pic>
      <p:sp>
        <p:nvSpPr>
          <p:cNvPr id="13" name="مستطيل 12"/>
          <p:cNvSpPr/>
          <p:nvPr/>
        </p:nvSpPr>
        <p:spPr>
          <a:xfrm>
            <a:off x="1258888" y="908050"/>
            <a:ext cx="7416800" cy="415607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SA" sz="4400" b="1" dirty="0">
                <a:solidFill>
                  <a:srgbClr val="C00000"/>
                </a:solidFill>
              </a:rPr>
              <a:t>خوف هجوم العدو، وفي هذه الحالة تُصلَّى صلاة الخوف بأي صفة وردت عن النبي </a:t>
            </a:r>
            <a:r>
              <a:rPr lang="ar-EG" sz="4400" b="1" dirty="0"/>
              <a:t>صلى الله عليه وسلم</a:t>
            </a:r>
            <a:r>
              <a:rPr lang="ar-SA" sz="4400" b="1" dirty="0">
                <a:solidFill>
                  <a:srgbClr val="C00000"/>
                </a:solidFill>
              </a:rPr>
              <a:t>، وأشهر هذه الصفات ما ثبت في حديث سهل بن أبي حثْمَة </a:t>
            </a:r>
            <a:r>
              <a:rPr lang="ar-EG" sz="4400" b="1" dirty="0">
                <a:solidFill>
                  <a:srgbClr val="C00000"/>
                </a:solidFill>
              </a:rPr>
              <a:t>رضي الله عنه</a:t>
            </a:r>
            <a:r>
              <a:rPr lang="ar-SA" sz="4400" b="1" dirty="0">
                <a:solidFill>
                  <a:srgbClr val="C00000"/>
                </a:solidFill>
              </a:rPr>
              <a:t> وبيانها كما يلي:</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 to="" calcmode="lin" valueType="num">
                                      <p:cBhvr>
                                        <p:cTn id="7" dur="1" fill="hold"/>
                                        <p:tgtEl>
                                          <p:spTgt spid="14338"/>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offline.wav"/>
                                        </p:tgtEl>
                                      </p:cMediaNode>
                                    </p:audio>
                                  </p:subTnLst>
                                </p:cTn>
                              </p:par>
                              <p:par>
                                <p:cTn id="8" presetID="18" presetClass="entr" presetSubtype="12"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strips(downLeft)">
                                      <p:cBhvr>
                                        <p:cTn id="10" dur="500"/>
                                        <p:tgtEl>
                                          <p:spTgt spid="13">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3" name="offline.wav"/>
                                        </p:tgtEl>
                                      </p:cMediaNode>
                                    </p:audio>
                                  </p:subTnLst>
                                </p:cTn>
                              </p:par>
                              <p:par>
                                <p:cTn id="11" presetID="17"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4" name="خوف هجوم العدو، وفي هذه الحال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صورة 6" descr="2_2.jpg"/>
          <p:cNvPicPr>
            <a:picLocks noChangeAspect="1"/>
          </p:cNvPicPr>
          <p:nvPr/>
        </p:nvPicPr>
        <p:blipFill>
          <a:blip r:embed="rId4"/>
          <a:srcRect/>
          <a:stretch>
            <a:fillRect/>
          </a:stretch>
        </p:blipFill>
        <p:spPr bwMode="auto">
          <a:xfrm>
            <a:off x="468313" y="1268413"/>
            <a:ext cx="8351837" cy="4643437"/>
          </a:xfrm>
          <a:prstGeom prst="rect">
            <a:avLst/>
          </a:prstGeom>
          <a:noFill/>
          <a:ln w="9525">
            <a:noFill/>
            <a:miter lim="800000"/>
            <a:headEnd/>
            <a:tailEnd/>
          </a:ln>
        </p:spPr>
      </p:pic>
      <p:sp>
        <p:nvSpPr>
          <p:cNvPr id="3" name="مستطيل 12"/>
          <p:cNvSpPr/>
          <p:nvPr/>
        </p:nvSpPr>
        <p:spPr>
          <a:xfrm>
            <a:off x="1258888" y="908050"/>
            <a:ext cx="7416800" cy="347821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SA" sz="4400" b="1" dirty="0">
                <a:solidFill>
                  <a:srgbClr val="C00000"/>
                </a:solidFill>
              </a:rPr>
              <a:t>يجعل الإمام الناس طائفتين، طائفة تقوم تُجاه العدو تحرس، والطائفة الأخرى تصلَّي معه ركعة، فإذا قام الإمام للركعة الثانية تنوي مفارقته وتُتِمَّ لنفسها، وتُسَلَّم، ثم تذهب تُجاه العدو</a:t>
            </a:r>
            <a:r>
              <a:rPr lang="ar-EG" sz="4400" b="1" dirty="0">
                <a:solidFill>
                  <a:srgbClr val="C00000"/>
                </a:solidFill>
              </a:rPr>
              <a:t> </a:t>
            </a:r>
            <a:r>
              <a:rPr lang="ar-SA" sz="4400" b="1" dirty="0">
                <a:solidFill>
                  <a:srgbClr val="C00000"/>
                </a:solidFill>
              </a:rPr>
              <a:t>للحراسة، </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يجعل الإمام الناس طائفتين، طائفة تقو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صورة 6" descr="2_2.jpg"/>
          <p:cNvPicPr>
            <a:picLocks noChangeAspect="1"/>
          </p:cNvPicPr>
          <p:nvPr/>
        </p:nvPicPr>
        <p:blipFill>
          <a:blip r:embed="rId6"/>
          <a:srcRect/>
          <a:stretch>
            <a:fillRect/>
          </a:stretch>
        </p:blipFill>
        <p:spPr bwMode="auto">
          <a:xfrm>
            <a:off x="468313" y="1268413"/>
            <a:ext cx="8351837" cy="4643437"/>
          </a:xfrm>
          <a:prstGeom prst="rect">
            <a:avLst/>
          </a:prstGeom>
          <a:noFill/>
          <a:ln w="9525">
            <a:noFill/>
            <a:miter lim="800000"/>
            <a:headEnd/>
            <a:tailEnd/>
          </a:ln>
        </p:spPr>
      </p:pic>
      <p:sp>
        <p:nvSpPr>
          <p:cNvPr id="3" name="مستطيل 12"/>
          <p:cNvSpPr/>
          <p:nvPr/>
        </p:nvSpPr>
        <p:spPr>
          <a:xfrm>
            <a:off x="1258888" y="908050"/>
            <a:ext cx="7416800" cy="378618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ar-EG" sz="4000" b="1" dirty="0">
                <a:solidFill>
                  <a:srgbClr val="C00000"/>
                </a:solidFill>
              </a:rPr>
              <a:t> وتأتى الطائفة الأولى فتصلى مع الإمام الركعة الثانية </a:t>
            </a:r>
            <a:r>
              <a:rPr lang="ar-SA" sz="4000" b="1" dirty="0">
                <a:solidFill>
                  <a:srgbClr val="C00000"/>
                </a:solidFill>
              </a:rPr>
              <a:t>فإذا جلس للتشهد قاموا وأَتَمُّوا لأنفسهم والإمام ينتظرهم في التشهد، فإذا جلسوا وتشهدوا سلّم بهم </a:t>
            </a:r>
            <a:r>
              <a:rPr lang="ar-SA" sz="4000" b="1" baseline="30000" dirty="0">
                <a:solidFill>
                  <a:srgbClr val="C00000"/>
                </a:solidFill>
              </a:rPr>
              <a:t>(</a:t>
            </a:r>
            <a:r>
              <a:rPr lang="ar-EG" sz="4000" b="1" baseline="30000" dirty="0">
                <a:solidFill>
                  <a:srgbClr val="C00000"/>
                </a:solidFill>
              </a:rPr>
              <a:t>2</a:t>
            </a:r>
            <a:r>
              <a:rPr lang="ar-SA" sz="4000" b="1" baseline="30000" dirty="0">
                <a:solidFill>
                  <a:srgbClr val="C00000"/>
                </a:solidFill>
              </a:rPr>
              <a:t>)</a:t>
            </a:r>
            <a:r>
              <a:rPr lang="ar-SA" sz="4000" b="1" dirty="0">
                <a:solidFill>
                  <a:srgbClr val="C00000"/>
                </a:solidFill>
              </a:rPr>
              <a:t>.</a:t>
            </a:r>
          </a:p>
          <a:p>
            <a:pPr algn="ctr">
              <a:defRPr/>
            </a:pPr>
            <a:r>
              <a:rPr lang="ar-SA" sz="4000" b="1" dirty="0">
                <a:solidFill>
                  <a:srgbClr val="C00000"/>
                </a:solidFill>
              </a:rPr>
              <a:t>وهذه الكيفية في الصلاة الثنائية كصلاة الخوف حال السفر، أو صلاة الفجر، </a:t>
            </a:r>
          </a:p>
        </p:txBody>
      </p:sp>
      <p:sp>
        <p:nvSpPr>
          <p:cNvPr id="7" name="TextBox 6"/>
          <p:cNvSpPr txBox="1">
            <a:spLocks noChangeArrowheads="1"/>
          </p:cNvSpPr>
          <p:nvPr/>
        </p:nvSpPr>
        <p:spPr bwMode="auto">
          <a:xfrm>
            <a:off x="0" y="5445125"/>
            <a:ext cx="9144000" cy="1385888"/>
          </a:xfrm>
          <a:prstGeom prst="rect">
            <a:avLst/>
          </a:prstGeom>
          <a:solidFill>
            <a:schemeClr val="accent2"/>
          </a:solidFill>
          <a:ln w="9525">
            <a:noFill/>
            <a:miter lim="800000"/>
            <a:headEnd/>
            <a:tailEnd/>
          </a:ln>
        </p:spPr>
        <p:txBody>
          <a:bodyPr>
            <a:spAutoFit/>
          </a:bodyPr>
          <a:lstStyle/>
          <a:p>
            <a:pPr algn="ctr"/>
            <a:r>
              <a:rPr lang="ar-EG" sz="2800" b="1">
                <a:solidFill>
                  <a:schemeClr val="bg1"/>
                </a:solidFill>
              </a:rPr>
              <a:t>(2) انظر صحيح البخاري في كتاب المغازي، باب غزوة ذات الرقاع، رقم: (4131)، ومسلم في كتاب: صلاة المسافرين، باب صلاة الخوف، رقم: (846).</a:t>
            </a:r>
            <a:endParaRPr lang="en-US" sz="2800" b="1">
              <a:solidFill>
                <a:schemeClr val="bg1"/>
              </a:solidFill>
            </a:endParaRP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offline.wav"/>
                                        </p:tgtEl>
                                      </p:cMediaNode>
                                    </p:audio>
                                  </p:subTnLst>
                                </p:cTn>
                              </p:par>
                              <p:par>
                                <p:cTn id="8" presetID="18" presetClass="entr" presetSubtype="12"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trips(downLeft)">
                                      <p:cBhvr>
                                        <p:cTn id="10" dur="500"/>
                                        <p:tgtEl>
                                          <p:spTgt spid="3">
                                            <p:txEl>
                                              <p:pRg st="1" end="1"/>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4" name="وتأتى الطائفة الأولى  فتصلى مع  الإمام.wav"/>
                                        </p:tgtEl>
                                      </p:cMediaNode>
                                    </p:audio>
                                  </p:sub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decel="100000"/>
                                        <p:tgtEl>
                                          <p:spTgt spid="7"/>
                                        </p:tgtEl>
                                      </p:cBhvr>
                                    </p:animEffect>
                                    <p:anim calcmode="lin" valueType="num">
                                      <p:cBhvr>
                                        <p:cTn id="16" dur="800" decel="100000" fill="hold"/>
                                        <p:tgtEl>
                                          <p:spTgt spid="7"/>
                                        </p:tgtEl>
                                        <p:attrNameLst>
                                          <p:attrName>style.rotation</p:attrName>
                                        </p:attrNameLst>
                                      </p:cBhvr>
                                      <p:tavLst>
                                        <p:tav tm="0">
                                          <p:val>
                                            <p:fltVal val="-90"/>
                                          </p:val>
                                        </p:tav>
                                        <p:tav tm="100000">
                                          <p:val>
                                            <p:fltVal val="0"/>
                                          </p:val>
                                        </p:tav>
                                      </p:tavLst>
                                    </p:anim>
                                    <p:anim calcmode="lin" valueType="num">
                                      <p:cBhvr>
                                        <p:cTn id="17" dur="800" decel="100000" fill="hold"/>
                                        <p:tgtEl>
                                          <p:spTgt spid="7"/>
                                        </p:tgtEl>
                                        <p:attrNameLst>
                                          <p:attrName>ppt_x</p:attrName>
                                        </p:attrNameLst>
                                      </p:cBhvr>
                                      <p:tavLst>
                                        <p:tav tm="0">
                                          <p:val>
                                            <p:strVal val="#ppt_x+0.4"/>
                                          </p:val>
                                        </p:tav>
                                        <p:tav tm="100000">
                                          <p:val>
                                            <p:strVal val="#ppt_x-0.05"/>
                                          </p:val>
                                        </p:tav>
                                      </p:tavLst>
                                    </p:anim>
                                    <p:anim calcmode="lin" valueType="num">
                                      <p:cBhvr>
                                        <p:cTn id="18" dur="800" decel="100000" fill="hold"/>
                                        <p:tgtEl>
                                          <p:spTgt spid="7"/>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7"/>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5" name="انظر صحيح البخاري في كتاب المغازي، باب غزوة ذات.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900113" y="765175"/>
            <a:ext cx="7920037" cy="4392613"/>
            <a:chOff x="3857620" y="285728"/>
            <a:chExt cx="4857752" cy="2000264"/>
          </a:xfrm>
        </p:grpSpPr>
        <p:grpSp>
          <p:nvGrpSpPr>
            <p:cNvPr id="3" name="Group 3"/>
            <p:cNvGrpSpPr>
              <a:grpSpLocks/>
            </p:cNvGrpSpPr>
            <p:nvPr/>
          </p:nvGrpSpPr>
          <p:grpSpPr bwMode="auto">
            <a:xfrm>
              <a:off x="3857620" y="285728"/>
              <a:ext cx="4857752" cy="2000264"/>
              <a:chOff x="3571868" y="285728"/>
              <a:chExt cx="5143504" cy="2643206"/>
            </a:xfrm>
          </p:grpSpPr>
          <p:sp>
            <p:nvSpPr>
              <p:cNvPr id="5" name="32-Point Star 4"/>
              <p:cNvSpPr/>
              <p:nvPr/>
            </p:nvSpPr>
            <p:spPr>
              <a:xfrm>
                <a:off x="3571868" y="285728"/>
                <a:ext cx="5143504" cy="2643206"/>
              </a:xfrm>
              <a:prstGeom prst="star32">
                <a:avLst/>
              </a:prstGeom>
              <a:ln/>
            </p:spPr>
            <p:style>
              <a:lnRef idx="0">
                <a:schemeClr val="accent1"/>
              </a:lnRef>
              <a:fillRef idx="3">
                <a:schemeClr val="accent1"/>
              </a:fillRef>
              <a:effectRef idx="3">
                <a:schemeClr val="accent1"/>
              </a:effectRef>
              <a:fontRef idx="minor">
                <a:schemeClr val="lt1"/>
              </a:fontRef>
            </p:style>
            <p:txBody>
              <a:bodyPr rtlCol="1" anchor="ctr"/>
              <a:lstStyle/>
              <a:p>
                <a:pPr algn="ctr" rtl="0" fontAlgn="auto">
                  <a:spcBef>
                    <a:spcPts val="0"/>
                  </a:spcBef>
                  <a:spcAft>
                    <a:spcPts val="0"/>
                  </a:spcAft>
                  <a:defRPr/>
                </a:pPr>
                <a:endParaRPr lang="ar-EG" sz="3600" b="1" dirty="0"/>
              </a:p>
            </p:txBody>
          </p:sp>
          <p:sp>
            <p:nvSpPr>
              <p:cNvPr id="6" name="32-Point Star 5"/>
              <p:cNvSpPr/>
              <p:nvPr/>
            </p:nvSpPr>
            <p:spPr>
              <a:xfrm>
                <a:off x="3857446" y="642995"/>
                <a:ext cx="4572348" cy="1928671"/>
              </a:xfrm>
              <a:prstGeom prst="star32">
                <a:avLst/>
              </a:prstGeom>
              <a:ln/>
            </p:spPr>
            <p:style>
              <a:lnRef idx="2">
                <a:schemeClr val="accent2"/>
              </a:lnRef>
              <a:fillRef idx="1">
                <a:schemeClr val="lt1"/>
              </a:fillRef>
              <a:effectRef idx="0">
                <a:schemeClr val="accent2"/>
              </a:effectRef>
              <a:fontRef idx="minor">
                <a:schemeClr val="dk1"/>
              </a:fontRef>
            </p:style>
            <p:txBody>
              <a:bodyPr rtlCol="1" anchor="ctr"/>
              <a:lstStyle/>
              <a:p>
                <a:pPr algn="ctr" rtl="0" fontAlgn="auto">
                  <a:spcBef>
                    <a:spcPts val="0"/>
                  </a:spcBef>
                  <a:spcAft>
                    <a:spcPts val="0"/>
                  </a:spcAft>
                  <a:defRPr/>
                </a:pPr>
                <a:endParaRPr lang="ar-EG"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16388" name="Rectangle 1"/>
            <p:cNvSpPr>
              <a:spLocks noChangeArrowheads="1"/>
            </p:cNvSpPr>
            <p:nvPr/>
          </p:nvSpPr>
          <p:spPr bwMode="auto">
            <a:xfrm>
              <a:off x="5058909" y="990714"/>
              <a:ext cx="2552428" cy="504562"/>
            </a:xfrm>
            <a:prstGeom prst="rect">
              <a:avLst/>
            </a:prstGeom>
            <a:noFill/>
            <a:ln w="9525">
              <a:noFill/>
              <a:miter lim="800000"/>
              <a:headEnd/>
              <a:tailEnd/>
            </a:ln>
          </p:spPr>
          <p:txBody>
            <a:bodyPr anchor="ctr">
              <a:spAutoFit/>
            </a:bodyPr>
            <a:lstStyle/>
            <a:p>
              <a:pPr algn="ctr" rtl="0"/>
              <a:r>
                <a:rPr lang="ar-SA" sz="6600" b="1">
                  <a:solidFill>
                    <a:srgbClr val="9900CC"/>
                  </a:solidFill>
                  <a:latin typeface="Calibri" pitchFamily="34" charset="0"/>
                  <a:cs typeface="Times New Roman" pitchFamily="18" charset="0"/>
                </a:rPr>
                <a:t>الحالة </a:t>
              </a:r>
              <a:r>
                <a:rPr lang="ar-EG" sz="6600" b="1">
                  <a:solidFill>
                    <a:srgbClr val="9900CC"/>
                  </a:solidFill>
                  <a:latin typeface="Calibri" pitchFamily="34" charset="0"/>
                  <a:cs typeface="Times New Roman" pitchFamily="18" charset="0"/>
                </a:rPr>
                <a:t>الثانية</a:t>
              </a:r>
              <a:endParaRPr lang="ar-SA" sz="6600" b="1">
                <a:solidFill>
                  <a:srgbClr val="9900CC"/>
                </a:solidFill>
                <a:latin typeface="Calibri" pitchFamily="34" charset="0"/>
                <a:cs typeface="Times New Roman" pitchFamily="18" charset="0"/>
              </a:endParaRPr>
            </a:p>
          </p:txBody>
        </p:sp>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حالة الثاني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5"/>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82700" y="1619250"/>
            <a:ext cx="6643688" cy="2554288"/>
          </a:xfrm>
          <a:prstGeom prst="rect">
            <a:avLst/>
          </a:prstGeom>
          <a:noFill/>
          <a:ln w="9525">
            <a:noFill/>
            <a:miter lim="800000"/>
            <a:headEnd/>
            <a:tailEnd/>
          </a:ln>
        </p:spPr>
        <p:txBody>
          <a:bodyPr>
            <a:spAutoFit/>
          </a:bodyPr>
          <a:lstStyle/>
          <a:p>
            <a:pPr algn="ctr"/>
            <a:r>
              <a:rPr lang="ar-SA" sz="4000" b="1" dirty="0">
                <a:solidFill>
                  <a:srgbClr val="C00000"/>
                </a:solidFill>
              </a:rPr>
              <a:t>إذا اشتد الخوف ولم يمكن الصلاة على الصفة الواردة، كما في حال اشتداد القتال، وحال الهرب من العدو أو من سَبُع أو من سَيْلٍ أو نار ونحو ذلك.</a:t>
            </a:r>
          </a:p>
        </p:txBody>
      </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16" presetClass="entr" presetSubtype="2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Horizont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4" name="إذا اشتد الخوف ولم يمكن الصلا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82700" y="1619250"/>
            <a:ext cx="6643688" cy="2554288"/>
          </a:xfrm>
          <a:prstGeom prst="rect">
            <a:avLst/>
          </a:prstGeom>
          <a:noFill/>
          <a:ln w="9525">
            <a:noFill/>
            <a:miter lim="800000"/>
            <a:headEnd/>
            <a:tailEnd/>
          </a:ln>
        </p:spPr>
        <p:txBody>
          <a:bodyPr>
            <a:spAutoFit/>
          </a:bodyPr>
          <a:lstStyle/>
          <a:p>
            <a:pPr algn="ctr"/>
            <a:r>
              <a:rPr lang="ar-SA" sz="3200" b="1">
                <a:solidFill>
                  <a:srgbClr val="C00000"/>
                </a:solidFill>
              </a:rPr>
              <a:t>وفي هذه الحالة يصلّي كلً شخص على حسب حاله راكباً في طائرته أو دبابته أو سيارته، أو ماشياً على رجليه، على حسب حاله، إلى القبلة إن تيسَر أو إلى غيرها؛ ويومئ بالركوع والسجود.</a:t>
            </a:r>
          </a:p>
          <a:p>
            <a:pPr algn="ctr"/>
            <a:r>
              <a:rPr lang="ar-SA" sz="3200" b="1">
                <a:solidFill>
                  <a:srgbClr val="C00000"/>
                </a:solidFill>
              </a:rPr>
              <a:t>ويدل على هذه الحالة: </a:t>
            </a:r>
            <a:r>
              <a:rPr lang="ar-SA" sz="3200" b="1"/>
              <a:t>قوله تعالى:</a:t>
            </a:r>
            <a:endParaRPr lang="ar-EG" sz="3200" b="1"/>
          </a:p>
        </p:txBody>
      </p:sp>
      <p:sp>
        <p:nvSpPr>
          <p:cNvPr id="6" name="TextBox 5"/>
          <p:cNvSpPr txBox="1">
            <a:spLocks noChangeArrowheads="1"/>
          </p:cNvSpPr>
          <p:nvPr/>
        </p:nvSpPr>
        <p:spPr bwMode="auto">
          <a:xfrm>
            <a:off x="285750" y="6072188"/>
            <a:ext cx="8572500" cy="523875"/>
          </a:xfrm>
          <a:prstGeom prst="rect">
            <a:avLst/>
          </a:prstGeom>
          <a:solidFill>
            <a:schemeClr val="accent2"/>
          </a:solidFill>
          <a:ln w="9525">
            <a:noFill/>
            <a:miter lim="800000"/>
            <a:headEnd/>
            <a:tailEnd/>
          </a:ln>
        </p:spPr>
        <p:txBody>
          <a:bodyPr>
            <a:spAutoFit/>
          </a:bodyPr>
          <a:lstStyle/>
          <a:p>
            <a:r>
              <a:rPr lang="ar-EG" sz="2800" b="1">
                <a:solidFill>
                  <a:schemeClr val="bg1"/>
                </a:solidFill>
              </a:rPr>
              <a:t>(1) سورة البقرة: الآية 239.</a:t>
            </a:r>
          </a:p>
        </p:txBody>
      </p:sp>
      <p:pic>
        <p:nvPicPr>
          <p:cNvPr id="18437" name="Picture 5"/>
          <p:cNvPicPr>
            <a:picLocks noChangeAspect="1" noChangeArrowheads="1"/>
          </p:cNvPicPr>
          <p:nvPr/>
        </p:nvPicPr>
        <p:blipFill>
          <a:blip r:embed="rId7">
            <a:lum contrast="30000"/>
          </a:blip>
          <a:srcRect/>
          <a:stretch>
            <a:fillRect/>
          </a:stretch>
        </p:blipFill>
        <p:spPr bwMode="auto">
          <a:xfrm>
            <a:off x="2357438" y="4143375"/>
            <a:ext cx="4419600" cy="581025"/>
          </a:xfrm>
          <a:prstGeom prst="rect">
            <a:avLst/>
          </a:prstGeom>
          <a:noFill/>
          <a:ln w="9525">
            <a:noFill/>
            <a:miter lim="800000"/>
            <a:headEnd/>
            <a:tailEnd/>
          </a:ln>
        </p:spPr>
      </p:pic>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4" presetClass="entr" presetSubtype="16" fill="hold"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box(in)">
                                      <p:cBhvr>
                                        <p:cTn id="10" dur="500"/>
                                        <p:tgtEl>
                                          <p:spTgt spid="18437"/>
                                        </p:tgtEl>
                                      </p:cBhvr>
                                    </p:animEffect>
                                  </p:childTnLst>
                                </p:cTn>
                              </p:par>
                              <p:par>
                                <p:cTn id="11" presetID="16" presetClass="entr" presetSubtype="2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4" name="وفي هذه الحالة يصلّي كلً شخص على حسب.wav"/>
                                        </p:tgtEl>
                                      </p:cMediaNode>
                                    </p:audio>
                                  </p:subTnLst>
                                </p:cTn>
                              </p:par>
                            </p:childTnLst>
                          </p:cTn>
                        </p:par>
                      </p:childTnLst>
                    </p:cTn>
                  </p:par>
                  <p:par>
                    <p:cTn id="14" fill="hold">
                      <p:stCondLst>
                        <p:cond delay="indefinite"/>
                      </p:stCondLst>
                      <p:childTnLst>
                        <p:par>
                          <p:cTn id="15" fill="hold">
                            <p:stCondLst>
                              <p:cond delay="0"/>
                            </p:stCondLst>
                            <p:childTnLst>
                              <p:par>
                                <p:cTn id="16" presetID="3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800" decel="100000"/>
                                        <p:tgtEl>
                                          <p:spTgt spid="6"/>
                                        </p:tgtEl>
                                      </p:cBhvr>
                                    </p:animEffect>
                                    <p:anim calcmode="lin" valueType="num">
                                      <p:cBhvr>
                                        <p:cTn id="19" dur="800" decel="100000" fill="hold"/>
                                        <p:tgtEl>
                                          <p:spTgt spid="6"/>
                                        </p:tgtEl>
                                        <p:attrNameLst>
                                          <p:attrName>style.rotation</p:attrName>
                                        </p:attrNameLst>
                                      </p:cBhvr>
                                      <p:tavLst>
                                        <p:tav tm="0">
                                          <p:val>
                                            <p:fltVal val="-90"/>
                                          </p:val>
                                        </p:tav>
                                        <p:tav tm="100000">
                                          <p:val>
                                            <p:fltVal val="0"/>
                                          </p:val>
                                        </p:tav>
                                      </p:tavLst>
                                    </p:anim>
                                    <p:anim calcmode="lin" valueType="num">
                                      <p:cBhvr>
                                        <p:cTn id="20" dur="800" decel="100000" fill="hold"/>
                                        <p:tgtEl>
                                          <p:spTgt spid="6"/>
                                        </p:tgtEl>
                                        <p:attrNameLst>
                                          <p:attrName>ppt_x</p:attrName>
                                        </p:attrNameLst>
                                      </p:cBhvr>
                                      <p:tavLst>
                                        <p:tav tm="0">
                                          <p:val>
                                            <p:strVal val="#ppt_x+0.4"/>
                                          </p:val>
                                        </p:tav>
                                        <p:tav tm="100000">
                                          <p:val>
                                            <p:strVal val="#ppt_x-0.05"/>
                                          </p:val>
                                        </p:tav>
                                      </p:tavLst>
                                    </p:anim>
                                    <p:anim calcmode="lin" valueType="num">
                                      <p:cBhvr>
                                        <p:cTn id="21" dur="800" decel="100000" fill="hold"/>
                                        <p:tgtEl>
                                          <p:spTgt spid="6"/>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6"/>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1) سورة البق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srcRect/>
          <a:stretch>
            <a:fillRect/>
          </a:stretch>
        </p:blipFill>
        <p:spPr bwMode="auto">
          <a:xfrm>
            <a:off x="684213" y="476250"/>
            <a:ext cx="7858125" cy="5410200"/>
          </a:xfrm>
          <a:prstGeom prst="rect">
            <a:avLst/>
          </a:prstGeom>
          <a:noFill/>
          <a:ln w="9525">
            <a:noFill/>
            <a:miter lim="800000"/>
            <a:headEnd/>
            <a:tailEnd/>
          </a:ln>
        </p:spPr>
      </p:pic>
      <p:sp>
        <p:nvSpPr>
          <p:cNvPr id="4" name="مستطيل 6"/>
          <p:cNvSpPr>
            <a:spLocks noChangeArrowheads="1"/>
          </p:cNvSpPr>
          <p:nvPr/>
        </p:nvSpPr>
        <p:spPr bwMode="auto">
          <a:xfrm>
            <a:off x="1258888" y="1773238"/>
            <a:ext cx="6643687" cy="708025"/>
          </a:xfrm>
          <a:prstGeom prst="rect">
            <a:avLst/>
          </a:prstGeom>
          <a:noFill/>
          <a:ln w="9525">
            <a:noFill/>
            <a:miter lim="800000"/>
            <a:headEnd/>
            <a:tailEnd/>
          </a:ln>
        </p:spPr>
        <p:txBody>
          <a:bodyPr>
            <a:spAutoFit/>
          </a:bodyPr>
          <a:lstStyle/>
          <a:p>
            <a:pPr algn="ctr"/>
            <a:r>
              <a:rPr lang="ar-SA" sz="4000" b="1">
                <a:solidFill>
                  <a:srgbClr val="C00000"/>
                </a:solidFill>
              </a:rPr>
              <a:t>وقول ابن عمر </a:t>
            </a:r>
            <a:r>
              <a:rPr lang="ar-EG" sz="4000" b="1">
                <a:solidFill>
                  <a:srgbClr val="C00000"/>
                </a:solidFill>
              </a:rPr>
              <a:t>رضي الله عنهما:</a:t>
            </a:r>
            <a:endParaRPr lang="ar-SA" sz="4000" b="1">
              <a:solidFill>
                <a:srgbClr val="C00000"/>
              </a:solidFill>
            </a:endParaRPr>
          </a:p>
        </p:txBody>
      </p:sp>
      <p:sp>
        <p:nvSpPr>
          <p:cNvPr id="5" name="TextBox 4"/>
          <p:cNvSpPr txBox="1">
            <a:spLocks noChangeArrowheads="1"/>
          </p:cNvSpPr>
          <p:nvPr/>
        </p:nvSpPr>
        <p:spPr bwMode="auto">
          <a:xfrm>
            <a:off x="0" y="5287963"/>
            <a:ext cx="9144000" cy="1570037"/>
          </a:xfrm>
          <a:prstGeom prst="rect">
            <a:avLst/>
          </a:prstGeom>
          <a:solidFill>
            <a:schemeClr val="accent2"/>
          </a:solidFill>
          <a:ln w="9525">
            <a:noFill/>
            <a:miter lim="800000"/>
            <a:headEnd/>
            <a:tailEnd/>
          </a:ln>
        </p:spPr>
        <p:txBody>
          <a:bodyPr>
            <a:spAutoFit/>
          </a:bodyPr>
          <a:lstStyle/>
          <a:p>
            <a:r>
              <a:rPr lang="ar-EG" sz="2400" b="1">
                <a:solidFill>
                  <a:schemeClr val="bg1"/>
                </a:solidFill>
              </a:rPr>
              <a:t>(2) </a:t>
            </a:r>
            <a:r>
              <a:rPr lang="ar-SA" sz="2400" b="1">
                <a:solidFill>
                  <a:schemeClr val="bg1"/>
                </a:solidFill>
              </a:rPr>
              <a:t>أخرجه البخاري في كتاب التفسير، سورة البقرة، باب فإن خفتم فرجالاً أو ركباناً، رقم (4535)، ومسلم في كتاب صلاة المسافرين، باب صلاة الخوف، 1 / 574، رقم: (839)، وفي رواية البخاري ما يفيد أنه مرفوع، وهو الذي رجحه الحا</a:t>
            </a:r>
            <a:r>
              <a:rPr lang="ar-EG" sz="2400" b="1">
                <a:solidFill>
                  <a:schemeClr val="bg1"/>
                </a:solidFill>
              </a:rPr>
              <a:t>ف</a:t>
            </a:r>
            <a:r>
              <a:rPr lang="ar-SA" sz="2400" b="1">
                <a:solidFill>
                  <a:schemeClr val="bg1"/>
                </a:solidFill>
              </a:rPr>
              <a:t>ظ ابن حجر في شرح الحديث، رقم (943)، من أبواب صلاة الخوف، باب صلاة الخوف رجالاً وركباناً.</a:t>
            </a:r>
          </a:p>
        </p:txBody>
      </p:sp>
      <p:grpSp>
        <p:nvGrpSpPr>
          <p:cNvPr id="2" name="مجموعة 6"/>
          <p:cNvGrpSpPr>
            <a:grpSpLocks/>
          </p:cNvGrpSpPr>
          <p:nvPr/>
        </p:nvGrpSpPr>
        <p:grpSpPr bwMode="auto">
          <a:xfrm>
            <a:off x="1214438" y="2643188"/>
            <a:ext cx="6858000" cy="1357312"/>
            <a:chOff x="1214414" y="2643182"/>
            <a:chExt cx="6858016" cy="1357317"/>
          </a:xfrm>
        </p:grpSpPr>
        <p:pic>
          <p:nvPicPr>
            <p:cNvPr id="19462" name="Picture 5"/>
            <p:cNvPicPr>
              <a:picLocks noChangeAspect="1" noChangeArrowheads="1"/>
            </p:cNvPicPr>
            <p:nvPr/>
          </p:nvPicPr>
          <p:blipFill>
            <a:blip r:embed="rId7">
              <a:lum contrast="30000"/>
            </a:blip>
            <a:srcRect/>
            <a:stretch>
              <a:fillRect/>
            </a:stretch>
          </p:blipFill>
          <p:spPr bwMode="auto">
            <a:xfrm>
              <a:off x="1214414" y="2643182"/>
              <a:ext cx="6858016" cy="695325"/>
            </a:xfrm>
            <a:prstGeom prst="rect">
              <a:avLst/>
            </a:prstGeom>
            <a:noFill/>
            <a:ln w="9525">
              <a:noFill/>
              <a:miter lim="800000"/>
              <a:headEnd/>
              <a:tailEnd/>
            </a:ln>
          </p:spPr>
        </p:pic>
        <p:pic>
          <p:nvPicPr>
            <p:cNvPr id="19463" name="Picture 6"/>
            <p:cNvPicPr>
              <a:picLocks noChangeAspect="1" noChangeArrowheads="1"/>
            </p:cNvPicPr>
            <p:nvPr/>
          </p:nvPicPr>
          <p:blipFill>
            <a:blip r:embed="rId8">
              <a:lum contrast="30000"/>
            </a:blip>
            <a:srcRect/>
            <a:stretch>
              <a:fillRect/>
            </a:stretch>
          </p:blipFill>
          <p:spPr bwMode="auto">
            <a:xfrm>
              <a:off x="2643174" y="3286124"/>
              <a:ext cx="5357850" cy="714375"/>
            </a:xfrm>
            <a:prstGeom prst="rect">
              <a:avLst/>
            </a:prstGeom>
            <a:noFill/>
            <a:ln w="9525">
              <a:noFill/>
              <a:miter lim="800000"/>
              <a:headEnd/>
              <a:tailEnd/>
            </a:ln>
          </p:spPr>
        </p:pic>
      </p:grpSp>
    </p:spTree>
  </p:cSld>
  <p:clrMapOvr>
    <a:masterClrMapping/>
  </p:clrMapOvr>
  <p:transition>
    <p:strips dir="ru"/>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قفز.wav"/>
                                        </p:tgtEl>
                                      </p:cMediaNode>
                                    </p:audio>
                                  </p:subTnLst>
                                </p:cTn>
                              </p:par>
                              <p:par>
                                <p:cTn id="8" presetID="4"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ox(in)">
                                      <p:cBhvr>
                                        <p:cTn id="10" dur="500"/>
                                        <p:tgtEl>
                                          <p:spTgt spid="2"/>
                                        </p:tgtEl>
                                      </p:cBhvr>
                                    </p:animEffect>
                                  </p:childTnLst>
                                </p:cTn>
                              </p:par>
                              <p:par>
                                <p:cTn id="11" presetID="16" presetClass="entr" presetSubtype="2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4" name="وقول ابن عمر رضي الله عنه.wav"/>
                                        </p:tgtEl>
                                      </p:cMediaNode>
                                    </p:audio>
                                  </p:subTnLst>
                                </p:cTn>
                              </p:par>
                            </p:childTnLst>
                          </p:cTn>
                        </p:par>
                      </p:childTnLst>
                    </p:cTn>
                  </p:par>
                  <p:par>
                    <p:cTn id="14" fill="hold">
                      <p:stCondLst>
                        <p:cond delay="indefinite"/>
                      </p:stCondLst>
                      <p:childTnLst>
                        <p:par>
                          <p:cTn id="15" fill="hold">
                            <p:stCondLst>
                              <p:cond delay="0"/>
                            </p:stCondLst>
                            <p:childTnLst>
                              <p:par>
                                <p:cTn id="16" presetID="3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800" decel="100000"/>
                                        <p:tgtEl>
                                          <p:spTgt spid="5"/>
                                        </p:tgtEl>
                                      </p:cBhvr>
                                    </p:animEffect>
                                    <p:anim calcmode="lin" valueType="num">
                                      <p:cBhvr>
                                        <p:cTn id="19" dur="800" decel="100000" fill="hold"/>
                                        <p:tgtEl>
                                          <p:spTgt spid="5"/>
                                        </p:tgtEl>
                                        <p:attrNameLst>
                                          <p:attrName>style.rotation</p:attrName>
                                        </p:attrNameLst>
                                      </p:cBhvr>
                                      <p:tavLst>
                                        <p:tav tm="0">
                                          <p:val>
                                            <p:fltVal val="-90"/>
                                          </p:val>
                                        </p:tav>
                                        <p:tav tm="100000">
                                          <p:val>
                                            <p:fltVal val="0"/>
                                          </p:val>
                                        </p:tav>
                                      </p:tavLst>
                                    </p:anim>
                                    <p:anim calcmode="lin" valueType="num">
                                      <p:cBhvr>
                                        <p:cTn id="20" dur="800" decel="100000" fill="hold"/>
                                        <p:tgtEl>
                                          <p:spTgt spid="5"/>
                                        </p:tgtEl>
                                        <p:attrNameLst>
                                          <p:attrName>ppt_x</p:attrName>
                                        </p:attrNameLst>
                                      </p:cBhvr>
                                      <p:tavLst>
                                        <p:tav tm="0">
                                          <p:val>
                                            <p:strVal val="#ppt_x+0.4"/>
                                          </p:val>
                                        </p:tav>
                                        <p:tav tm="100000">
                                          <p:val>
                                            <p:strVal val="#ppt_x-0.05"/>
                                          </p:val>
                                        </p:tav>
                                      </p:tavLst>
                                    </p:anim>
                                    <p:anim calcmode="lin" valueType="num">
                                      <p:cBhvr>
                                        <p:cTn id="21" dur="800" decel="100000" fill="hold"/>
                                        <p:tgtEl>
                                          <p:spTgt spid="5"/>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5"/>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5" name="أخرجه البخاري في كتاب التفسير، سورة البقرة، با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5327</TotalTime>
  <Words>1224</Words>
  <Application>Microsoft Office PowerPoint</Application>
  <PresentationFormat>عرض على الشاشة (3:4)‏</PresentationFormat>
  <Paragraphs>87</Paragraphs>
  <Slides>39</Slides>
  <Notes>0</Notes>
  <HiddenSlides>0</HiddenSlides>
  <MMClips>0</MMClips>
  <ScaleCrop>false</ScaleCrop>
  <HeadingPairs>
    <vt:vector size="4" baseType="variant">
      <vt:variant>
        <vt:lpstr>سمة</vt:lpstr>
      </vt:variant>
      <vt:variant>
        <vt:i4>1</vt:i4>
      </vt:variant>
      <vt:variant>
        <vt:lpstr>عناوين الشرائح</vt:lpstr>
      </vt:variant>
      <vt:variant>
        <vt:i4>39</vt:i4>
      </vt:variant>
    </vt:vector>
  </HeadingPairs>
  <TitlesOfParts>
    <vt:vector size="40"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vector>
  </TitlesOfParts>
  <Company>( AQSA Comp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الفقه 1م ف2 طالب</dc:title>
  <dc:subject>تابع صلاة أهل الأعذار</dc:subject>
  <dc:creator>ا/بندر الحازمي</dc:creator>
  <cp:keywords>حقيبة إنجاز المعلم والمعلمة</cp:keywords>
  <cp:lastModifiedBy>Top Service</cp:lastModifiedBy>
  <cp:revision>550</cp:revision>
  <dcterms:created xsi:type="dcterms:W3CDTF">2010-08-15T01:21:11Z</dcterms:created>
  <dcterms:modified xsi:type="dcterms:W3CDTF">2016-12-14T06:35:18Z</dcterms:modified>
</cp:coreProperties>
</file>