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2" r:id="rId3"/>
    <p:sldId id="273" r:id="rId4"/>
    <p:sldId id="274" r:id="rId5"/>
    <p:sldId id="307" r:id="rId6"/>
    <p:sldId id="318" r:id="rId7"/>
    <p:sldId id="360" r:id="rId8"/>
    <p:sldId id="265" r:id="rId9"/>
    <p:sldId id="361" r:id="rId10"/>
    <p:sldId id="319" r:id="rId11"/>
    <p:sldId id="362" r:id="rId12"/>
    <p:sldId id="363" r:id="rId13"/>
    <p:sldId id="364" r:id="rId14"/>
    <p:sldId id="365" r:id="rId15"/>
    <p:sldId id="366" r:id="rId16"/>
    <p:sldId id="367" r:id="rId17"/>
    <p:sldId id="332" r:id="rId18"/>
    <p:sldId id="275" r:id="rId19"/>
    <p:sldId id="333" r:id="rId20"/>
    <p:sldId id="334" r:id="rId21"/>
    <p:sldId id="368" r:id="rId22"/>
    <p:sldId id="369" r:id="rId23"/>
    <p:sldId id="370" r:id="rId24"/>
    <p:sldId id="371" r:id="rId25"/>
    <p:sldId id="372" r:id="rId26"/>
    <p:sldId id="276" r:id="rId27"/>
    <p:sldId id="277"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34" autoAdjust="0"/>
    <p:restoredTop sz="94660"/>
  </p:normalViewPr>
  <p:slideViewPr>
    <p:cSldViewPr snapToGrid="0">
      <p:cViewPr varScale="1">
        <p:scale>
          <a:sx n="50" d="100"/>
          <a:sy n="50" d="100"/>
        </p:scale>
        <p:origin x="36"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1"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10/16/2021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4253023" y="1945759"/>
            <a:ext cx="4338084" cy="10845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6600" b="1" dirty="0"/>
              <a:t>الوحدة الأولى</a:t>
            </a:r>
            <a:endParaRPr lang="en-US" sz="6600" b="1" dirty="0"/>
          </a:p>
        </p:txBody>
      </p:sp>
      <p:sp>
        <p:nvSpPr>
          <p:cNvPr id="5" name="مستطيل 4">
            <a:extLst>
              <a:ext uri="{FF2B5EF4-FFF2-40B4-BE49-F238E27FC236}">
                <a16:creationId xmlns:a16="http://schemas.microsoft.com/office/drawing/2014/main" id="{382D5810-7FB5-4494-A057-C3ECDD7D5B84}"/>
              </a:ext>
            </a:extLst>
          </p:cNvPr>
          <p:cNvSpPr/>
          <p:nvPr/>
        </p:nvSpPr>
        <p:spPr>
          <a:xfrm>
            <a:off x="4136065" y="3625701"/>
            <a:ext cx="4572000" cy="19953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EG" sz="5400" b="1" dirty="0">
                <a:solidFill>
                  <a:schemeClr val="tx1"/>
                </a:solidFill>
              </a:rPr>
              <a:t>عالمي المتصل</a:t>
            </a:r>
            <a:endParaRPr lang="en-US" sz="5400" b="1" dirty="0">
              <a:solidFill>
                <a:schemeClr val="tx1"/>
              </a:solidFill>
            </a:endParaRPr>
          </a:p>
        </p:txBody>
      </p:sp>
    </p:spTree>
    <p:extLst>
      <p:ext uri="{BB962C8B-B14F-4D97-AF65-F5344CB8AC3E}">
        <p14:creationId xmlns:p14="http://schemas.microsoft.com/office/powerpoint/2010/main" val="26309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560793" y="1214564"/>
            <a:ext cx="8022411" cy="414062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571500" lvl="0" indent="-571500" algn="ctr" rtl="1">
              <a:buFont typeface="Wingdings" panose="05000000000000000000" pitchFamily="2" charset="2"/>
              <a:buChar char="Ø"/>
              <a:defRPr/>
            </a:pPr>
            <a:r>
              <a:rPr lang="ar-EG" sz="3600" b="1" dirty="0">
                <a:solidFill>
                  <a:prstClr val="black"/>
                </a:solidFill>
              </a:rPr>
              <a:t>يجب أن تكون رسائلك مختصرة.</a:t>
            </a:r>
          </a:p>
          <a:p>
            <a:pPr marL="571500" lvl="0" indent="-571500" algn="ctr" rtl="1">
              <a:buFont typeface="Wingdings" panose="05000000000000000000" pitchFamily="2" charset="2"/>
              <a:buChar char="Ø"/>
              <a:defRPr/>
            </a:pPr>
            <a:r>
              <a:rPr kumimoji="0" lang="ar-EG" sz="3600" b="1" i="0" u="none" strike="noStrike" kern="1200" cap="none" spc="0" normalizeH="0" noProof="0" dirty="0">
                <a:ln>
                  <a:noFill/>
                </a:ln>
                <a:solidFill>
                  <a:prstClr val="black"/>
                </a:solidFill>
                <a:effectLst/>
                <a:uLnTx/>
                <a:uFillTx/>
                <a:latin typeface="Calibri" panose="020F0502020204030204"/>
              </a:rPr>
              <a:t> احترام الآخرين وتواصل بإيجابية.</a:t>
            </a:r>
          </a:p>
          <a:p>
            <a:pPr marL="571500" lvl="0" indent="-571500" algn="ctr" rtl="1">
              <a:buFont typeface="Wingdings" panose="05000000000000000000" pitchFamily="2" charset="2"/>
              <a:buChar char="Ø"/>
              <a:defRPr/>
            </a:pPr>
            <a:r>
              <a:rPr lang="ar-EG" sz="3600" b="1" dirty="0">
                <a:solidFill>
                  <a:prstClr val="black"/>
                </a:solidFill>
                <a:latin typeface="Calibri" panose="020F0502020204030204"/>
              </a:rPr>
              <a:t> لا تجادل ولا تلوم أي شخص.</a:t>
            </a:r>
          </a:p>
          <a:p>
            <a:pPr marL="571500" lvl="0" indent="-571500" algn="ctr" rtl="1">
              <a:buFont typeface="Wingdings" panose="05000000000000000000" pitchFamily="2" charset="2"/>
              <a:buChar char="Ø"/>
              <a:defRPr/>
            </a:pPr>
            <a:r>
              <a:rPr kumimoji="0" lang="ar-EG" sz="3600" b="1" i="0" u="none" strike="noStrike" kern="1200" cap="none" spc="0" normalizeH="0" baseline="0" noProof="0" dirty="0">
                <a:ln>
                  <a:noFill/>
                </a:ln>
                <a:solidFill>
                  <a:prstClr val="black"/>
                </a:solidFill>
                <a:effectLst/>
                <a:uLnTx/>
                <a:uFillTx/>
                <a:latin typeface="Calibri" panose="020F0502020204030204"/>
              </a:rPr>
              <a:t> قدم رايك بوضوح،</a:t>
            </a:r>
            <a:r>
              <a:rPr kumimoji="0" lang="ar-EG" sz="3600" b="1" i="0" u="none" strike="noStrike" kern="1200" cap="none" spc="0" normalizeH="0" noProof="0" dirty="0">
                <a:ln>
                  <a:noFill/>
                </a:ln>
                <a:solidFill>
                  <a:prstClr val="black"/>
                </a:solidFill>
                <a:effectLst/>
                <a:uLnTx/>
                <a:uFillTx/>
                <a:latin typeface="Calibri" panose="020F0502020204030204"/>
              </a:rPr>
              <a:t> ولا تستخدم عبارات سيئة.</a:t>
            </a:r>
          </a:p>
          <a:p>
            <a:pPr marL="571500" lvl="0" indent="-571500" algn="ctr" rtl="1">
              <a:buFont typeface="Wingdings" panose="05000000000000000000" pitchFamily="2" charset="2"/>
              <a:buChar char="Ø"/>
              <a:defRPr/>
            </a:pPr>
            <a:r>
              <a:rPr lang="ar-EG" sz="3600" b="1" dirty="0">
                <a:solidFill>
                  <a:prstClr val="black"/>
                </a:solidFill>
                <a:latin typeface="Calibri" panose="020F0502020204030204"/>
              </a:rPr>
              <a:t> قدم المساعدة لأصدقائك إذا احتاجوا لها.</a:t>
            </a:r>
            <a:endParaRPr kumimoji="0" lang="en-US" sz="36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23537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9738C12-51A0-407C-A7C6-A395AEF165D7}"/>
              </a:ext>
            </a:extLst>
          </p:cNvPr>
          <p:cNvPicPr>
            <a:picLocks noChangeAspect="1"/>
          </p:cNvPicPr>
          <p:nvPr/>
        </p:nvPicPr>
        <p:blipFill>
          <a:blip r:embed="rId2"/>
          <a:stretch>
            <a:fillRect/>
          </a:stretch>
        </p:blipFill>
        <p:spPr>
          <a:xfrm>
            <a:off x="1676400" y="679575"/>
            <a:ext cx="5514975" cy="5498849"/>
          </a:xfrm>
          <a:prstGeom prst="rect">
            <a:avLst/>
          </a:prstGeom>
        </p:spPr>
      </p:pic>
    </p:spTree>
    <p:extLst>
      <p:ext uri="{BB962C8B-B14F-4D97-AF65-F5344CB8AC3E}">
        <p14:creationId xmlns:p14="http://schemas.microsoft.com/office/powerpoint/2010/main" val="13257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a:extLst>
              <a:ext uri="{FF2B5EF4-FFF2-40B4-BE49-F238E27FC236}">
                <a16:creationId xmlns:a16="http://schemas.microsoft.com/office/drawing/2014/main" id="{779C38C7-D4B1-4AE1-8B72-9D600A553F4A}"/>
              </a:ext>
            </a:extLst>
          </p:cNvPr>
          <p:cNvSpPr/>
          <p:nvPr/>
        </p:nvSpPr>
        <p:spPr>
          <a:xfrm rot="230916">
            <a:off x="1704347" y="1967463"/>
            <a:ext cx="6076806" cy="2476733"/>
          </a:xfrm>
          <a:prstGeom prst="doubleWave">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استخدام غرف الدردشة</a:t>
            </a:r>
            <a:endPar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22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رابط خارج الصفحة 1">
            <a:extLst>
              <a:ext uri="{FF2B5EF4-FFF2-40B4-BE49-F238E27FC236}">
                <a16:creationId xmlns:a16="http://schemas.microsoft.com/office/drawing/2014/main" id="{779C38C7-D4B1-4AE1-8B72-9D600A553F4A}"/>
              </a:ext>
            </a:extLst>
          </p:cNvPr>
          <p:cNvSpPr/>
          <p:nvPr/>
        </p:nvSpPr>
        <p:spPr>
          <a:xfrm rot="230916">
            <a:off x="1229286" y="1267470"/>
            <a:ext cx="6685430" cy="4323061"/>
          </a:xfrm>
          <a:prstGeom prst="flowChartOffpageConnector">
            <a:avLst/>
          </a:prstGeom>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571500" marR="0" lvl="0" indent="-571500" algn="ct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كن حذرًا جدًا عند استخدام الفكاهة والسخرية واللغة العامية، فأنت تتواصل عبر الإنترنت مع أشخاص يعيشون في جميع أنحاء</a:t>
            </a:r>
            <a:r>
              <a:rPr kumimoji="0" lang="ar-EG" sz="3600" b="1" i="0" u="none" strike="noStrike" kern="1200" cap="none" spc="0" normalizeH="0" noProof="0" dirty="0">
                <a:ln>
                  <a:noFill/>
                </a:ln>
                <a:solidFill>
                  <a:schemeClr val="tx2"/>
                </a:solidFill>
                <a:effectLst/>
                <a:uLnTx/>
                <a:uFillTx/>
                <a:latin typeface="Calibri" panose="020F0502020204030204"/>
                <a:ea typeface="+mn-ea"/>
                <a:cs typeface="Arial" panose="020B0604020202020204" pitchFamily="34" charset="0"/>
              </a:rPr>
              <a:t> العالم وثقافاتهم تختلف عن ثقافتك.</a:t>
            </a:r>
            <a:endPar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endParaRPr>
          </a:p>
        </p:txBody>
      </p:sp>
      <p:pic>
        <p:nvPicPr>
          <p:cNvPr id="3" name="صورة 2">
            <a:extLst>
              <a:ext uri="{FF2B5EF4-FFF2-40B4-BE49-F238E27FC236}">
                <a16:creationId xmlns:a16="http://schemas.microsoft.com/office/drawing/2014/main" id="{42357E66-96F5-4677-AE56-04D9A8B97E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4850" y="4895850"/>
            <a:ext cx="2171700" cy="1419225"/>
          </a:xfrm>
          <a:prstGeom prst="rect">
            <a:avLst/>
          </a:prstGeom>
        </p:spPr>
      </p:pic>
    </p:spTree>
    <p:extLst>
      <p:ext uri="{BB962C8B-B14F-4D97-AF65-F5344CB8AC3E}">
        <p14:creationId xmlns:p14="http://schemas.microsoft.com/office/powerpoint/2010/main" val="17573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رابط خارج الصفحة 1">
            <a:extLst>
              <a:ext uri="{FF2B5EF4-FFF2-40B4-BE49-F238E27FC236}">
                <a16:creationId xmlns:a16="http://schemas.microsoft.com/office/drawing/2014/main" id="{779C38C7-D4B1-4AE1-8B72-9D600A553F4A}"/>
              </a:ext>
            </a:extLst>
          </p:cNvPr>
          <p:cNvSpPr/>
          <p:nvPr/>
        </p:nvSpPr>
        <p:spPr>
          <a:xfrm rot="230916">
            <a:off x="1229286" y="1267470"/>
            <a:ext cx="6685430" cy="4323061"/>
          </a:xfrm>
          <a:prstGeom prst="flowChartOffpageConnector">
            <a:avLst/>
          </a:prstGeom>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571500" marR="0" lvl="0" indent="-571500" algn="ct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ودع أصدقاءك دائمًا عند الانتهاء من الحديث معهم، وتأكد من مغادرتهم؛ فهذا أسلوب تعامل مهم عندما تتواصل مع أصدقائك.</a:t>
            </a:r>
          </a:p>
        </p:txBody>
      </p:sp>
      <p:pic>
        <p:nvPicPr>
          <p:cNvPr id="4" name="صورة 3">
            <a:extLst>
              <a:ext uri="{FF2B5EF4-FFF2-40B4-BE49-F238E27FC236}">
                <a16:creationId xmlns:a16="http://schemas.microsoft.com/office/drawing/2014/main" id="{A3B26C05-A92C-4067-B62D-0389654CF27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333750" y="4191000"/>
            <a:ext cx="2171700" cy="1419225"/>
          </a:xfrm>
          <a:prstGeom prst="rect">
            <a:avLst/>
          </a:prstGeom>
        </p:spPr>
      </p:pic>
    </p:spTree>
    <p:extLst>
      <p:ext uri="{BB962C8B-B14F-4D97-AF65-F5344CB8AC3E}">
        <p14:creationId xmlns:p14="http://schemas.microsoft.com/office/powerpoint/2010/main" val="237505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D1CF9FF1-43C5-4C7B-A31A-0F17EF2C7522}"/>
              </a:ext>
            </a:extLst>
          </p:cNvPr>
          <p:cNvPicPr>
            <a:picLocks noChangeAspect="1"/>
          </p:cNvPicPr>
          <p:nvPr/>
        </p:nvPicPr>
        <p:blipFill>
          <a:blip r:embed="rId2"/>
          <a:stretch>
            <a:fillRect/>
          </a:stretch>
        </p:blipFill>
        <p:spPr>
          <a:xfrm>
            <a:off x="916965" y="892968"/>
            <a:ext cx="7636485" cy="5072063"/>
          </a:xfrm>
          <a:prstGeom prst="rect">
            <a:avLst/>
          </a:prstGeom>
        </p:spPr>
      </p:pic>
    </p:spTree>
    <p:extLst>
      <p:ext uri="{BB962C8B-B14F-4D97-AF65-F5344CB8AC3E}">
        <p14:creationId xmlns:p14="http://schemas.microsoft.com/office/powerpoint/2010/main" val="35741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D1CF9FF1-43C5-4C7B-A31A-0F17EF2C75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3757" y="1527881"/>
            <a:ext cx="7636485" cy="3802237"/>
          </a:xfrm>
          <a:prstGeom prst="rect">
            <a:avLst/>
          </a:prstGeom>
        </p:spPr>
      </p:pic>
    </p:spTree>
    <p:extLst>
      <p:ext uri="{BB962C8B-B14F-4D97-AF65-F5344CB8AC3E}">
        <p14:creationId xmlns:p14="http://schemas.microsoft.com/office/powerpoint/2010/main" val="341461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255171" y="1312739"/>
            <a:ext cx="6778623" cy="373629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571500" lvl="0" indent="-571500" algn="ctr" rtl="1">
              <a:buFont typeface="Wingdings" panose="05000000000000000000" pitchFamily="2" charset="2"/>
              <a:buChar char="Ø"/>
              <a:defRPr/>
            </a:pPr>
            <a:r>
              <a:rPr lang="ar-EG" sz="3600" b="1" noProof="0" dirty="0">
                <a:solidFill>
                  <a:prstClr val="black"/>
                </a:solidFill>
              </a:rPr>
              <a:t>لا تعط أي معلومات شخصية لأشخاص لا تعرفهم خاصة، إذا سألك شخص عن عمرك؟ أو رقم هاتفك؟ أو عنوانك؟ فلا تتحدث إليه وعلى الفور أخبر شخصًا كبيرًا في الأسرة.</a:t>
            </a:r>
            <a:endParaRPr kumimoji="0" lang="en-US" sz="36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833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مستديرة الزوايا 1">
            <a:extLst>
              <a:ext uri="{FF2B5EF4-FFF2-40B4-BE49-F238E27FC236}">
                <a16:creationId xmlns:a16="http://schemas.microsoft.com/office/drawing/2014/main" id="{779C38C7-D4B1-4AE1-8B72-9D600A553F4A}"/>
              </a:ext>
            </a:extLst>
          </p:cNvPr>
          <p:cNvSpPr/>
          <p:nvPr/>
        </p:nvSpPr>
        <p:spPr>
          <a:xfrm>
            <a:off x="2738262" y="794530"/>
            <a:ext cx="5429249" cy="2571749"/>
          </a:xfrm>
          <a:prstGeom prst="wedgeRoundRectCallou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bg1"/>
                </a:solidFill>
                <a:effectLst/>
                <a:uLnTx/>
                <a:uFillTx/>
                <a:latin typeface="Calibri" panose="020F0502020204030204"/>
                <a:cs typeface="Arial" panose="020B0604020202020204" pitchFamily="34" charset="0"/>
              </a:rPr>
              <a:t>تذكر:</a:t>
            </a:r>
            <a:r>
              <a:rPr kumimoji="0" lang="ar-EG" sz="3600" b="1" i="0" u="none" strike="noStrike" kern="1200" cap="none" spc="0" normalizeH="0" noProof="0" dirty="0">
                <a:ln>
                  <a:noFill/>
                </a:ln>
                <a:solidFill>
                  <a:schemeClr val="bg1"/>
                </a:solidFill>
                <a:effectLst/>
                <a:uLnTx/>
                <a:uFillTx/>
                <a:latin typeface="Calibri" panose="020F0502020204030204"/>
                <a:cs typeface="Arial" panose="020B0604020202020204" pitchFamily="34" charset="0"/>
              </a:rPr>
              <a:t> أن صاحب المدونة أو غرفة المحادثة قد يمنعك من المشاركة أو الكتابة، في حال كنت غير مهذب</a:t>
            </a:r>
            <a:endParaRPr kumimoji="0" lang="en-US" sz="3600" b="1" i="0" u="none" strike="noStrike" kern="1200" cap="none" spc="0" normalizeH="0" baseline="0" noProof="0" dirty="0">
              <a:ln>
                <a:noFill/>
              </a:ln>
              <a:solidFill>
                <a:schemeClr val="bg1"/>
              </a:solidFill>
              <a:effectLst/>
              <a:uLnTx/>
              <a:uFillTx/>
              <a:latin typeface="Calibri" panose="020F0502020204030204"/>
            </a:endParaRPr>
          </a:p>
        </p:txBody>
      </p:sp>
      <p:pic>
        <p:nvPicPr>
          <p:cNvPr id="5" name="صورة 4">
            <a:extLst>
              <a:ext uri="{FF2B5EF4-FFF2-40B4-BE49-F238E27FC236}">
                <a16:creationId xmlns:a16="http://schemas.microsoft.com/office/drawing/2014/main" id="{F897A958-F5B0-48AE-944F-B9B5250E217F}"/>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928862" y="3429000"/>
            <a:ext cx="2519187" cy="2253469"/>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2142454" y="1774598"/>
            <a:ext cx="4859092" cy="2854552"/>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chemeClr val="bg1"/>
                </a:solidFill>
                <a:effectLst/>
                <a:uLnTx/>
                <a:uFillTx/>
                <a:latin typeface="Calibri" panose="020F0502020204030204"/>
                <a:cs typeface="Arial" panose="020B0604020202020204" pitchFamily="34" charset="0"/>
              </a:rPr>
              <a:t>الفيروسات</a:t>
            </a:r>
            <a:endParaRPr kumimoji="0" lang="en-US" sz="6600" b="1"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363502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E1B6C28-AAA3-4CE8-9D7C-E215DA2EEDA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82880" y="-490335"/>
            <a:ext cx="8778240" cy="7068393"/>
          </a:xfrm>
          <a:prstGeom prst="rect">
            <a:avLst/>
          </a:prstGeom>
        </p:spPr>
      </p:pic>
      <p:sp>
        <p:nvSpPr>
          <p:cNvPr id="6" name="مستطيل 5">
            <a:extLst>
              <a:ext uri="{FF2B5EF4-FFF2-40B4-BE49-F238E27FC236}">
                <a16:creationId xmlns:a16="http://schemas.microsoft.com/office/drawing/2014/main" id="{BDD16125-2BD2-4A27-AD84-F92A432708A0}"/>
              </a:ext>
            </a:extLst>
          </p:cNvPr>
          <p:cNvSpPr/>
          <p:nvPr/>
        </p:nvSpPr>
        <p:spPr>
          <a:xfrm>
            <a:off x="2702341" y="1025889"/>
            <a:ext cx="3739318" cy="88128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الدرس الرابع </a:t>
            </a:r>
            <a:endParaRPr kumimoji="0" lang="en-US" sz="6000" b="1"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7" name="سحابة 6">
            <a:extLst>
              <a:ext uri="{FF2B5EF4-FFF2-40B4-BE49-F238E27FC236}">
                <a16:creationId xmlns:a16="http://schemas.microsoft.com/office/drawing/2014/main" id="{E276F957-83D1-45EF-98E5-86DD17898276}"/>
              </a:ext>
            </a:extLst>
          </p:cNvPr>
          <p:cNvSpPr/>
          <p:nvPr/>
        </p:nvSpPr>
        <p:spPr>
          <a:xfrm>
            <a:off x="735980" y="1416498"/>
            <a:ext cx="8028878" cy="2503968"/>
          </a:xfrm>
          <a:prstGeom prst="cloud">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r>
              <a:rPr kumimoji="0" lang="ar-EG" sz="4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السلامة على الإنترنت</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endParaRPr>
          </a:p>
        </p:txBody>
      </p:sp>
    </p:spTree>
    <p:extLst>
      <p:ext uri="{BB962C8B-B14F-4D97-AF65-F5344CB8AC3E}">
        <p14:creationId xmlns:p14="http://schemas.microsoft.com/office/powerpoint/2010/main" val="331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303299" y="1763519"/>
            <a:ext cx="6537402" cy="333096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600" b="1" dirty="0">
                <a:solidFill>
                  <a:schemeClr val="tx1"/>
                </a:solidFill>
              </a:rPr>
              <a:t>يعد الإنترنت مصدرًا للمعلومات ولكنه، قد يكون مصدرًا للعديد من المخاطر أيضًا إذا لم تكن على دراية بما تفعل. كما في الحياة اليومية هناك الكثير من الأخطار التي يجب تجنبها.</a:t>
            </a:r>
          </a:p>
        </p:txBody>
      </p:sp>
    </p:spTree>
    <p:extLst>
      <p:ext uri="{BB962C8B-B14F-4D97-AF65-F5344CB8AC3E}">
        <p14:creationId xmlns:p14="http://schemas.microsoft.com/office/powerpoint/2010/main" val="135907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897324" y="1107630"/>
            <a:ext cx="7349351" cy="464274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600" b="1" dirty="0">
                <a:solidFill>
                  <a:schemeClr val="tx1"/>
                </a:solidFill>
              </a:rPr>
              <a:t>من مشاكل الإنترنت الفيروسات، ويعرف الفيروس بأنه برنامج يدخل إلى جهاز الحاسب ويحاول إلحاق الضرر به. فمن الممكن أن يمرض حاسبك بالفيروسات كما تمرض عندما لا تكون حريصًا ولا تستمع إلى كلام من هم أكبر منك في أسرتك، قد يحاول الفيروس حذف الملفات أو سرقة المعلومات الشخصية من جهازك.</a:t>
            </a:r>
          </a:p>
        </p:txBody>
      </p:sp>
    </p:spTree>
    <p:extLst>
      <p:ext uri="{BB962C8B-B14F-4D97-AF65-F5344CB8AC3E}">
        <p14:creationId xmlns:p14="http://schemas.microsoft.com/office/powerpoint/2010/main" val="49063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897324" y="1506315"/>
            <a:ext cx="7349351" cy="384537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600" b="1" dirty="0">
                <a:solidFill>
                  <a:schemeClr val="tx1"/>
                </a:solidFill>
              </a:rPr>
              <a:t>أهم وسيلة لحماية الحاسب هو تثبيت برنامج مكافحة الفيروسات؛ والذي يمنع الفيروسات من إلحاق الضرر بجهازك، كما يجب دائما تحديث برنامج مكافحة الفيروسات؛ لأنها تتجدد باستمرار</a:t>
            </a:r>
          </a:p>
        </p:txBody>
      </p:sp>
    </p:spTree>
    <p:extLst>
      <p:ext uri="{BB962C8B-B14F-4D97-AF65-F5344CB8AC3E}">
        <p14:creationId xmlns:p14="http://schemas.microsoft.com/office/powerpoint/2010/main" val="15484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مستديرة الزوايا 1">
            <a:extLst>
              <a:ext uri="{FF2B5EF4-FFF2-40B4-BE49-F238E27FC236}">
                <a16:creationId xmlns:a16="http://schemas.microsoft.com/office/drawing/2014/main" id="{779C38C7-D4B1-4AE1-8B72-9D600A553F4A}"/>
              </a:ext>
            </a:extLst>
          </p:cNvPr>
          <p:cNvSpPr/>
          <p:nvPr/>
        </p:nvSpPr>
        <p:spPr>
          <a:xfrm>
            <a:off x="1752600" y="794531"/>
            <a:ext cx="6414911" cy="2571748"/>
          </a:xfrm>
          <a:prstGeom prst="wedgeRoundRectCallout">
            <a:avLst/>
          </a:prstGeom>
          <a:solidFill>
            <a:schemeClr val="accent4">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استمع إلى من هم أكبر منك في الأسرة حول مخاطر الإنترنت والصفحات التي يمكنك زيارتها والمدة التي يمكنك</a:t>
            </a:r>
            <a:r>
              <a:rPr kumimoji="0" lang="ar-EG" sz="3600" b="1" i="0" u="none" strike="noStrike" kern="1200" cap="none" spc="0" normalizeH="0" noProof="0" dirty="0">
                <a:ln>
                  <a:noFill/>
                </a:ln>
                <a:solidFill>
                  <a:schemeClr val="tx2"/>
                </a:solidFill>
                <a:effectLst/>
                <a:uLnTx/>
                <a:uFillTx/>
                <a:latin typeface="Calibri" panose="020F0502020204030204"/>
                <a:ea typeface="+mn-ea"/>
                <a:cs typeface="Arial" panose="020B0604020202020204" pitchFamily="34" charset="0"/>
              </a:rPr>
              <a:t> قضائها في استخدام الإنترنت</a:t>
            </a:r>
            <a:endParaRPr kumimoji="0" lang="en-US" sz="3600" b="1" i="0" u="none" strike="noStrike" kern="1200" cap="none" spc="0" normalizeH="0" baseline="0" noProof="0" dirty="0">
              <a:ln>
                <a:noFill/>
              </a:ln>
              <a:solidFill>
                <a:schemeClr val="tx2"/>
              </a:solidFill>
              <a:effectLst/>
              <a:uLnTx/>
              <a:uFillTx/>
              <a:latin typeface="Calibri" panose="020F0502020204030204"/>
              <a:ea typeface="+mn-ea"/>
            </a:endParaRPr>
          </a:p>
        </p:txBody>
      </p:sp>
      <p:pic>
        <p:nvPicPr>
          <p:cNvPr id="4" name="صورة 3">
            <a:extLst>
              <a:ext uri="{FF2B5EF4-FFF2-40B4-BE49-F238E27FC236}">
                <a16:creationId xmlns:a16="http://schemas.microsoft.com/office/drawing/2014/main" id="{F2163562-EDCC-433B-A046-728F8C5234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90700" y="3771900"/>
            <a:ext cx="4514536" cy="2571748"/>
          </a:xfrm>
          <a:prstGeom prst="rect">
            <a:avLst/>
          </a:prstGeom>
        </p:spPr>
      </p:pic>
    </p:spTree>
    <p:extLst>
      <p:ext uri="{BB962C8B-B14F-4D97-AF65-F5344CB8AC3E}">
        <p14:creationId xmlns:p14="http://schemas.microsoft.com/office/powerpoint/2010/main" val="2581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مستديرة الزوايا 1">
            <a:extLst>
              <a:ext uri="{FF2B5EF4-FFF2-40B4-BE49-F238E27FC236}">
                <a16:creationId xmlns:a16="http://schemas.microsoft.com/office/drawing/2014/main" id="{779C38C7-D4B1-4AE1-8B72-9D600A553F4A}"/>
              </a:ext>
            </a:extLst>
          </p:cNvPr>
          <p:cNvSpPr/>
          <p:nvPr/>
        </p:nvSpPr>
        <p:spPr>
          <a:xfrm>
            <a:off x="1752600" y="794531"/>
            <a:ext cx="6414911" cy="2571748"/>
          </a:xfrm>
          <a:prstGeom prst="wedgeRoundRectCallout">
            <a:avLst/>
          </a:prstGeom>
          <a:solidFill>
            <a:schemeClr val="accent4">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لا تتحدث مع أشخاص لا تعرفهم ولا تقابلهم،</a:t>
            </a:r>
            <a:r>
              <a:rPr kumimoji="0" lang="ar-EG" sz="3600" b="1" i="0" u="none" strike="noStrike" kern="1200" cap="none" spc="0" normalizeH="0" noProof="0" dirty="0">
                <a:ln>
                  <a:noFill/>
                </a:ln>
                <a:solidFill>
                  <a:schemeClr val="tx2"/>
                </a:solidFill>
                <a:effectLst/>
                <a:uLnTx/>
                <a:uFillTx/>
                <a:latin typeface="Calibri" panose="020F0502020204030204"/>
                <a:ea typeface="+mn-ea"/>
                <a:cs typeface="Arial" panose="020B0604020202020204" pitchFamily="34" charset="0"/>
              </a:rPr>
              <a:t> الأشخاص الذين لا تعرفهم قد يرغبون أحيانًا في إيذائك.</a:t>
            </a:r>
            <a:endParaRPr kumimoji="0" lang="en-US" sz="3600" b="1" i="0" u="none" strike="noStrike" kern="1200" cap="none" spc="0" normalizeH="0" baseline="0" noProof="0" dirty="0">
              <a:ln>
                <a:noFill/>
              </a:ln>
              <a:solidFill>
                <a:schemeClr val="tx2"/>
              </a:solidFill>
              <a:effectLst/>
              <a:uLnTx/>
              <a:uFillTx/>
              <a:latin typeface="Calibri" panose="020F0502020204030204"/>
              <a:ea typeface="+mn-ea"/>
            </a:endParaRPr>
          </a:p>
        </p:txBody>
      </p:sp>
      <p:pic>
        <p:nvPicPr>
          <p:cNvPr id="4" name="صورة 3">
            <a:extLst>
              <a:ext uri="{FF2B5EF4-FFF2-40B4-BE49-F238E27FC236}">
                <a16:creationId xmlns:a16="http://schemas.microsoft.com/office/drawing/2014/main" id="{F2163562-EDCC-433B-A046-728F8C5234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90700" y="3771900"/>
            <a:ext cx="4514536" cy="2571748"/>
          </a:xfrm>
          <a:prstGeom prst="rect">
            <a:avLst/>
          </a:prstGeom>
        </p:spPr>
      </p:pic>
    </p:spTree>
    <p:extLst>
      <p:ext uri="{BB962C8B-B14F-4D97-AF65-F5344CB8AC3E}">
        <p14:creationId xmlns:p14="http://schemas.microsoft.com/office/powerpoint/2010/main" val="304545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0E9A112-26C1-4180-B447-FFDD6530012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627" y="672124"/>
            <a:ext cx="8080744" cy="5076122"/>
          </a:xfrm>
          <a:prstGeom prst="rect">
            <a:avLst/>
          </a:prstGeom>
        </p:spPr>
      </p:pic>
      <p:sp>
        <p:nvSpPr>
          <p:cNvPr id="6" name="مستطيل: زوايا مستديرة 5">
            <a:extLst>
              <a:ext uri="{FF2B5EF4-FFF2-40B4-BE49-F238E27FC236}">
                <a16:creationId xmlns:a16="http://schemas.microsoft.com/office/drawing/2014/main" id="{13763514-3EB3-46B7-8021-B6244B09EB16}"/>
              </a:ext>
            </a:extLst>
          </p:cNvPr>
          <p:cNvSpPr/>
          <p:nvPr/>
        </p:nvSpPr>
        <p:spPr>
          <a:xfrm>
            <a:off x="2293961" y="2099083"/>
            <a:ext cx="4556077" cy="26598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لنطبق معًا</a:t>
            </a:r>
            <a:endParaRPr kumimoji="0" lang="en-US"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5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1</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F708DFB8-6242-4CBB-AC2A-66B8D61C6A0E}"/>
              </a:ext>
            </a:extLst>
          </p:cNvPr>
          <p:cNvSpPr/>
          <p:nvPr/>
        </p:nvSpPr>
        <p:spPr>
          <a:xfrm>
            <a:off x="1087714" y="628650"/>
            <a:ext cx="7065683"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قواعد السلوك</a:t>
            </a:r>
            <a:r>
              <a:rPr kumimoji="0" lang="ar-EG" sz="44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عند استخدام الإنترنت</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سحابة 2">
            <a:extLst>
              <a:ext uri="{FF2B5EF4-FFF2-40B4-BE49-F238E27FC236}">
                <a16:creationId xmlns:a16="http://schemas.microsoft.com/office/drawing/2014/main" id="{89C56EFB-DF63-48C8-BCFE-CD97F245DBC7}"/>
              </a:ext>
            </a:extLst>
          </p:cNvPr>
          <p:cNvSpPr/>
          <p:nvPr/>
        </p:nvSpPr>
        <p:spPr>
          <a:xfrm>
            <a:off x="1087714" y="3329038"/>
            <a:ext cx="5647389" cy="2900312"/>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ضع علامة </a:t>
            </a: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sym typeface="Wingdings 2" panose="05020102010507070707" pitchFamily="18" charset="2"/>
              </a:rPr>
              <a:t> أمام الجمل التي تعبر عن قواعد السلوك عند استخدام الإنترنت:</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endParaRPr>
          </a:p>
        </p:txBody>
      </p:sp>
      <p:pic>
        <p:nvPicPr>
          <p:cNvPr id="4" name="صورة 3">
            <a:extLst>
              <a:ext uri="{FF2B5EF4-FFF2-40B4-BE49-F238E27FC236}">
                <a16:creationId xmlns:a16="http://schemas.microsoft.com/office/drawing/2014/main" id="{356F601C-BAAA-4313-ACB7-0C0FB4E13549}"/>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5934075" y="1543050"/>
            <a:ext cx="2924175" cy="2465007"/>
          </a:xfrm>
          <a:prstGeom prst="rect">
            <a:avLst/>
          </a:prstGeom>
        </p:spPr>
      </p:pic>
    </p:spTree>
    <p:extLst>
      <p:ext uri="{BB962C8B-B14F-4D97-AF65-F5344CB8AC3E}">
        <p14:creationId xmlns:p14="http://schemas.microsoft.com/office/powerpoint/2010/main" val="76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323850" y="705532"/>
            <a:ext cx="8496300" cy="5446936"/>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استمع دائما إلي</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الآخرين.       </a:t>
            </a:r>
            <a:r>
              <a:rPr lang="ar-EG" sz="3600" b="1" dirty="0">
                <a:solidFill>
                  <a:prstClr val="black"/>
                </a:solidFill>
                <a:latin typeface="Calibri" panose="020F0502020204030204"/>
                <a:cs typeface="Arial" panose="020B0604020202020204" pitchFamily="34" charset="0"/>
              </a:rPr>
              <a:t>(   </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baseline="0" dirty="0">
                <a:solidFill>
                  <a:prstClr val="black"/>
                </a:solidFill>
                <a:latin typeface="Calibri" panose="020F0502020204030204"/>
                <a:cs typeface="Arial" panose="020B0604020202020204" pitchFamily="34" charset="0"/>
              </a:rPr>
              <a:t>لا تصبر إذا لم يجب الشخص</a:t>
            </a:r>
            <a:r>
              <a:rPr lang="ar-EG" sz="3600" b="1" dirty="0">
                <a:solidFill>
                  <a:prstClr val="black"/>
                </a:solidFill>
                <a:latin typeface="Calibri" panose="020F0502020204030204"/>
                <a:cs typeface="Arial" panose="020B0604020202020204" pitchFamily="34" charset="0"/>
              </a:rPr>
              <a:t> المتلقي </a:t>
            </a:r>
            <a:r>
              <a:rPr lang="ar-EG" sz="3600" b="1" dirty="0" err="1">
                <a:solidFill>
                  <a:prstClr val="black"/>
                </a:solidFill>
                <a:latin typeface="Calibri" panose="020F0502020204030204"/>
                <a:cs typeface="Arial" panose="020B0604020202020204" pitchFamily="34" charset="0"/>
              </a:rPr>
              <a:t>المتلقي</a:t>
            </a:r>
            <a:r>
              <a:rPr lang="ar-EG" sz="3600" b="1" dirty="0">
                <a:solidFill>
                  <a:prstClr val="black"/>
                </a:solidFill>
                <a:latin typeface="Calibri" panose="020F0502020204030204"/>
                <a:cs typeface="Arial" panose="020B0604020202020204" pitchFamily="34" charset="0"/>
              </a:rPr>
              <a:t> رسائلك على الفور   (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إلقاء اللوم على شخص ما؛</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إذا بزم الأمر ( )</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baseline="0" dirty="0">
                <a:solidFill>
                  <a:prstClr val="black"/>
                </a:solidFill>
                <a:latin typeface="Calibri" panose="020F0502020204030204"/>
                <a:cs typeface="Arial" panose="020B0604020202020204" pitchFamily="34" charset="0"/>
              </a:rPr>
              <a:t>ارسل</a:t>
            </a:r>
            <a:r>
              <a:rPr lang="ar-EG" sz="3600" b="1" dirty="0">
                <a:solidFill>
                  <a:prstClr val="black"/>
                </a:solidFill>
                <a:latin typeface="Calibri" panose="020F0502020204030204"/>
                <a:cs typeface="Arial" panose="020B0604020202020204" pitchFamily="34" charset="0"/>
              </a:rPr>
              <a:t> رقم هاتفك إلى أشخاص لا تعرفهم (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لا</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تبد رأيك بوضوح  (    )</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baseline="0" dirty="0">
                <a:solidFill>
                  <a:prstClr val="black"/>
                </a:solidFill>
                <a:latin typeface="Calibri" panose="020F0502020204030204"/>
                <a:cs typeface="Arial" panose="020B0604020202020204" pitchFamily="34" charset="0"/>
              </a:rPr>
              <a:t>انشر صورك الشخصية   (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في المدونة يجب أن نكون رسائلك مختصرة وواضحة (     )</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مربع نص 3">
            <a:extLst>
              <a:ext uri="{FF2B5EF4-FFF2-40B4-BE49-F238E27FC236}">
                <a16:creationId xmlns:a16="http://schemas.microsoft.com/office/drawing/2014/main" id="{2BA7A7B1-6B2D-40FD-ADE9-0C52A4A94374}"/>
              </a:ext>
            </a:extLst>
          </p:cNvPr>
          <p:cNvSpPr txBox="1"/>
          <p:nvPr/>
        </p:nvSpPr>
        <p:spPr>
          <a:xfrm>
            <a:off x="1938338" y="876982"/>
            <a:ext cx="957262" cy="769441"/>
          </a:xfrm>
          <a:prstGeom prst="rect">
            <a:avLst/>
          </a:prstGeom>
          <a:noFill/>
        </p:spPr>
        <p:txBody>
          <a:bodyPr wrap="square">
            <a:spAutoFit/>
          </a:bodyPr>
          <a:lstStyle/>
          <a:p>
            <a:r>
              <a:rPr kumimoji="0" lang="ar-EG" sz="4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sym typeface="Wingdings 2" panose="05020102010507070707" pitchFamily="18" charset="2"/>
              </a:rPr>
              <a:t></a:t>
            </a:r>
            <a:endParaRPr lang="ar-SA" sz="4400" dirty="0">
              <a:solidFill>
                <a:srgbClr val="FF0000"/>
              </a:solidFill>
            </a:endParaRPr>
          </a:p>
        </p:txBody>
      </p:sp>
      <p:sp>
        <p:nvSpPr>
          <p:cNvPr id="5" name="مربع نص 4">
            <a:extLst>
              <a:ext uri="{FF2B5EF4-FFF2-40B4-BE49-F238E27FC236}">
                <a16:creationId xmlns:a16="http://schemas.microsoft.com/office/drawing/2014/main" id="{D83A8B72-7712-40A5-94A1-CC86BFD1EC33}"/>
              </a:ext>
            </a:extLst>
          </p:cNvPr>
          <p:cNvSpPr txBox="1"/>
          <p:nvPr/>
        </p:nvSpPr>
        <p:spPr>
          <a:xfrm>
            <a:off x="4281488" y="5201332"/>
            <a:ext cx="957262" cy="769441"/>
          </a:xfrm>
          <a:prstGeom prst="rect">
            <a:avLst/>
          </a:prstGeom>
          <a:noFill/>
        </p:spPr>
        <p:txBody>
          <a:bodyPr wrap="square">
            <a:spAutoFit/>
          </a:bodyPr>
          <a:lstStyle/>
          <a:p>
            <a:r>
              <a:rPr kumimoji="0" lang="ar-EG" sz="4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sym typeface="Wingdings 2" panose="05020102010507070707" pitchFamily="18" charset="2"/>
              </a:rPr>
              <a:t></a:t>
            </a:r>
            <a:endParaRPr lang="ar-SA" sz="4400" dirty="0">
              <a:solidFill>
                <a:srgbClr val="FF0000"/>
              </a:solidFill>
            </a:endParaRPr>
          </a:p>
        </p:txBody>
      </p:sp>
    </p:spTree>
    <p:extLst>
      <p:ext uri="{BB962C8B-B14F-4D97-AF65-F5344CB8AC3E}">
        <p14:creationId xmlns:p14="http://schemas.microsoft.com/office/powerpoint/2010/main" val="10627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2</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01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1">
            <a:extLst>
              <a:ext uri="{FF2B5EF4-FFF2-40B4-BE49-F238E27FC236}">
                <a16:creationId xmlns:a16="http://schemas.microsoft.com/office/drawing/2014/main" id="{779C38C7-D4B1-4AE1-8B72-9D600A553F4A}"/>
              </a:ext>
            </a:extLst>
          </p:cNvPr>
          <p:cNvSpPr/>
          <p:nvPr/>
        </p:nvSpPr>
        <p:spPr>
          <a:xfrm rot="230916">
            <a:off x="1031168" y="749149"/>
            <a:ext cx="5474103" cy="3095653"/>
          </a:xfrm>
          <a:prstGeom prst="wedgeRectCallou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200" b="1" dirty="0">
                <a:solidFill>
                  <a:schemeClr val="tx1"/>
                </a:solidFill>
              </a:rPr>
              <a:t>عن أنس بن مالك رضي الله عنه، عن النبي صلى الله عليه وسلم قال: "لا يؤمن أحدكم حتى يحب لأخيه ما يحب لنفسه"، رواه البخاري ومسلم.</a:t>
            </a:r>
            <a:endParaRPr kumimoji="0" lang="ar-EG" sz="3200" b="1" i="0" u="none" strike="noStrike" kern="1200" cap="none" spc="0" normalizeH="0" baseline="0" noProof="0" dirty="0">
              <a:ln>
                <a:noFill/>
              </a:ln>
              <a:solidFill>
                <a:schemeClr val="tx1"/>
              </a:solidFill>
              <a:effectLst/>
              <a:uLnTx/>
              <a:uFillTx/>
              <a:latin typeface="Calibri" panose="020F0502020204030204"/>
              <a:cs typeface="Arial" panose="020B0604020202020204" pitchFamily="34" charset="0"/>
            </a:endParaRPr>
          </a:p>
        </p:txBody>
      </p:sp>
      <p:pic>
        <p:nvPicPr>
          <p:cNvPr id="4" name="صورة 3">
            <a:extLst>
              <a:ext uri="{FF2B5EF4-FFF2-40B4-BE49-F238E27FC236}">
                <a16:creationId xmlns:a16="http://schemas.microsoft.com/office/drawing/2014/main" id="{AE40DF0D-B775-4726-A2C4-E1F21FE1B12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58994" y="2296975"/>
            <a:ext cx="2752725" cy="4000500"/>
          </a:xfrm>
          <a:prstGeom prst="rect">
            <a:avLst/>
          </a:prstGeom>
        </p:spPr>
      </p:pic>
    </p:spTree>
    <p:extLst>
      <p:ext uri="{BB962C8B-B14F-4D97-AF65-F5344CB8AC3E}">
        <p14:creationId xmlns:p14="http://schemas.microsoft.com/office/powerpoint/2010/main" val="21693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F708DFB8-6242-4CBB-AC2A-66B8D61C6A0E}"/>
              </a:ext>
            </a:extLst>
          </p:cNvPr>
          <p:cNvSpPr/>
          <p:nvPr/>
        </p:nvSpPr>
        <p:spPr>
          <a:xfrm>
            <a:off x="1087714" y="628650"/>
            <a:ext cx="7065683"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قواعد السلوك عند استخدام الإنترنت</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سحابة 2">
            <a:extLst>
              <a:ext uri="{FF2B5EF4-FFF2-40B4-BE49-F238E27FC236}">
                <a16:creationId xmlns:a16="http://schemas.microsoft.com/office/drawing/2014/main" id="{89C56EFB-DF63-48C8-BCFE-CD97F245DBC7}"/>
              </a:ext>
            </a:extLst>
          </p:cNvPr>
          <p:cNvSpPr/>
          <p:nvPr/>
        </p:nvSpPr>
        <p:spPr>
          <a:xfrm>
            <a:off x="1087714" y="3329038"/>
            <a:ext cx="5647389" cy="2900312"/>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ضع دائرة حول الكلمات التي لها</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معنى إيجابي يتعلق بالسلوك عند استخدام الإنترنت.</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356F601C-BAAA-4313-ACB7-0C0FB4E13549}"/>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5934075" y="1543050"/>
            <a:ext cx="2924175" cy="2465007"/>
          </a:xfrm>
          <a:prstGeom prst="rect">
            <a:avLst/>
          </a:prstGeom>
        </p:spPr>
      </p:pic>
    </p:spTree>
    <p:extLst>
      <p:ext uri="{BB962C8B-B14F-4D97-AF65-F5344CB8AC3E}">
        <p14:creationId xmlns:p14="http://schemas.microsoft.com/office/powerpoint/2010/main" val="30488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تحضير 3">
            <a:extLst>
              <a:ext uri="{FF2B5EF4-FFF2-40B4-BE49-F238E27FC236}">
                <a16:creationId xmlns:a16="http://schemas.microsoft.com/office/drawing/2014/main" id="{8423E7F0-578F-4CA1-9B57-2BC6E1DFC1E4}"/>
              </a:ext>
            </a:extLst>
          </p:cNvPr>
          <p:cNvSpPr/>
          <p:nvPr/>
        </p:nvSpPr>
        <p:spPr>
          <a:xfrm>
            <a:off x="4572000" y="933450"/>
            <a:ext cx="3695700" cy="971550"/>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بريد عشوائي</a:t>
            </a:r>
            <a:endParaRPr lang="ar-SA" sz="3600" b="1" dirty="0">
              <a:solidFill>
                <a:schemeClr val="tx1"/>
              </a:solidFill>
            </a:endParaRPr>
          </a:p>
        </p:txBody>
      </p:sp>
      <p:sp>
        <p:nvSpPr>
          <p:cNvPr id="5" name="مخطط انسيابي: تحضير 4">
            <a:extLst>
              <a:ext uri="{FF2B5EF4-FFF2-40B4-BE49-F238E27FC236}">
                <a16:creationId xmlns:a16="http://schemas.microsoft.com/office/drawing/2014/main" id="{1FC25B2A-33C7-465B-89D6-3DC8480B0D44}"/>
              </a:ext>
            </a:extLst>
          </p:cNvPr>
          <p:cNvSpPr/>
          <p:nvPr/>
        </p:nvSpPr>
        <p:spPr>
          <a:xfrm>
            <a:off x="571500" y="952500"/>
            <a:ext cx="3695700" cy="971550"/>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مستمتع</a:t>
            </a:r>
            <a:endParaRPr lang="ar-SA" sz="3600" b="1" dirty="0">
              <a:solidFill>
                <a:schemeClr val="tx1"/>
              </a:solidFill>
            </a:endParaRPr>
          </a:p>
        </p:txBody>
      </p:sp>
      <p:sp>
        <p:nvSpPr>
          <p:cNvPr id="6" name="مخطط انسيابي: تحضير 5">
            <a:extLst>
              <a:ext uri="{FF2B5EF4-FFF2-40B4-BE49-F238E27FC236}">
                <a16:creationId xmlns:a16="http://schemas.microsoft.com/office/drawing/2014/main" id="{FCC8AFB7-B477-432C-9544-6C271F51AEF8}"/>
              </a:ext>
            </a:extLst>
          </p:cNvPr>
          <p:cNvSpPr/>
          <p:nvPr/>
        </p:nvSpPr>
        <p:spPr>
          <a:xfrm>
            <a:off x="5562600" y="2190750"/>
            <a:ext cx="2705100" cy="971550"/>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امنع</a:t>
            </a:r>
            <a:endParaRPr lang="ar-SA" sz="3600" b="1" dirty="0">
              <a:solidFill>
                <a:schemeClr val="tx1"/>
              </a:solidFill>
            </a:endParaRPr>
          </a:p>
        </p:txBody>
      </p:sp>
      <p:sp>
        <p:nvSpPr>
          <p:cNvPr id="7" name="مخطط انسيابي: تحضير 6">
            <a:extLst>
              <a:ext uri="{FF2B5EF4-FFF2-40B4-BE49-F238E27FC236}">
                <a16:creationId xmlns:a16="http://schemas.microsoft.com/office/drawing/2014/main" id="{7B78F4F8-9FDD-4F7A-AB46-353289B805FE}"/>
              </a:ext>
            </a:extLst>
          </p:cNvPr>
          <p:cNvSpPr/>
          <p:nvPr/>
        </p:nvSpPr>
        <p:spPr>
          <a:xfrm>
            <a:off x="876301" y="2190750"/>
            <a:ext cx="2705100" cy="971550"/>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مهذب</a:t>
            </a:r>
            <a:endParaRPr lang="ar-SA" sz="3600" b="1" dirty="0">
              <a:solidFill>
                <a:schemeClr val="tx1"/>
              </a:solidFill>
            </a:endParaRPr>
          </a:p>
        </p:txBody>
      </p:sp>
      <p:sp>
        <p:nvSpPr>
          <p:cNvPr id="8" name="مخطط انسيابي: تحضير 7">
            <a:extLst>
              <a:ext uri="{FF2B5EF4-FFF2-40B4-BE49-F238E27FC236}">
                <a16:creationId xmlns:a16="http://schemas.microsoft.com/office/drawing/2014/main" id="{03FF0EE8-0712-4927-A078-BC84BD20C775}"/>
              </a:ext>
            </a:extLst>
          </p:cNvPr>
          <p:cNvSpPr/>
          <p:nvPr/>
        </p:nvSpPr>
        <p:spPr>
          <a:xfrm>
            <a:off x="5562600" y="3486150"/>
            <a:ext cx="2705100" cy="971550"/>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أخطاء إملائية</a:t>
            </a:r>
            <a:endParaRPr lang="ar-SA" sz="3600" b="1" dirty="0">
              <a:solidFill>
                <a:schemeClr val="tx1"/>
              </a:solidFill>
            </a:endParaRPr>
          </a:p>
        </p:txBody>
      </p:sp>
      <p:sp>
        <p:nvSpPr>
          <p:cNvPr id="9" name="مخطط انسيابي: تحضير 8">
            <a:extLst>
              <a:ext uri="{FF2B5EF4-FFF2-40B4-BE49-F238E27FC236}">
                <a16:creationId xmlns:a16="http://schemas.microsoft.com/office/drawing/2014/main" id="{48D1C654-A3B7-42DF-88AB-70F1CC5C8FD7}"/>
              </a:ext>
            </a:extLst>
          </p:cNvPr>
          <p:cNvSpPr/>
          <p:nvPr/>
        </p:nvSpPr>
        <p:spPr>
          <a:xfrm>
            <a:off x="1066800" y="3486150"/>
            <a:ext cx="2705100" cy="971550"/>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ضع اللوم</a:t>
            </a:r>
            <a:endParaRPr lang="ar-SA" sz="3600" b="1" dirty="0">
              <a:solidFill>
                <a:schemeClr val="tx1"/>
              </a:solidFill>
            </a:endParaRPr>
          </a:p>
        </p:txBody>
      </p:sp>
      <p:sp>
        <p:nvSpPr>
          <p:cNvPr id="10" name="مخطط انسيابي: تحضير 9">
            <a:extLst>
              <a:ext uri="{FF2B5EF4-FFF2-40B4-BE49-F238E27FC236}">
                <a16:creationId xmlns:a16="http://schemas.microsoft.com/office/drawing/2014/main" id="{7FF7E4E6-CE6C-4A53-B882-FC52A70D8262}"/>
              </a:ext>
            </a:extLst>
          </p:cNvPr>
          <p:cNvSpPr/>
          <p:nvPr/>
        </p:nvSpPr>
        <p:spPr>
          <a:xfrm>
            <a:off x="5562600" y="4953001"/>
            <a:ext cx="2705100" cy="971550"/>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أسئلة ساذجة</a:t>
            </a:r>
            <a:endParaRPr lang="ar-SA" sz="3600" b="1" dirty="0">
              <a:solidFill>
                <a:schemeClr val="tx1"/>
              </a:solidFill>
            </a:endParaRPr>
          </a:p>
        </p:txBody>
      </p:sp>
      <p:sp>
        <p:nvSpPr>
          <p:cNvPr id="11" name="مخطط انسيابي: تحضير 10">
            <a:extLst>
              <a:ext uri="{FF2B5EF4-FFF2-40B4-BE49-F238E27FC236}">
                <a16:creationId xmlns:a16="http://schemas.microsoft.com/office/drawing/2014/main" id="{CE7E1E56-72D0-4533-9ADB-421ED4BCC98E}"/>
              </a:ext>
            </a:extLst>
          </p:cNvPr>
          <p:cNvSpPr/>
          <p:nvPr/>
        </p:nvSpPr>
        <p:spPr>
          <a:xfrm>
            <a:off x="876301" y="5048250"/>
            <a:ext cx="2705100" cy="971550"/>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حريص</a:t>
            </a:r>
            <a:endParaRPr lang="ar-SA" sz="3600" b="1" dirty="0">
              <a:solidFill>
                <a:schemeClr val="tx1"/>
              </a:solidFill>
            </a:endParaRPr>
          </a:p>
        </p:txBody>
      </p:sp>
      <p:sp>
        <p:nvSpPr>
          <p:cNvPr id="14" name="شكل بيضاوي 13">
            <a:extLst>
              <a:ext uri="{FF2B5EF4-FFF2-40B4-BE49-F238E27FC236}">
                <a16:creationId xmlns:a16="http://schemas.microsoft.com/office/drawing/2014/main" id="{50EECA37-5E2A-49E8-B7E2-AD6C25D25950}"/>
              </a:ext>
            </a:extLst>
          </p:cNvPr>
          <p:cNvSpPr/>
          <p:nvPr/>
        </p:nvSpPr>
        <p:spPr>
          <a:xfrm>
            <a:off x="571500" y="552450"/>
            <a:ext cx="3695700" cy="163830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SA"/>
          </a:p>
        </p:txBody>
      </p:sp>
      <p:sp>
        <p:nvSpPr>
          <p:cNvPr id="15" name="شكل بيضاوي 14">
            <a:extLst>
              <a:ext uri="{FF2B5EF4-FFF2-40B4-BE49-F238E27FC236}">
                <a16:creationId xmlns:a16="http://schemas.microsoft.com/office/drawing/2014/main" id="{DCEE5547-65D6-461B-9BA3-9265EF5A8F85}"/>
              </a:ext>
            </a:extLst>
          </p:cNvPr>
          <p:cNvSpPr/>
          <p:nvPr/>
        </p:nvSpPr>
        <p:spPr>
          <a:xfrm>
            <a:off x="514350" y="4762500"/>
            <a:ext cx="3695700" cy="163830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SA"/>
          </a:p>
        </p:txBody>
      </p:sp>
      <p:sp>
        <p:nvSpPr>
          <p:cNvPr id="16" name="شكل بيضاوي 15">
            <a:extLst>
              <a:ext uri="{FF2B5EF4-FFF2-40B4-BE49-F238E27FC236}">
                <a16:creationId xmlns:a16="http://schemas.microsoft.com/office/drawing/2014/main" id="{9887BBFF-1628-4F24-9395-004793807A18}"/>
              </a:ext>
            </a:extLst>
          </p:cNvPr>
          <p:cNvSpPr/>
          <p:nvPr/>
        </p:nvSpPr>
        <p:spPr>
          <a:xfrm>
            <a:off x="628650" y="2000250"/>
            <a:ext cx="3695700" cy="163830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SA" dirty="0"/>
          </a:p>
        </p:txBody>
      </p:sp>
    </p:spTree>
    <p:extLst>
      <p:ext uri="{BB962C8B-B14F-4D97-AF65-F5344CB8AC3E}">
        <p14:creationId xmlns:p14="http://schemas.microsoft.com/office/powerpoint/2010/main" val="273968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3</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54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F708DFB8-6242-4CBB-AC2A-66B8D61C6A0E}"/>
              </a:ext>
            </a:extLst>
          </p:cNvPr>
          <p:cNvSpPr/>
          <p:nvPr/>
        </p:nvSpPr>
        <p:spPr>
          <a:xfrm>
            <a:off x="1087714" y="628650"/>
            <a:ext cx="7065683"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قواعد السلوك عند استخدام الإنترنت</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سحابة 2">
            <a:extLst>
              <a:ext uri="{FF2B5EF4-FFF2-40B4-BE49-F238E27FC236}">
                <a16:creationId xmlns:a16="http://schemas.microsoft.com/office/drawing/2014/main" id="{89C56EFB-DF63-48C8-BCFE-CD97F245DBC7}"/>
              </a:ext>
            </a:extLst>
          </p:cNvPr>
          <p:cNvSpPr/>
          <p:nvPr/>
        </p:nvSpPr>
        <p:spPr>
          <a:xfrm>
            <a:off x="2362200" y="1878882"/>
            <a:ext cx="6239803" cy="4350468"/>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002060"/>
                </a:solidFill>
                <a:latin typeface="Calibri" panose="020F0502020204030204"/>
                <a:cs typeface="Arial" panose="020B0604020202020204" pitchFamily="34" charset="0"/>
              </a:rPr>
              <a:t>املا </a:t>
            </a: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الفراغات بالكلمات التالية:</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002060"/>
                </a:solidFill>
                <a:latin typeface="Calibri" panose="020F0502020204030204"/>
                <a:cs typeface="Arial" panose="020B0604020202020204" pitchFamily="34" charset="0"/>
              </a:rPr>
              <a:t>عنوان المنزل، أخلاقيات التواصل، الخلافات، السلوك، السخرية، العمر، المدونة.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 name="صورة 5">
            <a:extLst>
              <a:ext uri="{FF2B5EF4-FFF2-40B4-BE49-F238E27FC236}">
                <a16:creationId xmlns:a16="http://schemas.microsoft.com/office/drawing/2014/main" id="{A1A6E52E-63B5-4541-9917-D28291EFAEB2}"/>
              </a:ext>
            </a:extLst>
          </p:cNvPr>
          <p:cNvPicPr>
            <a:picLocks noChangeAspect="1"/>
          </p:cNvPicPr>
          <p:nvPr/>
        </p:nvPicPr>
        <p:blipFill>
          <a:blip r:embed="rId2">
            <a:clrChange>
              <a:clrFrom>
                <a:srgbClr val="F0EAE0"/>
              </a:clrFrom>
              <a:clrTo>
                <a:srgbClr val="F0EAE0">
                  <a:alpha val="0"/>
                </a:srgbClr>
              </a:clrTo>
            </a:clrChange>
          </a:blip>
          <a:stretch>
            <a:fillRect/>
          </a:stretch>
        </p:blipFill>
        <p:spPr>
          <a:xfrm>
            <a:off x="541997" y="2828925"/>
            <a:ext cx="2171700" cy="2962275"/>
          </a:xfrm>
          <a:prstGeom prst="rect">
            <a:avLst/>
          </a:prstGeom>
        </p:spPr>
      </p:pic>
    </p:spTree>
    <p:extLst>
      <p:ext uri="{BB962C8B-B14F-4D97-AF65-F5344CB8AC3E}">
        <p14:creationId xmlns:p14="http://schemas.microsoft.com/office/powerpoint/2010/main" val="8292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F708DFB8-6242-4CBB-AC2A-66B8D61C6A0E}"/>
              </a:ext>
            </a:extLst>
          </p:cNvPr>
          <p:cNvSpPr/>
          <p:nvPr/>
        </p:nvSpPr>
        <p:spPr>
          <a:xfrm>
            <a:off x="695326" y="1028700"/>
            <a:ext cx="7753347" cy="45339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cs typeface="Arial" panose="020B0604020202020204" pitchFamily="34" charset="0"/>
              </a:rPr>
              <a:t>1- ................... تصف</a:t>
            </a:r>
            <a:r>
              <a:rPr kumimoji="0" lang="ar-EG" sz="3600" b="1" i="0" u="none" strike="noStrike" kern="1200" cap="none" spc="0" normalizeH="0" noProof="0" dirty="0">
                <a:ln>
                  <a:noFill/>
                </a:ln>
                <a:solidFill>
                  <a:srgbClr val="002060"/>
                </a:solidFill>
                <a:effectLst/>
                <a:uLnTx/>
                <a:uFillTx/>
                <a:latin typeface="Calibri" panose="020F0502020204030204"/>
                <a:cs typeface="Arial" panose="020B0604020202020204" pitchFamily="34" charset="0"/>
              </a:rPr>
              <a:t> ثقافة الإنترنت.</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baseline="0" dirty="0">
                <a:solidFill>
                  <a:srgbClr val="002060"/>
                </a:solidFill>
                <a:latin typeface="Calibri" panose="020F0502020204030204"/>
                <a:cs typeface="Arial" panose="020B0604020202020204" pitchFamily="34" charset="0"/>
              </a:rPr>
              <a:t>2-</a:t>
            </a:r>
            <a:r>
              <a:rPr lang="ar-EG" sz="3600" b="1" dirty="0">
                <a:solidFill>
                  <a:srgbClr val="002060"/>
                </a:solidFill>
                <a:latin typeface="Calibri" panose="020F0502020204030204"/>
                <a:cs typeface="Arial" panose="020B0604020202020204" pitchFamily="34" charset="0"/>
              </a:rPr>
              <a:t> تعلم العديد من المدارس الطلاب كيفية ..............عند استخدام الإنترنت.</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cs typeface="Arial" panose="020B0604020202020204" pitchFamily="34" charset="0"/>
              </a:rPr>
              <a:t>3- في غرف الدردشة يجب أن تكون حذرا حول ................. وعدم .............................</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rgbClr val="002060"/>
                </a:solidFill>
                <a:latin typeface="Calibri" panose="020F0502020204030204"/>
                <a:cs typeface="Arial" panose="020B0604020202020204" pitchFamily="34" charset="0"/>
              </a:rPr>
              <a:t>4- لا تجب على سؤال حول .......................و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cs typeface="Arial" panose="020B0604020202020204" pitchFamily="34" charset="0"/>
              </a:rPr>
              <a:t>5- لا تتورط في ..................................</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
        <p:nvSpPr>
          <p:cNvPr id="2" name="مستطيل 1">
            <a:extLst>
              <a:ext uri="{FF2B5EF4-FFF2-40B4-BE49-F238E27FC236}">
                <a16:creationId xmlns:a16="http://schemas.microsoft.com/office/drawing/2014/main" id="{46340B3A-DA40-4E7E-A0E6-05006CB6A97B}"/>
              </a:ext>
            </a:extLst>
          </p:cNvPr>
          <p:cNvSpPr/>
          <p:nvPr/>
        </p:nvSpPr>
        <p:spPr>
          <a:xfrm>
            <a:off x="4572000" y="1028700"/>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أخلاقيات التواصل</a:t>
            </a:r>
            <a:endParaRPr lang="ar-SA" sz="3200" b="1" dirty="0">
              <a:solidFill>
                <a:srgbClr val="FF0000"/>
              </a:solidFill>
            </a:endParaRPr>
          </a:p>
        </p:txBody>
      </p:sp>
      <p:sp>
        <p:nvSpPr>
          <p:cNvPr id="7" name="مستطيل 6">
            <a:extLst>
              <a:ext uri="{FF2B5EF4-FFF2-40B4-BE49-F238E27FC236}">
                <a16:creationId xmlns:a16="http://schemas.microsoft.com/office/drawing/2014/main" id="{A38C9B2D-780C-4328-823D-1676D0F9135E}"/>
              </a:ext>
            </a:extLst>
          </p:cNvPr>
          <p:cNvSpPr/>
          <p:nvPr/>
        </p:nvSpPr>
        <p:spPr>
          <a:xfrm>
            <a:off x="4571999" y="4343400"/>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عنوان المنزل</a:t>
            </a:r>
            <a:endParaRPr lang="ar-SA" sz="3200" b="1" dirty="0">
              <a:solidFill>
                <a:srgbClr val="FF0000"/>
              </a:solidFill>
            </a:endParaRPr>
          </a:p>
        </p:txBody>
      </p:sp>
      <p:sp>
        <p:nvSpPr>
          <p:cNvPr id="8" name="مستطيل 7">
            <a:extLst>
              <a:ext uri="{FF2B5EF4-FFF2-40B4-BE49-F238E27FC236}">
                <a16:creationId xmlns:a16="http://schemas.microsoft.com/office/drawing/2014/main" id="{A1DF08D5-9900-4FB3-9116-079CD4825AE0}"/>
              </a:ext>
            </a:extLst>
          </p:cNvPr>
          <p:cNvSpPr/>
          <p:nvPr/>
        </p:nvSpPr>
        <p:spPr>
          <a:xfrm>
            <a:off x="1657349" y="4343400"/>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العمر</a:t>
            </a:r>
            <a:endParaRPr lang="ar-SA" sz="3200" b="1" dirty="0">
              <a:solidFill>
                <a:srgbClr val="FF0000"/>
              </a:solidFill>
            </a:endParaRPr>
          </a:p>
        </p:txBody>
      </p:sp>
      <p:sp>
        <p:nvSpPr>
          <p:cNvPr id="9" name="مستطيل 8">
            <a:extLst>
              <a:ext uri="{FF2B5EF4-FFF2-40B4-BE49-F238E27FC236}">
                <a16:creationId xmlns:a16="http://schemas.microsoft.com/office/drawing/2014/main" id="{0DA71DF8-F0FA-4A2B-8B03-CD0FEA24E1D7}"/>
              </a:ext>
            </a:extLst>
          </p:cNvPr>
          <p:cNvSpPr/>
          <p:nvPr/>
        </p:nvSpPr>
        <p:spPr>
          <a:xfrm>
            <a:off x="1809749" y="4953000"/>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الخلافات</a:t>
            </a:r>
            <a:endParaRPr lang="ar-SA" sz="3200" b="1" dirty="0">
              <a:solidFill>
                <a:srgbClr val="FF0000"/>
              </a:solidFill>
            </a:endParaRPr>
          </a:p>
        </p:txBody>
      </p:sp>
      <p:sp>
        <p:nvSpPr>
          <p:cNvPr id="10" name="مستطيل 9">
            <a:extLst>
              <a:ext uri="{FF2B5EF4-FFF2-40B4-BE49-F238E27FC236}">
                <a16:creationId xmlns:a16="http://schemas.microsoft.com/office/drawing/2014/main" id="{4340AD45-538D-4CE8-9BD9-B739B152ADDF}"/>
              </a:ext>
            </a:extLst>
          </p:cNvPr>
          <p:cNvSpPr/>
          <p:nvPr/>
        </p:nvSpPr>
        <p:spPr>
          <a:xfrm>
            <a:off x="5657849" y="3362325"/>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السلوك</a:t>
            </a:r>
            <a:endParaRPr lang="ar-SA" sz="3200" b="1" dirty="0">
              <a:solidFill>
                <a:srgbClr val="FF0000"/>
              </a:solidFill>
            </a:endParaRPr>
          </a:p>
        </p:txBody>
      </p:sp>
      <p:sp>
        <p:nvSpPr>
          <p:cNvPr id="11" name="مستطيل 10">
            <a:extLst>
              <a:ext uri="{FF2B5EF4-FFF2-40B4-BE49-F238E27FC236}">
                <a16:creationId xmlns:a16="http://schemas.microsoft.com/office/drawing/2014/main" id="{51C94484-DE65-4FE5-B9B5-5DE8F5A5AC52}"/>
              </a:ext>
            </a:extLst>
          </p:cNvPr>
          <p:cNvSpPr/>
          <p:nvPr/>
        </p:nvSpPr>
        <p:spPr>
          <a:xfrm>
            <a:off x="5181599" y="2324100"/>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المدونة</a:t>
            </a:r>
            <a:endParaRPr lang="ar-SA" sz="3200" b="1" dirty="0">
              <a:solidFill>
                <a:srgbClr val="FF0000"/>
              </a:solidFill>
            </a:endParaRPr>
          </a:p>
        </p:txBody>
      </p:sp>
      <p:sp>
        <p:nvSpPr>
          <p:cNvPr id="12" name="مستطيل 11">
            <a:extLst>
              <a:ext uri="{FF2B5EF4-FFF2-40B4-BE49-F238E27FC236}">
                <a16:creationId xmlns:a16="http://schemas.microsoft.com/office/drawing/2014/main" id="{98BF3D6B-2DB1-4EB1-BD0C-02EC6079FB13}"/>
              </a:ext>
            </a:extLst>
          </p:cNvPr>
          <p:cNvSpPr/>
          <p:nvPr/>
        </p:nvSpPr>
        <p:spPr>
          <a:xfrm>
            <a:off x="1981199" y="3338513"/>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السخرية</a:t>
            </a:r>
            <a:endParaRPr lang="ar-SA" sz="3200" b="1" dirty="0">
              <a:solidFill>
                <a:srgbClr val="FF0000"/>
              </a:solidFill>
            </a:endParaRPr>
          </a:p>
        </p:txBody>
      </p:sp>
    </p:spTree>
    <p:extLst>
      <p:ext uri="{BB962C8B-B14F-4D97-AF65-F5344CB8AC3E}">
        <p14:creationId xmlns:p14="http://schemas.microsoft.com/office/powerpoint/2010/main" val="37013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F708DFB8-6242-4CBB-AC2A-66B8D61C6A0E}"/>
              </a:ext>
            </a:extLst>
          </p:cNvPr>
          <p:cNvSpPr/>
          <p:nvPr/>
        </p:nvSpPr>
        <p:spPr>
          <a:xfrm>
            <a:off x="1087714" y="628650"/>
            <a:ext cx="7065683"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السلامة عند استخدام الإنترنت</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سحابة 2">
            <a:extLst>
              <a:ext uri="{FF2B5EF4-FFF2-40B4-BE49-F238E27FC236}">
                <a16:creationId xmlns:a16="http://schemas.microsoft.com/office/drawing/2014/main" id="{89C56EFB-DF63-48C8-BCFE-CD97F245DBC7}"/>
              </a:ext>
            </a:extLst>
          </p:cNvPr>
          <p:cNvSpPr/>
          <p:nvPr/>
        </p:nvSpPr>
        <p:spPr>
          <a:xfrm>
            <a:off x="838200" y="3040932"/>
            <a:ext cx="5211103" cy="2578818"/>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اختر الإجابة الصحيحة من الجمل</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التالية: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C33C636F-1EB6-48C8-83BD-8C8C38309EE3}"/>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5648324" y="1795690"/>
            <a:ext cx="3209925" cy="3028494"/>
          </a:xfrm>
          <a:prstGeom prst="rect">
            <a:avLst/>
          </a:prstGeom>
        </p:spPr>
      </p:pic>
    </p:spTree>
    <p:extLst>
      <p:ext uri="{BB962C8B-B14F-4D97-AF65-F5344CB8AC3E}">
        <p14:creationId xmlns:p14="http://schemas.microsoft.com/office/powerpoint/2010/main" val="36742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C2089208-AE8D-446B-BDE5-BD97DAFD4FC8}"/>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450668" y="258986"/>
            <a:ext cx="8242663" cy="6121670"/>
          </a:xfrm>
          <a:prstGeom prst="rect">
            <a:avLst/>
          </a:prstGeom>
        </p:spPr>
      </p:pic>
      <p:sp>
        <p:nvSpPr>
          <p:cNvPr id="6" name="مربع نص 5">
            <a:extLst>
              <a:ext uri="{FF2B5EF4-FFF2-40B4-BE49-F238E27FC236}">
                <a16:creationId xmlns:a16="http://schemas.microsoft.com/office/drawing/2014/main" id="{76C44325-3C28-4406-A822-FB8569E0389F}"/>
              </a:ext>
            </a:extLst>
          </p:cNvPr>
          <p:cNvSpPr txBox="1"/>
          <p:nvPr/>
        </p:nvSpPr>
        <p:spPr>
          <a:xfrm>
            <a:off x="1912212" y="1543188"/>
            <a:ext cx="957262" cy="769441"/>
          </a:xfrm>
          <a:prstGeom prst="rect">
            <a:avLst/>
          </a:prstGeom>
          <a:noFill/>
        </p:spPr>
        <p:txBody>
          <a:bodyPr wrap="square">
            <a:spAutoFit/>
          </a:bodyPr>
          <a:lstStyle/>
          <a:p>
            <a:r>
              <a:rPr kumimoji="0" lang="ar-EG" sz="4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sym typeface="Wingdings 2" panose="05020102010507070707" pitchFamily="18" charset="2"/>
              </a:rPr>
              <a:t></a:t>
            </a:r>
            <a:endParaRPr lang="ar-SA" sz="4400" dirty="0">
              <a:solidFill>
                <a:srgbClr val="FF0000"/>
              </a:solidFill>
            </a:endParaRPr>
          </a:p>
        </p:txBody>
      </p:sp>
      <p:sp>
        <p:nvSpPr>
          <p:cNvPr id="7" name="مربع نص 6">
            <a:extLst>
              <a:ext uri="{FF2B5EF4-FFF2-40B4-BE49-F238E27FC236}">
                <a16:creationId xmlns:a16="http://schemas.microsoft.com/office/drawing/2014/main" id="{DC4C55BD-12BB-4EDF-9852-59288789EB98}"/>
              </a:ext>
            </a:extLst>
          </p:cNvPr>
          <p:cNvSpPr txBox="1"/>
          <p:nvPr/>
        </p:nvSpPr>
        <p:spPr>
          <a:xfrm>
            <a:off x="1912212" y="3319821"/>
            <a:ext cx="957262" cy="769441"/>
          </a:xfrm>
          <a:prstGeom prst="rect">
            <a:avLst/>
          </a:prstGeom>
          <a:noFill/>
        </p:spPr>
        <p:txBody>
          <a:bodyPr wrap="square">
            <a:spAutoFit/>
          </a:bodyPr>
          <a:lstStyle/>
          <a:p>
            <a:r>
              <a:rPr kumimoji="0" lang="ar-EG" sz="4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sym typeface="Wingdings 2" panose="05020102010507070707" pitchFamily="18" charset="2"/>
              </a:rPr>
              <a:t></a:t>
            </a:r>
            <a:endParaRPr lang="ar-SA" sz="4400" dirty="0">
              <a:solidFill>
                <a:srgbClr val="FF0000"/>
              </a:solidFill>
            </a:endParaRPr>
          </a:p>
        </p:txBody>
      </p:sp>
      <p:sp>
        <p:nvSpPr>
          <p:cNvPr id="8" name="مربع نص 7">
            <a:extLst>
              <a:ext uri="{FF2B5EF4-FFF2-40B4-BE49-F238E27FC236}">
                <a16:creationId xmlns:a16="http://schemas.microsoft.com/office/drawing/2014/main" id="{7851677B-18BD-4770-AE8E-C6D901334361}"/>
              </a:ext>
            </a:extLst>
          </p:cNvPr>
          <p:cNvSpPr txBox="1"/>
          <p:nvPr/>
        </p:nvSpPr>
        <p:spPr>
          <a:xfrm>
            <a:off x="1912212" y="4711733"/>
            <a:ext cx="957262" cy="769441"/>
          </a:xfrm>
          <a:prstGeom prst="rect">
            <a:avLst/>
          </a:prstGeom>
          <a:noFill/>
        </p:spPr>
        <p:txBody>
          <a:bodyPr wrap="square">
            <a:spAutoFit/>
          </a:bodyPr>
          <a:lstStyle/>
          <a:p>
            <a:r>
              <a:rPr kumimoji="0" lang="ar-EG" sz="4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sym typeface="Wingdings 2" panose="05020102010507070707" pitchFamily="18" charset="2"/>
              </a:rPr>
              <a:t></a:t>
            </a:r>
            <a:endParaRPr lang="ar-SA" sz="4400" dirty="0">
              <a:solidFill>
                <a:srgbClr val="FF0000"/>
              </a:solidFill>
            </a:endParaRPr>
          </a:p>
        </p:txBody>
      </p:sp>
    </p:spTree>
    <p:extLst>
      <p:ext uri="{BB962C8B-B14F-4D97-AF65-F5344CB8AC3E}">
        <p14:creationId xmlns:p14="http://schemas.microsoft.com/office/powerpoint/2010/main" val="72426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5</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87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F708DFB8-6242-4CBB-AC2A-66B8D61C6A0E}"/>
              </a:ext>
            </a:extLst>
          </p:cNvPr>
          <p:cNvSpPr/>
          <p:nvPr/>
        </p:nvSpPr>
        <p:spPr>
          <a:xfrm>
            <a:off x="1087714" y="628650"/>
            <a:ext cx="7065683"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السلامة عند استخدام الإنترنت</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سحابة 2">
            <a:extLst>
              <a:ext uri="{FF2B5EF4-FFF2-40B4-BE49-F238E27FC236}">
                <a16:creationId xmlns:a16="http://schemas.microsoft.com/office/drawing/2014/main" id="{89C56EFB-DF63-48C8-BCFE-CD97F245DBC7}"/>
              </a:ext>
            </a:extLst>
          </p:cNvPr>
          <p:cNvSpPr/>
          <p:nvPr/>
        </p:nvSpPr>
        <p:spPr>
          <a:xfrm>
            <a:off x="838200" y="3040932"/>
            <a:ext cx="5211103" cy="2578818"/>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املأ الفراغات بالكلمات التي أمامك</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C33C636F-1EB6-48C8-83BD-8C8C38309EE3}"/>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5648324" y="1795690"/>
            <a:ext cx="3209925" cy="3028494"/>
          </a:xfrm>
          <a:prstGeom prst="rect">
            <a:avLst/>
          </a:prstGeom>
        </p:spPr>
      </p:pic>
    </p:spTree>
    <p:extLst>
      <p:ext uri="{BB962C8B-B14F-4D97-AF65-F5344CB8AC3E}">
        <p14:creationId xmlns:p14="http://schemas.microsoft.com/office/powerpoint/2010/main" val="11858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a:extLst>
              <a:ext uri="{FF2B5EF4-FFF2-40B4-BE49-F238E27FC236}">
                <a16:creationId xmlns:a16="http://schemas.microsoft.com/office/drawing/2014/main" id="{779C38C7-D4B1-4AE1-8B72-9D600A553F4A}"/>
              </a:ext>
            </a:extLst>
          </p:cNvPr>
          <p:cNvSpPr/>
          <p:nvPr/>
        </p:nvSpPr>
        <p:spPr>
          <a:xfrm rot="230916">
            <a:off x="1704347" y="1967463"/>
            <a:ext cx="6076806" cy="2476733"/>
          </a:xfrm>
          <a:prstGeom prst="doubleWav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6600" b="1" dirty="0">
                <a:solidFill>
                  <a:schemeClr val="tx1"/>
                </a:solidFill>
                <a:latin typeface="Calibri" panose="020F0502020204030204"/>
                <a:cs typeface="Arial" panose="020B0604020202020204" pitchFamily="34" charset="0"/>
              </a:rPr>
              <a:t>أخلاقيات التواصل عبر الإنترنت</a:t>
            </a:r>
            <a:endParaRPr kumimoji="0" lang="en-US" sz="6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36481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F708DFB8-6242-4CBB-AC2A-66B8D61C6A0E}"/>
              </a:ext>
            </a:extLst>
          </p:cNvPr>
          <p:cNvSpPr/>
          <p:nvPr/>
        </p:nvSpPr>
        <p:spPr>
          <a:xfrm>
            <a:off x="838200" y="628650"/>
            <a:ext cx="7315197" cy="1828800"/>
          </a:xfrm>
          <a:prstGeom prst="round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سرقة – تهديد – مثبت – إزعاج</a:t>
            </a:r>
            <a:r>
              <a:rPr kumimoji="0" lang="ar-EG" sz="28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 مستشار – راشد</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2800" b="1" baseline="0" dirty="0">
                <a:solidFill>
                  <a:srgbClr val="002060"/>
                </a:solidFill>
                <a:latin typeface="Calibri" panose="020F0502020204030204"/>
                <a:cs typeface="Arial" panose="020B0604020202020204" pitchFamily="34" charset="0"/>
              </a:rPr>
              <a:t>الفيروسات – تحديث – الأهل - الرسائل</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6" name="سحابة 5">
            <a:extLst>
              <a:ext uri="{FF2B5EF4-FFF2-40B4-BE49-F238E27FC236}">
                <a16:creationId xmlns:a16="http://schemas.microsoft.com/office/drawing/2014/main" id="{766A4068-88CC-482D-85DE-D02AD4D0AFB9}"/>
              </a:ext>
            </a:extLst>
          </p:cNvPr>
          <p:cNvSpPr/>
          <p:nvPr/>
        </p:nvSpPr>
        <p:spPr>
          <a:xfrm>
            <a:off x="2326249" y="3292117"/>
            <a:ext cx="4491501" cy="2216868"/>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املأ الفراغ</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endParaRPr>
          </a:p>
        </p:txBody>
      </p:sp>
    </p:spTree>
    <p:extLst>
      <p:ext uri="{BB962C8B-B14F-4D97-AF65-F5344CB8AC3E}">
        <p14:creationId xmlns:p14="http://schemas.microsoft.com/office/powerpoint/2010/main" val="157517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C152F1-5423-4940-8B15-8E4D2A8FEC18}"/>
              </a:ext>
            </a:extLst>
          </p:cNvPr>
          <p:cNvSpPr>
            <a:spLocks noGrp="1"/>
          </p:cNvSpPr>
          <p:nvPr>
            <p:ph type="title"/>
          </p:nvPr>
        </p:nvSpPr>
        <p:spPr>
          <a:xfrm>
            <a:off x="590550" y="763589"/>
            <a:ext cx="7962900" cy="5330822"/>
          </a:xfrm>
        </p:spPr>
        <p:txBody>
          <a:bodyPr>
            <a:normAutofit/>
          </a:bodyPr>
          <a:lstStyle/>
          <a:p>
            <a:pPr algn="r" rtl="1"/>
            <a:r>
              <a:rPr lang="ar-EG" sz="3200" b="1" dirty="0">
                <a:cs typeface="+mn-cs"/>
              </a:rPr>
              <a:t>يجب أن يكون لديك برنامج مكافحة فيروسات .................. على جهاز الحاسب الخاص بك. يحمي هذا البرنامج جهاز الحاسب الخاص بك من ....................... التي يمكنها ................</a:t>
            </a:r>
            <a:br>
              <a:rPr lang="ar-EG" sz="3200" b="1" dirty="0">
                <a:cs typeface="+mn-cs"/>
              </a:rPr>
            </a:br>
            <a:r>
              <a:rPr lang="ar-EG" sz="3200" b="1" dirty="0">
                <a:cs typeface="+mn-cs"/>
              </a:rPr>
              <a:t>ملفاتك أو ................. معلوماتك الشخصية. دوريا تظهر فيروسات جديدة؛ لذلك يجب عليك ........................ برنامج مكافحة الفيروسات الخاص بك في كثير من الأحيان.</a:t>
            </a:r>
            <a:br>
              <a:rPr lang="ar-EG" sz="3200" b="1" dirty="0">
                <a:cs typeface="+mn-cs"/>
              </a:rPr>
            </a:br>
            <a:r>
              <a:rPr lang="ar-EG" sz="3200" b="1" dirty="0">
                <a:cs typeface="+mn-cs"/>
              </a:rPr>
              <a:t>إذا تلقيت رسائل ................، فمن الأفضل تجاهلها بدلًا من الرد عليها، لكن إذا لم تتوقف ................. ، فأستعن بمساعدة ........... أو .............. من المدرسة أو أي شخص .......................... موثوق به.</a:t>
            </a:r>
            <a:endParaRPr lang="ar-SA" sz="3200" b="1" dirty="0">
              <a:cs typeface="+mn-cs"/>
            </a:endParaRPr>
          </a:p>
        </p:txBody>
      </p:sp>
      <p:sp>
        <p:nvSpPr>
          <p:cNvPr id="4" name="مستطيل 3">
            <a:extLst>
              <a:ext uri="{FF2B5EF4-FFF2-40B4-BE49-F238E27FC236}">
                <a16:creationId xmlns:a16="http://schemas.microsoft.com/office/drawing/2014/main" id="{0AE4AAE5-E9A6-4FAD-916B-6133529B31A3}"/>
              </a:ext>
            </a:extLst>
          </p:cNvPr>
          <p:cNvSpPr/>
          <p:nvPr/>
        </p:nvSpPr>
        <p:spPr>
          <a:xfrm>
            <a:off x="6096000" y="1409700"/>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مثبت</a:t>
            </a:r>
            <a:endParaRPr lang="ar-SA" sz="3200" b="1" dirty="0">
              <a:solidFill>
                <a:srgbClr val="FF0000"/>
              </a:solidFill>
            </a:endParaRPr>
          </a:p>
        </p:txBody>
      </p:sp>
      <p:sp>
        <p:nvSpPr>
          <p:cNvPr id="5" name="مستطيل 4">
            <a:extLst>
              <a:ext uri="{FF2B5EF4-FFF2-40B4-BE49-F238E27FC236}">
                <a16:creationId xmlns:a16="http://schemas.microsoft.com/office/drawing/2014/main" id="{F2AD1A99-AF98-4CBD-9DF5-BBFFBE1B6595}"/>
              </a:ext>
            </a:extLst>
          </p:cNvPr>
          <p:cNvSpPr/>
          <p:nvPr/>
        </p:nvSpPr>
        <p:spPr>
          <a:xfrm>
            <a:off x="933450" y="1666875"/>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الفيروسات</a:t>
            </a:r>
            <a:endParaRPr lang="ar-SA" sz="3200" b="1" dirty="0">
              <a:solidFill>
                <a:srgbClr val="FF0000"/>
              </a:solidFill>
            </a:endParaRPr>
          </a:p>
        </p:txBody>
      </p:sp>
      <p:sp>
        <p:nvSpPr>
          <p:cNvPr id="6" name="مستطيل 5">
            <a:extLst>
              <a:ext uri="{FF2B5EF4-FFF2-40B4-BE49-F238E27FC236}">
                <a16:creationId xmlns:a16="http://schemas.microsoft.com/office/drawing/2014/main" id="{0EE43425-E53B-43C3-8F26-25036617F600}"/>
              </a:ext>
            </a:extLst>
          </p:cNvPr>
          <p:cNvSpPr/>
          <p:nvPr/>
        </p:nvSpPr>
        <p:spPr>
          <a:xfrm>
            <a:off x="4800600" y="2714625"/>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سرقة</a:t>
            </a:r>
            <a:endParaRPr lang="ar-SA" sz="3200" b="1" dirty="0">
              <a:solidFill>
                <a:srgbClr val="FF0000"/>
              </a:solidFill>
            </a:endParaRPr>
          </a:p>
        </p:txBody>
      </p:sp>
      <p:sp>
        <p:nvSpPr>
          <p:cNvPr id="7" name="مستطيل 6">
            <a:extLst>
              <a:ext uri="{FF2B5EF4-FFF2-40B4-BE49-F238E27FC236}">
                <a16:creationId xmlns:a16="http://schemas.microsoft.com/office/drawing/2014/main" id="{4EE251F9-501C-471F-84D8-B5B0F3042C89}"/>
              </a:ext>
            </a:extLst>
          </p:cNvPr>
          <p:cNvSpPr/>
          <p:nvPr/>
        </p:nvSpPr>
        <p:spPr>
          <a:xfrm>
            <a:off x="4667250" y="2200275"/>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تهديد</a:t>
            </a:r>
            <a:endParaRPr lang="ar-SA" sz="3200" b="1" dirty="0">
              <a:solidFill>
                <a:srgbClr val="FF0000"/>
              </a:solidFill>
            </a:endParaRPr>
          </a:p>
        </p:txBody>
      </p:sp>
      <p:sp>
        <p:nvSpPr>
          <p:cNvPr id="8" name="مستطيل 7">
            <a:extLst>
              <a:ext uri="{FF2B5EF4-FFF2-40B4-BE49-F238E27FC236}">
                <a16:creationId xmlns:a16="http://schemas.microsoft.com/office/drawing/2014/main" id="{4EEFF6DD-E108-4F17-958D-735FBFDDB5E7}"/>
              </a:ext>
            </a:extLst>
          </p:cNvPr>
          <p:cNvSpPr/>
          <p:nvPr/>
        </p:nvSpPr>
        <p:spPr>
          <a:xfrm>
            <a:off x="1400175" y="3103561"/>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تحديث</a:t>
            </a:r>
            <a:endParaRPr lang="ar-SA" sz="3200" b="1" dirty="0">
              <a:solidFill>
                <a:srgbClr val="FF0000"/>
              </a:solidFill>
            </a:endParaRPr>
          </a:p>
        </p:txBody>
      </p:sp>
      <p:sp>
        <p:nvSpPr>
          <p:cNvPr id="9" name="مستطيل 8">
            <a:extLst>
              <a:ext uri="{FF2B5EF4-FFF2-40B4-BE49-F238E27FC236}">
                <a16:creationId xmlns:a16="http://schemas.microsoft.com/office/drawing/2014/main" id="{0DC1AFEB-F3BF-437E-90BD-EB4617B08FE5}"/>
              </a:ext>
            </a:extLst>
          </p:cNvPr>
          <p:cNvSpPr/>
          <p:nvPr/>
        </p:nvSpPr>
        <p:spPr>
          <a:xfrm>
            <a:off x="4010025" y="4019550"/>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تهديد</a:t>
            </a:r>
            <a:endParaRPr lang="ar-SA" sz="3200" b="1" dirty="0">
              <a:solidFill>
                <a:srgbClr val="FF0000"/>
              </a:solidFill>
            </a:endParaRPr>
          </a:p>
        </p:txBody>
      </p:sp>
      <p:sp>
        <p:nvSpPr>
          <p:cNvPr id="10" name="مستطيل 9">
            <a:extLst>
              <a:ext uri="{FF2B5EF4-FFF2-40B4-BE49-F238E27FC236}">
                <a16:creationId xmlns:a16="http://schemas.microsoft.com/office/drawing/2014/main" id="{5B80D4A8-627C-4BF3-BB79-1C7AA10F372B}"/>
              </a:ext>
            </a:extLst>
          </p:cNvPr>
          <p:cNvSpPr/>
          <p:nvPr/>
        </p:nvSpPr>
        <p:spPr>
          <a:xfrm>
            <a:off x="1781175" y="4408486"/>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الرسائل</a:t>
            </a:r>
            <a:endParaRPr lang="ar-SA" sz="3200" b="1" dirty="0">
              <a:solidFill>
                <a:srgbClr val="FF0000"/>
              </a:solidFill>
            </a:endParaRPr>
          </a:p>
        </p:txBody>
      </p:sp>
      <p:sp>
        <p:nvSpPr>
          <p:cNvPr id="11" name="مستطيل 10">
            <a:extLst>
              <a:ext uri="{FF2B5EF4-FFF2-40B4-BE49-F238E27FC236}">
                <a16:creationId xmlns:a16="http://schemas.microsoft.com/office/drawing/2014/main" id="{3B6B3334-74F8-4576-85D2-A91B1C7BF582}"/>
              </a:ext>
            </a:extLst>
          </p:cNvPr>
          <p:cNvSpPr/>
          <p:nvPr/>
        </p:nvSpPr>
        <p:spPr>
          <a:xfrm>
            <a:off x="5305425" y="4933950"/>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الأهل</a:t>
            </a:r>
            <a:endParaRPr lang="ar-SA" sz="3200" b="1" dirty="0">
              <a:solidFill>
                <a:srgbClr val="FF0000"/>
              </a:solidFill>
            </a:endParaRPr>
          </a:p>
        </p:txBody>
      </p:sp>
      <p:sp>
        <p:nvSpPr>
          <p:cNvPr id="12" name="مستطيل 11">
            <a:extLst>
              <a:ext uri="{FF2B5EF4-FFF2-40B4-BE49-F238E27FC236}">
                <a16:creationId xmlns:a16="http://schemas.microsoft.com/office/drawing/2014/main" id="{A4F237AE-C7B0-4C21-9617-94351C21D700}"/>
              </a:ext>
            </a:extLst>
          </p:cNvPr>
          <p:cNvSpPr/>
          <p:nvPr/>
        </p:nvSpPr>
        <p:spPr>
          <a:xfrm>
            <a:off x="3143250" y="4813298"/>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مستشار</a:t>
            </a:r>
            <a:endParaRPr lang="ar-SA" sz="3200" b="1" dirty="0">
              <a:solidFill>
                <a:srgbClr val="FF0000"/>
              </a:solidFill>
            </a:endParaRPr>
          </a:p>
        </p:txBody>
      </p:sp>
      <p:sp>
        <p:nvSpPr>
          <p:cNvPr id="13" name="مستطيل 12">
            <a:extLst>
              <a:ext uri="{FF2B5EF4-FFF2-40B4-BE49-F238E27FC236}">
                <a16:creationId xmlns:a16="http://schemas.microsoft.com/office/drawing/2014/main" id="{D6F3E36A-302E-41D9-B26C-D24A88E2FBA7}"/>
              </a:ext>
            </a:extLst>
          </p:cNvPr>
          <p:cNvSpPr/>
          <p:nvPr/>
        </p:nvSpPr>
        <p:spPr>
          <a:xfrm>
            <a:off x="4995863" y="5334000"/>
            <a:ext cx="2590800" cy="5143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200" b="1" dirty="0">
                <a:solidFill>
                  <a:srgbClr val="FF0000"/>
                </a:solidFill>
              </a:rPr>
              <a:t>راشد</a:t>
            </a:r>
            <a:endParaRPr lang="ar-SA" sz="3200" b="1" dirty="0">
              <a:solidFill>
                <a:srgbClr val="FF0000"/>
              </a:solidFill>
            </a:endParaRPr>
          </a:p>
        </p:txBody>
      </p:sp>
    </p:spTree>
    <p:extLst>
      <p:ext uri="{BB962C8B-B14F-4D97-AF65-F5344CB8AC3E}">
        <p14:creationId xmlns:p14="http://schemas.microsoft.com/office/powerpoint/2010/main" val="27079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118059" y="1330122"/>
            <a:ext cx="6907880" cy="450749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lang="ar-SA" sz="3600" b="1" dirty="0">
                <a:solidFill>
                  <a:schemeClr val="tx1"/>
                </a:solidFill>
              </a:rPr>
              <a:t>استخدمنا في الدروس السابقة الإنترنت للبحث عن المعلومات، إضافة لكونه يعد أداة للتواصل مع الآخرين في أنحاء العالم، وعليك في تعاملك مع الإنترنت أن تتصف بالأخلاق الحميدة، وتكون مهذبا تماما كما في الواقع</a:t>
            </a:r>
            <a:r>
              <a:rPr lang="ar-EG" sz="3600" b="1" dirty="0">
                <a:solidFill>
                  <a:schemeClr val="tx1"/>
                </a:solidFill>
              </a:rPr>
              <a:t>.</a:t>
            </a:r>
            <a:endParaRPr kumimoji="0" lang="en-US" sz="3600" b="1" i="0" u="none" strike="noStrike" kern="1200" cap="none" spc="0" normalizeH="0" baseline="0" noProof="0" dirty="0">
              <a:ln>
                <a:noFill/>
              </a:ln>
              <a:solidFill>
                <a:schemeClr val="tx1"/>
              </a:solidFill>
              <a:effectLst/>
              <a:uLnTx/>
              <a:uFillTx/>
              <a:latin typeface="Calibri" panose="020F0502020204030204"/>
              <a:ea typeface="+mn-ea"/>
            </a:endParaRPr>
          </a:p>
        </p:txBody>
      </p:sp>
    </p:spTree>
    <p:extLst>
      <p:ext uri="{BB962C8B-B14F-4D97-AF65-F5344CB8AC3E}">
        <p14:creationId xmlns:p14="http://schemas.microsoft.com/office/powerpoint/2010/main" val="203123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352808" y="841611"/>
            <a:ext cx="6438385" cy="446584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lang="ar-EG" sz="3200" b="1" dirty="0">
                <a:solidFill>
                  <a:schemeClr val="tx1"/>
                </a:solidFill>
              </a:rPr>
              <a:t>هناك قائمة من القواعد السلوكية عن استخدام الإنترنت</a:t>
            </a:r>
          </a:p>
          <a:p>
            <a:pPr lvl="0" algn="ctr" rtl="1">
              <a:defRPr/>
            </a:pPr>
            <a:r>
              <a:rPr lang="ar-EG" sz="3200" b="1" dirty="0" err="1">
                <a:solidFill>
                  <a:schemeClr val="tx1"/>
                </a:solidFill>
              </a:rPr>
              <a:t>تسمی</a:t>
            </a:r>
            <a:r>
              <a:rPr lang="ar-EG" sz="3200" b="1" dirty="0">
                <a:solidFill>
                  <a:schemeClr val="tx1"/>
                </a:solidFill>
              </a:rPr>
              <a:t> ب: </a:t>
            </a:r>
            <a:r>
              <a:rPr lang="ar-EG" sz="3200" b="1" dirty="0">
                <a:solidFill>
                  <a:srgbClr val="FF0000"/>
                </a:solidFill>
              </a:rPr>
              <a:t>"أخلاقيات الإنترنت". </a:t>
            </a:r>
            <a:r>
              <a:rPr lang="ar-EG" sz="3200" b="1" dirty="0">
                <a:solidFill>
                  <a:schemeClr val="tx1"/>
                </a:solidFill>
              </a:rPr>
              <a:t>يصف هذا المصطلح ثقافة الإنترنت، على سبيل المثال: ما يعد مناسبا للنشر أو الإرسال وكيفية التعريف بنفسك.</a:t>
            </a:r>
          </a:p>
        </p:txBody>
      </p:sp>
    </p:spTree>
    <p:extLst>
      <p:ext uri="{BB962C8B-B14F-4D97-AF65-F5344CB8AC3E}">
        <p14:creationId xmlns:p14="http://schemas.microsoft.com/office/powerpoint/2010/main" val="36862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a:extLst>
              <a:ext uri="{FF2B5EF4-FFF2-40B4-BE49-F238E27FC236}">
                <a16:creationId xmlns:a16="http://schemas.microsoft.com/office/drawing/2014/main" id="{779C38C7-D4B1-4AE1-8B72-9D600A553F4A}"/>
              </a:ext>
            </a:extLst>
          </p:cNvPr>
          <p:cNvSpPr/>
          <p:nvPr/>
        </p:nvSpPr>
        <p:spPr>
          <a:xfrm rot="230916">
            <a:off x="1248885" y="879108"/>
            <a:ext cx="6646230" cy="4645078"/>
          </a:xfrm>
          <a:prstGeom prst="doubleWav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4400" b="1" dirty="0">
                <a:solidFill>
                  <a:srgbClr val="FF0000"/>
                </a:solidFill>
                <a:latin typeface="Calibri" panose="020F0502020204030204"/>
                <a:cs typeface="Arial" panose="020B0604020202020204" pitchFamily="34" charset="0"/>
              </a:rPr>
              <a:t>كن حذرًا</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chemeClr val="tx1"/>
                </a:solidFill>
                <a:effectLst/>
                <a:uLnTx/>
                <a:uFillTx/>
                <a:latin typeface="Calibri" panose="020F0502020204030204"/>
                <a:cs typeface="Arial" panose="020B0604020202020204" pitchFamily="34" charset="0"/>
              </a:rPr>
              <a:t>يجب أن تكون حذرًا ومهذبًا عندما تتواصل عبر الوسائل</a:t>
            </a:r>
            <a:r>
              <a:rPr kumimoji="0" lang="ar-EG" sz="4400" b="1" i="0" u="none" strike="noStrike" kern="1200" cap="none" spc="0" normalizeH="0" noProof="0" dirty="0">
                <a:ln>
                  <a:noFill/>
                </a:ln>
                <a:solidFill>
                  <a:schemeClr val="tx1"/>
                </a:solidFill>
                <a:effectLst/>
                <a:uLnTx/>
                <a:uFillTx/>
                <a:latin typeface="Calibri" panose="020F0502020204030204"/>
                <a:cs typeface="Arial" panose="020B0604020202020204" pitchFamily="34" charset="0"/>
              </a:rPr>
              <a:t> الفورية والبريد الإلكتروني والمدونات، ولا تتحدث إلى أشخاص لا تعرفهم.</a:t>
            </a:r>
            <a:endParaRPr kumimoji="0" lang="en-US" sz="44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48967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63C8987-ABB8-4607-B239-21651AE218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04069" y="1123950"/>
            <a:ext cx="7335862" cy="4229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133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a:extLst>
              <a:ext uri="{FF2B5EF4-FFF2-40B4-BE49-F238E27FC236}">
                <a16:creationId xmlns:a16="http://schemas.microsoft.com/office/drawing/2014/main" id="{779C38C7-D4B1-4AE1-8B72-9D600A553F4A}"/>
              </a:ext>
            </a:extLst>
          </p:cNvPr>
          <p:cNvSpPr/>
          <p:nvPr/>
        </p:nvSpPr>
        <p:spPr>
          <a:xfrm rot="230916">
            <a:off x="1704347" y="1967463"/>
            <a:ext cx="6076806" cy="2476733"/>
          </a:xfrm>
          <a:prstGeom prst="doubleWave">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أخلاقيات استخدام برامج التواصل </a:t>
            </a:r>
            <a:endPar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47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TotalTime>
  <Words>786</Words>
  <Application>Microsoft Office PowerPoint</Application>
  <PresentationFormat>عرض على الشاشة (4:3)</PresentationFormat>
  <Paragraphs>91</Paragraphs>
  <Slides>41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41</vt:i4>
      </vt:variant>
    </vt:vector>
  </HeadingPairs>
  <TitlesOfParts>
    <vt:vector size="46"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يجب أن يكون لديك برنامج مكافحة فيروسات .................. على جهاز الحاسب الخاص بك. يحمي هذا البرنامج جهاز الحاسب الخاص بك من ....................... التي يمكنها ................ ملفاتك أو ................. معلوماتك الشخصية. دوريا تظهر فيروسات جديدة؛ لذلك يجب عليك ........................ برنامج مكافحة الفيروسات الخاص بك في كثير من الأحيان. إذا تلقيت رسائل ................، فمن الأفضل تجاهلها بدلًا من الرد عليها، لكن إذا لم تتوقف ................. ، فأستعن بمساعدة ........... أو .............. من المدرسة أو أي شخص .......................... موثوق به.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Noura Nasr</cp:lastModifiedBy>
  <cp:revision>189</cp:revision>
  <dcterms:created xsi:type="dcterms:W3CDTF">2021-08-01T13:33:06Z</dcterms:created>
  <dcterms:modified xsi:type="dcterms:W3CDTF">2021-10-16T20:09:41Z</dcterms:modified>
</cp:coreProperties>
</file>