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301" r:id="rId5"/>
    <p:sldId id="302" r:id="rId6"/>
    <p:sldId id="259" r:id="rId7"/>
    <p:sldId id="260" r:id="rId8"/>
    <p:sldId id="261" r:id="rId9"/>
    <p:sldId id="282" r:id="rId10"/>
    <p:sldId id="262" r:id="rId11"/>
    <p:sldId id="283" r:id="rId12"/>
    <p:sldId id="263" r:id="rId13"/>
    <p:sldId id="284" r:id="rId14"/>
    <p:sldId id="285" r:id="rId15"/>
    <p:sldId id="264" r:id="rId16"/>
    <p:sldId id="303" r:id="rId17"/>
    <p:sldId id="304" r:id="rId18"/>
    <p:sldId id="265" r:id="rId19"/>
    <p:sldId id="286" r:id="rId20"/>
    <p:sldId id="287" r:id="rId21"/>
    <p:sldId id="267" r:id="rId22"/>
    <p:sldId id="280" r:id="rId23"/>
    <p:sldId id="288" r:id="rId24"/>
    <p:sldId id="290" r:id="rId25"/>
    <p:sldId id="291" r:id="rId26"/>
    <p:sldId id="292" r:id="rId27"/>
    <p:sldId id="289" r:id="rId28"/>
    <p:sldId id="268" r:id="rId29"/>
    <p:sldId id="297" r:id="rId30"/>
    <p:sldId id="298" r:id="rId31"/>
    <p:sldId id="293" r:id="rId32"/>
    <p:sldId id="269" r:id="rId33"/>
    <p:sldId id="270" r:id="rId34"/>
    <p:sldId id="294" r:id="rId35"/>
    <p:sldId id="295" r:id="rId36"/>
  </p:sldIdLst>
  <p:sldSz cx="9144000" cy="6858000" type="screen4x3"/>
  <p:notesSz cx="6858000" cy="9144000"/>
  <p:defaultTextStyle>
    <a:defPPr>
      <a:defRPr lang="ar-EG"/>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FF"/>
    <a:srgbClr val="006600"/>
    <a:srgbClr val="CC00CC"/>
    <a:srgbClr val="FF3300"/>
    <a:srgbClr val="FF0066"/>
    <a:srgbClr val="993300"/>
    <a:srgbClr val="3333FF"/>
  </p:clrMru>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نمط متوسط 2 - تميي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708" autoAdjust="0"/>
    <p:restoredTop sz="94660"/>
  </p:normalViewPr>
  <p:slideViewPr>
    <p:cSldViewPr>
      <p:cViewPr varScale="1">
        <p:scale>
          <a:sx n="62" d="100"/>
          <a:sy n="62" d="100"/>
        </p:scale>
        <p:origin x="-1488"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عنوان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عنصر نائب للتاريخ 29"/>
          <p:cNvSpPr>
            <a:spLocks noGrp="1"/>
          </p:cNvSpPr>
          <p:nvPr>
            <p:ph type="dt" sz="half" idx="10"/>
          </p:nvPr>
        </p:nvSpPr>
        <p:spPr/>
        <p:txBody>
          <a:bodyPr/>
          <a:lstStyle/>
          <a:p>
            <a:pPr>
              <a:defRPr/>
            </a:pPr>
            <a:fld id="{13DD41A8-C969-4F46-B43F-FE36174C1A56}" type="datetimeFigureOut">
              <a:rPr lang="ar-EG" smtClean="0"/>
              <a:pPr>
                <a:defRPr/>
              </a:pPr>
              <a:t>05/06/1442</a:t>
            </a:fld>
            <a:endParaRPr lang="ar-EG"/>
          </a:p>
        </p:txBody>
      </p:sp>
      <p:sp>
        <p:nvSpPr>
          <p:cNvPr id="19" name="عنصر نائب للتذييل 18"/>
          <p:cNvSpPr>
            <a:spLocks noGrp="1"/>
          </p:cNvSpPr>
          <p:nvPr>
            <p:ph type="ftr" sz="quarter" idx="11"/>
          </p:nvPr>
        </p:nvSpPr>
        <p:spPr/>
        <p:txBody>
          <a:bodyPr/>
          <a:lstStyle/>
          <a:p>
            <a:pPr>
              <a:defRPr/>
            </a:pPr>
            <a:endParaRPr lang="ar-EG"/>
          </a:p>
        </p:txBody>
      </p:sp>
      <p:sp>
        <p:nvSpPr>
          <p:cNvPr id="27" name="عنصر نائب لرقم الشريحة 26"/>
          <p:cNvSpPr>
            <a:spLocks noGrp="1"/>
          </p:cNvSpPr>
          <p:nvPr>
            <p:ph type="sldNum" sz="quarter" idx="12"/>
          </p:nvPr>
        </p:nvSpPr>
        <p:spPr/>
        <p:txBody>
          <a:bodyPr/>
          <a:lstStyle/>
          <a:p>
            <a:pPr>
              <a:defRPr/>
            </a:pPr>
            <a:fld id="{C03A6DB7-CDF7-4960-9D36-828CE70B88DC}" type="slidenum">
              <a:rPr lang="ar-EG" smtClean="0"/>
              <a:pPr>
                <a:defRPr/>
              </a:pPr>
              <a:t>‹#›</a:t>
            </a:fld>
            <a:endParaRPr lang="ar-EG"/>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13DD41A8-C969-4F46-B43F-FE36174C1A56}" type="datetimeFigureOut">
              <a:rPr lang="ar-EG" smtClean="0"/>
              <a:pPr>
                <a:defRPr/>
              </a:pPr>
              <a:t>05/06/1442</a:t>
            </a:fld>
            <a:endParaRPr lang="ar-EG"/>
          </a:p>
        </p:txBody>
      </p:sp>
      <p:sp>
        <p:nvSpPr>
          <p:cNvPr id="5" name="عنصر نائب للتذييل 4"/>
          <p:cNvSpPr>
            <a:spLocks noGrp="1"/>
          </p:cNvSpPr>
          <p:nvPr>
            <p:ph type="ftr" sz="quarter" idx="11"/>
          </p:nvPr>
        </p:nvSpPr>
        <p:spPr/>
        <p:txBody>
          <a:bodyPr/>
          <a:lstStyle/>
          <a:p>
            <a:pPr>
              <a:defRPr/>
            </a:pPr>
            <a:endParaRPr lang="ar-EG"/>
          </a:p>
        </p:txBody>
      </p:sp>
      <p:sp>
        <p:nvSpPr>
          <p:cNvPr id="6" name="عنصر نائب لرقم الشريحة 5"/>
          <p:cNvSpPr>
            <a:spLocks noGrp="1"/>
          </p:cNvSpPr>
          <p:nvPr>
            <p:ph type="sldNum" sz="quarter" idx="12"/>
          </p:nvPr>
        </p:nvSpPr>
        <p:spPr/>
        <p:txBody>
          <a:bodyPr/>
          <a:lstStyle/>
          <a:p>
            <a:pPr>
              <a:defRPr/>
            </a:pPr>
            <a:fld id="{C03A6DB7-CDF7-4960-9D36-828CE70B88DC}" type="slidenum">
              <a:rPr lang="ar-EG" smtClean="0"/>
              <a:pPr>
                <a:defRPr/>
              </a:pPr>
              <a:t>‹#›</a:t>
            </a:fld>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p>
            <a:pPr>
              <a:defRPr/>
            </a:pPr>
            <a:fld id="{13DD41A8-C969-4F46-B43F-FE36174C1A56}" type="datetimeFigureOut">
              <a:rPr lang="ar-EG" smtClean="0"/>
              <a:pPr>
                <a:defRPr/>
              </a:pPr>
              <a:t>05/06/1442</a:t>
            </a:fld>
            <a:endParaRPr lang="ar-EG"/>
          </a:p>
        </p:txBody>
      </p:sp>
      <p:sp>
        <p:nvSpPr>
          <p:cNvPr id="5" name="عنصر نائب للتذييل 4"/>
          <p:cNvSpPr>
            <a:spLocks noGrp="1"/>
          </p:cNvSpPr>
          <p:nvPr>
            <p:ph type="ftr" sz="quarter" idx="11"/>
          </p:nvPr>
        </p:nvSpPr>
        <p:spPr/>
        <p:txBody>
          <a:bodyPr/>
          <a:lstStyle/>
          <a:p>
            <a:pPr>
              <a:defRPr/>
            </a:pPr>
            <a:endParaRPr lang="ar-EG"/>
          </a:p>
        </p:txBody>
      </p:sp>
      <p:sp>
        <p:nvSpPr>
          <p:cNvPr id="6" name="عنصر نائب لرقم الشريحة 5"/>
          <p:cNvSpPr>
            <a:spLocks noGrp="1"/>
          </p:cNvSpPr>
          <p:nvPr>
            <p:ph type="sldNum" sz="quarter" idx="12"/>
          </p:nvPr>
        </p:nvSpPr>
        <p:spPr/>
        <p:txBody>
          <a:bodyPr/>
          <a:lstStyle/>
          <a:p>
            <a:pPr>
              <a:defRPr/>
            </a:pPr>
            <a:fld id="{C03A6DB7-CDF7-4960-9D36-828CE70B88DC}" type="slidenum">
              <a:rPr lang="ar-EG" smtClean="0"/>
              <a:pPr>
                <a:defRPr/>
              </a:pPr>
              <a:t>‹#›</a:t>
            </a:fld>
            <a:endParaRPr lang="ar-EG"/>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pPr>
              <a:defRPr/>
            </a:pPr>
            <a:fld id="{13DD41A8-C969-4F46-B43F-FE36174C1A56}" type="datetimeFigureOut">
              <a:rPr lang="ar-EG" smtClean="0"/>
              <a:pPr>
                <a:defRPr/>
              </a:pPr>
              <a:t>05/06/1442</a:t>
            </a:fld>
            <a:endParaRPr lang="ar-EG"/>
          </a:p>
        </p:txBody>
      </p:sp>
      <p:sp>
        <p:nvSpPr>
          <p:cNvPr id="6" name="عنصر نائب للتذييل 5"/>
          <p:cNvSpPr>
            <a:spLocks noGrp="1"/>
          </p:cNvSpPr>
          <p:nvPr>
            <p:ph type="ftr" sz="quarter" idx="11"/>
          </p:nvPr>
        </p:nvSpPr>
        <p:spPr/>
        <p:txBody>
          <a:bodyPr/>
          <a:lstStyle/>
          <a:p>
            <a:pPr>
              <a:defRPr/>
            </a:pPr>
            <a:endParaRPr lang="ar-EG"/>
          </a:p>
        </p:txBody>
      </p:sp>
      <p:sp>
        <p:nvSpPr>
          <p:cNvPr id="7" name="عنصر نائب لرقم الشريحة 6"/>
          <p:cNvSpPr>
            <a:spLocks noGrp="1"/>
          </p:cNvSpPr>
          <p:nvPr>
            <p:ph type="sldNum" sz="quarter" idx="12"/>
          </p:nvPr>
        </p:nvSpPr>
        <p:spPr/>
        <p:txBody>
          <a:bodyPr/>
          <a:lstStyle/>
          <a:p>
            <a:pPr>
              <a:defRPr/>
            </a:pPr>
            <a:fld id="{C03A6DB7-CDF7-4960-9D36-828CE70B88DC}" type="slidenum">
              <a:rPr lang="ar-EG" smtClean="0"/>
              <a:pPr>
                <a:defRPr/>
              </a:pPr>
              <a:t>‹#›</a:t>
            </a:fld>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p>
            <a:pPr>
              <a:defRPr/>
            </a:pPr>
            <a:fld id="{13DD41A8-C969-4F46-B43F-FE36174C1A56}" type="datetimeFigureOut">
              <a:rPr lang="ar-EG" smtClean="0"/>
              <a:pPr>
                <a:defRPr/>
              </a:pPr>
              <a:t>05/06/1442</a:t>
            </a:fld>
            <a:endParaRPr lang="ar-EG"/>
          </a:p>
        </p:txBody>
      </p:sp>
      <p:sp>
        <p:nvSpPr>
          <p:cNvPr id="8" name="عنصر نائب للتذييل 7"/>
          <p:cNvSpPr>
            <a:spLocks noGrp="1"/>
          </p:cNvSpPr>
          <p:nvPr>
            <p:ph type="ftr" sz="quarter" idx="11"/>
          </p:nvPr>
        </p:nvSpPr>
        <p:spPr/>
        <p:txBody>
          <a:bodyPr/>
          <a:lstStyle/>
          <a:p>
            <a:pPr>
              <a:defRPr/>
            </a:pPr>
            <a:endParaRPr lang="ar-EG"/>
          </a:p>
        </p:txBody>
      </p:sp>
      <p:sp>
        <p:nvSpPr>
          <p:cNvPr id="9" name="عنصر نائب لرقم الشريحة 8"/>
          <p:cNvSpPr>
            <a:spLocks noGrp="1"/>
          </p:cNvSpPr>
          <p:nvPr>
            <p:ph type="sldNum" sz="quarter" idx="12"/>
          </p:nvPr>
        </p:nvSpPr>
        <p:spPr/>
        <p:txBody>
          <a:bodyPr/>
          <a:lstStyle/>
          <a:p>
            <a:pPr>
              <a:defRPr/>
            </a:pPr>
            <a:fld id="{C03A6DB7-CDF7-4960-9D36-828CE70B88DC}" type="slidenum">
              <a:rPr lang="ar-EG" smtClean="0"/>
              <a:pPr>
                <a:defRPr/>
              </a:pPr>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pPr>
              <a:defRPr/>
            </a:pPr>
            <a:fld id="{13DD41A8-C969-4F46-B43F-FE36174C1A56}" type="datetimeFigureOut">
              <a:rPr lang="ar-EG" smtClean="0"/>
              <a:pPr>
                <a:defRPr/>
              </a:pPr>
              <a:t>05/06/1442</a:t>
            </a:fld>
            <a:endParaRPr lang="ar-EG"/>
          </a:p>
        </p:txBody>
      </p:sp>
      <p:sp>
        <p:nvSpPr>
          <p:cNvPr id="4" name="عنصر نائب للتذييل 3"/>
          <p:cNvSpPr>
            <a:spLocks noGrp="1"/>
          </p:cNvSpPr>
          <p:nvPr>
            <p:ph type="ftr" sz="quarter" idx="11"/>
          </p:nvPr>
        </p:nvSpPr>
        <p:spPr/>
        <p:txBody>
          <a:bodyPr/>
          <a:lstStyle/>
          <a:p>
            <a:pPr>
              <a:defRPr/>
            </a:pPr>
            <a:endParaRPr lang="ar-EG"/>
          </a:p>
        </p:txBody>
      </p:sp>
      <p:sp>
        <p:nvSpPr>
          <p:cNvPr id="5" name="عنصر نائب لرقم الشريحة 4"/>
          <p:cNvSpPr>
            <a:spLocks noGrp="1"/>
          </p:cNvSpPr>
          <p:nvPr>
            <p:ph type="sldNum" sz="quarter" idx="12"/>
          </p:nvPr>
        </p:nvSpPr>
        <p:spPr/>
        <p:txBody>
          <a:bodyPr/>
          <a:lstStyle/>
          <a:p>
            <a:pPr>
              <a:defRPr/>
            </a:pPr>
            <a:fld id="{C03A6DB7-CDF7-4960-9D36-828CE70B88DC}" type="slidenum">
              <a:rPr lang="ar-EG" smtClean="0"/>
              <a:pPr>
                <a:defRPr/>
              </a:pPr>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a:defRPr/>
            </a:pPr>
            <a:fld id="{13DD41A8-C969-4F46-B43F-FE36174C1A56}" type="datetimeFigureOut">
              <a:rPr lang="ar-EG" smtClean="0"/>
              <a:pPr>
                <a:defRPr/>
              </a:pPr>
              <a:t>05/06/1442</a:t>
            </a:fld>
            <a:endParaRPr lang="ar-EG"/>
          </a:p>
        </p:txBody>
      </p:sp>
      <p:sp>
        <p:nvSpPr>
          <p:cNvPr id="3" name="عنصر نائب للتذييل 2"/>
          <p:cNvSpPr>
            <a:spLocks noGrp="1"/>
          </p:cNvSpPr>
          <p:nvPr>
            <p:ph type="ftr" sz="quarter" idx="11"/>
          </p:nvPr>
        </p:nvSpPr>
        <p:spPr/>
        <p:txBody>
          <a:bodyPr/>
          <a:lstStyle/>
          <a:p>
            <a:pPr>
              <a:defRPr/>
            </a:pPr>
            <a:endParaRPr lang="ar-EG"/>
          </a:p>
        </p:txBody>
      </p:sp>
      <p:sp>
        <p:nvSpPr>
          <p:cNvPr id="4" name="عنصر نائب لرقم الشريحة 3"/>
          <p:cNvSpPr>
            <a:spLocks noGrp="1"/>
          </p:cNvSpPr>
          <p:nvPr>
            <p:ph type="sldNum" sz="quarter" idx="12"/>
          </p:nvPr>
        </p:nvSpPr>
        <p:spPr/>
        <p:txBody>
          <a:bodyPr/>
          <a:lstStyle/>
          <a:p>
            <a:pPr>
              <a:defRPr/>
            </a:pPr>
            <a:fld id="{C03A6DB7-CDF7-4960-9D36-828CE70B88DC}" type="slidenum">
              <a:rPr lang="ar-EG" smtClean="0"/>
              <a:pPr>
                <a:defRPr/>
              </a:pPr>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p>
            <a:pPr>
              <a:defRPr/>
            </a:pPr>
            <a:fld id="{13DD41A8-C969-4F46-B43F-FE36174C1A56}" type="datetimeFigureOut">
              <a:rPr lang="ar-EG" smtClean="0"/>
              <a:pPr>
                <a:defRPr/>
              </a:pPr>
              <a:t>05/06/1442</a:t>
            </a:fld>
            <a:endParaRPr lang="ar-EG"/>
          </a:p>
        </p:txBody>
      </p:sp>
      <p:sp>
        <p:nvSpPr>
          <p:cNvPr id="6" name="عنصر نائب للتذييل 5"/>
          <p:cNvSpPr>
            <a:spLocks noGrp="1"/>
          </p:cNvSpPr>
          <p:nvPr>
            <p:ph type="ftr" sz="quarter" idx="11"/>
          </p:nvPr>
        </p:nvSpPr>
        <p:spPr/>
        <p:txBody>
          <a:bodyPr/>
          <a:lstStyle/>
          <a:p>
            <a:pPr>
              <a:defRPr/>
            </a:pPr>
            <a:endParaRPr lang="ar-EG"/>
          </a:p>
        </p:txBody>
      </p:sp>
      <p:sp>
        <p:nvSpPr>
          <p:cNvPr id="7" name="عنصر نائب لرقم الشريحة 6"/>
          <p:cNvSpPr>
            <a:spLocks noGrp="1"/>
          </p:cNvSpPr>
          <p:nvPr>
            <p:ph type="sldNum" sz="quarter" idx="12"/>
          </p:nvPr>
        </p:nvSpPr>
        <p:spPr/>
        <p:txBody>
          <a:bodyPr/>
          <a:lstStyle/>
          <a:p>
            <a:pPr>
              <a:defRPr/>
            </a:pPr>
            <a:fld id="{C03A6DB7-CDF7-4960-9D36-828CE70B88DC}" type="slidenum">
              <a:rPr lang="ar-EG" smtClean="0"/>
              <a:pPr>
                <a:defRPr/>
              </a:pPr>
              <a:t>‹#›</a:t>
            </a:fld>
            <a:endParaRPr lang="ar-E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مستطيل ذو زاوية واحدة مخدوشة ودائرية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مثلث قائم الزاوية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عنوان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عنصر نائب للنص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p>
            <a:pPr>
              <a:defRPr/>
            </a:pPr>
            <a:fld id="{13DD41A8-C969-4F46-B43F-FE36174C1A56}" type="datetimeFigureOut">
              <a:rPr lang="ar-EG" smtClean="0"/>
              <a:pPr>
                <a:defRPr/>
              </a:pPr>
              <a:t>05/06/1442</a:t>
            </a:fld>
            <a:endParaRPr lang="ar-EG"/>
          </a:p>
        </p:txBody>
      </p:sp>
      <p:sp>
        <p:nvSpPr>
          <p:cNvPr id="6" name="عنصر نائب للتذييل 5"/>
          <p:cNvSpPr>
            <a:spLocks noGrp="1"/>
          </p:cNvSpPr>
          <p:nvPr>
            <p:ph type="ftr" sz="quarter" idx="11"/>
          </p:nvPr>
        </p:nvSpPr>
        <p:spPr/>
        <p:txBody>
          <a:bodyPr/>
          <a:lstStyle/>
          <a:p>
            <a:pPr>
              <a:defRPr/>
            </a:pPr>
            <a:endParaRPr lang="ar-EG"/>
          </a:p>
        </p:txBody>
      </p:sp>
      <p:sp>
        <p:nvSpPr>
          <p:cNvPr id="7" name="عنصر نائب لرقم الشريحة 6"/>
          <p:cNvSpPr>
            <a:spLocks noGrp="1"/>
          </p:cNvSpPr>
          <p:nvPr>
            <p:ph type="sldNum" sz="quarter" idx="12"/>
          </p:nvPr>
        </p:nvSpPr>
        <p:spPr>
          <a:xfrm>
            <a:off x="8077200" y="6356350"/>
            <a:ext cx="609600" cy="365125"/>
          </a:xfrm>
        </p:spPr>
        <p:txBody>
          <a:bodyPr/>
          <a:lstStyle/>
          <a:p>
            <a:pPr>
              <a:defRPr/>
            </a:pPr>
            <a:fld id="{C03A6DB7-CDF7-4960-9D36-828CE70B88DC}" type="slidenum">
              <a:rPr lang="ar-EG" smtClean="0"/>
              <a:pPr>
                <a:defRPr/>
              </a:pPr>
              <a:t>‹#›</a:t>
            </a:fld>
            <a:endParaRPr lang="ar-EG"/>
          </a:p>
        </p:txBody>
      </p:sp>
      <p:sp>
        <p:nvSpPr>
          <p:cNvPr id="3" name="عنصر نائب للصورة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الرمز لإضافة صورة</a:t>
            </a:r>
            <a:endParaRPr kumimoji="0" lang="en-US" dirty="0"/>
          </a:p>
        </p:txBody>
      </p:sp>
      <p:sp>
        <p:nvSpPr>
          <p:cNvPr id="10" name="شكل حر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شكل حر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13DD41A8-C969-4F46-B43F-FE36174C1A56}" type="datetimeFigureOut">
              <a:rPr lang="ar-EG" smtClean="0"/>
              <a:pPr>
                <a:defRPr/>
              </a:pPr>
              <a:t>05/06/1442</a:t>
            </a:fld>
            <a:endParaRPr lang="ar-EG"/>
          </a:p>
        </p:txBody>
      </p:sp>
      <p:sp>
        <p:nvSpPr>
          <p:cNvPr id="5" name="عنصر نائب للتذييل 4"/>
          <p:cNvSpPr>
            <a:spLocks noGrp="1"/>
          </p:cNvSpPr>
          <p:nvPr>
            <p:ph type="ftr" sz="quarter" idx="11"/>
          </p:nvPr>
        </p:nvSpPr>
        <p:spPr/>
        <p:txBody>
          <a:bodyPr/>
          <a:lstStyle/>
          <a:p>
            <a:pPr>
              <a:defRPr/>
            </a:pPr>
            <a:endParaRPr lang="ar-EG"/>
          </a:p>
        </p:txBody>
      </p:sp>
      <p:sp>
        <p:nvSpPr>
          <p:cNvPr id="6" name="عنصر نائب لرقم الشريحة 5"/>
          <p:cNvSpPr>
            <a:spLocks noGrp="1"/>
          </p:cNvSpPr>
          <p:nvPr>
            <p:ph type="sldNum" sz="quarter" idx="12"/>
          </p:nvPr>
        </p:nvSpPr>
        <p:spPr/>
        <p:txBody>
          <a:bodyPr/>
          <a:lstStyle/>
          <a:p>
            <a:pPr>
              <a:defRPr/>
            </a:pPr>
            <a:fld id="{C03A6DB7-CDF7-4960-9D36-828CE70B88DC}" type="slidenum">
              <a:rPr lang="ar-EG" smtClean="0"/>
              <a:pPr>
                <a:defRPr/>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fld id="{13DD41A8-C969-4F46-B43F-FE36174C1A56}" type="datetimeFigureOut">
              <a:rPr lang="ar-EG" smtClean="0"/>
              <a:pPr>
                <a:defRPr/>
              </a:pPr>
              <a:t>05/06/1442</a:t>
            </a:fld>
            <a:endParaRPr lang="ar-EG"/>
          </a:p>
        </p:txBody>
      </p:sp>
      <p:sp>
        <p:nvSpPr>
          <p:cNvPr id="5" name="عنصر نائب للتذييل 4"/>
          <p:cNvSpPr>
            <a:spLocks noGrp="1"/>
          </p:cNvSpPr>
          <p:nvPr>
            <p:ph type="ftr" sz="quarter" idx="11"/>
          </p:nvPr>
        </p:nvSpPr>
        <p:spPr/>
        <p:txBody>
          <a:bodyPr/>
          <a:lstStyle/>
          <a:p>
            <a:pPr>
              <a:defRPr/>
            </a:pPr>
            <a:endParaRPr lang="ar-EG"/>
          </a:p>
        </p:txBody>
      </p:sp>
      <p:sp>
        <p:nvSpPr>
          <p:cNvPr id="6" name="عنصر نائب لرقم الشريحة 5"/>
          <p:cNvSpPr>
            <a:spLocks noGrp="1"/>
          </p:cNvSpPr>
          <p:nvPr>
            <p:ph type="sldNum" sz="quarter" idx="12"/>
          </p:nvPr>
        </p:nvSpPr>
        <p:spPr/>
        <p:txBody>
          <a:bodyPr/>
          <a:lstStyle/>
          <a:p>
            <a:pPr>
              <a:defRPr/>
            </a:pPr>
            <a:fld id="{C03A6DB7-CDF7-4960-9D36-828CE70B88DC}" type="slidenum">
              <a:rPr lang="ar-EG" smtClean="0"/>
              <a:pPr>
                <a:defRPr/>
              </a:pPr>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شكل حر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شكل حر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عنصر نائب للعنوان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13DD41A8-C969-4F46-B43F-FE36174C1A56}" type="datetimeFigureOut">
              <a:rPr lang="ar-EG" smtClean="0"/>
              <a:pPr>
                <a:defRPr/>
              </a:pPr>
              <a:t>05/06/1442</a:t>
            </a:fld>
            <a:endParaRPr lang="ar-EG"/>
          </a:p>
        </p:txBody>
      </p:sp>
      <p:sp>
        <p:nvSpPr>
          <p:cNvPr id="22" name="عنصر نائب للتذييل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ar-EG"/>
          </a:p>
        </p:txBody>
      </p:sp>
      <p:sp>
        <p:nvSpPr>
          <p:cNvPr id="18" name="عنصر نائب لرقم الشريحة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C03A6DB7-CDF7-4960-9D36-828CE70B88DC}" type="slidenum">
              <a:rPr lang="ar-EG" smtClean="0"/>
              <a:pPr>
                <a:defRPr/>
              </a:pPr>
              <a:t>‹#›</a:t>
            </a:fld>
            <a:endParaRPr lang="ar-EG"/>
          </a:p>
        </p:txBody>
      </p:sp>
      <p:grpSp>
        <p:nvGrpSpPr>
          <p:cNvPr id="2" name="مجموعة 1"/>
          <p:cNvGrpSpPr/>
          <p:nvPr/>
        </p:nvGrpSpPr>
        <p:grpSpPr>
          <a:xfrm>
            <a:off x="-19017" y="202408"/>
            <a:ext cx="9180548" cy="649224"/>
            <a:chOff x="-19045" y="216550"/>
            <a:chExt cx="9180548" cy="649224"/>
          </a:xfrm>
        </p:grpSpPr>
        <p:sp>
          <p:nvSpPr>
            <p:cNvPr id="12" name="شكل حر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حر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pull dir="r"/>
    <p:sndAc>
      <p:stSnd>
        <p:snd r:embed="rId13" name="newalert.wav"/>
      </p:stSnd>
    </p:sndAc>
  </p:transition>
  <p:timing>
    <p:tnLst>
      <p:par>
        <p:cTn id="1" dur="indefinite" restart="never" nodeType="tmRoot"/>
      </p:par>
    </p:tnLst>
  </p:timing>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audio" Target="../media/audio3.wav"/></Relationships>
</file>

<file path=ppt/slides/_rels/slide2.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audio" Target="../media/audio6.wav"/></Relationships>
</file>

<file path=ppt/slides/_rels/slide4.xml.rels><?xml version="1.0" encoding="UTF-8" standalone="yes"?>
<Relationships xmlns="http://schemas.openxmlformats.org/package/2006/relationships"><Relationship Id="rId3" Type="http://schemas.openxmlformats.org/officeDocument/2006/relationships/audio" Target="../media/audio7.wav"/><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8.wav"/></Relationships>
</file>

<file path=ppt/slides/_rels/slide5.xml.rels><?xml version="1.0" encoding="UTF-8" standalone="yes"?>
<Relationships xmlns="http://schemas.openxmlformats.org/package/2006/relationships"><Relationship Id="rId3" Type="http://schemas.openxmlformats.org/officeDocument/2006/relationships/audio" Target="../media/audio9.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audio" Target="../media/audio10.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audio" Target="../media/audio12.wav"/><Relationship Id="rId4" Type="http://schemas.openxmlformats.org/officeDocument/2006/relationships/audio" Target="../media/audio11.wav"/></Relationships>
</file>

<file path=ppt/slides/_rels/slide7.xml.rels><?xml version="1.0" encoding="UTF-8" standalone="yes"?>
<Relationships xmlns="http://schemas.openxmlformats.org/package/2006/relationships"><Relationship Id="rId8" Type="http://schemas.openxmlformats.org/officeDocument/2006/relationships/audio" Target="../media/audio18.wav"/><Relationship Id="rId13" Type="http://schemas.openxmlformats.org/officeDocument/2006/relationships/audio" Target="../media/audio23.wav"/><Relationship Id="rId3" Type="http://schemas.openxmlformats.org/officeDocument/2006/relationships/audio" Target="../media/audio13.wav"/><Relationship Id="rId7" Type="http://schemas.openxmlformats.org/officeDocument/2006/relationships/audio" Target="../media/audio17.wav"/><Relationship Id="rId12" Type="http://schemas.openxmlformats.org/officeDocument/2006/relationships/audio" Target="../media/audio22.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16.wav"/><Relationship Id="rId11" Type="http://schemas.openxmlformats.org/officeDocument/2006/relationships/audio" Target="../media/audio21.wav"/><Relationship Id="rId5" Type="http://schemas.openxmlformats.org/officeDocument/2006/relationships/audio" Target="../media/audio15.wav"/><Relationship Id="rId10" Type="http://schemas.openxmlformats.org/officeDocument/2006/relationships/audio" Target="../media/audio20.wav"/><Relationship Id="rId4" Type="http://schemas.openxmlformats.org/officeDocument/2006/relationships/audio" Target="../media/audio14.wav"/><Relationship Id="rId9" Type="http://schemas.openxmlformats.org/officeDocument/2006/relationships/audio" Target="../media/audio19.wav"/><Relationship Id="rId14" Type="http://schemas.openxmlformats.org/officeDocument/2006/relationships/image" Target="../media/image5.gif"/></Relationships>
</file>

<file path=ppt/slides/_rels/slide8.xml.rels><?xml version="1.0" encoding="UTF-8" standalone="yes"?>
<Relationships xmlns="http://schemas.openxmlformats.org/package/2006/relationships"><Relationship Id="rId3" Type="http://schemas.openxmlformats.org/officeDocument/2006/relationships/audio" Target="../media/audio24.wav"/><Relationship Id="rId7" Type="http://schemas.openxmlformats.org/officeDocument/2006/relationships/image" Target="../media/image6.wmf"/><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audio" Target="../media/audio27.wav"/><Relationship Id="rId5" Type="http://schemas.openxmlformats.org/officeDocument/2006/relationships/audio" Target="../media/audio26.wav"/><Relationship Id="rId4" Type="http://schemas.openxmlformats.org/officeDocument/2006/relationships/audio" Target="../media/audio25.wav"/></Relationships>
</file>

<file path=ppt/slides/_rels/slide9.xml.rels><?xml version="1.0" encoding="UTF-8" standalone="yes"?>
<Relationships xmlns="http://schemas.openxmlformats.org/package/2006/relationships"><Relationship Id="rId3" Type="http://schemas.openxmlformats.org/officeDocument/2006/relationships/audio" Target="../media/audio28.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6.wmf"/><Relationship Id="rId4" Type="http://schemas.openxmlformats.org/officeDocument/2006/relationships/audio" Target="../media/audio29.wav"/></Relationships>
</file>

<file path=ppt/slides/_rels/slide10.xml.rels><?xml version="1.0" encoding="UTF-8" standalone="yes"?>
<Relationships xmlns="http://schemas.openxmlformats.org/package/2006/relationships"><Relationship Id="rId3" Type="http://schemas.openxmlformats.org/officeDocument/2006/relationships/audio" Target="../media/audio30.wav"/><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audio" Target="../media/audio31.wav"/><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audio" Target="../media/audio32.wav"/><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8.wmf"/></Relationships>
</file>

<file path=ppt/slides/_rels/slide13.xml.rels><?xml version="1.0" encoding="UTF-8" standalone="yes"?>
<Relationships xmlns="http://schemas.openxmlformats.org/package/2006/relationships"><Relationship Id="rId3" Type="http://schemas.openxmlformats.org/officeDocument/2006/relationships/audio" Target="../media/audio33.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audio" Target="../media/audio34.wav"/></Relationships>
</file>

<file path=ppt/slides/_rels/slide14.xml.rels><?xml version="1.0" encoding="UTF-8" standalone="yes"?>
<Relationships xmlns="http://schemas.openxmlformats.org/package/2006/relationships"><Relationship Id="rId3" Type="http://schemas.openxmlformats.org/officeDocument/2006/relationships/audio" Target="../media/audio35.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audio" Target="../media/audio36.wav"/></Relationships>
</file>

<file path=ppt/slides/_rels/slide15.xml.rels><?xml version="1.0" encoding="UTF-8" standalone="yes"?>
<Relationships xmlns="http://schemas.openxmlformats.org/package/2006/relationships"><Relationship Id="rId3" Type="http://schemas.openxmlformats.org/officeDocument/2006/relationships/audio" Target="../media/audio37.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audio" Target="../media/audio38.wav"/></Relationships>
</file>

<file path=ppt/slides/_rels/slide16.xml.rels><?xml version="1.0" encoding="UTF-8" standalone="yes"?>
<Relationships xmlns="http://schemas.openxmlformats.org/package/2006/relationships"><Relationship Id="rId3" Type="http://schemas.openxmlformats.org/officeDocument/2006/relationships/audio" Target="../media/audio39.wav"/><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audio" Target="../media/audio40.wav"/><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audio" Target="../media/audio41.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audio" Target="../media/audio43.wav"/><Relationship Id="rId4" Type="http://schemas.openxmlformats.org/officeDocument/2006/relationships/audio" Target="../media/audio42.wav"/></Relationships>
</file>

<file path=ppt/slides/_rels/slide19.xml.rels><?xml version="1.0" encoding="UTF-8" standalone="yes"?>
<Relationships xmlns="http://schemas.openxmlformats.org/package/2006/relationships"><Relationship Id="rId3" Type="http://schemas.openxmlformats.org/officeDocument/2006/relationships/audio" Target="../media/audio44.wav"/><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audio" Target="../media/audio45.wav"/><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audio" Target="../media/audio46.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audio" Target="../media/audio47.wav"/></Relationships>
</file>

<file path=ppt/slides/_rels/slide22.xml.rels><?xml version="1.0" encoding="UTF-8" standalone="yes"?>
<Relationships xmlns="http://schemas.openxmlformats.org/package/2006/relationships"><Relationship Id="rId3" Type="http://schemas.openxmlformats.org/officeDocument/2006/relationships/audio" Target="../media/audio48.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audio" Target="../media/audio50.wav"/><Relationship Id="rId4" Type="http://schemas.openxmlformats.org/officeDocument/2006/relationships/audio" Target="../media/audio49.wav"/></Relationships>
</file>

<file path=ppt/slides/_rels/slide23.xml.rels><?xml version="1.0" encoding="UTF-8" standalone="yes"?>
<Relationships xmlns="http://schemas.openxmlformats.org/package/2006/relationships"><Relationship Id="rId3" Type="http://schemas.openxmlformats.org/officeDocument/2006/relationships/audio" Target="../media/audio51.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audio" Target="../media/audio52.wav"/></Relationships>
</file>

<file path=ppt/slides/_rels/slide24.xml.rels><?xml version="1.0" encoding="UTF-8" standalone="yes"?>
<Relationships xmlns="http://schemas.openxmlformats.org/package/2006/relationships"><Relationship Id="rId3" Type="http://schemas.openxmlformats.org/officeDocument/2006/relationships/audio" Target="../media/audio53.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audio" Target="../media/audio50.wav"/></Relationships>
</file>

<file path=ppt/slides/_rels/slide25.xml.rels><?xml version="1.0" encoding="UTF-8" standalone="yes"?>
<Relationships xmlns="http://schemas.openxmlformats.org/package/2006/relationships"><Relationship Id="rId3" Type="http://schemas.openxmlformats.org/officeDocument/2006/relationships/audio" Target="../media/audio54.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audio" Target="../media/audio55.wav"/></Relationships>
</file>

<file path=ppt/slides/_rels/slide26.xml.rels><?xml version="1.0" encoding="UTF-8" standalone="yes"?>
<Relationships xmlns="http://schemas.openxmlformats.org/package/2006/relationships"><Relationship Id="rId3" Type="http://schemas.openxmlformats.org/officeDocument/2006/relationships/audio" Target="../media/audio56.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audio" Target="../media/audio52.wav"/></Relationships>
</file>

<file path=ppt/slides/_rels/slide2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audio" Target="../media/audio57.wav"/><Relationship Id="rId7" Type="http://schemas.openxmlformats.org/officeDocument/2006/relationships/image" Target="../media/image15.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audio" Target="../media/audio58.wav"/></Relationships>
</file>

<file path=ppt/slides/_rels/slide28.xml.rels><?xml version="1.0" encoding="UTF-8" standalone="yes"?>
<Relationships xmlns="http://schemas.openxmlformats.org/package/2006/relationships"><Relationship Id="rId3" Type="http://schemas.openxmlformats.org/officeDocument/2006/relationships/audio" Target="../media/audio59.wav"/><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audio" Target="../media/audio39.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audio" Target="../media/audio40.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audio" Target="../media/audio60.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18.wmf"/><Relationship Id="rId4" Type="http://schemas.openxmlformats.org/officeDocument/2006/relationships/audio" Target="../media/audio61.wav"/></Relationships>
</file>

<file path=ppt/slides/_rels/slide32.xml.rels><?xml version="1.0" encoding="UTF-8" standalone="yes"?>
<Relationships xmlns="http://schemas.openxmlformats.org/package/2006/relationships"><Relationship Id="rId3" Type="http://schemas.openxmlformats.org/officeDocument/2006/relationships/audio" Target="../media/audio62.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2.png"/><Relationship Id="rId4" Type="http://schemas.openxmlformats.org/officeDocument/2006/relationships/audio" Target="../media/audio63.wav"/></Relationships>
</file>

<file path=ppt/slides/_rels/slide33.xml.rels><?xml version="1.0" encoding="UTF-8" standalone="yes"?>
<Relationships xmlns="http://schemas.openxmlformats.org/package/2006/relationships"><Relationship Id="rId3" Type="http://schemas.openxmlformats.org/officeDocument/2006/relationships/audio" Target="../media/audio64.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audio" Target="../media/audio66.wav"/><Relationship Id="rId4" Type="http://schemas.openxmlformats.org/officeDocument/2006/relationships/audio" Target="../media/audio65.wav"/></Relationships>
</file>

<file path=ppt/slides/_rels/slide34.xml.rels><?xml version="1.0" encoding="UTF-8" standalone="yes"?>
<Relationships xmlns="http://schemas.openxmlformats.org/package/2006/relationships"><Relationship Id="rId3" Type="http://schemas.openxmlformats.org/officeDocument/2006/relationships/audio" Target="../media/audio67.wav"/><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audio" Target="../media/audio68.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audio" Target="../media/audio69.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0"/>
          <p:cNvGrpSpPr>
            <a:grpSpLocks/>
          </p:cNvGrpSpPr>
          <p:nvPr/>
        </p:nvGrpSpPr>
        <p:grpSpPr bwMode="auto">
          <a:xfrm>
            <a:off x="1116013" y="-100013"/>
            <a:ext cx="7416800" cy="2438401"/>
            <a:chOff x="2214546" y="0"/>
            <a:chExt cx="6929454" cy="2438400"/>
          </a:xfrm>
        </p:grpSpPr>
        <p:pic>
          <p:nvPicPr>
            <p:cNvPr id="10" name="Picture 9" descr="AppleSZ.png"/>
            <p:cNvPicPr>
              <a:picLocks noChangeAspect="1"/>
            </p:cNvPicPr>
            <p:nvPr/>
          </p:nvPicPr>
          <p:blipFill>
            <a:blip r:embed="rId5" cstate="print">
              <a:lum bright="-17000" contrast="47000"/>
            </a:blip>
            <a:stretch>
              <a:fillRect/>
            </a:stretch>
          </p:blipFill>
          <p:spPr>
            <a:xfrm>
              <a:off x="2214546" y="0"/>
              <a:ext cx="6929454" cy="2438400"/>
            </a:xfrm>
            <a:prstGeom prst="rect">
              <a:avLst/>
            </a:prstGeom>
            <a:effectLst>
              <a:innerShdw blurRad="330200">
                <a:srgbClr val="0000FF"/>
              </a:innerShdw>
            </a:effectLst>
          </p:spPr>
        </p:pic>
        <p:sp>
          <p:nvSpPr>
            <p:cNvPr id="2" name="TextBox 1"/>
            <p:cNvSpPr txBox="1"/>
            <p:nvPr/>
          </p:nvSpPr>
          <p:spPr>
            <a:xfrm>
              <a:off x="3643306" y="934034"/>
              <a:ext cx="3714776" cy="923330"/>
            </a:xfrm>
            <a:prstGeom prst="rect">
              <a:avLst/>
            </a:prstGeom>
            <a:noFill/>
          </p:spPr>
          <p:txBody>
            <a:bodyPr rtlCol="1">
              <a:spAutoFit/>
            </a:bodyPr>
            <a:lstStyle/>
            <a:p>
              <a:pPr algn="ctr" rtl="1" fontAlgn="auto">
                <a:spcBef>
                  <a:spcPts val="0"/>
                </a:spcBef>
                <a:spcAft>
                  <a:spcPts val="0"/>
                </a:spcAft>
                <a:defRPr/>
              </a:pPr>
              <a:r>
                <a:rPr lang="ar-SA" sz="5400" b="1" dirty="0">
                  <a:ln w="18415" cmpd="sng">
                    <a:solidFill>
                      <a:srgbClr val="FF00FF"/>
                    </a:solidFill>
                    <a:prstDash val="solid"/>
                  </a:ln>
                  <a:solidFill>
                    <a:schemeClr val="bg1"/>
                  </a:solidFill>
                  <a:effectLst>
                    <a:outerShdw blurRad="63500" dir="3600000" algn="tl" rotWithShape="0">
                      <a:srgbClr val="000000">
                        <a:alpha val="70000"/>
                      </a:srgbClr>
                    </a:outerShdw>
                  </a:effectLst>
                  <a:latin typeface="+mn-lt"/>
                  <a:cs typeface="+mn-cs"/>
                </a:rPr>
                <a:t>الوحدة الثانية </a:t>
              </a:r>
              <a:endParaRPr lang="en-US" sz="5400" b="1" dirty="0">
                <a:ln w="18415" cmpd="sng">
                  <a:solidFill>
                    <a:srgbClr val="FF00FF"/>
                  </a:solidFill>
                  <a:prstDash val="solid"/>
                </a:ln>
                <a:solidFill>
                  <a:schemeClr val="bg1"/>
                </a:solidFill>
                <a:effectLst>
                  <a:outerShdw blurRad="63500" dir="3600000" algn="tl" rotWithShape="0">
                    <a:srgbClr val="000000">
                      <a:alpha val="70000"/>
                    </a:srgbClr>
                  </a:outerShdw>
                </a:effectLst>
                <a:latin typeface="+mn-lt"/>
                <a:cs typeface="+mn-cs"/>
              </a:endParaRPr>
            </a:p>
          </p:txBody>
        </p:sp>
      </p:grpSp>
      <p:grpSp>
        <p:nvGrpSpPr>
          <p:cNvPr id="4" name="Group 3"/>
          <p:cNvGrpSpPr>
            <a:grpSpLocks/>
          </p:cNvGrpSpPr>
          <p:nvPr/>
        </p:nvGrpSpPr>
        <p:grpSpPr bwMode="auto">
          <a:xfrm>
            <a:off x="958850" y="2636838"/>
            <a:ext cx="7500938" cy="3643312"/>
            <a:chOff x="2357422" y="1571612"/>
            <a:chExt cx="5000660" cy="3571900"/>
          </a:xfrm>
        </p:grpSpPr>
        <p:sp>
          <p:nvSpPr>
            <p:cNvPr id="5" name="Lightning Bolt 4"/>
            <p:cNvSpPr>
              <a:spLocks noChangeArrowheads="1"/>
            </p:cNvSpPr>
            <p:nvPr/>
          </p:nvSpPr>
          <p:spPr bwMode="auto">
            <a:xfrm flipH="1" flipV="1">
              <a:off x="2357422" y="3115545"/>
              <a:ext cx="2357983" cy="2027967"/>
            </a:xfrm>
            <a:prstGeom prst="lightningBolt">
              <a:avLst/>
            </a:prstGeom>
            <a:solidFill>
              <a:srgbClr val="0000FF"/>
            </a:solidFill>
            <a:ln w="25400" algn="ctr">
              <a:solidFill>
                <a:schemeClr val="tx1"/>
              </a:solidFill>
              <a:miter lim="800000"/>
              <a:headEnd/>
              <a:tailEnd/>
            </a:ln>
          </p:spPr>
          <p:txBody>
            <a:bodyPr rot="10800000" anchor="ctr"/>
            <a:lstStyle/>
            <a:p>
              <a:pPr algn="ctr" rtl="1" fontAlgn="auto">
                <a:spcBef>
                  <a:spcPts val="0"/>
                </a:spcBef>
                <a:spcAft>
                  <a:spcPts val="0"/>
                </a:spcAft>
                <a:defRPr/>
              </a:pPr>
              <a:endParaRPr lang="ar-EG" sz="360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endParaRPr>
            </a:p>
          </p:txBody>
        </p:sp>
        <p:sp>
          <p:nvSpPr>
            <p:cNvPr id="6" name="Lightning Bolt 5"/>
            <p:cNvSpPr>
              <a:spLocks noChangeArrowheads="1"/>
            </p:cNvSpPr>
            <p:nvPr/>
          </p:nvSpPr>
          <p:spPr bwMode="auto">
            <a:xfrm flipV="1">
              <a:off x="5144033" y="3143559"/>
              <a:ext cx="2214049" cy="1999953"/>
            </a:xfrm>
            <a:prstGeom prst="lightningBolt">
              <a:avLst/>
            </a:prstGeom>
            <a:solidFill>
              <a:srgbClr val="FFFF00"/>
            </a:solidFill>
            <a:ln w="25400" algn="ctr">
              <a:solidFill>
                <a:schemeClr val="tx1"/>
              </a:solidFill>
              <a:miter lim="800000"/>
              <a:headEnd/>
              <a:tailEnd/>
            </a:ln>
          </p:spPr>
          <p:txBody>
            <a:bodyPr rot="10800000" anchor="ctr"/>
            <a:lstStyle/>
            <a:p>
              <a:pPr algn="ctr" rtl="1" fontAlgn="auto">
                <a:spcBef>
                  <a:spcPts val="0"/>
                </a:spcBef>
                <a:spcAft>
                  <a:spcPts val="0"/>
                </a:spcAft>
                <a:defRPr/>
              </a:pPr>
              <a:endParaRPr lang="ar-EG" sz="360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cs typeface="+mn-cs"/>
              </a:endParaRPr>
            </a:p>
          </p:txBody>
        </p:sp>
        <p:sp>
          <p:nvSpPr>
            <p:cNvPr id="7" name="Lightning Bolt 6"/>
            <p:cNvSpPr/>
            <p:nvPr/>
          </p:nvSpPr>
          <p:spPr>
            <a:xfrm flipH="1">
              <a:off x="2357422" y="1571612"/>
              <a:ext cx="2428892" cy="1715135"/>
            </a:xfrm>
            <a:prstGeom prst="lightningBolt">
              <a:avLst/>
            </a:prstGeom>
            <a:solidFill>
              <a:srgbClr val="00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sz="360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 name="Lightning Bolt 7"/>
            <p:cNvSpPr/>
            <p:nvPr/>
          </p:nvSpPr>
          <p:spPr>
            <a:xfrm>
              <a:off x="5144033" y="1571612"/>
              <a:ext cx="2214049" cy="1715135"/>
            </a:xfrm>
            <a:prstGeom prst="lightningBolt">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sz="360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Oval 8"/>
            <p:cNvSpPr/>
            <p:nvPr/>
          </p:nvSpPr>
          <p:spPr>
            <a:xfrm>
              <a:off x="3143240" y="1857364"/>
              <a:ext cx="3429024" cy="2928958"/>
            </a:xfrm>
            <a:prstGeom prst="ellipse">
              <a:avLst/>
            </a:prstGeom>
            <a:gradFill flip="none" rotWithShape="1">
              <a:gsLst>
                <a:gs pos="0">
                  <a:srgbClr val="CC0000">
                    <a:shade val="30000"/>
                    <a:satMod val="115000"/>
                  </a:srgbClr>
                </a:gs>
                <a:gs pos="50000">
                  <a:srgbClr val="CC0000">
                    <a:shade val="67500"/>
                    <a:satMod val="115000"/>
                  </a:srgbClr>
                </a:gs>
                <a:gs pos="100000">
                  <a:srgbClr val="CC0000">
                    <a:shade val="100000"/>
                    <a:satMod val="115000"/>
                  </a:srgbClr>
                </a:gs>
              </a:gsLst>
              <a:lin ang="54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EG" sz="6000" dirty="0">
                  <a:ln w="18415" cmpd="sng">
                    <a:solidFill>
                      <a:srgbClr val="FFFFFF"/>
                    </a:solidFill>
                    <a:prstDash val="solid"/>
                  </a:ln>
                  <a:solidFill>
                    <a:srgbClr val="FFFFFF"/>
                  </a:solidFill>
                  <a:effectLst>
                    <a:outerShdw blurRad="63500" dir="3600000" algn="tl" rotWithShape="0">
                      <a:srgbClr val="000000">
                        <a:alpha val="70000"/>
                      </a:srgbClr>
                    </a:outerShdw>
                  </a:effectLst>
                </a:rPr>
                <a:t>الحياء وعمل القلب</a:t>
              </a:r>
            </a:p>
          </p:txBody>
        </p:sp>
      </p:gr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400" decel="100000"/>
                                        <p:tgtEl>
                                          <p:spTgt spid="3"/>
                                        </p:tgtEl>
                                      </p:cBhvr>
                                    </p:animEffect>
                                    <p:anim calcmode="lin" valueType="num">
                                      <p:cBhvr>
                                        <p:cTn id="8" dur="400" decel="100000" fill="hold"/>
                                        <p:tgtEl>
                                          <p:spTgt spid="3"/>
                                        </p:tgtEl>
                                        <p:attrNameLst>
                                          <p:attrName>style.rotation</p:attrName>
                                        </p:attrNameLst>
                                      </p:cBhvr>
                                      <p:tavLst>
                                        <p:tav tm="0">
                                          <p:val>
                                            <p:fltVal val="-90"/>
                                          </p:val>
                                        </p:tav>
                                        <p:tav tm="100000">
                                          <p:val>
                                            <p:fltVal val="0"/>
                                          </p:val>
                                        </p:tav>
                                      </p:tavLst>
                                    </p:anim>
                                    <p:anim calcmode="lin" valueType="num">
                                      <p:cBhvr>
                                        <p:cTn id="9" dur="400" decel="100000" fill="hold"/>
                                        <p:tgtEl>
                                          <p:spTgt spid="3"/>
                                        </p:tgtEl>
                                        <p:attrNameLst>
                                          <p:attrName>ppt_x</p:attrName>
                                        </p:attrNameLst>
                                      </p:cBhvr>
                                      <p:tavLst>
                                        <p:tav tm="0">
                                          <p:val>
                                            <p:strVal val="#ppt_x+0.4"/>
                                          </p:val>
                                        </p:tav>
                                        <p:tav tm="100000">
                                          <p:val>
                                            <p:strVal val="#ppt_x-0.05"/>
                                          </p:val>
                                        </p:tav>
                                      </p:tavLst>
                                    </p:anim>
                                    <p:anim calcmode="lin" valueType="num">
                                      <p:cBhvr>
                                        <p:cTn id="10" dur="400" decel="100000" fill="hold"/>
                                        <p:tgtEl>
                                          <p:spTgt spid="3"/>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3"/>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3"/>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الوحدة الثانية.wav"/>
                                        </p:tgtEl>
                                      </p:cMediaNode>
                                    </p:audio>
                                  </p:subTnLst>
                                </p:cTn>
                              </p:par>
                            </p:childTnLst>
                          </p:cTn>
                        </p:par>
                      </p:childTnLst>
                    </p:cTn>
                  </p:par>
                  <p:par>
                    <p:cTn id="13" fill="hold">
                      <p:stCondLst>
                        <p:cond delay="indefinite"/>
                      </p:stCondLst>
                      <p:childTnLst>
                        <p:par>
                          <p:cTn id="14" fill="hold">
                            <p:stCondLst>
                              <p:cond delay="0"/>
                            </p:stCondLst>
                            <p:childTnLst>
                              <p:par>
                                <p:cTn id="15" presetID="35"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style.rotation</p:attrName>
                                        </p:attrNameLst>
                                      </p:cBhvr>
                                      <p:tavLst>
                                        <p:tav tm="0">
                                          <p:val>
                                            <p:fltVal val="720"/>
                                          </p:val>
                                        </p:tav>
                                        <p:tav tm="100000">
                                          <p:val>
                                            <p:fltVal val="0"/>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 calcmode="lin" valueType="num">
                                      <p:cBhvr>
                                        <p:cTn id="20" dur="500" fill="hold"/>
                                        <p:tgtEl>
                                          <p:spTgt spid="4"/>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15"/>
                                            </p:cond>
                                          </p:stCondLst>
                                          <p:endCondLst>
                                            <p:cond evt="onStopAudio" delay="0">
                                              <p:tgtEl>
                                                <p:sldTgt/>
                                              </p:tgtEl>
                                            </p:cond>
                                          </p:endCondLst>
                                        </p:cTn>
                                        <p:tgtEl>
                                          <p:sndTgt r:embed="rId4" name="الحياء وعمل القلب.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1181100" y="2201863"/>
            <a:ext cx="6780213" cy="2090737"/>
          </a:xfrm>
          <a:prstGeom prst="horizontalScroll">
            <a:avLst/>
          </a:prstGeom>
          <a:ln/>
        </p:spPr>
        <p:style>
          <a:lnRef idx="3">
            <a:schemeClr val="lt1"/>
          </a:lnRef>
          <a:fillRef idx="1">
            <a:schemeClr val="accent3"/>
          </a:fillRef>
          <a:effectRef idx="1">
            <a:schemeClr val="accent3"/>
          </a:effectRef>
          <a:fontRef idx="minor">
            <a:schemeClr val="lt1"/>
          </a:fontRef>
        </p:style>
        <p:txBody>
          <a:bodyPr rtlCol="1" anchor="ctr"/>
          <a:lstStyle/>
          <a:p>
            <a:pPr algn="ctr" fontAlgn="auto">
              <a:spcBef>
                <a:spcPts val="0"/>
              </a:spcBef>
              <a:spcAft>
                <a:spcPts val="0"/>
              </a:spcAft>
              <a:defRPr/>
            </a:pPr>
            <a:r>
              <a:rPr lang="ar-EG" sz="4400" b="1" dirty="0">
                <a:solidFill>
                  <a:schemeClr val="bg1"/>
                </a:solidFill>
              </a:rPr>
              <a:t> </a:t>
            </a:r>
            <a:r>
              <a:rPr lang="ar-SA" sz="7200" b="1" dirty="0">
                <a:solidFill>
                  <a:schemeClr val="bg1"/>
                </a:solidFill>
              </a:rPr>
              <a:t>الدرس الثالث</a:t>
            </a:r>
            <a:endParaRPr lang="ar-EG" sz="7200" b="1" dirty="0">
              <a:solidFill>
                <a:schemeClr val="bg1"/>
              </a:solidFill>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3"/>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الدرس الثالث.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Group 5"/>
          <p:cNvGrpSpPr>
            <a:grpSpLocks/>
          </p:cNvGrpSpPr>
          <p:nvPr/>
        </p:nvGrpSpPr>
        <p:grpSpPr bwMode="auto">
          <a:xfrm>
            <a:off x="395288" y="1125538"/>
            <a:ext cx="8385175" cy="4718050"/>
            <a:chOff x="500034" y="1500174"/>
            <a:chExt cx="8385397" cy="4286250"/>
          </a:xfrm>
        </p:grpSpPr>
        <p:grpSp>
          <p:nvGrpSpPr>
            <p:cNvPr id="2" name="Group 7"/>
            <p:cNvGrpSpPr>
              <a:grpSpLocks/>
            </p:cNvGrpSpPr>
            <p:nvPr/>
          </p:nvGrpSpPr>
          <p:grpSpPr bwMode="auto">
            <a:xfrm>
              <a:off x="500034" y="1500174"/>
              <a:ext cx="8385397" cy="4286250"/>
              <a:chOff x="142844" y="1071546"/>
              <a:chExt cx="9268074" cy="4286280"/>
            </a:xfrm>
          </p:grpSpPr>
          <p:sp>
            <p:nvSpPr>
              <p:cNvPr id="9" name="Round Diagonal Corner Rectangle 8"/>
              <p:cNvSpPr/>
              <p:nvPr/>
            </p:nvSpPr>
            <p:spPr>
              <a:xfrm rot="5400000">
                <a:off x="1556258" y="-341868"/>
                <a:ext cx="3888227" cy="6715054"/>
              </a:xfrm>
              <a:prstGeom prst="round2DiagRect">
                <a:avLst>
                  <a:gd name="adj1" fmla="val 50000"/>
                  <a:gd name="adj2" fmla="val 0"/>
                </a:avLst>
              </a:prstGeom>
              <a:ln/>
            </p:spPr>
            <p:style>
              <a:lnRef idx="1">
                <a:schemeClr val="accent1"/>
              </a:lnRef>
              <a:fillRef idx="3">
                <a:schemeClr val="accent1"/>
              </a:fillRef>
              <a:effectRef idx="2">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10" name="Round Diagonal Corner Rectangle 9"/>
              <p:cNvSpPr/>
              <p:nvPr/>
            </p:nvSpPr>
            <p:spPr>
              <a:xfrm>
                <a:off x="695559" y="1499885"/>
                <a:ext cx="8715359" cy="3857941"/>
              </a:xfrm>
              <a:prstGeom prst="round2DiagRect">
                <a:avLst>
                  <a:gd name="adj1" fmla="val 50000"/>
                  <a:gd name="adj2" fmla="val 0"/>
                </a:avLst>
              </a:prstGeom>
              <a:ln/>
            </p:spPr>
            <p:style>
              <a:lnRef idx="1">
                <a:schemeClr val="accent1"/>
              </a:lnRef>
              <a:fillRef idx="2">
                <a:schemeClr val="accent1"/>
              </a:fillRef>
              <a:effectRef idx="1">
                <a:schemeClr val="accent1"/>
              </a:effectRef>
              <a:fontRef idx="minor">
                <a:schemeClr val="dk1"/>
              </a:fontRef>
            </p:style>
            <p:txBody>
              <a:bodyPr rtlCol="1" anchor="ctr"/>
              <a:lstStyle/>
              <a:p>
                <a:pPr algn="ctr" rtl="1" fontAlgn="auto">
                  <a:spcBef>
                    <a:spcPts val="0"/>
                  </a:spcBef>
                  <a:spcAft>
                    <a:spcPts val="0"/>
                  </a:spcAft>
                  <a:defRPr/>
                </a:pPr>
                <a:endParaRPr lang="ar-EG"/>
              </a:p>
            </p:txBody>
          </p:sp>
        </p:grpSp>
        <p:sp>
          <p:nvSpPr>
            <p:cNvPr id="5128" name="TextBox 7"/>
            <p:cNvSpPr txBox="1">
              <a:spLocks noChangeArrowheads="1"/>
            </p:cNvSpPr>
            <p:nvPr/>
          </p:nvSpPr>
          <p:spPr bwMode="auto">
            <a:xfrm>
              <a:off x="2143140" y="2286179"/>
              <a:ext cx="5643712" cy="582653"/>
            </a:xfrm>
            <a:prstGeom prst="rect">
              <a:avLst/>
            </a:prstGeom>
            <a:noFill/>
            <a:ln w="9525">
              <a:noFill/>
              <a:miter lim="800000"/>
              <a:headEnd/>
              <a:tailEnd/>
            </a:ln>
          </p:spPr>
          <p:txBody>
            <a:bodyPr>
              <a:spAutoFit/>
            </a:bodyPr>
            <a:lstStyle/>
            <a:p>
              <a:pPr algn="r" rtl="1"/>
              <a:endParaRPr lang="en-US" sz="3600">
                <a:latin typeface="Calibri" pitchFamily="34" charset="0"/>
              </a:endParaRPr>
            </a:p>
          </p:txBody>
        </p:sp>
      </p:grpSp>
      <p:sp>
        <p:nvSpPr>
          <p:cNvPr id="5126" name="عنوان 1"/>
          <p:cNvSpPr txBox="1">
            <a:spLocks/>
          </p:cNvSpPr>
          <p:nvPr/>
        </p:nvSpPr>
        <p:spPr bwMode="auto">
          <a:xfrm>
            <a:off x="1763713" y="2205038"/>
            <a:ext cx="6915150" cy="1371600"/>
          </a:xfrm>
          <a:prstGeom prst="rect">
            <a:avLst/>
          </a:prstGeom>
          <a:noFill/>
          <a:ln w="9525">
            <a:noFill/>
            <a:miter lim="800000"/>
            <a:headEnd/>
            <a:tailEnd/>
          </a:ln>
        </p:spPr>
        <p:txBody>
          <a:bodyPr anchor="ctr"/>
          <a:lstStyle/>
          <a:p>
            <a:pPr algn="justLow" rtl="1"/>
            <a:r>
              <a:rPr lang="ar-EG" sz="3600" b="1">
                <a:solidFill>
                  <a:srgbClr val="006600"/>
                </a:solidFill>
              </a:rPr>
              <a:t>ذهب رجل إلى طبيب يريد إجراء عملية تجميل ليده وعملية جراحية لقلبه</a:t>
            </a:r>
            <a:endParaRPr lang="en-US" sz="3600" b="1">
              <a:solidFill>
                <a:srgbClr val="006600"/>
              </a:solidFill>
            </a:endParaRPr>
          </a:p>
        </p:txBody>
      </p:sp>
      <p:sp>
        <p:nvSpPr>
          <p:cNvPr id="5127" name="عنوان 1"/>
          <p:cNvSpPr txBox="1">
            <a:spLocks/>
          </p:cNvSpPr>
          <p:nvPr/>
        </p:nvSpPr>
        <p:spPr bwMode="auto">
          <a:xfrm>
            <a:off x="1187450" y="3789363"/>
            <a:ext cx="7467600" cy="1393825"/>
          </a:xfrm>
          <a:prstGeom prst="rect">
            <a:avLst/>
          </a:prstGeom>
          <a:noFill/>
          <a:ln w="9525">
            <a:noFill/>
            <a:miter lim="800000"/>
            <a:headEnd/>
            <a:tailEnd/>
          </a:ln>
        </p:spPr>
        <p:txBody>
          <a:bodyPr anchor="ctr"/>
          <a:lstStyle/>
          <a:p>
            <a:pPr algn="ctr" rtl="1"/>
            <a:r>
              <a:rPr lang="ar-EG" sz="3600" b="1">
                <a:solidFill>
                  <a:srgbClr val="006600"/>
                </a:solidFill>
              </a:rPr>
              <a:t>فبماذا سيبدأ الطبيب؟ ولماذا؟ اربط بين إجابتك وبين الحديث التالي.</a:t>
            </a:r>
            <a:endParaRPr lang="en-US" sz="3600" b="1">
              <a:solidFill>
                <a:srgbClr val="006600"/>
              </a:solidFill>
            </a:endParaRPr>
          </a:p>
        </p:txBody>
      </p:sp>
      <p:pic>
        <p:nvPicPr>
          <p:cNvPr id="1027" name="Picture 3"/>
          <p:cNvPicPr>
            <a:picLocks noChangeAspect="1" noChangeArrowheads="1"/>
          </p:cNvPicPr>
          <p:nvPr/>
        </p:nvPicPr>
        <p:blipFill>
          <a:blip r:embed="rId5" cstate="print">
            <a:lum bright="-9000" contrast="33000"/>
          </a:blip>
          <a:srcRect/>
          <a:stretch>
            <a:fillRect/>
          </a:stretch>
        </p:blipFill>
        <p:spPr bwMode="auto">
          <a:xfrm>
            <a:off x="2051720" y="332656"/>
            <a:ext cx="1948234" cy="1952625"/>
          </a:xfrm>
          <a:prstGeom prst="ellipse">
            <a:avLst/>
          </a:prstGeom>
          <a:ln>
            <a:noFill/>
          </a:ln>
          <a:effectLst>
            <a:softEdge rad="112500"/>
          </a:effectLst>
        </p:spPr>
      </p:pic>
      <p:pic>
        <p:nvPicPr>
          <p:cNvPr id="1028" name="Picture 4"/>
          <p:cNvPicPr>
            <a:picLocks noChangeAspect="1" noChangeArrowheads="1"/>
          </p:cNvPicPr>
          <p:nvPr/>
        </p:nvPicPr>
        <p:blipFill>
          <a:blip r:embed="rId6" cstate="print">
            <a:lum bright="-9000" contrast="33000"/>
          </a:blip>
          <a:srcRect/>
          <a:stretch>
            <a:fillRect/>
          </a:stretch>
        </p:blipFill>
        <p:spPr bwMode="auto">
          <a:xfrm>
            <a:off x="6444208" y="332656"/>
            <a:ext cx="2314575" cy="2028825"/>
          </a:xfrm>
          <a:prstGeom prst="ellipse">
            <a:avLst/>
          </a:prstGeom>
          <a:ln>
            <a:noFill/>
          </a:ln>
          <a:effectLst>
            <a:softEdge rad="112500"/>
          </a:effectLst>
        </p:spPr>
      </p:pic>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strips(downLeft)">
                                      <p:cBhvr>
                                        <p:cTn id="7" dur="500"/>
                                        <p:tgtEl>
                                          <p:spTgt spid="1027"/>
                                        </p:tgtEl>
                                      </p:cBhvr>
                                    </p:animEffect>
                                  </p:childTnLst>
                                </p:cTn>
                              </p:par>
                              <p:par>
                                <p:cTn id="8" presetID="18" presetClass="entr" presetSubtype="12"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strips(downLeft)">
                                      <p:cBhvr>
                                        <p:cTn id="10" dur="500"/>
                                        <p:tgtEl>
                                          <p:spTgt spid="1028"/>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5126"/>
                                        </p:tgtEl>
                                        <p:attrNameLst>
                                          <p:attrName>style.visibility</p:attrName>
                                        </p:attrNameLst>
                                      </p:cBhvr>
                                      <p:to>
                                        <p:strVal val="visible"/>
                                      </p:to>
                                    </p:set>
                                    <p:anim calcmode="lin" valueType="num">
                                      <p:cBhvr additive="base">
                                        <p:cTn id="13" dur="500" fill="hold"/>
                                        <p:tgtEl>
                                          <p:spTgt spid="5126"/>
                                        </p:tgtEl>
                                        <p:attrNameLst>
                                          <p:attrName>ppt_x</p:attrName>
                                        </p:attrNameLst>
                                      </p:cBhvr>
                                      <p:tavLst>
                                        <p:tav tm="0">
                                          <p:val>
                                            <p:strVal val="#ppt_x"/>
                                          </p:val>
                                        </p:tav>
                                        <p:tav tm="100000">
                                          <p:val>
                                            <p:strVal val="#ppt_x"/>
                                          </p:val>
                                        </p:tav>
                                      </p:tavLst>
                                    </p:anim>
                                    <p:anim calcmode="lin" valueType="num">
                                      <p:cBhvr additive="base">
                                        <p:cTn id="14" dur="500" fill="hold"/>
                                        <p:tgtEl>
                                          <p:spTgt spid="512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ذهب رجل إلى طبيب يريد.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127"/>
                                        </p:tgtEl>
                                        <p:attrNameLst>
                                          <p:attrName>style.visibility</p:attrName>
                                        </p:attrNameLst>
                                      </p:cBhvr>
                                      <p:to>
                                        <p:strVal val="visible"/>
                                      </p:to>
                                    </p:set>
                                    <p:anim calcmode="lin" valueType="num">
                                      <p:cBhvr additive="base">
                                        <p:cTn id="19" dur="500" fill="hold"/>
                                        <p:tgtEl>
                                          <p:spTgt spid="5127"/>
                                        </p:tgtEl>
                                        <p:attrNameLst>
                                          <p:attrName>ppt_x</p:attrName>
                                        </p:attrNameLst>
                                      </p:cBhvr>
                                      <p:tavLst>
                                        <p:tav tm="0">
                                          <p:val>
                                            <p:strVal val="#ppt_x"/>
                                          </p:val>
                                        </p:tav>
                                        <p:tav tm="100000">
                                          <p:val>
                                            <p:strVal val="#ppt_x"/>
                                          </p:val>
                                        </p:tav>
                                      </p:tavLst>
                                    </p:anim>
                                    <p:anim calcmode="lin" valueType="num">
                                      <p:cBhvr additive="base">
                                        <p:cTn id="20" dur="500" fill="hold"/>
                                        <p:tgtEl>
                                          <p:spTgt spid="512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4" name="فبماذا سيبدأ الطبيب؟ ولماذا.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6" grpId="0"/>
      <p:bldP spid="51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
          <p:cNvGrpSpPr>
            <a:grpSpLocks/>
          </p:cNvGrpSpPr>
          <p:nvPr/>
        </p:nvGrpSpPr>
        <p:grpSpPr bwMode="auto">
          <a:xfrm>
            <a:off x="900113" y="1412875"/>
            <a:ext cx="7786687" cy="3646488"/>
            <a:chOff x="549" y="1150"/>
            <a:chExt cx="5141" cy="2597"/>
          </a:xfrm>
        </p:grpSpPr>
        <p:grpSp>
          <p:nvGrpSpPr>
            <p:cNvPr id="4100" name="Group 5"/>
            <p:cNvGrpSpPr>
              <a:grpSpLocks/>
            </p:cNvGrpSpPr>
            <p:nvPr/>
          </p:nvGrpSpPr>
          <p:grpSpPr bwMode="auto">
            <a:xfrm>
              <a:off x="549" y="1150"/>
              <a:ext cx="5141" cy="2597"/>
              <a:chOff x="724207" y="1909777"/>
              <a:chExt cx="8156806" cy="3481395"/>
            </a:xfrm>
          </p:grpSpPr>
          <p:grpSp>
            <p:nvGrpSpPr>
              <p:cNvPr id="4102" name="Group 7"/>
              <p:cNvGrpSpPr>
                <a:grpSpLocks/>
              </p:cNvGrpSpPr>
              <p:nvPr/>
            </p:nvGrpSpPr>
            <p:grpSpPr bwMode="auto">
              <a:xfrm>
                <a:off x="724207" y="1909777"/>
                <a:ext cx="8156806" cy="3481395"/>
                <a:chOff x="390614" y="1481152"/>
                <a:chExt cx="9015419" cy="3481418"/>
              </a:xfrm>
            </p:grpSpPr>
            <p:sp>
              <p:nvSpPr>
                <p:cNvPr id="7" name="Round Diagonal Corner Rectangle 8"/>
                <p:cNvSpPr/>
                <p:nvPr/>
              </p:nvSpPr>
              <p:spPr>
                <a:xfrm rot="5400000">
                  <a:off x="1882039" y="-10273"/>
                  <a:ext cx="3481418" cy="6464267"/>
                </a:xfrm>
                <a:prstGeom prst="round2DiagRect">
                  <a:avLst>
                    <a:gd name="adj1" fmla="val 50000"/>
                    <a:gd name="adj2" fmla="val 0"/>
                  </a:avLst>
                </a:prstGeom>
                <a:ln/>
              </p:spPr>
              <p:style>
                <a:lnRef idx="1">
                  <a:schemeClr val="accent1"/>
                </a:lnRef>
                <a:fillRef idx="3">
                  <a:schemeClr val="accent1"/>
                </a:fillRef>
                <a:effectRef idx="2">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8" name="Round Diagonal Corner Rectangle 9"/>
                <p:cNvSpPr/>
                <p:nvPr/>
              </p:nvSpPr>
              <p:spPr>
                <a:xfrm>
                  <a:off x="804165" y="1890374"/>
                  <a:ext cx="8601868" cy="2934273"/>
                </a:xfrm>
                <a:prstGeom prst="round2DiagRect">
                  <a:avLst>
                    <a:gd name="adj1" fmla="val 50000"/>
                    <a:gd name="adj2" fmla="val 0"/>
                  </a:avLst>
                </a:prstGeom>
                <a:ln/>
              </p:spPr>
              <p:style>
                <a:lnRef idx="1">
                  <a:schemeClr val="accent1"/>
                </a:lnRef>
                <a:fillRef idx="2">
                  <a:schemeClr val="accent1"/>
                </a:fillRef>
                <a:effectRef idx="1">
                  <a:schemeClr val="accent1"/>
                </a:effectRef>
                <a:fontRef idx="minor">
                  <a:schemeClr val="dk1"/>
                </a:fontRef>
              </p:style>
              <p:txBody>
                <a:bodyPr rtlCol="1" anchor="ctr"/>
                <a:lstStyle/>
                <a:p>
                  <a:pPr algn="ctr" rtl="1" fontAlgn="auto">
                    <a:spcBef>
                      <a:spcPts val="0"/>
                    </a:spcBef>
                    <a:spcAft>
                      <a:spcPts val="0"/>
                    </a:spcAft>
                    <a:defRPr/>
                  </a:pPr>
                  <a:endParaRPr lang="ar-EG"/>
                </a:p>
              </p:txBody>
            </p:sp>
          </p:grpSp>
          <p:sp>
            <p:nvSpPr>
              <p:cNvPr id="4103" name="TextBox 7"/>
              <p:cNvSpPr txBox="1">
                <a:spLocks noChangeArrowheads="1"/>
              </p:cNvSpPr>
              <p:nvPr/>
            </p:nvSpPr>
            <p:spPr bwMode="auto">
              <a:xfrm>
                <a:off x="2143140" y="2285339"/>
                <a:ext cx="5643712" cy="541308"/>
              </a:xfrm>
              <a:prstGeom prst="rect">
                <a:avLst/>
              </a:prstGeom>
              <a:noFill/>
              <a:ln w="9525">
                <a:noFill/>
                <a:miter lim="800000"/>
                <a:headEnd/>
                <a:tailEnd/>
              </a:ln>
            </p:spPr>
            <p:txBody>
              <a:bodyPr>
                <a:spAutoFit/>
              </a:bodyPr>
              <a:lstStyle/>
              <a:p>
                <a:pPr algn="r" rtl="1"/>
                <a:endParaRPr lang="en-US" sz="3600">
                  <a:latin typeface="Calibri" pitchFamily="34" charset="0"/>
                </a:endParaRPr>
              </a:p>
            </p:txBody>
          </p:sp>
        </p:grpSp>
        <p:sp>
          <p:nvSpPr>
            <p:cNvPr id="4101" name="عنوان 1"/>
            <p:cNvSpPr txBox="1">
              <a:spLocks/>
            </p:cNvSpPr>
            <p:nvPr/>
          </p:nvSpPr>
          <p:spPr bwMode="auto">
            <a:xfrm>
              <a:off x="1170" y="1752"/>
              <a:ext cx="4187" cy="1440"/>
            </a:xfrm>
            <a:prstGeom prst="rect">
              <a:avLst/>
            </a:prstGeom>
            <a:noFill/>
            <a:ln w="9525">
              <a:noFill/>
              <a:miter lim="800000"/>
              <a:headEnd/>
              <a:tailEnd/>
            </a:ln>
          </p:spPr>
          <p:txBody>
            <a:bodyPr anchor="ctr"/>
            <a:lstStyle/>
            <a:p>
              <a:pPr algn="justLow" rtl="1"/>
              <a:r>
                <a:rPr lang="ar-EG" sz="3600" b="1" dirty="0"/>
                <a:t>22- عن أبي هريرة رضي الله عنه قال:</a:t>
              </a:r>
            </a:p>
            <a:p>
              <a:pPr algn="justLow" rtl="1"/>
              <a:r>
                <a:rPr lang="ar-EG" sz="3600" b="1" dirty="0"/>
                <a:t> قال رسول الله صلى الله عليه وسلم: </a:t>
              </a:r>
            </a:p>
            <a:p>
              <a:pPr algn="justLow" rtl="1"/>
              <a:r>
                <a:rPr lang="ar-EG" sz="3600" b="1" dirty="0"/>
                <a:t>(إنَّ الله لاَ يَنْظُرُ إلَى صُوَرِكُمْ وَأَمْوَالِكُمْ، </a:t>
              </a:r>
            </a:p>
            <a:p>
              <a:pPr algn="justLow" rtl="1"/>
              <a:r>
                <a:rPr lang="ar-EG" sz="3600" b="1" dirty="0"/>
                <a:t>وَلَكنْ يَنْظُرُ إِلَى قُلُوبِكُمْ وِأَعْمَالِكُمْ)</a:t>
              </a:r>
              <a:r>
                <a:rPr lang="ar-EG" sz="2400" b="1" dirty="0"/>
                <a:t>(1) </a:t>
              </a:r>
              <a:r>
                <a:rPr lang="ar-EG" sz="3600" b="1" dirty="0"/>
                <a:t>.</a:t>
              </a:r>
              <a:endParaRPr lang="en-US" sz="3600" b="1" dirty="0"/>
            </a:p>
          </p:txBody>
        </p:sp>
      </p:grpSp>
      <p:sp>
        <p:nvSpPr>
          <p:cNvPr id="9" name="مربع نص 8"/>
          <p:cNvSpPr txBox="1"/>
          <p:nvPr/>
        </p:nvSpPr>
        <p:spPr>
          <a:xfrm>
            <a:off x="342900" y="5689600"/>
            <a:ext cx="8458200" cy="95408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lgn="r">
              <a:defRPr/>
            </a:pPr>
            <a:r>
              <a:rPr lang="ar-EG" sz="2800" b="1" dirty="0"/>
              <a:t>(1) أخرجه مسلم: كتاب: البر والصلة، باب تحريم ظلم المسلم وخذله واحتقاره، برقم: (2564).</a:t>
            </a:r>
            <a:endParaRPr lang="en-US" sz="2800" b="1" dirty="0"/>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عن أبي هريرة رضي الله عنه.wav"/>
                                        </p:tgtEl>
                                      </p:cMediaNode>
                                    </p:audio>
                                  </p:sub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subTnLst>
                                    <p:audio>
                                      <p:cMediaNode>
                                        <p:cTn display="0" masterRel="sameClick">
                                          <p:stCondLst>
                                            <p:cond evt="begin" delay="0">
                                              <p:tn val="15"/>
                                            </p:cond>
                                          </p:stCondLst>
                                          <p:endCondLst>
                                            <p:cond evt="onStopAudio" delay="0">
                                              <p:tgtEl>
                                                <p:sldTgt/>
                                              </p:tgtEl>
                                            </p:cond>
                                          </p:endCondLst>
                                        </p:cTn>
                                        <p:tgtEl>
                                          <p:sndTgt r:embed="rId4" name="أخرجه مسلم كتاب البر والصل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5"/>
          <p:cNvGrpSpPr>
            <a:grpSpLocks/>
          </p:cNvGrpSpPr>
          <p:nvPr/>
        </p:nvGrpSpPr>
        <p:grpSpPr bwMode="auto">
          <a:xfrm>
            <a:off x="395288" y="1125538"/>
            <a:ext cx="8385175" cy="4718050"/>
            <a:chOff x="500034" y="1500174"/>
            <a:chExt cx="8385397" cy="4286250"/>
          </a:xfrm>
        </p:grpSpPr>
        <p:grpSp>
          <p:nvGrpSpPr>
            <p:cNvPr id="6150" name="Group 7"/>
            <p:cNvGrpSpPr>
              <a:grpSpLocks/>
            </p:cNvGrpSpPr>
            <p:nvPr/>
          </p:nvGrpSpPr>
          <p:grpSpPr bwMode="auto">
            <a:xfrm>
              <a:off x="500034" y="1500174"/>
              <a:ext cx="8385397" cy="4286250"/>
              <a:chOff x="142844" y="1071546"/>
              <a:chExt cx="9268074" cy="4286280"/>
            </a:xfrm>
          </p:grpSpPr>
          <p:sp>
            <p:nvSpPr>
              <p:cNvPr id="8" name="Round Diagonal Corner Rectangle 8"/>
              <p:cNvSpPr/>
              <p:nvPr/>
            </p:nvSpPr>
            <p:spPr>
              <a:xfrm rot="5400000">
                <a:off x="1556258" y="-341868"/>
                <a:ext cx="3888227" cy="6715054"/>
              </a:xfrm>
              <a:prstGeom prst="round2DiagRect">
                <a:avLst>
                  <a:gd name="adj1" fmla="val 50000"/>
                  <a:gd name="adj2" fmla="val 0"/>
                </a:avLst>
              </a:prstGeom>
              <a:ln/>
            </p:spPr>
            <p:style>
              <a:lnRef idx="1">
                <a:schemeClr val="accent1"/>
              </a:lnRef>
              <a:fillRef idx="3">
                <a:schemeClr val="accent1"/>
              </a:fillRef>
              <a:effectRef idx="2">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9" name="Round Diagonal Corner Rectangle 9"/>
              <p:cNvSpPr/>
              <p:nvPr/>
            </p:nvSpPr>
            <p:spPr>
              <a:xfrm>
                <a:off x="695559" y="1499885"/>
                <a:ext cx="8715359" cy="3857941"/>
              </a:xfrm>
              <a:prstGeom prst="round2DiagRect">
                <a:avLst>
                  <a:gd name="adj1" fmla="val 50000"/>
                  <a:gd name="adj2" fmla="val 0"/>
                </a:avLst>
              </a:prstGeom>
              <a:ln/>
            </p:spPr>
            <p:style>
              <a:lnRef idx="1">
                <a:schemeClr val="accent1"/>
              </a:lnRef>
              <a:fillRef idx="2">
                <a:schemeClr val="accent1"/>
              </a:fillRef>
              <a:effectRef idx="1">
                <a:schemeClr val="accent1"/>
              </a:effectRef>
              <a:fontRef idx="minor">
                <a:schemeClr val="dk1"/>
              </a:fontRef>
            </p:style>
            <p:txBody>
              <a:bodyPr rtlCol="1" anchor="ctr"/>
              <a:lstStyle/>
              <a:p>
                <a:pPr algn="ctr" rtl="1" fontAlgn="auto">
                  <a:spcBef>
                    <a:spcPts val="0"/>
                  </a:spcBef>
                  <a:spcAft>
                    <a:spcPts val="0"/>
                  </a:spcAft>
                  <a:defRPr/>
                </a:pPr>
                <a:endParaRPr lang="ar-EG"/>
              </a:p>
            </p:txBody>
          </p:sp>
        </p:grpSp>
        <p:sp>
          <p:nvSpPr>
            <p:cNvPr id="6151" name="TextBox 7"/>
            <p:cNvSpPr txBox="1">
              <a:spLocks noChangeArrowheads="1"/>
            </p:cNvSpPr>
            <p:nvPr/>
          </p:nvSpPr>
          <p:spPr bwMode="auto">
            <a:xfrm>
              <a:off x="2143140" y="2286179"/>
              <a:ext cx="5643712" cy="582653"/>
            </a:xfrm>
            <a:prstGeom prst="rect">
              <a:avLst/>
            </a:prstGeom>
            <a:noFill/>
            <a:ln w="9525">
              <a:noFill/>
              <a:miter lim="800000"/>
              <a:headEnd/>
              <a:tailEnd/>
            </a:ln>
          </p:spPr>
          <p:txBody>
            <a:bodyPr>
              <a:spAutoFit/>
            </a:bodyPr>
            <a:lstStyle/>
            <a:p>
              <a:pPr algn="r" rtl="1"/>
              <a:endParaRPr lang="en-US" sz="3600">
                <a:latin typeface="Calibri" pitchFamily="34" charset="0"/>
              </a:endParaRPr>
            </a:p>
          </p:txBody>
        </p:sp>
      </p:grpSp>
      <p:pic>
        <p:nvPicPr>
          <p:cNvPr id="10" name="Picture 3"/>
          <p:cNvPicPr>
            <a:picLocks noChangeAspect="1" noChangeArrowheads="1"/>
          </p:cNvPicPr>
          <p:nvPr/>
        </p:nvPicPr>
        <p:blipFill>
          <a:blip r:embed="rId4" cstate="print">
            <a:lum bright="-9000" contrast="33000"/>
          </a:blip>
          <a:srcRect/>
          <a:stretch>
            <a:fillRect/>
          </a:stretch>
        </p:blipFill>
        <p:spPr bwMode="auto">
          <a:xfrm>
            <a:off x="2051720" y="332656"/>
            <a:ext cx="1948234" cy="1952625"/>
          </a:xfrm>
          <a:prstGeom prst="ellipse">
            <a:avLst/>
          </a:prstGeom>
          <a:ln>
            <a:noFill/>
          </a:ln>
          <a:effectLst>
            <a:softEdge rad="112500"/>
          </a:effectLst>
        </p:spPr>
      </p:pic>
      <p:pic>
        <p:nvPicPr>
          <p:cNvPr id="11" name="Picture 4"/>
          <p:cNvPicPr>
            <a:picLocks noChangeAspect="1" noChangeArrowheads="1"/>
          </p:cNvPicPr>
          <p:nvPr/>
        </p:nvPicPr>
        <p:blipFill>
          <a:blip r:embed="rId5" cstate="print">
            <a:lum bright="-9000" contrast="33000"/>
          </a:blip>
          <a:srcRect/>
          <a:stretch>
            <a:fillRect/>
          </a:stretch>
        </p:blipFill>
        <p:spPr bwMode="auto">
          <a:xfrm>
            <a:off x="6444208" y="332656"/>
            <a:ext cx="2314575" cy="2028825"/>
          </a:xfrm>
          <a:prstGeom prst="ellipse">
            <a:avLst/>
          </a:prstGeom>
          <a:ln>
            <a:noFill/>
          </a:ln>
          <a:effectLst>
            <a:softEdge rad="112500"/>
          </a:effectLst>
        </p:spPr>
      </p:pic>
      <p:sp>
        <p:nvSpPr>
          <p:cNvPr id="12" name="عنوان 1"/>
          <p:cNvSpPr txBox="1">
            <a:spLocks/>
          </p:cNvSpPr>
          <p:nvPr/>
        </p:nvSpPr>
        <p:spPr bwMode="auto">
          <a:xfrm>
            <a:off x="1331913" y="2133600"/>
            <a:ext cx="7143750" cy="3500438"/>
          </a:xfrm>
          <a:prstGeom prst="rect">
            <a:avLst/>
          </a:prstGeom>
          <a:noFill/>
          <a:ln w="9525">
            <a:noFill/>
            <a:miter lim="800000"/>
            <a:headEnd/>
            <a:tailEnd/>
          </a:ln>
        </p:spPr>
        <p:txBody>
          <a:bodyPr anchor="ctr"/>
          <a:lstStyle/>
          <a:p>
            <a:pPr algn="ctr" rtl="1"/>
            <a:r>
              <a:rPr lang="ar-EG" sz="3600" b="1">
                <a:solidFill>
                  <a:srgbClr val="0000FF"/>
                </a:solidFill>
              </a:rPr>
              <a:t>سيبدأ الطبيب بعمل جراحة القلب أولا لأن القلب هو الذي يمد الإنسان بالحياة وهذه الإجابة تفسر أن الحديث يتكلم عما في صدر الإنسان من قلب وأهمية وجوده في حياة الإنسان. </a:t>
            </a:r>
            <a:endParaRPr lang="en-US" sz="3600">
              <a:solidFill>
                <a:srgbClr val="0000FF"/>
              </a:solidFill>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subTnLst>
                                    <p:audio>
                                      <p:cMediaNode>
                                        <p:cTn display="0" masterRel="sameClick">
                                          <p:stCondLst>
                                            <p:cond evt="begin" delay="0">
                                              <p:tn val="5"/>
                                            </p:cond>
                                          </p:stCondLst>
                                          <p:endCondLst>
                                            <p:cond evt="onStopAudio" delay="0">
                                              <p:tgtEl>
                                                <p:sldTgt/>
                                              </p:tgtEl>
                                            </p:cond>
                                          </p:endCondLst>
                                        </p:cTn>
                                        <p:tgtEl>
                                          <p:sndTgt r:embed="rId3" name="سيبدأ الطبيب بعمل جراحة القلب.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a:grpSpLocks/>
          </p:cNvGrpSpPr>
          <p:nvPr/>
        </p:nvGrpSpPr>
        <p:grpSpPr bwMode="auto">
          <a:xfrm>
            <a:off x="714375" y="571500"/>
            <a:ext cx="7961313" cy="5643563"/>
            <a:chOff x="714347" y="571480"/>
            <a:chExt cx="7961342" cy="5643583"/>
          </a:xfrm>
        </p:grpSpPr>
        <p:sp>
          <p:nvSpPr>
            <p:cNvPr id="5" name="Round Diagonal Corner Rectangle 4"/>
            <p:cNvSpPr/>
            <p:nvPr/>
          </p:nvSpPr>
          <p:spPr bwMode="auto">
            <a:xfrm rot="5400000">
              <a:off x="913579" y="372248"/>
              <a:ext cx="5249882" cy="5648346"/>
            </a:xfrm>
            <a:prstGeom prst="round2DiagRect">
              <a:avLst>
                <a:gd name="adj1" fmla="val 50000"/>
                <a:gd name="adj2" fmla="val 0"/>
              </a:avLst>
            </a:prstGeom>
            <a:ln/>
          </p:spPr>
          <p:style>
            <a:lnRef idx="3">
              <a:schemeClr val="lt1"/>
            </a:lnRef>
            <a:fillRef idx="1">
              <a:schemeClr val="accent3"/>
            </a:fillRef>
            <a:effectRef idx="1">
              <a:schemeClr val="accent3"/>
            </a:effectRef>
            <a:fontRef idx="minor">
              <a:schemeClr val="lt1"/>
            </a:fontRef>
          </p:style>
          <p:txBody>
            <a:bodyPr rtlCol="1" anchor="ctr"/>
            <a:lstStyle/>
            <a:p>
              <a:pPr algn="ctr" rtl="1" fontAlgn="auto">
                <a:spcBef>
                  <a:spcPts val="0"/>
                </a:spcBef>
                <a:spcAft>
                  <a:spcPts val="0"/>
                </a:spcAft>
                <a:defRPr/>
              </a:pPr>
              <a:endParaRPr lang="ar-EG"/>
            </a:p>
          </p:txBody>
        </p:sp>
        <p:sp>
          <p:nvSpPr>
            <p:cNvPr id="6" name="Round Diagonal Corner Rectangle 5"/>
            <p:cNvSpPr/>
            <p:nvPr/>
          </p:nvSpPr>
          <p:spPr bwMode="auto">
            <a:xfrm>
              <a:off x="790547" y="1000107"/>
              <a:ext cx="7885142" cy="5214956"/>
            </a:xfrm>
            <a:prstGeom prst="round2DiagRect">
              <a:avLst>
                <a:gd name="adj1" fmla="val 50000"/>
                <a:gd name="adj2" fmla="val 0"/>
              </a:avLst>
            </a:prstGeom>
            <a:ln/>
          </p:spPr>
          <p:style>
            <a:lnRef idx="1">
              <a:schemeClr val="accent3"/>
            </a:lnRef>
            <a:fillRef idx="2">
              <a:schemeClr val="accent3"/>
            </a:fillRef>
            <a:effectRef idx="1">
              <a:schemeClr val="accent3"/>
            </a:effectRef>
            <a:fontRef idx="minor">
              <a:schemeClr val="dk1"/>
            </a:fontRef>
          </p:style>
          <p:txBody>
            <a:bodyPr rtlCol="1" anchor="ctr"/>
            <a:lstStyle/>
            <a:p>
              <a:pPr algn="ctr" rtl="1" fontAlgn="auto">
                <a:spcBef>
                  <a:spcPts val="0"/>
                </a:spcBef>
                <a:spcAft>
                  <a:spcPts val="0"/>
                </a:spcAft>
                <a:defRPr/>
              </a:pPr>
              <a:endParaRPr lang="ar-EG"/>
            </a:p>
          </p:txBody>
        </p:sp>
        <p:sp>
          <p:nvSpPr>
            <p:cNvPr id="7175" name="عنوان 1"/>
            <p:cNvSpPr txBox="1">
              <a:spLocks/>
            </p:cNvSpPr>
            <p:nvPr/>
          </p:nvSpPr>
          <p:spPr bwMode="auto">
            <a:xfrm>
              <a:off x="2267722" y="1340751"/>
              <a:ext cx="6143668" cy="1371604"/>
            </a:xfrm>
            <a:prstGeom prst="rect">
              <a:avLst/>
            </a:prstGeom>
            <a:noFill/>
            <a:ln w="9525">
              <a:noFill/>
              <a:miter lim="800000"/>
              <a:headEnd/>
              <a:tailEnd/>
            </a:ln>
          </p:spPr>
          <p:txBody>
            <a:bodyPr anchor="ctr"/>
            <a:lstStyle/>
            <a:p>
              <a:pPr algn="justLow" rtl="1">
                <a:buFont typeface="Wingdings" pitchFamily="2" charset="2"/>
                <a:buChar char="Ø"/>
              </a:pPr>
              <a:r>
                <a:rPr lang="ar-EG" sz="3600" b="1" dirty="0">
                  <a:solidFill>
                    <a:srgbClr val="FF0000"/>
                  </a:solidFill>
                </a:rPr>
                <a:t> اختر أي العناوين التالية أنسب </a:t>
              </a:r>
              <a:r>
                <a:rPr lang="ar-EG" sz="3600" b="1" dirty="0" smtClean="0">
                  <a:solidFill>
                    <a:srgbClr val="FF0000"/>
                  </a:solidFill>
                </a:rPr>
                <a:t>واكتبه </a:t>
              </a:r>
              <a:r>
                <a:rPr lang="ar-EG" sz="3600" b="1" dirty="0">
                  <a:solidFill>
                    <a:srgbClr val="FF0000"/>
                  </a:solidFill>
                </a:rPr>
                <a:t>في أعلى الصفحة:</a:t>
              </a:r>
              <a:endParaRPr lang="en-US" sz="3600" b="1" dirty="0">
                <a:solidFill>
                  <a:srgbClr val="FF0000"/>
                </a:solidFill>
              </a:endParaRPr>
            </a:p>
          </p:txBody>
        </p:sp>
      </p:grpSp>
      <p:sp>
        <p:nvSpPr>
          <p:cNvPr id="6152" name="عنوان 1"/>
          <p:cNvSpPr txBox="1">
            <a:spLocks/>
          </p:cNvSpPr>
          <p:nvPr/>
        </p:nvSpPr>
        <p:spPr bwMode="auto">
          <a:xfrm>
            <a:off x="1331913" y="2781300"/>
            <a:ext cx="7000875" cy="1905000"/>
          </a:xfrm>
          <a:prstGeom prst="rect">
            <a:avLst/>
          </a:prstGeom>
          <a:noFill/>
          <a:ln w="9525">
            <a:noFill/>
            <a:miter lim="800000"/>
            <a:headEnd/>
            <a:tailEnd/>
          </a:ln>
        </p:spPr>
        <p:txBody>
          <a:bodyPr anchor="ctr"/>
          <a:lstStyle/>
          <a:p>
            <a:pPr marL="742950" indent="-742950" algn="justLow" rtl="1"/>
            <a:r>
              <a:rPr lang="ar-EG" sz="3600" b="1"/>
              <a:t>أهمية أعمال القلوب – أهمية أعمال الجوارح – أهمية أعمال القلوب وأعمال الجوارح</a:t>
            </a:r>
            <a:endParaRPr lang="en-US" sz="3600" b="1"/>
          </a:p>
        </p:txBody>
      </p:sp>
      <p:sp>
        <p:nvSpPr>
          <p:cNvPr id="6153" name="عنوان 1"/>
          <p:cNvSpPr txBox="1">
            <a:spLocks/>
          </p:cNvSpPr>
          <p:nvPr/>
        </p:nvSpPr>
        <p:spPr bwMode="auto">
          <a:xfrm>
            <a:off x="1547813" y="4581525"/>
            <a:ext cx="6005512" cy="1214438"/>
          </a:xfrm>
          <a:prstGeom prst="rect">
            <a:avLst/>
          </a:prstGeom>
          <a:noFill/>
          <a:ln w="9525">
            <a:noFill/>
            <a:miter lim="800000"/>
            <a:headEnd/>
            <a:tailEnd/>
          </a:ln>
        </p:spPr>
        <p:txBody>
          <a:bodyPr anchor="ctr"/>
          <a:lstStyle/>
          <a:p>
            <a:pPr marL="742950" indent="-742950" algn="ctr" rtl="1"/>
            <a:r>
              <a:rPr lang="ar-EG" sz="3600" b="1">
                <a:solidFill>
                  <a:srgbClr val="0000FF"/>
                </a:solidFill>
              </a:rPr>
              <a:t>أهمية أعمال القلوب وأعمال الجوارح</a:t>
            </a:r>
            <a:endParaRPr lang="en-US" sz="3600" b="1">
              <a:solidFill>
                <a:srgbClr val="0000FF"/>
              </a:solidFill>
            </a:endParaRPr>
          </a:p>
          <a:p>
            <a:pPr marL="742950" indent="-742950" algn="ctr" rtl="1"/>
            <a:endParaRPr lang="en-US" sz="3600" b="1">
              <a:solidFill>
                <a:srgbClr val="0000FF"/>
              </a:solidFill>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اختر أي العناوين التالية أنسب.wav"/>
                                        </p:tgtEl>
                                      </p:cMediaNode>
                                    </p:audio>
                                  </p:sub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6152"/>
                                        </p:tgtEl>
                                        <p:attrNameLst>
                                          <p:attrName>style.visibility</p:attrName>
                                        </p:attrNameLst>
                                      </p:cBhvr>
                                      <p:to>
                                        <p:strVal val="visible"/>
                                      </p:to>
                                    </p:set>
                                    <p:anim calcmode="lin" valueType="num">
                                      <p:cBhvr>
                                        <p:cTn id="19" dur="500" fill="hold"/>
                                        <p:tgtEl>
                                          <p:spTgt spid="6152"/>
                                        </p:tgtEl>
                                        <p:attrNameLst>
                                          <p:attrName>ppt_w</p:attrName>
                                        </p:attrNameLst>
                                      </p:cBhvr>
                                      <p:tavLst>
                                        <p:tav tm="0">
                                          <p:val>
                                            <p:fltVal val="0"/>
                                          </p:val>
                                        </p:tav>
                                        <p:tav tm="100000">
                                          <p:val>
                                            <p:strVal val="#ppt_w"/>
                                          </p:val>
                                        </p:tav>
                                      </p:tavLst>
                                    </p:anim>
                                    <p:anim calcmode="lin" valueType="num">
                                      <p:cBhvr>
                                        <p:cTn id="20" dur="500" fill="hold"/>
                                        <p:tgtEl>
                                          <p:spTgt spid="6152"/>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7"/>
                                            </p:cond>
                                          </p:stCondLst>
                                          <p:endCondLst>
                                            <p:cond evt="onStopAudio" delay="0">
                                              <p:tgtEl>
                                                <p:sldTgt/>
                                              </p:tgtEl>
                                            </p:cond>
                                          </p:endCondLst>
                                        </p:cTn>
                                        <p:tgtEl>
                                          <p:sndTgt r:embed="rId4" name="أهمية أعمال القلوب – أهمية أعمال.wav"/>
                                        </p:tgtEl>
                                      </p:cMediaNode>
                                    </p:audio>
                                  </p:subTnLst>
                                </p:cTn>
                              </p:par>
                            </p:childTnLst>
                          </p:cTn>
                        </p:par>
                      </p:childTnLst>
                    </p:cTn>
                  </p:par>
                  <p:par>
                    <p:cTn id="21" fill="hold">
                      <p:stCondLst>
                        <p:cond delay="indefinite"/>
                      </p:stCondLst>
                      <p:childTnLst>
                        <p:par>
                          <p:cTn id="22" fill="hold">
                            <p:stCondLst>
                              <p:cond delay="0"/>
                            </p:stCondLst>
                            <p:childTnLst>
                              <p:par>
                                <p:cTn id="23" presetID="51" presetClass="entr" presetSubtype="0" fill="hold" grpId="0" nodeType="clickEffect">
                                  <p:stCondLst>
                                    <p:cond delay="0"/>
                                  </p:stCondLst>
                                  <p:childTnLst>
                                    <p:set>
                                      <p:cBhvr>
                                        <p:cTn id="24" dur="1" fill="hold">
                                          <p:stCondLst>
                                            <p:cond delay="0"/>
                                          </p:stCondLst>
                                        </p:cTn>
                                        <p:tgtEl>
                                          <p:spTgt spid="6153"/>
                                        </p:tgtEl>
                                        <p:attrNameLst>
                                          <p:attrName>style.visibility</p:attrName>
                                        </p:attrNameLst>
                                      </p:cBhvr>
                                      <p:to>
                                        <p:strVal val="visible"/>
                                      </p:to>
                                    </p:set>
                                    <p:animEffect transition="in" filter="fade">
                                      <p:cBhvr>
                                        <p:cTn id="25" dur="770" decel="100000"/>
                                        <p:tgtEl>
                                          <p:spTgt spid="6153"/>
                                        </p:tgtEl>
                                      </p:cBhvr>
                                    </p:animEffect>
                                    <p:animScale>
                                      <p:cBhvr>
                                        <p:cTn id="26" dur="770" decel="100000"/>
                                        <p:tgtEl>
                                          <p:spTgt spid="6153"/>
                                        </p:tgtEl>
                                      </p:cBhvr>
                                      <p:from x="10000" y="10000"/>
                                      <p:to x="200000" y="450000"/>
                                    </p:animScale>
                                    <p:animScale>
                                      <p:cBhvr>
                                        <p:cTn id="27" dur="1230" accel="100000" fill="hold">
                                          <p:stCondLst>
                                            <p:cond delay="770"/>
                                          </p:stCondLst>
                                        </p:cTn>
                                        <p:tgtEl>
                                          <p:spTgt spid="6153"/>
                                        </p:tgtEl>
                                      </p:cBhvr>
                                      <p:from x="200000" y="450000"/>
                                      <p:to x="100000" y="100000"/>
                                    </p:animScale>
                                    <p:set>
                                      <p:cBhvr>
                                        <p:cTn id="28" dur="770" fill="hold"/>
                                        <p:tgtEl>
                                          <p:spTgt spid="6153"/>
                                        </p:tgtEl>
                                        <p:attrNameLst>
                                          <p:attrName>ppt_x</p:attrName>
                                        </p:attrNameLst>
                                      </p:cBhvr>
                                      <p:to>
                                        <p:strVal val="(0.5)"/>
                                      </p:to>
                                    </p:set>
                                    <p:anim from="(0.5)" to="(#ppt_x)" calcmode="lin" valueType="num">
                                      <p:cBhvr>
                                        <p:cTn id="29" dur="1230" accel="100000" fill="hold">
                                          <p:stCondLst>
                                            <p:cond delay="770"/>
                                          </p:stCondLst>
                                        </p:cTn>
                                        <p:tgtEl>
                                          <p:spTgt spid="6153"/>
                                        </p:tgtEl>
                                        <p:attrNameLst>
                                          <p:attrName>ppt_x</p:attrName>
                                        </p:attrNameLst>
                                      </p:cBhvr>
                                    </p:anim>
                                    <p:set>
                                      <p:cBhvr>
                                        <p:cTn id="30" dur="770" fill="hold"/>
                                        <p:tgtEl>
                                          <p:spTgt spid="6153"/>
                                        </p:tgtEl>
                                        <p:attrNameLst>
                                          <p:attrName>ppt_y</p:attrName>
                                        </p:attrNameLst>
                                      </p:cBhvr>
                                      <p:to>
                                        <p:strVal val="(#ppt_y+0.4)"/>
                                      </p:to>
                                    </p:set>
                                    <p:anim from="(#ppt_y+0.4)" to="(#ppt_y)" calcmode="lin" valueType="num">
                                      <p:cBhvr>
                                        <p:cTn id="31" dur="1230" accel="100000" fill="hold">
                                          <p:stCondLst>
                                            <p:cond delay="770"/>
                                          </p:stCondLst>
                                        </p:cTn>
                                        <p:tgtEl>
                                          <p:spTgt spid="6153"/>
                                        </p:tgtEl>
                                        <p:attrNameLst>
                                          <p:attrName>ppt_y</p:attrName>
                                        </p:attrNameLst>
                                      </p:cBhvr>
                                    </p:anim>
                                  </p:childTnLst>
                                  <p:subTnLst>
                                    <p:audio>
                                      <p:cMediaNode>
                                        <p:cTn display="0" masterRel="sameClick">
                                          <p:stCondLst>
                                            <p:cond evt="begin" delay="0">
                                              <p:tn val="23"/>
                                            </p:cond>
                                          </p:stCondLst>
                                          <p:endCondLst>
                                            <p:cond evt="onStopAudio" delay="0">
                                              <p:tgtEl>
                                                <p:sldTgt/>
                                              </p:tgtEl>
                                            </p:cond>
                                          </p:endCondLst>
                                        </p:cTn>
                                        <p:tgtEl>
                                          <p:sndTgt r:embed="rId5" name="أهمية أعمال القلوب وأعمال الجوارح.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2" grpId="0"/>
      <p:bldP spid="615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285750" y="1928813"/>
            <a:ext cx="8385175" cy="4286250"/>
            <a:chOff x="500034" y="1500174"/>
            <a:chExt cx="8385397" cy="4286250"/>
          </a:xfrm>
        </p:grpSpPr>
        <p:grpSp>
          <p:nvGrpSpPr>
            <p:cNvPr id="8217" name="Group 7"/>
            <p:cNvGrpSpPr>
              <a:grpSpLocks/>
            </p:cNvGrpSpPr>
            <p:nvPr/>
          </p:nvGrpSpPr>
          <p:grpSpPr bwMode="auto">
            <a:xfrm>
              <a:off x="500034" y="1500174"/>
              <a:ext cx="8385397" cy="4286250"/>
              <a:chOff x="142844" y="1071546"/>
              <a:chExt cx="9268074" cy="4286280"/>
            </a:xfrm>
          </p:grpSpPr>
          <p:sp>
            <p:nvSpPr>
              <p:cNvPr id="5" name="Round Diagonal Corner Rectangle 4"/>
              <p:cNvSpPr/>
              <p:nvPr/>
            </p:nvSpPr>
            <p:spPr>
              <a:xfrm rot="5400000">
                <a:off x="1556465" y="-342075"/>
                <a:ext cx="3887814" cy="6715055"/>
              </a:xfrm>
              <a:prstGeom prst="round2DiagRect">
                <a:avLst>
                  <a:gd name="adj1" fmla="val 50000"/>
                  <a:gd name="adj2" fmla="val 0"/>
                </a:avLst>
              </a:prstGeom>
              <a:blipFill>
                <a:blip r:embed="rId14" cstate="print"/>
                <a:stretch>
                  <a:fillRect/>
                </a:stretch>
              </a:blip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sp>
            <p:nvSpPr>
              <p:cNvPr id="6" name="Round Diagonal Corner Rectangle 5"/>
              <p:cNvSpPr/>
              <p:nvPr/>
            </p:nvSpPr>
            <p:spPr>
              <a:xfrm>
                <a:off x="695513" y="1500174"/>
                <a:ext cx="8715405" cy="3857652"/>
              </a:xfrm>
              <a:prstGeom prst="round2DiagRect">
                <a:avLst>
                  <a:gd name="adj1" fmla="val 50000"/>
                  <a:gd name="adj2" fmla="val 0"/>
                </a:avLst>
              </a:prstGeom>
              <a:gradFill>
                <a:gsLst>
                  <a:gs pos="0">
                    <a:srgbClr val="800080"/>
                  </a:gs>
                  <a:gs pos="50000">
                    <a:srgbClr val="FFFF00"/>
                  </a:gs>
                  <a:gs pos="100000">
                    <a:srgbClr val="9900FF"/>
                  </a:gs>
                </a:gsLst>
                <a:lin ang="16200000" scaled="0"/>
              </a:gradFill>
              <a:ln w="57150">
                <a:solidFill>
                  <a:schemeClr val="tx1"/>
                </a:solidFill>
              </a:ln>
              <a:effectLst>
                <a:innerShdw blurRad="508000">
                  <a:srgbClr val="C00000"/>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endParaRPr lang="ar-EG"/>
              </a:p>
            </p:txBody>
          </p:sp>
        </p:grpSp>
        <p:sp>
          <p:nvSpPr>
            <p:cNvPr id="8218" name="TextBox 3"/>
            <p:cNvSpPr txBox="1">
              <a:spLocks noChangeArrowheads="1"/>
            </p:cNvSpPr>
            <p:nvPr/>
          </p:nvSpPr>
          <p:spPr bwMode="auto">
            <a:xfrm>
              <a:off x="2143108" y="2285992"/>
              <a:ext cx="5643602" cy="646331"/>
            </a:xfrm>
            <a:prstGeom prst="rect">
              <a:avLst/>
            </a:prstGeom>
            <a:noFill/>
            <a:ln w="9525">
              <a:noFill/>
              <a:miter lim="800000"/>
              <a:headEnd/>
              <a:tailEnd/>
            </a:ln>
          </p:spPr>
          <p:txBody>
            <a:bodyPr>
              <a:spAutoFit/>
            </a:bodyPr>
            <a:lstStyle/>
            <a:p>
              <a:pPr algn="r" rtl="1"/>
              <a:endParaRPr lang="en-US" sz="3600">
                <a:latin typeface="Calibri" pitchFamily="34" charset="0"/>
              </a:endParaRPr>
            </a:p>
          </p:txBody>
        </p:sp>
      </p:grpSp>
      <p:sp>
        <p:nvSpPr>
          <p:cNvPr id="7" name="Snip Diagonal Corner Rectangle 6"/>
          <p:cNvSpPr/>
          <p:nvPr/>
        </p:nvSpPr>
        <p:spPr>
          <a:xfrm>
            <a:off x="2901954" y="285728"/>
            <a:ext cx="3357586" cy="857256"/>
          </a:xfrm>
          <a:prstGeom prst="snip2DiagRect">
            <a:avLst/>
          </a:prstGeom>
          <a:ln/>
        </p:spPr>
        <p:style>
          <a:lnRef idx="0">
            <a:schemeClr val="accent6"/>
          </a:lnRef>
          <a:fillRef idx="3">
            <a:schemeClr val="accent6"/>
          </a:fillRef>
          <a:effectRef idx="3">
            <a:schemeClr val="accent6"/>
          </a:effectRef>
          <a:fontRef idx="minor">
            <a:schemeClr val="lt1"/>
          </a:fontRef>
        </p:style>
        <p:txBody>
          <a:bodyPr rtlCol="1" anchor="ctr"/>
          <a:lstStyle/>
          <a:p>
            <a:pPr algn="ctr" rtl="1" fontAlgn="auto">
              <a:spcBef>
                <a:spcPts val="0"/>
              </a:spcBef>
              <a:spcAft>
                <a:spcPts val="0"/>
              </a:spcAft>
              <a:defRPr/>
            </a:pPr>
            <a:r>
              <a:rPr lang="ar-SA" sz="4400" b="1" dirty="0">
                <a:solidFill>
                  <a:schemeClr val="bg1"/>
                </a:solidFill>
              </a:rPr>
              <a:t>معاني الكلمات</a:t>
            </a:r>
            <a:endParaRPr lang="ar-EG" sz="4400" b="1" dirty="0">
              <a:solidFill>
                <a:schemeClr val="bg1"/>
              </a:solidFill>
            </a:endParaRPr>
          </a:p>
        </p:txBody>
      </p:sp>
      <p:sp>
        <p:nvSpPr>
          <p:cNvPr id="18463" name="عنوان 1"/>
          <p:cNvSpPr txBox="1">
            <a:spLocks/>
          </p:cNvSpPr>
          <p:nvPr/>
        </p:nvSpPr>
        <p:spPr bwMode="auto">
          <a:xfrm>
            <a:off x="2357438" y="2428875"/>
            <a:ext cx="5929312" cy="762000"/>
          </a:xfrm>
          <a:prstGeom prst="rect">
            <a:avLst/>
          </a:prstGeom>
          <a:noFill/>
          <a:ln w="9525">
            <a:noFill/>
            <a:miter lim="800000"/>
            <a:headEnd/>
            <a:tailEnd/>
          </a:ln>
        </p:spPr>
        <p:txBody>
          <a:bodyPr anchor="ctr"/>
          <a:lstStyle/>
          <a:p>
            <a:pPr algn="ctr"/>
            <a:r>
              <a:rPr lang="ar-EG" sz="3200" b="1">
                <a:solidFill>
                  <a:schemeClr val="bg1"/>
                </a:solidFill>
              </a:rPr>
              <a:t>اختر أي المعاني أنسب:</a:t>
            </a:r>
            <a:endParaRPr lang="en-US" sz="3200" b="1">
              <a:solidFill>
                <a:schemeClr val="bg1"/>
              </a:solidFill>
            </a:endParaRPr>
          </a:p>
        </p:txBody>
      </p:sp>
      <p:graphicFrame>
        <p:nvGraphicFramePr>
          <p:cNvPr id="12" name="جدول 11"/>
          <p:cNvGraphicFramePr>
            <a:graphicFrameLocks noGrp="1"/>
          </p:cNvGraphicFramePr>
          <p:nvPr/>
        </p:nvGraphicFramePr>
        <p:xfrm>
          <a:off x="1404935" y="3378200"/>
          <a:ext cx="6524628" cy="2194560"/>
        </p:xfrm>
        <a:graphic>
          <a:graphicData uri="http://schemas.openxmlformats.org/drawingml/2006/table">
            <a:tbl>
              <a:tblPr rtl="1" firstRow="1" bandRow="1">
                <a:tableStyleId>{00A15C55-8517-42AA-B614-E9B94910E393}</a:tableStyleId>
              </a:tblPr>
              <a:tblGrid>
                <a:gridCol w="2242832"/>
                <a:gridCol w="4281796"/>
              </a:tblGrid>
              <a:tr h="370840">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EG" sz="36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en-US" sz="3600" b="1" i="0" u="none" strike="noStrike" cap="none" normalizeH="0" baseline="0" dirty="0" smtClean="0">
                        <a:ln>
                          <a:noFill/>
                        </a:ln>
                        <a:solidFill>
                          <a:srgbClr val="FFFF00"/>
                        </a:solidFill>
                        <a:effectLst/>
                        <a:latin typeface="Times New Roman" pitchFamily="18" charset="0"/>
                        <a:cs typeface="Times New Roman" pitchFamily="18" charset="0"/>
                      </a:endParaRPr>
                    </a:p>
                  </a:txBody>
                  <a:tcPr marL="68580" marR="68580" marT="0" marB="0" horzOverflow="overflow"/>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dirty="0" smtClean="0">
                        <a:ln>
                          <a:noFill/>
                        </a:ln>
                        <a:solidFill>
                          <a:srgbClr val="FFFF00"/>
                        </a:solidFill>
                        <a:effectLst/>
                        <a:latin typeface="Times New Roman" pitchFamily="18" charset="0"/>
                        <a:cs typeface="Times New Roman" pitchFamily="18" charset="0"/>
                      </a:endParaRPr>
                    </a:p>
                  </a:txBody>
                  <a:tcPr marL="68580" marR="68580" marT="0" marB="0" horzOverflow="overflow"/>
                </a:tc>
              </a:tr>
              <a:tr h="370840">
                <a:tc>
                  <a:txBody>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ar-EG" sz="3600" b="1" i="0" u="none" strike="noStrike" cap="none" normalizeH="0" baseline="0" dirty="0" smtClean="0">
                          <a:ln>
                            <a:noFill/>
                          </a:ln>
                          <a:solidFill>
                            <a:schemeClr val="tx1"/>
                          </a:solidFill>
                          <a:effectLst/>
                          <a:latin typeface="Times New Roman" pitchFamily="18" charset="0"/>
                          <a:cs typeface="Times New Roman" pitchFamily="18" charset="0"/>
                        </a:rPr>
                        <a:t>   </a:t>
                      </a:r>
                    </a:p>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3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EG" sz="36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en-US" sz="3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ar-EG" sz="3600" b="1" i="0" u="none" strike="noStrike" cap="none" normalizeH="0" baseline="0" dirty="0" smtClean="0">
                          <a:ln>
                            <a:noFill/>
                          </a:ln>
                          <a:solidFill>
                            <a:schemeClr val="tx1"/>
                          </a:solidFill>
                          <a:effectLst/>
                          <a:latin typeface="Times New Roman" pitchFamily="18"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ar-EG" sz="36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en-US" sz="36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0" marR="68580" marT="0" marB="0" horzOverflow="overflow"/>
                </a:tc>
              </a:tr>
            </a:tbl>
          </a:graphicData>
        </a:graphic>
      </p:graphicFrame>
      <p:sp>
        <p:nvSpPr>
          <p:cNvPr id="13" name="شكل بيضاوي 12"/>
          <p:cNvSpPr/>
          <p:nvPr/>
        </p:nvSpPr>
        <p:spPr>
          <a:xfrm>
            <a:off x="1619250" y="5013325"/>
            <a:ext cx="3744913" cy="57626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مستطيل 10"/>
          <p:cNvSpPr>
            <a:spLocks noChangeArrowheads="1"/>
          </p:cNvSpPr>
          <p:nvPr/>
        </p:nvSpPr>
        <p:spPr bwMode="auto">
          <a:xfrm>
            <a:off x="6443663" y="3357563"/>
            <a:ext cx="1054100" cy="646112"/>
          </a:xfrm>
          <a:prstGeom prst="rect">
            <a:avLst/>
          </a:prstGeom>
          <a:noFill/>
          <a:ln w="9525">
            <a:noFill/>
            <a:miter lim="800000"/>
            <a:headEnd/>
            <a:tailEnd/>
          </a:ln>
        </p:spPr>
        <p:txBody>
          <a:bodyPr wrap="none">
            <a:spAutoFit/>
          </a:bodyPr>
          <a:lstStyle/>
          <a:p>
            <a:r>
              <a:rPr lang="ar-EG" sz="3600" b="1">
                <a:solidFill>
                  <a:schemeClr val="bg1"/>
                </a:solidFill>
                <a:latin typeface="Times New Roman" pitchFamily="18" charset="0"/>
                <a:cs typeface="Times New Roman" pitchFamily="18" charset="0"/>
              </a:rPr>
              <a:t>الكلمة</a:t>
            </a:r>
            <a:endParaRPr lang="en-US" sz="3600" b="1">
              <a:solidFill>
                <a:schemeClr val="bg1"/>
              </a:solidFill>
            </a:endParaRPr>
          </a:p>
        </p:txBody>
      </p:sp>
      <p:sp>
        <p:nvSpPr>
          <p:cNvPr id="14" name="مستطيل 13"/>
          <p:cNvSpPr>
            <a:spLocks noChangeArrowheads="1"/>
          </p:cNvSpPr>
          <p:nvPr/>
        </p:nvSpPr>
        <p:spPr bwMode="auto">
          <a:xfrm>
            <a:off x="3132138" y="3357563"/>
            <a:ext cx="1103312" cy="646112"/>
          </a:xfrm>
          <a:prstGeom prst="rect">
            <a:avLst/>
          </a:prstGeom>
          <a:noFill/>
          <a:ln w="9525">
            <a:noFill/>
            <a:miter lim="800000"/>
            <a:headEnd/>
            <a:tailEnd/>
          </a:ln>
        </p:spPr>
        <p:txBody>
          <a:bodyPr wrap="none">
            <a:spAutoFit/>
          </a:bodyPr>
          <a:lstStyle/>
          <a:p>
            <a:r>
              <a:rPr lang="ar-EG" sz="3600" b="1">
                <a:solidFill>
                  <a:schemeClr val="bg1"/>
                </a:solidFill>
                <a:latin typeface="Times New Roman" pitchFamily="18" charset="0"/>
                <a:cs typeface="Times New Roman" pitchFamily="18" charset="0"/>
              </a:rPr>
              <a:t>معناها</a:t>
            </a:r>
            <a:endParaRPr lang="en-US" sz="3600" b="1">
              <a:solidFill>
                <a:schemeClr val="bg1"/>
              </a:solidFill>
            </a:endParaRPr>
          </a:p>
        </p:txBody>
      </p:sp>
      <p:sp>
        <p:nvSpPr>
          <p:cNvPr id="15" name="مستطيل 14"/>
          <p:cNvSpPr>
            <a:spLocks noChangeArrowheads="1"/>
          </p:cNvSpPr>
          <p:nvPr/>
        </p:nvSpPr>
        <p:spPr bwMode="auto">
          <a:xfrm>
            <a:off x="6372225" y="4437063"/>
            <a:ext cx="1160463" cy="584200"/>
          </a:xfrm>
          <a:prstGeom prst="rect">
            <a:avLst/>
          </a:prstGeom>
          <a:noFill/>
          <a:ln w="9525">
            <a:noFill/>
            <a:miter lim="800000"/>
            <a:headEnd/>
            <a:tailEnd/>
          </a:ln>
        </p:spPr>
        <p:txBody>
          <a:bodyPr wrap="none">
            <a:spAutoFit/>
          </a:bodyPr>
          <a:lstStyle/>
          <a:p>
            <a:r>
              <a:rPr lang="ar-EG" sz="3200" b="1">
                <a:latin typeface="Times New Roman" pitchFamily="18" charset="0"/>
                <a:cs typeface="Times New Roman" pitchFamily="18" charset="0"/>
              </a:rPr>
              <a:t>صوركم</a:t>
            </a:r>
            <a:endParaRPr lang="en-US" sz="3200" b="1"/>
          </a:p>
        </p:txBody>
      </p:sp>
      <p:sp>
        <p:nvSpPr>
          <p:cNvPr id="16" name="مستطيل 15"/>
          <p:cNvSpPr>
            <a:spLocks noChangeArrowheads="1"/>
          </p:cNvSpPr>
          <p:nvPr/>
        </p:nvSpPr>
        <p:spPr bwMode="auto">
          <a:xfrm>
            <a:off x="3276600" y="3933825"/>
            <a:ext cx="1257300" cy="584200"/>
          </a:xfrm>
          <a:prstGeom prst="rect">
            <a:avLst/>
          </a:prstGeom>
          <a:noFill/>
          <a:ln w="9525">
            <a:noFill/>
            <a:miter lim="800000"/>
            <a:headEnd/>
            <a:tailEnd/>
          </a:ln>
        </p:spPr>
        <p:txBody>
          <a:bodyPr wrap="none">
            <a:spAutoFit/>
          </a:bodyPr>
          <a:lstStyle/>
          <a:p>
            <a:r>
              <a:rPr lang="ar-EG" sz="3200" b="1">
                <a:latin typeface="Times New Roman" pitchFamily="18" charset="0"/>
                <a:cs typeface="Times New Roman" pitchFamily="18" charset="0"/>
              </a:rPr>
              <a:t>وجوهكم</a:t>
            </a:r>
            <a:endParaRPr lang="en-US" sz="3200" b="1"/>
          </a:p>
        </p:txBody>
      </p:sp>
      <p:sp>
        <p:nvSpPr>
          <p:cNvPr id="17" name="مستطيل 16"/>
          <p:cNvSpPr>
            <a:spLocks noChangeArrowheads="1"/>
          </p:cNvSpPr>
          <p:nvPr/>
        </p:nvSpPr>
        <p:spPr bwMode="auto">
          <a:xfrm>
            <a:off x="3271838" y="4437063"/>
            <a:ext cx="1300162" cy="584200"/>
          </a:xfrm>
          <a:prstGeom prst="rect">
            <a:avLst/>
          </a:prstGeom>
          <a:noFill/>
          <a:ln w="9525">
            <a:noFill/>
            <a:miter lim="800000"/>
            <a:headEnd/>
            <a:tailEnd/>
          </a:ln>
        </p:spPr>
        <p:txBody>
          <a:bodyPr wrap="none">
            <a:spAutoFit/>
          </a:bodyPr>
          <a:lstStyle/>
          <a:p>
            <a:r>
              <a:rPr lang="ar-EG" sz="3200" b="1">
                <a:latin typeface="Times New Roman" pitchFamily="18" charset="0"/>
                <a:cs typeface="Times New Roman" pitchFamily="18" charset="0"/>
              </a:rPr>
              <a:t>أجسامكم</a:t>
            </a:r>
            <a:endParaRPr lang="en-US" sz="3200" b="1"/>
          </a:p>
        </p:txBody>
      </p:sp>
      <p:sp>
        <p:nvSpPr>
          <p:cNvPr id="18" name="مستطيل 17"/>
          <p:cNvSpPr>
            <a:spLocks noChangeArrowheads="1"/>
          </p:cNvSpPr>
          <p:nvPr/>
        </p:nvSpPr>
        <p:spPr bwMode="auto">
          <a:xfrm>
            <a:off x="2195513" y="4941888"/>
            <a:ext cx="2765425" cy="584200"/>
          </a:xfrm>
          <a:prstGeom prst="rect">
            <a:avLst/>
          </a:prstGeom>
          <a:noFill/>
          <a:ln w="9525">
            <a:noFill/>
            <a:miter lim="800000"/>
            <a:headEnd/>
            <a:tailEnd/>
          </a:ln>
        </p:spPr>
        <p:txBody>
          <a:bodyPr wrap="none">
            <a:spAutoFit/>
          </a:bodyPr>
          <a:lstStyle/>
          <a:p>
            <a:r>
              <a:rPr lang="ar-EG" sz="3200" b="1">
                <a:latin typeface="Times New Roman" pitchFamily="18" charset="0"/>
                <a:cs typeface="Times New Roman" pitchFamily="18" charset="0"/>
              </a:rPr>
              <a:t>وجوهكم وأجسامكم.</a:t>
            </a:r>
            <a:endParaRPr lang="en-US" sz="3200" b="1"/>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from="(-#ppt_w/2)" to="(#ppt_x)" calcmode="lin" valueType="num">
                                      <p:cBhvr>
                                        <p:cTn id="7" dur="600" fill="hold">
                                          <p:stCondLst>
                                            <p:cond delay="0"/>
                                          </p:stCondLst>
                                        </p:cTn>
                                        <p:tgtEl>
                                          <p:spTgt spid="7"/>
                                        </p:tgtEl>
                                        <p:attrNameLst>
                                          <p:attrName>ppt_x</p:attrName>
                                        </p:attrNameLst>
                                      </p:cBhvr>
                                    </p:anim>
                                    <p:anim from="0" to="-1.0" calcmode="lin" valueType="num">
                                      <p:cBhvr>
                                        <p:cTn id="8" dur="200" decel="50000" autoRev="1" fill="hold">
                                          <p:stCondLst>
                                            <p:cond delay="600"/>
                                          </p:stCondLst>
                                        </p:cTn>
                                        <p:tgtEl>
                                          <p:spTgt spid="7"/>
                                        </p:tgtEl>
                                        <p:attrNameLst>
                                          <p:attrName>xshear</p:attrName>
                                        </p:attrNameLst>
                                      </p:cBhvr>
                                    </p:anim>
                                    <p:animScale>
                                      <p:cBhvr>
                                        <p:cTn id="9" dur="200" decel="100000" autoRev="1" fill="hold">
                                          <p:stCondLst>
                                            <p:cond delay="600"/>
                                          </p:stCondLst>
                                        </p:cTn>
                                        <p:tgtEl>
                                          <p:spTgt spid="7"/>
                                        </p:tgtEl>
                                      </p:cBhvr>
                                      <p:from x="100000" y="100000"/>
                                      <p:to x="80000" y="100000"/>
                                    </p:animScale>
                                    <p:anim by="(#ppt_h/3+#ppt_w*0.1)" calcmode="lin" valueType="num">
                                      <p:cBhvr additive="sum">
                                        <p:cTn id="10" dur="200" decel="100000" autoRev="1" fill="hold">
                                          <p:stCondLst>
                                            <p:cond delay="600"/>
                                          </p:stCondLst>
                                        </p:cTn>
                                        <p:tgtEl>
                                          <p:spTgt spid="7"/>
                                        </p:tgtEl>
                                        <p:attrNameLst>
                                          <p:attrName>ppt_x</p:attrName>
                                        </p:attrNameLst>
                                      </p:cBhvr>
                                    </p:anim>
                                  </p:childTnLst>
                                  <p:subTnLst>
                                    <p:audio>
                                      <p:cMediaNode>
                                        <p:cTn display="0" masterRel="sameClick">
                                          <p:stCondLst>
                                            <p:cond evt="begin" delay="0">
                                              <p:tn val="5"/>
                                            </p:cond>
                                          </p:stCondLst>
                                          <p:endCondLst>
                                            <p:cond evt="onStopAudio" delay="0">
                                              <p:tgtEl>
                                                <p:sldTgt/>
                                              </p:tgtEl>
                                            </p:cond>
                                          </p:endCondLst>
                                        </p:cTn>
                                        <p:tgtEl>
                                          <p:sndTgt r:embed="rId3" name="معاني الكلمات.wav"/>
                                        </p:tgtEl>
                                      </p:cMediaNode>
                                    </p:audio>
                                  </p:sub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4" name="0081 - اعلان اهمال الويندوز.wav"/>
                                        </p:tgtEl>
                                      </p:cMediaNode>
                                    </p:audio>
                                  </p:subTnLst>
                                </p:cTn>
                              </p:par>
                              <p:par>
                                <p:cTn id="18" presetID="1" presetClass="entr" presetSubtype="0" fill="hold" grpId="0" nodeType="withEffect">
                                  <p:stCondLst>
                                    <p:cond delay="0"/>
                                  </p:stCondLst>
                                  <p:childTnLst>
                                    <p:set>
                                      <p:cBhvr>
                                        <p:cTn id="19" dur="1" fill="hold">
                                          <p:stCondLst>
                                            <p:cond delay="0"/>
                                          </p:stCondLst>
                                        </p:cTn>
                                        <p:tgtEl>
                                          <p:spTgt spid="18463"/>
                                        </p:tgtEl>
                                        <p:attrNameLst>
                                          <p:attrName>style.visibility</p:attrName>
                                        </p:attrNameLst>
                                      </p:cBhvr>
                                      <p:to>
                                        <p:strVal val="visible"/>
                                      </p:to>
                                    </p:set>
                                  </p:childTnLst>
                                  <p:subTnLst>
                                    <p:audio>
                                      <p:cMediaNode>
                                        <p:cTn display="0" masterRel="sameClick">
                                          <p:stCondLst>
                                            <p:cond evt="begin" delay="0">
                                              <p:tn val="18"/>
                                            </p:cond>
                                          </p:stCondLst>
                                          <p:endCondLst>
                                            <p:cond evt="onStopAudio" delay="0">
                                              <p:tgtEl>
                                                <p:sldTgt/>
                                              </p:tgtEl>
                                            </p:cond>
                                          </p:endCondLst>
                                        </p:cTn>
                                        <p:tgtEl>
                                          <p:sndTgt r:embed="rId5" name="اختر أي المعاني أنسب.wav"/>
                                        </p:tgtEl>
                                      </p:cMediaNode>
                                    </p:audio>
                                  </p:subTnLst>
                                </p:cTn>
                              </p:par>
                            </p:childTnLst>
                          </p:cTn>
                        </p:par>
                      </p:childTnLst>
                    </p:cTn>
                  </p:par>
                  <p:par>
                    <p:cTn id="20" fill="hold">
                      <p:stCondLst>
                        <p:cond delay="indefinite"/>
                      </p:stCondLst>
                      <p:childTnLst>
                        <p:par>
                          <p:cTn id="21" fill="hold">
                            <p:stCondLst>
                              <p:cond delay="0"/>
                            </p:stCondLst>
                            <p:childTnLst>
                              <p:par>
                                <p:cTn id="22" presetID="50" presetClass="entr" presetSubtype="0" decel="10000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1000" fill="hold"/>
                                        <p:tgtEl>
                                          <p:spTgt spid="12"/>
                                        </p:tgtEl>
                                        <p:attrNameLst>
                                          <p:attrName>ppt_w</p:attrName>
                                        </p:attrNameLst>
                                      </p:cBhvr>
                                      <p:tavLst>
                                        <p:tav tm="0">
                                          <p:val>
                                            <p:strVal val="#ppt_w+.3"/>
                                          </p:val>
                                        </p:tav>
                                        <p:tav tm="100000">
                                          <p:val>
                                            <p:strVal val="#ppt_w"/>
                                          </p:val>
                                        </p:tav>
                                      </p:tavLst>
                                    </p:anim>
                                    <p:anim calcmode="lin" valueType="num">
                                      <p:cBhvr>
                                        <p:cTn id="25" dur="1000" fill="hold"/>
                                        <p:tgtEl>
                                          <p:spTgt spid="12"/>
                                        </p:tgtEl>
                                        <p:attrNameLst>
                                          <p:attrName>ppt_h</p:attrName>
                                        </p:attrNameLst>
                                      </p:cBhvr>
                                      <p:tavLst>
                                        <p:tav tm="0">
                                          <p:val>
                                            <p:strVal val="#ppt_h"/>
                                          </p:val>
                                        </p:tav>
                                        <p:tav tm="100000">
                                          <p:val>
                                            <p:strVal val="#ppt_h"/>
                                          </p:val>
                                        </p:tav>
                                      </p:tavLst>
                                    </p:anim>
                                    <p:animEffect transition="in" filter="fade">
                                      <p:cBhvr>
                                        <p:cTn id="26" dur="1000"/>
                                        <p:tgtEl>
                                          <p:spTgt spid="12"/>
                                        </p:tgtEl>
                                      </p:cBhvr>
                                    </p:animEffect>
                                  </p:childTnLst>
                                  <p:subTnLst>
                                    <p:audio>
                                      <p:cMediaNode>
                                        <p:cTn display="0" masterRel="sameClick">
                                          <p:stCondLst>
                                            <p:cond evt="begin" delay="0">
                                              <p:tn val="22"/>
                                            </p:cond>
                                          </p:stCondLst>
                                          <p:endCondLst>
                                            <p:cond evt="onStopAudio" delay="0">
                                              <p:tgtEl>
                                                <p:sldTgt/>
                                              </p:tgtEl>
                                            </p:cond>
                                          </p:endCondLst>
                                        </p:cTn>
                                        <p:tgtEl>
                                          <p:sndTgt r:embed="rId6" name="0022 - غلق الويندوز.wav"/>
                                        </p:tgtEl>
                                      </p:cMediaNode>
                                    </p:audio>
                                  </p:subTnLst>
                                </p:cTn>
                              </p:par>
                              <p:par>
                                <p:cTn id="27" presetID="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7" name="الكلمة.wav"/>
                                        </p:tgtEl>
                                      </p:cMediaNode>
                                    </p:audio>
                                  </p:sub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3"/>
                                            </p:cond>
                                          </p:stCondLst>
                                          <p:endCondLst>
                                            <p:cond evt="onStopAudio" delay="0">
                                              <p:tgtEl>
                                                <p:sldTgt/>
                                              </p:tgtEl>
                                            </p:cond>
                                          </p:endCondLst>
                                        </p:cTn>
                                        <p:tgtEl>
                                          <p:sndTgt r:embed="rId8" name="صوركم.wav"/>
                                        </p:tgtEl>
                                      </p:cMediaNode>
                                    </p:audio>
                                  </p:sub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9"/>
                                            </p:cond>
                                          </p:stCondLst>
                                          <p:endCondLst>
                                            <p:cond evt="onStopAudio" delay="0">
                                              <p:tgtEl>
                                                <p:sldTgt/>
                                              </p:tgtEl>
                                            </p:cond>
                                          </p:endCondLst>
                                        </p:cTn>
                                        <p:tgtEl>
                                          <p:sndTgt r:embed="rId9" name="معناها.wav"/>
                                        </p:tgtEl>
                                      </p:cMediaNode>
                                    </p:audio>
                                  </p:sub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45"/>
                                            </p:cond>
                                          </p:stCondLst>
                                          <p:endCondLst>
                                            <p:cond evt="onStopAudio" delay="0">
                                              <p:tgtEl>
                                                <p:sldTgt/>
                                              </p:tgtEl>
                                            </p:cond>
                                          </p:endCondLst>
                                        </p:cTn>
                                        <p:tgtEl>
                                          <p:sndTgt r:embed="rId10" name="وجوهكم.wav"/>
                                        </p:tgtEl>
                                      </p:cMediaNode>
                                    </p:audio>
                                  </p:sub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1"/>
                                            </p:cond>
                                          </p:stCondLst>
                                          <p:endCondLst>
                                            <p:cond evt="onStopAudio" delay="0">
                                              <p:tgtEl>
                                                <p:sldTgt/>
                                              </p:tgtEl>
                                            </p:cond>
                                          </p:endCondLst>
                                        </p:cTn>
                                        <p:tgtEl>
                                          <p:sndTgt r:embed="rId11" name="أجسامكم.wav"/>
                                        </p:tgtEl>
                                      </p:cMediaNode>
                                    </p:audio>
                                  </p:sub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7"/>
                                            </p:cond>
                                          </p:stCondLst>
                                          <p:endCondLst>
                                            <p:cond evt="onStopAudio" delay="0">
                                              <p:tgtEl>
                                                <p:sldTgt/>
                                              </p:tgtEl>
                                            </p:cond>
                                          </p:endCondLst>
                                        </p:cTn>
                                        <p:tgtEl>
                                          <p:sndTgt r:embed="rId12" name="وجوهكم وأجسامكم.wav"/>
                                        </p:tgtEl>
                                      </p:cMediaNode>
                                    </p:audio>
                                  </p:subTnLst>
                                </p:cTn>
                              </p:par>
                            </p:childTnLst>
                          </p:cTn>
                        </p:par>
                      </p:childTnLst>
                    </p:cTn>
                  </p:par>
                  <p:par>
                    <p:cTn id="61" fill="hold">
                      <p:stCondLst>
                        <p:cond delay="indefinite"/>
                      </p:stCondLst>
                      <p:childTnLst>
                        <p:par>
                          <p:cTn id="62" fill="hold">
                            <p:stCondLst>
                              <p:cond delay="0"/>
                            </p:stCondLst>
                            <p:childTnLst>
                              <p:par>
                                <p:cTn id="63" presetID="18" presetClass="entr" presetSubtype="12"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strips(downLeft)">
                                      <p:cBhvr>
                                        <p:cTn id="65" dur="500"/>
                                        <p:tgtEl>
                                          <p:spTgt spid="13"/>
                                        </p:tgtEl>
                                      </p:cBhvr>
                                    </p:animEffect>
                                  </p:childTnLst>
                                  <p:subTnLst>
                                    <p:audio>
                                      <p:cMediaNode>
                                        <p:cTn display="0" masterRel="sameClick">
                                          <p:stCondLst>
                                            <p:cond evt="begin" delay="0">
                                              <p:tn val="63"/>
                                            </p:cond>
                                          </p:stCondLst>
                                          <p:endCondLst>
                                            <p:cond evt="onStopAudio" delay="0">
                                              <p:tgtEl>
                                                <p:sldTgt/>
                                              </p:tgtEl>
                                            </p:cond>
                                          </p:endCondLst>
                                        </p:cTn>
                                        <p:tgtEl>
                                          <p:sndTgt r:embed="rId13" name="pu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63" grpId="0"/>
      <p:bldP spid="13" grpId="0" animBg="1"/>
      <p:bldP spid="11" grpId="0"/>
      <p:bldP spid="14" grpId="0"/>
      <p:bldP spid="1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2" name="صورة 12" descr="0114.WMF"/>
          <p:cNvPicPr>
            <a:picLocks noChangeAspect="1"/>
          </p:cNvPicPr>
          <p:nvPr/>
        </p:nvPicPr>
        <p:blipFill>
          <a:blip r:embed="rId7" cstate="print"/>
          <a:srcRect/>
          <a:stretch>
            <a:fillRect/>
          </a:stretch>
        </p:blipFill>
        <p:spPr bwMode="auto">
          <a:xfrm>
            <a:off x="0" y="0"/>
            <a:ext cx="9644063" cy="6572250"/>
          </a:xfrm>
          <a:prstGeom prst="rect">
            <a:avLst/>
          </a:prstGeom>
          <a:noFill/>
          <a:ln w="9525">
            <a:noFill/>
            <a:miter lim="800000"/>
            <a:headEnd/>
            <a:tailEnd/>
          </a:ln>
        </p:spPr>
      </p:pic>
      <p:sp>
        <p:nvSpPr>
          <p:cNvPr id="18" name="عنوان 1"/>
          <p:cNvSpPr txBox="1">
            <a:spLocks/>
          </p:cNvSpPr>
          <p:nvPr/>
        </p:nvSpPr>
        <p:spPr bwMode="auto">
          <a:xfrm>
            <a:off x="714375" y="2786063"/>
            <a:ext cx="5964238" cy="1143000"/>
          </a:xfrm>
          <a:prstGeom prst="rect">
            <a:avLst/>
          </a:prstGeom>
        </p:spPr>
        <p:txBody>
          <a:bodyPr anchor="ctr">
            <a:normAutofit fontScale="92500" lnSpcReduction="10000"/>
          </a:bodyPr>
          <a:lstStyle/>
          <a:p>
            <a:pPr algn="r" fontAlgn="auto">
              <a:spcAft>
                <a:spcPts val="0"/>
              </a:spcAft>
              <a:defRPr/>
            </a:pPr>
            <a:r>
              <a:rPr lang="ar-EG" sz="4000" b="1" dirty="0">
                <a:solidFill>
                  <a:srgbClr val="FFFF00"/>
                </a:solidFill>
                <a:cs typeface="+mn-cs"/>
              </a:rPr>
              <a:t>1- خلقك الله وجعل لك أعمالاً وعبادات متنوعة تقوم بها، منها:</a:t>
            </a:r>
            <a:endParaRPr lang="en-US" sz="4000" b="1" dirty="0">
              <a:solidFill>
                <a:srgbClr val="FFFF00"/>
              </a:solidFill>
              <a:cs typeface="+mn-cs"/>
            </a:endParaRPr>
          </a:p>
        </p:txBody>
      </p:sp>
      <p:sp>
        <p:nvSpPr>
          <p:cNvPr id="9224" name="عنوان 1"/>
          <p:cNvSpPr txBox="1">
            <a:spLocks/>
          </p:cNvSpPr>
          <p:nvPr/>
        </p:nvSpPr>
        <p:spPr bwMode="auto">
          <a:xfrm>
            <a:off x="685800" y="4178300"/>
            <a:ext cx="6397625" cy="1751013"/>
          </a:xfrm>
          <a:prstGeom prst="rect">
            <a:avLst/>
          </a:prstGeom>
          <a:noFill/>
          <a:ln w="9525">
            <a:noFill/>
            <a:miter lim="800000"/>
            <a:headEnd/>
            <a:tailEnd/>
          </a:ln>
        </p:spPr>
        <p:txBody>
          <a:bodyPr anchor="ctr"/>
          <a:lstStyle/>
          <a:p>
            <a:pPr algn="r" rtl="1">
              <a:defRPr/>
            </a:pPr>
            <a:r>
              <a:rPr lang="ar-EG" sz="4000" b="1" dirty="0">
                <a:solidFill>
                  <a:srgbClr val="FFFF00"/>
                </a:solidFill>
                <a:latin typeface="Arial" charset="0"/>
                <a:cs typeface="+mn-cs"/>
              </a:rPr>
              <a:t>أ- أعمال للجوارح، كالصلاة </a:t>
            </a:r>
            <a:r>
              <a:rPr lang="ar-EG" sz="4000" b="1" dirty="0" err="1">
                <a:solidFill>
                  <a:srgbClr val="FFFF00"/>
                </a:solidFill>
                <a:latin typeface="Arial" charset="0"/>
                <a:cs typeface="+mn-cs"/>
              </a:rPr>
              <a:t>والزكاة،</a:t>
            </a:r>
            <a:endParaRPr lang="ar-EG" sz="4000" b="1" dirty="0">
              <a:solidFill>
                <a:srgbClr val="FFFF00"/>
              </a:solidFill>
              <a:latin typeface="Arial" charset="0"/>
              <a:cs typeface="+mn-cs"/>
            </a:endParaRPr>
          </a:p>
          <a:p>
            <a:pPr algn="r" rtl="1">
              <a:defRPr/>
            </a:pPr>
            <a:r>
              <a:rPr lang="ar-EG" sz="4000" b="1" dirty="0">
                <a:solidFill>
                  <a:srgbClr val="FFFF00"/>
                </a:solidFill>
                <a:latin typeface="Arial" charset="0"/>
                <a:cs typeface="+mn-cs"/>
              </a:rPr>
              <a:t>                            وهي مهمة، وتُعدّ أثراً لأعمال القلب.</a:t>
            </a:r>
            <a:endParaRPr lang="en-US" sz="4000" b="1" dirty="0">
              <a:solidFill>
                <a:srgbClr val="FFFF00"/>
              </a:solidFill>
              <a:latin typeface="Arial" charset="0"/>
              <a:cs typeface="+mn-cs"/>
            </a:endParaRPr>
          </a:p>
        </p:txBody>
      </p:sp>
      <p:sp>
        <p:nvSpPr>
          <p:cNvPr id="8" name="Cloud 2"/>
          <p:cNvSpPr/>
          <p:nvPr/>
        </p:nvSpPr>
        <p:spPr>
          <a:xfrm>
            <a:off x="1250950" y="363538"/>
            <a:ext cx="6500813" cy="1357312"/>
          </a:xfrm>
          <a:prstGeom prst="cloud">
            <a:avLst/>
          </a:prstGeom>
          <a:ln/>
        </p:spPr>
        <p:style>
          <a:lnRef idx="1">
            <a:schemeClr val="accent2"/>
          </a:lnRef>
          <a:fillRef idx="2">
            <a:schemeClr val="accent2"/>
          </a:fillRef>
          <a:effectRef idx="1">
            <a:schemeClr val="accent2"/>
          </a:effectRef>
          <a:fontRef idx="minor">
            <a:schemeClr val="dk1"/>
          </a:fontRef>
        </p:style>
        <p:txBody>
          <a:bodyPr rtlCol="1" anchor="ctr"/>
          <a:lstStyle/>
          <a:p>
            <a:pPr algn="ctr" rtl="1" fontAlgn="auto">
              <a:spcBef>
                <a:spcPts val="0"/>
              </a:spcBef>
              <a:spcAft>
                <a:spcPts val="0"/>
              </a:spcAft>
              <a:defRPr/>
            </a:pPr>
            <a:r>
              <a:rPr lang="ar-EG" sz="3200" b="1" dirty="0">
                <a:solidFill>
                  <a:schemeClr val="tx1"/>
                </a:solidFill>
              </a:rPr>
              <a:t>من معاني الحديث وإرشاداته</a:t>
            </a:r>
          </a:p>
        </p:txBody>
      </p:sp>
      <p:sp>
        <p:nvSpPr>
          <p:cNvPr id="7" name="TextBox 6"/>
          <p:cNvSpPr txBox="1">
            <a:spLocks noChangeArrowheads="1"/>
          </p:cNvSpPr>
          <p:nvPr/>
        </p:nvSpPr>
        <p:spPr bwMode="auto">
          <a:xfrm>
            <a:off x="3571875" y="4640263"/>
            <a:ext cx="2492375" cy="646112"/>
          </a:xfrm>
          <a:prstGeom prst="rect">
            <a:avLst/>
          </a:prstGeom>
          <a:noFill/>
          <a:ln w="9525">
            <a:noFill/>
            <a:miter lim="800000"/>
            <a:headEnd/>
            <a:tailEnd/>
          </a:ln>
        </p:spPr>
        <p:txBody>
          <a:bodyPr wrap="none">
            <a:spAutoFit/>
          </a:bodyPr>
          <a:lstStyle/>
          <a:p>
            <a:r>
              <a:rPr lang="ar-SA" sz="3600" b="1">
                <a:solidFill>
                  <a:schemeClr val="bg1"/>
                </a:solidFill>
              </a:rPr>
              <a:t>والحج والجهاد </a:t>
            </a:r>
            <a:endParaRPr lang="ar-EG" sz="3600">
              <a:solidFill>
                <a:schemeClr val="bg1"/>
              </a:solidFill>
            </a:endParaRPr>
          </a:p>
        </p:txBody>
      </p:sp>
      <p:sp>
        <p:nvSpPr>
          <p:cNvPr id="9" name="TextBox 8"/>
          <p:cNvSpPr txBox="1">
            <a:spLocks noChangeArrowheads="1"/>
          </p:cNvSpPr>
          <p:nvPr/>
        </p:nvSpPr>
        <p:spPr bwMode="auto">
          <a:xfrm>
            <a:off x="3671888" y="4906963"/>
            <a:ext cx="2328862" cy="307975"/>
          </a:xfrm>
          <a:prstGeom prst="rect">
            <a:avLst/>
          </a:prstGeom>
          <a:noFill/>
          <a:ln w="9525">
            <a:noFill/>
            <a:miter lim="800000"/>
            <a:headEnd/>
            <a:tailEnd/>
          </a:ln>
        </p:spPr>
        <p:txBody>
          <a:bodyPr wrap="none">
            <a:spAutoFit/>
          </a:bodyPr>
          <a:lstStyle/>
          <a:p>
            <a:pPr>
              <a:defRPr/>
            </a:pPr>
            <a:r>
              <a:rPr lang="ar-EG" sz="1400" b="1" dirty="0">
                <a:solidFill>
                  <a:srgbClr val="FFFF00"/>
                </a:solidFill>
                <a:latin typeface="Arial" charset="0"/>
                <a:cs typeface="+mn-cs"/>
              </a:rPr>
              <a:t>.....</a:t>
            </a:r>
            <a:r>
              <a:rPr lang="ar-EG" sz="1400" b="1" dirty="0">
                <a:solidFill>
                  <a:srgbClr val="FFFF00"/>
                </a:solidFill>
                <a:latin typeface="Arial" charset="0"/>
                <a:cs typeface="Arial" charset="0"/>
              </a:rPr>
              <a:t> .......</a:t>
            </a:r>
            <a:r>
              <a:rPr lang="ar-EG" sz="1400" b="1" dirty="0">
                <a:solidFill>
                  <a:srgbClr val="FFFF00"/>
                </a:solidFill>
                <a:latin typeface="Arial" charset="0"/>
                <a:cs typeface="+mn-cs"/>
              </a:rPr>
              <a:t>.......، ...</a:t>
            </a:r>
            <a:r>
              <a:rPr lang="ar-EG" sz="1400" b="1" dirty="0">
                <a:solidFill>
                  <a:srgbClr val="FFFF00"/>
                </a:solidFill>
                <a:latin typeface="Arial" charset="0"/>
                <a:cs typeface="Arial" charset="0"/>
              </a:rPr>
              <a:t> .......</a:t>
            </a:r>
            <a:r>
              <a:rPr lang="ar-EG" sz="1400" b="1" dirty="0">
                <a:solidFill>
                  <a:srgbClr val="FFFF00"/>
                </a:solidFill>
                <a:latin typeface="Arial" charset="0"/>
                <a:cs typeface="+mn-cs"/>
              </a:rPr>
              <a:t>......... </a:t>
            </a: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من معاني الحديث وإرشاداته.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22"/>
                                        </p:tgtEl>
                                        <p:attrNameLst>
                                          <p:attrName>style.visibility</p:attrName>
                                        </p:attrNameLst>
                                      </p:cBhvr>
                                      <p:to>
                                        <p:strVal val="visible"/>
                                      </p:to>
                                    </p:set>
                                    <p:anim calcmode="lin" valueType="num">
                                      <p:cBhvr additive="base">
                                        <p:cTn id="13" dur="500" fill="hold"/>
                                        <p:tgtEl>
                                          <p:spTgt spid="9222"/>
                                        </p:tgtEl>
                                        <p:attrNameLst>
                                          <p:attrName>ppt_x</p:attrName>
                                        </p:attrNameLst>
                                      </p:cBhvr>
                                      <p:tavLst>
                                        <p:tav tm="0">
                                          <p:val>
                                            <p:strVal val="#ppt_x"/>
                                          </p:val>
                                        </p:tav>
                                        <p:tav tm="100000">
                                          <p:val>
                                            <p:strVal val="#ppt_x"/>
                                          </p:val>
                                        </p:tav>
                                      </p:tavLst>
                                    </p:anim>
                                    <p:anim calcmode="lin" valueType="num">
                                      <p:cBhvr additive="base">
                                        <p:cTn id="14" dur="500" fill="hold"/>
                                        <p:tgtEl>
                                          <p:spTgt spid="922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4" name="خلقك الله وجعل لك أعمالاً.wav"/>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224"/>
                                        </p:tgtEl>
                                        <p:attrNameLst>
                                          <p:attrName>style.visibility</p:attrName>
                                        </p:attrNameLst>
                                      </p:cBhvr>
                                      <p:to>
                                        <p:strVal val="visible"/>
                                      </p:to>
                                    </p:set>
                                    <p:anim calcmode="lin" valueType="num">
                                      <p:cBhvr additive="base">
                                        <p:cTn id="23" dur="500" fill="hold"/>
                                        <p:tgtEl>
                                          <p:spTgt spid="9224"/>
                                        </p:tgtEl>
                                        <p:attrNameLst>
                                          <p:attrName>ppt_x</p:attrName>
                                        </p:attrNameLst>
                                      </p:cBhvr>
                                      <p:tavLst>
                                        <p:tav tm="0">
                                          <p:val>
                                            <p:strVal val="#ppt_x"/>
                                          </p:val>
                                        </p:tav>
                                        <p:tav tm="100000">
                                          <p:val>
                                            <p:strVal val="#ppt_x"/>
                                          </p:val>
                                        </p:tav>
                                      </p:tavLst>
                                    </p:anim>
                                    <p:anim calcmode="lin" valueType="num">
                                      <p:cBhvr additive="base">
                                        <p:cTn id="24" dur="500" fill="hold"/>
                                        <p:tgtEl>
                                          <p:spTgt spid="922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5" name="أعمال للجوارح، كالصلاة.wav"/>
                                        </p:tgtEl>
                                      </p:cMediaNode>
                                    </p:audio>
                                  </p:sub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5" name="أعمال للجوارح، كالصلاة.wav"/>
                                        </p:tgtEl>
                                      </p:cMediaNode>
                                    </p:audio>
                                  </p:sub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1"/>
                                            </p:cond>
                                          </p:stCondLst>
                                          <p:endCondLst>
                                            <p:cond evt="onStopAudio" delay="0">
                                              <p:tgtEl>
                                                <p:sldTgt/>
                                              </p:tgtEl>
                                            </p:cond>
                                          </p:endCondLst>
                                        </p:cTn>
                                        <p:tgtEl>
                                          <p:sndTgt r:embed="rId6" name="والحج والجهاد.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9224" grpId="0"/>
      <p:bldP spid="8" grpId="0" animBg="1"/>
      <p:bldP spid="7"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صورة 12" descr="0114.WMF"/>
          <p:cNvPicPr preferRelativeResize="0">
            <a:picLocks noChangeAspect="1"/>
          </p:cNvPicPr>
          <p:nvPr/>
        </p:nvPicPr>
        <p:blipFill>
          <a:blip r:embed="rId5" cstate="print"/>
          <a:srcRect/>
          <a:stretch>
            <a:fillRect/>
          </a:stretch>
        </p:blipFill>
        <p:spPr bwMode="auto">
          <a:xfrm>
            <a:off x="-214313" y="-285750"/>
            <a:ext cx="9929813" cy="6883400"/>
          </a:xfrm>
          <a:prstGeom prst="rect">
            <a:avLst/>
          </a:prstGeom>
          <a:noFill/>
          <a:ln w="9525">
            <a:noFill/>
            <a:miter lim="800000"/>
            <a:headEnd/>
            <a:tailEnd/>
          </a:ln>
        </p:spPr>
      </p:pic>
      <p:sp>
        <p:nvSpPr>
          <p:cNvPr id="10247" name="عنوان 1"/>
          <p:cNvSpPr txBox="1">
            <a:spLocks/>
          </p:cNvSpPr>
          <p:nvPr/>
        </p:nvSpPr>
        <p:spPr bwMode="auto">
          <a:xfrm>
            <a:off x="428625" y="3443288"/>
            <a:ext cx="6357938" cy="2057400"/>
          </a:xfrm>
          <a:prstGeom prst="rect">
            <a:avLst/>
          </a:prstGeom>
          <a:noFill/>
          <a:ln w="9525">
            <a:noFill/>
            <a:miter lim="800000"/>
            <a:headEnd/>
            <a:tailEnd/>
          </a:ln>
        </p:spPr>
        <p:txBody>
          <a:bodyPr anchor="ctr"/>
          <a:lstStyle/>
          <a:p>
            <a:pPr algn="justLow" rtl="1"/>
            <a:r>
              <a:rPr lang="ar-EG" sz="4000" b="1">
                <a:solidFill>
                  <a:srgbClr val="FFFF00"/>
                </a:solidFill>
              </a:rPr>
              <a:t>ب- ومنها أعمال للقلب، كالإخلاص لله والمحبة له </a:t>
            </a:r>
          </a:p>
          <a:p>
            <a:pPr algn="justLow" rtl="1"/>
            <a:r>
              <a:rPr lang="ar-EG" sz="4000" b="1">
                <a:solidFill>
                  <a:srgbClr val="FFFF00"/>
                </a:solidFill>
              </a:rPr>
              <a:t>وهي أهمّ، وتُعدّ أساساً لعمل الجوارح.</a:t>
            </a:r>
            <a:endParaRPr lang="en-US" sz="4000" b="1">
              <a:solidFill>
                <a:srgbClr val="FFFF00"/>
              </a:solidFill>
            </a:endParaRPr>
          </a:p>
        </p:txBody>
      </p:sp>
      <p:sp>
        <p:nvSpPr>
          <p:cNvPr id="5" name="Cloud 2"/>
          <p:cNvSpPr/>
          <p:nvPr/>
        </p:nvSpPr>
        <p:spPr>
          <a:xfrm>
            <a:off x="1357313" y="285750"/>
            <a:ext cx="6500812" cy="1357313"/>
          </a:xfrm>
          <a:prstGeom prst="cloud">
            <a:avLst/>
          </a:prstGeom>
          <a:ln/>
        </p:spPr>
        <p:style>
          <a:lnRef idx="1">
            <a:schemeClr val="accent2"/>
          </a:lnRef>
          <a:fillRef idx="2">
            <a:schemeClr val="accent2"/>
          </a:fillRef>
          <a:effectRef idx="1">
            <a:schemeClr val="accent2"/>
          </a:effectRef>
          <a:fontRef idx="minor">
            <a:schemeClr val="dk1"/>
          </a:fontRef>
        </p:style>
        <p:txBody>
          <a:bodyPr rtlCol="1" anchor="ctr"/>
          <a:lstStyle/>
          <a:p>
            <a:pPr algn="ctr" rtl="1" fontAlgn="auto">
              <a:spcBef>
                <a:spcPts val="0"/>
              </a:spcBef>
              <a:spcAft>
                <a:spcPts val="0"/>
              </a:spcAft>
              <a:defRPr/>
            </a:pPr>
            <a:r>
              <a:rPr lang="ar-EG" sz="3200" b="1" dirty="0">
                <a:solidFill>
                  <a:schemeClr val="tx1"/>
                </a:solidFill>
              </a:rPr>
              <a:t>من معاني الحديث وإرشاداته</a:t>
            </a:r>
          </a:p>
        </p:txBody>
      </p:sp>
      <p:sp>
        <p:nvSpPr>
          <p:cNvPr id="6" name="TextBox 5"/>
          <p:cNvSpPr txBox="1">
            <a:spLocks noChangeArrowheads="1"/>
          </p:cNvSpPr>
          <p:nvPr/>
        </p:nvSpPr>
        <p:spPr bwMode="auto">
          <a:xfrm>
            <a:off x="1500188" y="4286250"/>
            <a:ext cx="2535237" cy="400050"/>
          </a:xfrm>
          <a:prstGeom prst="rect">
            <a:avLst/>
          </a:prstGeom>
          <a:noFill/>
          <a:ln w="9525">
            <a:noFill/>
            <a:miter lim="800000"/>
            <a:headEnd/>
            <a:tailEnd/>
          </a:ln>
        </p:spPr>
        <p:txBody>
          <a:bodyPr wrap="none">
            <a:spAutoFit/>
          </a:bodyPr>
          <a:lstStyle/>
          <a:p>
            <a:r>
              <a:rPr lang="ar-EG" sz="2000" b="1">
                <a:solidFill>
                  <a:srgbClr val="FFFF00"/>
                </a:solidFill>
              </a:rPr>
              <a:t>، ............. ، ...............</a:t>
            </a:r>
            <a:endParaRPr lang="ar-EG" sz="2000"/>
          </a:p>
        </p:txBody>
      </p:sp>
      <p:sp>
        <p:nvSpPr>
          <p:cNvPr id="7" name="TextBox 6"/>
          <p:cNvSpPr txBox="1">
            <a:spLocks noChangeArrowheads="1"/>
          </p:cNvSpPr>
          <p:nvPr/>
        </p:nvSpPr>
        <p:spPr bwMode="auto">
          <a:xfrm>
            <a:off x="1403350" y="4005263"/>
            <a:ext cx="2725738" cy="646112"/>
          </a:xfrm>
          <a:prstGeom prst="rect">
            <a:avLst/>
          </a:prstGeom>
          <a:noFill/>
          <a:ln w="9525">
            <a:noFill/>
            <a:miter lim="800000"/>
            <a:headEnd/>
            <a:tailEnd/>
          </a:ln>
        </p:spPr>
        <p:txBody>
          <a:bodyPr wrap="none">
            <a:spAutoFit/>
          </a:bodyPr>
          <a:lstStyle/>
          <a:p>
            <a:r>
              <a:rPr lang="ar-SA" sz="3600" b="1">
                <a:solidFill>
                  <a:schemeClr val="bg1"/>
                </a:solidFill>
              </a:rPr>
              <a:t>والتقوى والتوبة،</a:t>
            </a:r>
            <a:endParaRPr lang="ar-EG" sz="3600">
              <a:solidFill>
                <a:schemeClr val="bg1"/>
              </a:solidFill>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0247"/>
                                        </p:tgtEl>
                                        <p:attrNameLst>
                                          <p:attrName>style.visibility</p:attrName>
                                        </p:attrNameLst>
                                      </p:cBhvr>
                                      <p:to>
                                        <p:strVal val="visible"/>
                                      </p:to>
                                    </p:set>
                                    <p:anim calcmode="lin" valueType="num">
                                      <p:cBhvr additive="base">
                                        <p:cTn id="10" dur="500" fill="hold"/>
                                        <p:tgtEl>
                                          <p:spTgt spid="10247"/>
                                        </p:tgtEl>
                                        <p:attrNameLst>
                                          <p:attrName>ppt_x</p:attrName>
                                        </p:attrNameLst>
                                      </p:cBhvr>
                                      <p:tavLst>
                                        <p:tav tm="0">
                                          <p:val>
                                            <p:strVal val="#ppt_x"/>
                                          </p:val>
                                        </p:tav>
                                        <p:tav tm="100000">
                                          <p:val>
                                            <p:strVal val="#ppt_x"/>
                                          </p:val>
                                        </p:tav>
                                      </p:tavLst>
                                    </p:anim>
                                    <p:anim calcmode="lin" valueType="num">
                                      <p:cBhvr additive="base">
                                        <p:cTn id="11" dur="500" fill="hold"/>
                                        <p:tgtEl>
                                          <p:spTgt spid="1024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8"/>
                                            </p:cond>
                                          </p:stCondLst>
                                          <p:endCondLst>
                                            <p:cond evt="onStopAudio" delay="0">
                                              <p:tgtEl>
                                                <p:sldTgt/>
                                              </p:tgtEl>
                                            </p:cond>
                                          </p:endCondLst>
                                        </p:cTn>
                                        <p:tgtEl>
                                          <p:sndTgt r:embed="rId3" name="ومنها أعمال للقلب، كالإخلاص.wav"/>
                                        </p:tgtEl>
                                      </p:cMediaNode>
                                    </p:audio>
                                  </p:sub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4" name="والتقوى والتوب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7"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loud 2"/>
          <p:cNvSpPr/>
          <p:nvPr/>
        </p:nvSpPr>
        <p:spPr>
          <a:xfrm>
            <a:off x="1357313" y="285750"/>
            <a:ext cx="6500812" cy="1357313"/>
          </a:xfrm>
          <a:prstGeom prst="cloud">
            <a:avLst/>
          </a:prstGeom>
          <a:ln/>
        </p:spPr>
        <p:style>
          <a:lnRef idx="1">
            <a:schemeClr val="accent2"/>
          </a:lnRef>
          <a:fillRef idx="2">
            <a:schemeClr val="accent2"/>
          </a:fillRef>
          <a:effectRef idx="1">
            <a:schemeClr val="accent2"/>
          </a:effectRef>
          <a:fontRef idx="minor">
            <a:schemeClr val="dk1"/>
          </a:fontRef>
        </p:style>
        <p:txBody>
          <a:bodyPr rtlCol="1" anchor="ctr"/>
          <a:lstStyle/>
          <a:p>
            <a:pPr algn="ctr" rtl="1" fontAlgn="auto">
              <a:spcBef>
                <a:spcPts val="0"/>
              </a:spcBef>
              <a:spcAft>
                <a:spcPts val="0"/>
              </a:spcAft>
              <a:defRPr/>
            </a:pPr>
            <a:r>
              <a:rPr lang="ar-EG" sz="3200" b="1" dirty="0">
                <a:solidFill>
                  <a:schemeClr val="tx1"/>
                </a:solidFill>
              </a:rPr>
              <a:t>من معاني الحديث وإرشاداته</a:t>
            </a:r>
          </a:p>
        </p:txBody>
      </p:sp>
      <p:grpSp>
        <p:nvGrpSpPr>
          <p:cNvPr id="2" name="Group 9"/>
          <p:cNvGrpSpPr>
            <a:grpSpLocks/>
          </p:cNvGrpSpPr>
          <p:nvPr/>
        </p:nvGrpSpPr>
        <p:grpSpPr bwMode="auto">
          <a:xfrm>
            <a:off x="214313" y="2143125"/>
            <a:ext cx="8715375" cy="4500563"/>
            <a:chOff x="135" y="1350"/>
            <a:chExt cx="5490" cy="2835"/>
          </a:xfrm>
        </p:grpSpPr>
        <p:pic>
          <p:nvPicPr>
            <p:cNvPr id="10" name="صورة 9" descr="0007.JPG"/>
            <p:cNvPicPr>
              <a:picLocks noChangeAspect="1"/>
            </p:cNvPicPr>
            <p:nvPr/>
          </p:nvPicPr>
          <p:blipFill>
            <a:blip r:embed="rId4" cstate="print"/>
            <a:stretch>
              <a:fillRect/>
            </a:stretch>
          </p:blipFill>
          <p:spPr>
            <a:xfrm>
              <a:off x="135" y="1350"/>
              <a:ext cx="5490" cy="2835"/>
            </a:xfrm>
            <a:prstGeom prst="rect">
              <a:avLst/>
            </a:prstGeom>
            <a:ln>
              <a:noFill/>
            </a:ln>
            <a:effectLst>
              <a:outerShdw blurRad="292100" dist="139700" dir="2700000" algn="tl" rotWithShape="0">
                <a:srgbClr val="333333">
                  <a:alpha val="65000"/>
                </a:srgbClr>
              </a:outerShdw>
            </a:effectLst>
          </p:spPr>
        </p:pic>
        <p:sp>
          <p:nvSpPr>
            <p:cNvPr id="11269" name="عنوان 1"/>
            <p:cNvSpPr txBox="1">
              <a:spLocks/>
            </p:cNvSpPr>
            <p:nvPr/>
          </p:nvSpPr>
          <p:spPr bwMode="auto">
            <a:xfrm>
              <a:off x="1530" y="2193"/>
              <a:ext cx="2925" cy="912"/>
            </a:xfrm>
            <a:prstGeom prst="rect">
              <a:avLst/>
            </a:prstGeom>
            <a:noFill/>
            <a:ln w="9525">
              <a:noFill/>
              <a:miter lim="800000"/>
              <a:headEnd/>
              <a:tailEnd/>
            </a:ln>
          </p:spPr>
          <p:txBody>
            <a:bodyPr anchor="ctr"/>
            <a:lstStyle/>
            <a:p>
              <a:pPr algn="ctr" rtl="1"/>
              <a:r>
                <a:rPr lang="ar-EG" sz="3600" b="1">
                  <a:solidFill>
                    <a:srgbClr val="CC00CC"/>
                  </a:solidFill>
                </a:rPr>
                <a:t>2- الله تعالى يفاضل بين الناس يوم القيامة على حسب ما في قلوبهم من تقوى وخوف منه، وليس على حسب وجوهم أو أجسامهم أو أموالهم أو غير ذلك.</a:t>
              </a:r>
              <a:endParaRPr lang="en-US" sz="3600" b="1">
                <a:solidFill>
                  <a:srgbClr val="CC00CC"/>
                </a:solidFill>
              </a:endParaRPr>
            </a:p>
          </p:txBody>
        </p:sp>
      </p:gr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3" name="الله تعالى يفاضل بين.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loud 2"/>
          <p:cNvSpPr/>
          <p:nvPr/>
        </p:nvSpPr>
        <p:spPr>
          <a:xfrm>
            <a:off x="1428750" y="285750"/>
            <a:ext cx="6500813" cy="1357313"/>
          </a:xfrm>
          <a:prstGeom prst="cloud">
            <a:avLst/>
          </a:prstGeom>
          <a:ln/>
        </p:spPr>
        <p:style>
          <a:lnRef idx="1">
            <a:schemeClr val="accent2"/>
          </a:lnRef>
          <a:fillRef idx="2">
            <a:schemeClr val="accent2"/>
          </a:fillRef>
          <a:effectRef idx="1">
            <a:schemeClr val="accent2"/>
          </a:effectRef>
          <a:fontRef idx="minor">
            <a:schemeClr val="dk1"/>
          </a:fontRef>
        </p:style>
        <p:txBody>
          <a:bodyPr rtlCol="1" anchor="ctr"/>
          <a:lstStyle/>
          <a:p>
            <a:pPr algn="ctr" rtl="1" fontAlgn="auto">
              <a:spcBef>
                <a:spcPts val="0"/>
              </a:spcBef>
              <a:spcAft>
                <a:spcPts val="0"/>
              </a:spcAft>
              <a:defRPr/>
            </a:pPr>
            <a:r>
              <a:rPr lang="ar-EG" sz="3200" b="1" dirty="0">
                <a:solidFill>
                  <a:schemeClr val="tx1"/>
                </a:solidFill>
              </a:rPr>
              <a:t>من معاني الحديث وإرشاداته</a:t>
            </a:r>
          </a:p>
        </p:txBody>
      </p:sp>
      <p:grpSp>
        <p:nvGrpSpPr>
          <p:cNvPr id="2" name="Group 9"/>
          <p:cNvGrpSpPr>
            <a:grpSpLocks/>
          </p:cNvGrpSpPr>
          <p:nvPr/>
        </p:nvGrpSpPr>
        <p:grpSpPr bwMode="auto">
          <a:xfrm>
            <a:off x="249238" y="2143125"/>
            <a:ext cx="8715375" cy="4714875"/>
            <a:chOff x="157" y="1350"/>
            <a:chExt cx="5490" cy="2970"/>
          </a:xfrm>
        </p:grpSpPr>
        <p:pic>
          <p:nvPicPr>
            <p:cNvPr id="10" name="صورة 9" descr="0007.JPG"/>
            <p:cNvPicPr>
              <a:picLocks noChangeAspect="1"/>
            </p:cNvPicPr>
            <p:nvPr/>
          </p:nvPicPr>
          <p:blipFill>
            <a:blip r:embed="rId4" cstate="print"/>
            <a:stretch>
              <a:fillRect/>
            </a:stretch>
          </p:blipFill>
          <p:spPr>
            <a:xfrm>
              <a:off x="157" y="1350"/>
              <a:ext cx="5490" cy="2970"/>
            </a:xfrm>
            <a:prstGeom prst="rect">
              <a:avLst/>
            </a:prstGeom>
            <a:ln>
              <a:noFill/>
            </a:ln>
            <a:effectLst>
              <a:outerShdw blurRad="292100" dist="139700" dir="2700000" algn="tl" rotWithShape="0">
                <a:srgbClr val="333333">
                  <a:alpha val="65000"/>
                </a:srgbClr>
              </a:outerShdw>
            </a:effectLst>
          </p:spPr>
        </p:pic>
        <p:sp>
          <p:nvSpPr>
            <p:cNvPr id="12293" name="عنوان 1"/>
            <p:cNvSpPr txBox="1">
              <a:spLocks/>
            </p:cNvSpPr>
            <p:nvPr/>
          </p:nvSpPr>
          <p:spPr bwMode="auto">
            <a:xfrm>
              <a:off x="1575" y="1899"/>
              <a:ext cx="2745" cy="1701"/>
            </a:xfrm>
            <a:prstGeom prst="rect">
              <a:avLst/>
            </a:prstGeom>
            <a:noFill/>
            <a:ln w="9525">
              <a:noFill/>
              <a:miter lim="800000"/>
              <a:headEnd/>
              <a:tailEnd/>
            </a:ln>
          </p:spPr>
          <p:txBody>
            <a:bodyPr anchor="ctr"/>
            <a:lstStyle/>
            <a:p>
              <a:pPr algn="ctr" rtl="1"/>
              <a:r>
                <a:rPr lang="ar-EG" sz="4000" b="1" dirty="0">
                  <a:solidFill>
                    <a:srgbClr val="CC00CC"/>
                  </a:solidFill>
                </a:rPr>
                <a:t>3- العاقل لا يعتني بمظهره وشكله ولباسه فقط، بل لا بدّ أن يكون معتنياً كذلك بقلبه حتى يكون قلباً </a:t>
              </a:r>
              <a:r>
                <a:rPr lang="ar-EG" sz="4000" b="1" dirty="0" smtClean="0">
                  <a:solidFill>
                    <a:srgbClr val="CC00CC"/>
                  </a:solidFill>
                </a:rPr>
                <a:t>سليماً.</a:t>
              </a:r>
              <a:endParaRPr lang="en-US" sz="4000" b="1" dirty="0">
                <a:solidFill>
                  <a:srgbClr val="CC00CC"/>
                </a:solidFill>
              </a:endParaRPr>
            </a:p>
          </p:txBody>
        </p:sp>
      </p:gr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3" name="العاقل لا يعتني.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loud 2"/>
          <p:cNvSpPr/>
          <p:nvPr/>
        </p:nvSpPr>
        <p:spPr>
          <a:xfrm>
            <a:off x="1428750" y="285750"/>
            <a:ext cx="6500813" cy="1357313"/>
          </a:xfrm>
          <a:prstGeom prst="cloud">
            <a:avLst/>
          </a:prstGeom>
          <a:ln/>
        </p:spPr>
        <p:style>
          <a:lnRef idx="1">
            <a:schemeClr val="accent2"/>
          </a:lnRef>
          <a:fillRef idx="2">
            <a:schemeClr val="accent2"/>
          </a:fillRef>
          <a:effectRef idx="1">
            <a:schemeClr val="accent2"/>
          </a:effectRef>
          <a:fontRef idx="minor">
            <a:schemeClr val="dk1"/>
          </a:fontRef>
        </p:style>
        <p:txBody>
          <a:bodyPr rtlCol="1" anchor="ctr"/>
          <a:lstStyle/>
          <a:p>
            <a:pPr algn="ctr" rtl="1" fontAlgn="auto">
              <a:spcBef>
                <a:spcPts val="0"/>
              </a:spcBef>
              <a:spcAft>
                <a:spcPts val="0"/>
              </a:spcAft>
              <a:defRPr/>
            </a:pPr>
            <a:r>
              <a:rPr lang="ar-EG" sz="3200" b="1" dirty="0">
                <a:solidFill>
                  <a:schemeClr val="tx1"/>
                </a:solidFill>
              </a:rPr>
              <a:t>من معاني الحديث وإرشاداته</a:t>
            </a:r>
          </a:p>
        </p:txBody>
      </p:sp>
      <p:grpSp>
        <p:nvGrpSpPr>
          <p:cNvPr id="2" name="Group 9"/>
          <p:cNvGrpSpPr>
            <a:grpSpLocks/>
          </p:cNvGrpSpPr>
          <p:nvPr/>
        </p:nvGrpSpPr>
        <p:grpSpPr bwMode="auto">
          <a:xfrm>
            <a:off x="395288" y="2636838"/>
            <a:ext cx="8569325" cy="4297362"/>
            <a:chOff x="249" y="1661"/>
            <a:chExt cx="5398" cy="2707"/>
          </a:xfrm>
        </p:grpSpPr>
        <p:pic>
          <p:nvPicPr>
            <p:cNvPr id="11" name="صورة 10" descr="0048.WMF"/>
            <p:cNvPicPr>
              <a:picLocks noChangeAspect="1"/>
            </p:cNvPicPr>
            <p:nvPr/>
          </p:nvPicPr>
          <p:blipFill>
            <a:blip r:embed="rId4" cstate="print">
              <a:duotone>
                <a:prstClr val="black"/>
                <a:srgbClr val="FFFF00">
                  <a:tint val="45000"/>
                  <a:satMod val="400000"/>
                </a:srgbClr>
              </a:duotone>
            </a:blip>
            <a:stretch>
              <a:fillRect/>
            </a:stretch>
          </p:blipFill>
          <p:spPr>
            <a:xfrm>
              <a:off x="253" y="1666"/>
              <a:ext cx="5389" cy="2700"/>
            </a:xfrm>
            <a:prstGeom prst="rect">
              <a:avLst/>
            </a:prstGeom>
          </p:spPr>
        </p:pic>
        <p:sp>
          <p:nvSpPr>
            <p:cNvPr id="12" name="عنوان 1"/>
            <p:cNvSpPr txBox="1">
              <a:spLocks/>
            </p:cNvSpPr>
            <p:nvPr/>
          </p:nvSpPr>
          <p:spPr bwMode="auto">
            <a:xfrm>
              <a:off x="1228" y="2291"/>
              <a:ext cx="3285" cy="912"/>
            </a:xfrm>
            <a:prstGeom prst="rect">
              <a:avLst/>
            </a:prstGeom>
            <a:noFill/>
            <a:ln w="9525">
              <a:noFill/>
              <a:miter lim="800000"/>
              <a:headEnd/>
              <a:tailEnd/>
            </a:ln>
          </p:spPr>
          <p:txBody>
            <a:bodyPr anchor="ctr"/>
            <a:lstStyle/>
            <a:p>
              <a:pPr algn="ctr" rtl="1">
                <a:defRPr/>
              </a:pPr>
              <a:r>
                <a:rPr lang="ar-EG" sz="5400" b="1" dirty="0">
                  <a:solidFill>
                    <a:schemeClr val="accent2">
                      <a:lumMod val="75000"/>
                    </a:schemeClr>
                  </a:solidFill>
                </a:rPr>
                <a:t>4- القلب السليم هو القلب الذي ينجو يوم القيامة من عذاب الله.</a:t>
              </a:r>
              <a:endParaRPr lang="en-US" sz="5400" b="1" dirty="0">
                <a:solidFill>
                  <a:schemeClr val="accent2">
                    <a:lumMod val="75000"/>
                  </a:schemeClr>
                </a:solidFill>
              </a:endParaRPr>
            </a:p>
          </p:txBody>
        </p:sp>
      </p:gr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القلب السليم هو.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loud 2"/>
          <p:cNvSpPr/>
          <p:nvPr/>
        </p:nvSpPr>
        <p:spPr>
          <a:xfrm>
            <a:off x="1395413" y="146050"/>
            <a:ext cx="6500812" cy="1357313"/>
          </a:xfrm>
          <a:prstGeom prst="cloud">
            <a:avLst/>
          </a:prstGeom>
          <a:ln/>
        </p:spPr>
        <p:style>
          <a:lnRef idx="1">
            <a:schemeClr val="accent2"/>
          </a:lnRef>
          <a:fillRef idx="2">
            <a:schemeClr val="accent2"/>
          </a:fillRef>
          <a:effectRef idx="1">
            <a:schemeClr val="accent2"/>
          </a:effectRef>
          <a:fontRef idx="minor">
            <a:schemeClr val="dk1"/>
          </a:fontRef>
        </p:style>
        <p:txBody>
          <a:bodyPr rtlCol="1" anchor="ctr"/>
          <a:lstStyle/>
          <a:p>
            <a:pPr algn="ctr" rtl="1" fontAlgn="auto">
              <a:spcBef>
                <a:spcPts val="0"/>
              </a:spcBef>
              <a:spcAft>
                <a:spcPts val="0"/>
              </a:spcAft>
              <a:defRPr/>
            </a:pPr>
            <a:r>
              <a:rPr lang="ar-EG" sz="3200" b="1" dirty="0">
                <a:solidFill>
                  <a:schemeClr val="tx1"/>
                </a:solidFill>
              </a:rPr>
              <a:t>من معاني الحديث وإرشاداته</a:t>
            </a:r>
          </a:p>
        </p:txBody>
      </p:sp>
      <p:grpSp>
        <p:nvGrpSpPr>
          <p:cNvPr id="2" name="Group 11"/>
          <p:cNvGrpSpPr>
            <a:grpSpLocks/>
          </p:cNvGrpSpPr>
          <p:nvPr/>
        </p:nvGrpSpPr>
        <p:grpSpPr bwMode="auto">
          <a:xfrm>
            <a:off x="714375" y="1719263"/>
            <a:ext cx="7786688" cy="4995862"/>
            <a:chOff x="450" y="1083"/>
            <a:chExt cx="4905" cy="3147"/>
          </a:xfrm>
        </p:grpSpPr>
        <p:pic>
          <p:nvPicPr>
            <p:cNvPr id="14341" name="صورة 4" descr="0681.jpg"/>
            <p:cNvPicPr>
              <a:picLocks noChangeAspect="1"/>
            </p:cNvPicPr>
            <p:nvPr/>
          </p:nvPicPr>
          <p:blipFill>
            <a:blip r:embed="rId5" cstate="print"/>
            <a:srcRect/>
            <a:stretch>
              <a:fillRect/>
            </a:stretch>
          </p:blipFill>
          <p:spPr bwMode="auto">
            <a:xfrm>
              <a:off x="450" y="1083"/>
              <a:ext cx="4905" cy="3147"/>
            </a:xfrm>
            <a:prstGeom prst="rect">
              <a:avLst/>
            </a:prstGeom>
            <a:noFill/>
            <a:ln w="9525">
              <a:noFill/>
              <a:miter lim="800000"/>
              <a:headEnd/>
              <a:tailEnd/>
            </a:ln>
          </p:spPr>
        </p:pic>
        <p:sp>
          <p:nvSpPr>
            <p:cNvPr id="14342" name="عنوان 1"/>
            <p:cNvSpPr txBox="1">
              <a:spLocks/>
            </p:cNvSpPr>
            <p:nvPr/>
          </p:nvSpPr>
          <p:spPr bwMode="auto">
            <a:xfrm>
              <a:off x="855" y="1530"/>
              <a:ext cx="4095" cy="720"/>
            </a:xfrm>
            <a:prstGeom prst="rect">
              <a:avLst/>
            </a:prstGeom>
            <a:noFill/>
            <a:ln w="9525">
              <a:noFill/>
              <a:miter lim="800000"/>
              <a:headEnd/>
              <a:tailEnd/>
            </a:ln>
          </p:spPr>
          <p:txBody>
            <a:bodyPr anchor="ctr"/>
            <a:lstStyle/>
            <a:p>
              <a:pPr algn="ctr" rtl="1"/>
              <a:r>
                <a:rPr lang="ar-EG" sz="4400" b="1">
                  <a:solidFill>
                    <a:srgbClr val="00B050"/>
                  </a:solidFill>
                </a:rPr>
                <a:t>5- كيف تعتني بقلبك حتى يكون قلباً سليماً؟</a:t>
              </a:r>
              <a:endParaRPr lang="en-US" sz="4400" b="1">
                <a:solidFill>
                  <a:srgbClr val="00B050"/>
                </a:solidFill>
              </a:endParaRPr>
            </a:p>
          </p:txBody>
        </p:sp>
        <p:sp>
          <p:nvSpPr>
            <p:cNvPr id="14343" name="عنوان 1"/>
            <p:cNvSpPr txBox="1">
              <a:spLocks/>
            </p:cNvSpPr>
            <p:nvPr/>
          </p:nvSpPr>
          <p:spPr bwMode="auto">
            <a:xfrm>
              <a:off x="855" y="2857"/>
              <a:ext cx="4050" cy="878"/>
            </a:xfrm>
            <a:prstGeom prst="rect">
              <a:avLst/>
            </a:prstGeom>
            <a:noFill/>
            <a:ln w="9525">
              <a:noFill/>
              <a:miter lim="800000"/>
              <a:headEnd/>
              <a:tailEnd/>
            </a:ln>
          </p:spPr>
          <p:txBody>
            <a:bodyPr anchor="ctr"/>
            <a:lstStyle/>
            <a:p>
              <a:pPr algn="ctr" rtl="1"/>
              <a:endParaRPr lang="en-US" sz="3600" b="1">
                <a:solidFill>
                  <a:srgbClr val="00B050"/>
                </a:solidFill>
              </a:endParaRPr>
            </a:p>
          </p:txBody>
        </p:sp>
      </p:grpSp>
      <p:sp>
        <p:nvSpPr>
          <p:cNvPr id="7" name="عنوان 1"/>
          <p:cNvSpPr txBox="1">
            <a:spLocks/>
          </p:cNvSpPr>
          <p:nvPr/>
        </p:nvSpPr>
        <p:spPr bwMode="auto">
          <a:xfrm>
            <a:off x="1403350" y="4149725"/>
            <a:ext cx="6429375" cy="1393825"/>
          </a:xfrm>
          <a:prstGeom prst="rect">
            <a:avLst/>
          </a:prstGeom>
          <a:noFill/>
          <a:ln w="9525">
            <a:noFill/>
            <a:miter lim="800000"/>
            <a:headEnd/>
            <a:tailEnd/>
          </a:ln>
        </p:spPr>
        <p:txBody>
          <a:bodyPr anchor="ctr"/>
          <a:lstStyle/>
          <a:p>
            <a:pPr algn="ctr" rtl="1"/>
            <a:r>
              <a:rPr lang="ar-EG" sz="3600" b="1">
                <a:solidFill>
                  <a:srgbClr val="00B050"/>
                </a:solidFill>
              </a:rPr>
              <a:t>أ- يكون قلبك سليماً إذا امتلأ القلب بحب الله ورسوله صلى الله عليه وسلم وتعظيم أوامر الدين والعمل بها.</a:t>
            </a:r>
            <a:endParaRPr lang="en-US" sz="3600" b="1">
              <a:solidFill>
                <a:srgbClr val="00B050"/>
              </a:solidFill>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subTnLst>
                                    <p:audio>
                                      <p:cMediaNode>
                                        <p:cTn display="0" masterRel="sameClick">
                                          <p:stCondLst>
                                            <p:cond evt="begin" delay="0">
                                              <p:tn val="5"/>
                                            </p:cond>
                                          </p:stCondLst>
                                          <p:endCondLst>
                                            <p:cond evt="onStopAudio" delay="0">
                                              <p:tgtEl>
                                                <p:sldTgt/>
                                              </p:tgtEl>
                                            </p:cond>
                                          </p:endCondLst>
                                        </p:cTn>
                                        <p:tgtEl>
                                          <p:sndTgt r:embed="rId3" name="كيف تعتني بقلبك حتى يكون.wav"/>
                                        </p:tgtEl>
                                      </p:cMediaNode>
                                    </p:audio>
                                  </p:sub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trips(downLeft)">
                                      <p:cBhvr>
                                        <p:cTn id="15" dur="500"/>
                                        <p:tgtEl>
                                          <p:spTgt spid="7"/>
                                        </p:tgtEl>
                                      </p:cBhvr>
                                    </p:animEffect>
                                  </p:childTnLst>
                                  <p:subTnLst>
                                    <p:audio>
                                      <p:cMediaNode>
                                        <p:cTn display="0" masterRel="sameClick">
                                          <p:stCondLst>
                                            <p:cond evt="begin" delay="0">
                                              <p:tn val="13"/>
                                            </p:cond>
                                          </p:stCondLst>
                                          <p:endCondLst>
                                            <p:cond evt="onStopAudio" delay="0">
                                              <p:tgtEl>
                                                <p:sldTgt/>
                                              </p:tgtEl>
                                            </p:cond>
                                          </p:endCondLst>
                                        </p:cTn>
                                        <p:tgtEl>
                                          <p:sndTgt r:embed="rId4" name="يكون قلبك سليماً إذا امتلأ القلب.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a:grpSpLocks/>
          </p:cNvGrpSpPr>
          <p:nvPr/>
        </p:nvGrpSpPr>
        <p:grpSpPr bwMode="auto">
          <a:xfrm>
            <a:off x="714375" y="1719263"/>
            <a:ext cx="7786688" cy="4995862"/>
            <a:chOff x="450" y="1083"/>
            <a:chExt cx="4905" cy="3147"/>
          </a:xfrm>
        </p:grpSpPr>
        <p:pic>
          <p:nvPicPr>
            <p:cNvPr id="15365" name="صورة 4" descr="0681.jpg"/>
            <p:cNvPicPr>
              <a:picLocks noChangeAspect="1"/>
            </p:cNvPicPr>
            <p:nvPr/>
          </p:nvPicPr>
          <p:blipFill>
            <a:blip r:embed="rId5" cstate="print"/>
            <a:srcRect/>
            <a:stretch>
              <a:fillRect/>
            </a:stretch>
          </p:blipFill>
          <p:spPr bwMode="auto">
            <a:xfrm>
              <a:off x="450" y="1083"/>
              <a:ext cx="4905" cy="3147"/>
            </a:xfrm>
            <a:prstGeom prst="rect">
              <a:avLst/>
            </a:prstGeom>
            <a:noFill/>
            <a:ln w="9525">
              <a:noFill/>
              <a:miter lim="800000"/>
              <a:headEnd/>
              <a:tailEnd/>
            </a:ln>
          </p:spPr>
        </p:pic>
        <p:sp>
          <p:nvSpPr>
            <p:cNvPr id="3" name="عنوان 1"/>
            <p:cNvSpPr txBox="1">
              <a:spLocks/>
            </p:cNvSpPr>
            <p:nvPr/>
          </p:nvSpPr>
          <p:spPr bwMode="auto">
            <a:xfrm>
              <a:off x="786" y="2025"/>
              <a:ext cx="4209" cy="1296"/>
            </a:xfrm>
            <a:prstGeom prst="rect">
              <a:avLst/>
            </a:prstGeom>
            <a:noFill/>
            <a:ln w="9525">
              <a:noFill/>
              <a:miter lim="800000"/>
              <a:headEnd/>
              <a:tailEnd/>
            </a:ln>
          </p:spPr>
          <p:txBody>
            <a:bodyPr anchor="ctr"/>
            <a:lstStyle/>
            <a:p>
              <a:pPr algn="ctr" rtl="1">
                <a:defRPr/>
              </a:pPr>
              <a:r>
                <a:rPr lang="ar-EG" sz="4400" b="1" dirty="0">
                  <a:solidFill>
                    <a:srgbClr val="00B050"/>
                  </a:solidFill>
                  <a:latin typeface="Arial" charset="0"/>
                  <a:cs typeface="Arial" charset="0"/>
                </a:rPr>
                <a:t>ب- ويكون سليماً إذا نُقِّي من الأمراض المفسدة والمهلكة له كالحسد والكِبْر </a:t>
              </a:r>
              <a:r>
                <a:rPr lang="ar-EG" sz="4400" b="1" dirty="0" err="1">
                  <a:solidFill>
                    <a:srgbClr val="00B050"/>
                  </a:solidFill>
                  <a:latin typeface="Arial" charset="0"/>
                  <a:cs typeface="Arial" charset="0"/>
                </a:rPr>
                <a:t>و </a:t>
              </a:r>
              <a:r>
                <a:rPr lang="ar-EG" sz="4400" dirty="0" err="1">
                  <a:solidFill>
                    <a:schemeClr val="tx1">
                      <a:lumMod val="50000"/>
                      <a:lumOff val="50000"/>
                    </a:schemeClr>
                  </a:solidFill>
                  <a:latin typeface="Arial" charset="0"/>
                  <a:cs typeface="Arial" charset="0"/>
                </a:rPr>
                <a:t>...................</a:t>
              </a:r>
              <a:endParaRPr lang="en-US" sz="4400" dirty="0">
                <a:solidFill>
                  <a:schemeClr val="tx1">
                    <a:lumMod val="50000"/>
                    <a:lumOff val="50000"/>
                  </a:schemeClr>
                </a:solidFill>
                <a:latin typeface="Arial" charset="0"/>
                <a:cs typeface="Arial" charset="0"/>
              </a:endParaRPr>
            </a:p>
          </p:txBody>
        </p:sp>
      </p:grpSp>
      <p:sp>
        <p:nvSpPr>
          <p:cNvPr id="6" name="Cloud 2"/>
          <p:cNvSpPr/>
          <p:nvPr/>
        </p:nvSpPr>
        <p:spPr>
          <a:xfrm>
            <a:off x="1395413" y="146050"/>
            <a:ext cx="6500812" cy="1357313"/>
          </a:xfrm>
          <a:prstGeom prst="cloud">
            <a:avLst/>
          </a:prstGeom>
          <a:ln/>
        </p:spPr>
        <p:style>
          <a:lnRef idx="1">
            <a:schemeClr val="accent2"/>
          </a:lnRef>
          <a:fillRef idx="2">
            <a:schemeClr val="accent2"/>
          </a:fillRef>
          <a:effectRef idx="1">
            <a:schemeClr val="accent2"/>
          </a:effectRef>
          <a:fontRef idx="minor">
            <a:schemeClr val="dk1"/>
          </a:fontRef>
        </p:style>
        <p:txBody>
          <a:bodyPr rtlCol="1" anchor="ctr"/>
          <a:lstStyle/>
          <a:p>
            <a:pPr algn="ctr" rtl="1" fontAlgn="auto">
              <a:spcBef>
                <a:spcPts val="0"/>
              </a:spcBef>
              <a:spcAft>
                <a:spcPts val="0"/>
              </a:spcAft>
              <a:defRPr/>
            </a:pPr>
            <a:r>
              <a:rPr lang="ar-EG" sz="3200" b="1" dirty="0">
                <a:solidFill>
                  <a:schemeClr val="tx1"/>
                </a:solidFill>
              </a:rPr>
              <a:t>من معاني الحديث وإرشاداته</a:t>
            </a:r>
          </a:p>
        </p:txBody>
      </p:sp>
      <p:sp>
        <p:nvSpPr>
          <p:cNvPr id="7" name="TextBox 6"/>
          <p:cNvSpPr txBox="1">
            <a:spLocks noChangeArrowheads="1"/>
          </p:cNvSpPr>
          <p:nvPr/>
        </p:nvSpPr>
        <p:spPr bwMode="auto">
          <a:xfrm>
            <a:off x="2627313" y="4508500"/>
            <a:ext cx="1279525" cy="708025"/>
          </a:xfrm>
          <a:prstGeom prst="rect">
            <a:avLst/>
          </a:prstGeom>
          <a:noFill/>
          <a:ln w="9525">
            <a:noFill/>
            <a:miter lim="800000"/>
            <a:headEnd/>
            <a:tailEnd/>
          </a:ln>
        </p:spPr>
        <p:txBody>
          <a:bodyPr wrap="none">
            <a:spAutoFit/>
          </a:bodyPr>
          <a:lstStyle/>
          <a:p>
            <a:pPr rtl="1"/>
            <a:r>
              <a:rPr lang="ar-EG" sz="4000" b="1">
                <a:solidFill>
                  <a:srgbClr val="FF00FF"/>
                </a:solidFill>
              </a:rPr>
              <a:t>الرياء.</a:t>
            </a:r>
            <a:endParaRPr lang="en-US" sz="4000">
              <a:solidFill>
                <a:srgbClr val="FF00FF"/>
              </a:solidFill>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subTnLst>
                                    <p:audio>
                                      <p:cMediaNode>
                                        <p:cTn display="0" masterRel="sameClick">
                                          <p:stCondLst>
                                            <p:cond evt="begin" delay="0">
                                              <p:tn val="5"/>
                                            </p:cond>
                                          </p:stCondLst>
                                          <p:endCondLst>
                                            <p:cond evt="onStopAudio" delay="0">
                                              <p:tgtEl>
                                                <p:sldTgt/>
                                              </p:tgtEl>
                                            </p:cond>
                                          </p:endCondLst>
                                        </p:cTn>
                                        <p:tgtEl>
                                          <p:sndTgt r:embed="rId3" name="ويكون سليماً إذا نُقِّي من.wav"/>
                                        </p:tgtEl>
                                      </p:cMediaNode>
                                    </p:audio>
                                  </p:sub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290">
                                          <p:stCondLst>
                                            <p:cond delay="0"/>
                                          </p:stCondLst>
                                        </p:cTn>
                                        <p:tgtEl>
                                          <p:spTgt spid="7"/>
                                        </p:tgtEl>
                                      </p:cBhvr>
                                    </p:animEffect>
                                    <p:anim calcmode="lin" valueType="num">
                                      <p:cBhvr>
                                        <p:cTn id="16"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7"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8"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19"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20"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21" dur="13">
                                          <p:stCondLst>
                                            <p:cond delay="325"/>
                                          </p:stCondLst>
                                        </p:cTn>
                                        <p:tgtEl>
                                          <p:spTgt spid="7"/>
                                        </p:tgtEl>
                                      </p:cBhvr>
                                      <p:to x="100000" y="60000"/>
                                    </p:animScale>
                                    <p:animScale>
                                      <p:cBhvr>
                                        <p:cTn id="22" dur="83" decel="50000">
                                          <p:stCondLst>
                                            <p:cond delay="338"/>
                                          </p:stCondLst>
                                        </p:cTn>
                                        <p:tgtEl>
                                          <p:spTgt spid="7"/>
                                        </p:tgtEl>
                                      </p:cBhvr>
                                      <p:to x="100000" y="100000"/>
                                    </p:animScale>
                                    <p:animScale>
                                      <p:cBhvr>
                                        <p:cTn id="23" dur="13">
                                          <p:stCondLst>
                                            <p:cond delay="656"/>
                                          </p:stCondLst>
                                        </p:cTn>
                                        <p:tgtEl>
                                          <p:spTgt spid="7"/>
                                        </p:tgtEl>
                                      </p:cBhvr>
                                      <p:to x="100000" y="80000"/>
                                    </p:animScale>
                                    <p:animScale>
                                      <p:cBhvr>
                                        <p:cTn id="24" dur="83" decel="50000">
                                          <p:stCondLst>
                                            <p:cond delay="669"/>
                                          </p:stCondLst>
                                        </p:cTn>
                                        <p:tgtEl>
                                          <p:spTgt spid="7"/>
                                        </p:tgtEl>
                                      </p:cBhvr>
                                      <p:to x="100000" y="100000"/>
                                    </p:animScale>
                                    <p:animScale>
                                      <p:cBhvr>
                                        <p:cTn id="25" dur="13">
                                          <p:stCondLst>
                                            <p:cond delay="821"/>
                                          </p:stCondLst>
                                        </p:cTn>
                                        <p:tgtEl>
                                          <p:spTgt spid="7"/>
                                        </p:tgtEl>
                                      </p:cBhvr>
                                      <p:to x="100000" y="90000"/>
                                    </p:animScale>
                                    <p:animScale>
                                      <p:cBhvr>
                                        <p:cTn id="26" dur="83" decel="50000">
                                          <p:stCondLst>
                                            <p:cond delay="834"/>
                                          </p:stCondLst>
                                        </p:cTn>
                                        <p:tgtEl>
                                          <p:spTgt spid="7"/>
                                        </p:tgtEl>
                                      </p:cBhvr>
                                      <p:to x="100000" y="100000"/>
                                    </p:animScale>
                                    <p:animScale>
                                      <p:cBhvr>
                                        <p:cTn id="27" dur="13">
                                          <p:stCondLst>
                                            <p:cond delay="904"/>
                                          </p:stCondLst>
                                        </p:cTn>
                                        <p:tgtEl>
                                          <p:spTgt spid="7"/>
                                        </p:tgtEl>
                                      </p:cBhvr>
                                      <p:to x="100000" y="95000"/>
                                    </p:animScale>
                                    <p:animScale>
                                      <p:cBhvr>
                                        <p:cTn id="28" dur="83" decel="50000">
                                          <p:stCondLst>
                                            <p:cond delay="917"/>
                                          </p:stCondLst>
                                        </p:cTn>
                                        <p:tgtEl>
                                          <p:spTgt spid="7"/>
                                        </p:tgtEl>
                                      </p:cBhvr>
                                      <p:to x="100000" y="100000"/>
                                    </p:animScale>
                                  </p:childTnLst>
                                  <p:subTnLst>
                                    <p:audio>
                                      <p:cMediaNode>
                                        <p:cTn display="0" masterRel="sameClick">
                                          <p:stCondLst>
                                            <p:cond evt="begin" delay="0">
                                              <p:tn val="13"/>
                                            </p:cond>
                                          </p:stCondLst>
                                          <p:endCondLst>
                                            <p:cond evt="onStopAudio" delay="0">
                                              <p:tgtEl>
                                                <p:sldTgt/>
                                              </p:tgtEl>
                                            </p:cond>
                                          </p:endCondLst>
                                        </p:cTn>
                                        <p:tgtEl>
                                          <p:sndTgt r:embed="rId4" name="الرياء.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a:grpSpLocks/>
          </p:cNvGrpSpPr>
          <p:nvPr/>
        </p:nvGrpSpPr>
        <p:grpSpPr bwMode="auto">
          <a:xfrm>
            <a:off x="609600" y="357188"/>
            <a:ext cx="7891463" cy="6286500"/>
            <a:chOff x="384" y="1305"/>
            <a:chExt cx="4971" cy="2880"/>
          </a:xfrm>
        </p:grpSpPr>
        <p:pic>
          <p:nvPicPr>
            <p:cNvPr id="16388" name="صورة 22" descr="0892.jpg"/>
            <p:cNvPicPr>
              <a:picLocks noChangeAspect="1"/>
            </p:cNvPicPr>
            <p:nvPr/>
          </p:nvPicPr>
          <p:blipFill>
            <a:blip r:embed="rId5" cstate="print"/>
            <a:srcRect/>
            <a:stretch>
              <a:fillRect/>
            </a:stretch>
          </p:blipFill>
          <p:spPr bwMode="auto">
            <a:xfrm>
              <a:off x="384" y="1305"/>
              <a:ext cx="4971" cy="2880"/>
            </a:xfrm>
            <a:prstGeom prst="rect">
              <a:avLst/>
            </a:prstGeom>
            <a:noFill/>
            <a:ln w="9525">
              <a:noFill/>
              <a:miter lim="800000"/>
              <a:headEnd/>
              <a:tailEnd/>
            </a:ln>
          </p:spPr>
        </p:pic>
        <p:sp>
          <p:nvSpPr>
            <p:cNvPr id="16389" name="عنوان 1"/>
            <p:cNvSpPr txBox="1">
              <a:spLocks/>
            </p:cNvSpPr>
            <p:nvPr/>
          </p:nvSpPr>
          <p:spPr bwMode="auto">
            <a:xfrm>
              <a:off x="765" y="1501"/>
              <a:ext cx="3960" cy="1152"/>
            </a:xfrm>
            <a:prstGeom prst="rect">
              <a:avLst/>
            </a:prstGeom>
            <a:noFill/>
            <a:ln w="9525">
              <a:noFill/>
              <a:miter lim="800000"/>
              <a:headEnd/>
              <a:tailEnd/>
            </a:ln>
          </p:spPr>
          <p:txBody>
            <a:bodyPr anchor="ctr"/>
            <a:lstStyle/>
            <a:p>
              <a:pPr algn="justLow" rtl="1"/>
              <a:r>
                <a:rPr lang="ar-EG" sz="3600" b="1">
                  <a:solidFill>
                    <a:srgbClr val="FF0000"/>
                  </a:solidFill>
                </a:rPr>
                <a:t>قال أبو هريرة رضي الله عنه:</a:t>
              </a:r>
              <a:endParaRPr lang="ar-SA" sz="3600" b="1">
                <a:solidFill>
                  <a:srgbClr val="FF0000"/>
                </a:solidFill>
              </a:endParaRPr>
            </a:p>
            <a:p>
              <a:pPr algn="justLow" rtl="1"/>
              <a:r>
                <a:rPr lang="ar-EG" sz="3600" b="1">
                  <a:solidFill>
                    <a:srgbClr val="FF0000"/>
                  </a:solidFill>
                </a:rPr>
                <a:t> (والله ما خلق الله مؤمناً يسمع بي إلا أحبني). لماذا؟</a:t>
              </a:r>
              <a:endParaRPr lang="en-US" sz="3600" b="1">
                <a:solidFill>
                  <a:srgbClr val="FF0000"/>
                </a:solidFill>
              </a:endParaRPr>
            </a:p>
          </p:txBody>
        </p:sp>
      </p:grpSp>
      <p:sp>
        <p:nvSpPr>
          <p:cNvPr id="7" name="Heart 6"/>
          <p:cNvSpPr/>
          <p:nvPr/>
        </p:nvSpPr>
        <p:spPr>
          <a:xfrm rot="21280307">
            <a:off x="141288" y="95250"/>
            <a:ext cx="2922587" cy="1625600"/>
          </a:xfrm>
          <a:prstGeom prst="ellipse">
            <a:avLst/>
          </a:prstGeom>
          <a:gradFill flip="none" rotWithShape="1">
            <a:gsLst>
              <a:gs pos="0">
                <a:srgbClr val="FF0066">
                  <a:shade val="30000"/>
                  <a:satMod val="115000"/>
                </a:srgbClr>
              </a:gs>
              <a:gs pos="50000">
                <a:schemeClr val="bg1"/>
              </a:gs>
              <a:gs pos="100000">
                <a:srgbClr val="FF0066">
                  <a:shade val="100000"/>
                  <a:satMod val="115000"/>
                </a:srgbClr>
              </a:gs>
            </a:gsLst>
            <a:lin ang="54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SA" sz="4400" b="1" dirty="0">
                <a:solidFill>
                  <a:srgbClr val="C00000"/>
                </a:solidFill>
              </a:rPr>
              <a:t>فكـــر</a:t>
            </a:r>
            <a:endParaRPr lang="ar-EG" sz="4400" b="1" dirty="0">
              <a:solidFill>
                <a:srgbClr val="C00000"/>
              </a:solidFill>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3" name="فكـــر.wav"/>
                                        </p:tgtEl>
                                      </p:cMediaNode>
                                    </p:audio>
                                  </p:subTnLst>
                                </p:cTn>
                              </p:par>
                              <p:par>
                                <p:cTn id="21" presetID="25"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26" dur="1000" fill="hold"/>
                                        <p:tgtEl>
                                          <p:spTgt spid="7"/>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7"/>
                                        </p:tgtEl>
                                      </p:cBhvr>
                                    </p:animEffect>
                                  </p:childTnLst>
                                  <p:subTnLst>
                                    <p:audio>
                                      <p:cMediaNode>
                                        <p:cTn display="0" masterRel="sameClick">
                                          <p:stCondLst>
                                            <p:cond evt="begin" delay="0">
                                              <p:tn val="21"/>
                                            </p:cond>
                                          </p:stCondLst>
                                          <p:endCondLst>
                                            <p:cond evt="onStopAudio" delay="0">
                                              <p:tgtEl>
                                                <p:sldTgt/>
                                              </p:tgtEl>
                                            </p:cond>
                                          </p:endCondLst>
                                        </p:cTn>
                                        <p:tgtEl>
                                          <p:sndTgt r:embed="rId3" name="فكـــر.wav"/>
                                        </p:tgtEl>
                                      </p:cMediaNode>
                                    </p:audio>
                                  </p:subTnLst>
                                </p:cTn>
                              </p:par>
                            </p:childTnLst>
                          </p:cTn>
                        </p:par>
                      </p:childTnLst>
                    </p:cTn>
                  </p:par>
                  <p:par>
                    <p:cTn id="31" fill="hold">
                      <p:stCondLst>
                        <p:cond delay="indefinite"/>
                      </p:stCondLst>
                      <p:childTnLst>
                        <p:par>
                          <p:cTn id="32" fill="hold">
                            <p:stCondLst>
                              <p:cond delay="0"/>
                            </p:stCondLst>
                            <p:childTnLst>
                              <p:par>
                                <p:cTn id="33" presetID="34"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 from="(-#ppt_w/2)" to="(#ppt_x)" calcmode="lin" valueType="num">
                                      <p:cBhvr>
                                        <p:cTn id="35" dur="600" fill="hold">
                                          <p:stCondLst>
                                            <p:cond delay="0"/>
                                          </p:stCondLst>
                                        </p:cTn>
                                        <p:tgtEl>
                                          <p:spTgt spid="2"/>
                                        </p:tgtEl>
                                        <p:attrNameLst>
                                          <p:attrName>ppt_x</p:attrName>
                                        </p:attrNameLst>
                                      </p:cBhvr>
                                    </p:anim>
                                    <p:anim from="0" to="-1.0" calcmode="lin" valueType="num">
                                      <p:cBhvr>
                                        <p:cTn id="36" dur="200" decel="50000" autoRev="1" fill="hold">
                                          <p:stCondLst>
                                            <p:cond delay="600"/>
                                          </p:stCondLst>
                                        </p:cTn>
                                        <p:tgtEl>
                                          <p:spTgt spid="2"/>
                                        </p:tgtEl>
                                        <p:attrNameLst>
                                          <p:attrName>xshear</p:attrName>
                                        </p:attrNameLst>
                                      </p:cBhvr>
                                    </p:anim>
                                    <p:animScale>
                                      <p:cBhvr>
                                        <p:cTn id="37" dur="200" decel="100000" autoRev="1" fill="hold">
                                          <p:stCondLst>
                                            <p:cond delay="600"/>
                                          </p:stCondLst>
                                        </p:cTn>
                                        <p:tgtEl>
                                          <p:spTgt spid="2"/>
                                        </p:tgtEl>
                                      </p:cBhvr>
                                      <p:from x="100000" y="100000"/>
                                      <p:to x="80000" y="100000"/>
                                    </p:animScale>
                                    <p:anim by="(#ppt_h/3+#ppt_w*0.1)" calcmode="lin" valueType="num">
                                      <p:cBhvr additive="sum">
                                        <p:cTn id="38" dur="200" decel="100000" autoRev="1" fill="hold">
                                          <p:stCondLst>
                                            <p:cond delay="600"/>
                                          </p:stCondLst>
                                        </p:cTn>
                                        <p:tgtEl>
                                          <p:spTgt spid="2"/>
                                        </p:tgtEl>
                                        <p:attrNameLst>
                                          <p:attrName>ppt_x</p:attrName>
                                        </p:attrNameLst>
                                      </p:cBhvr>
                                    </p:anim>
                                  </p:childTnLst>
                                  <p:subTnLst>
                                    <p:audio>
                                      <p:cMediaNode>
                                        <p:cTn display="0" masterRel="sameClick">
                                          <p:stCondLst>
                                            <p:cond evt="begin" delay="0">
                                              <p:tn val="33"/>
                                            </p:cond>
                                          </p:stCondLst>
                                          <p:endCondLst>
                                            <p:cond evt="onStopAudio" delay="0">
                                              <p:tgtEl>
                                                <p:sldTgt/>
                                              </p:tgtEl>
                                            </p:cond>
                                          </p:endCondLst>
                                        </p:cTn>
                                        <p:tgtEl>
                                          <p:sndTgt r:embed="rId4" name="قال أبو هريرة رضي الله.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صورة 22" descr="0892.jpg"/>
          <p:cNvPicPr>
            <a:picLocks noChangeAspect="1"/>
          </p:cNvPicPr>
          <p:nvPr/>
        </p:nvPicPr>
        <p:blipFill>
          <a:blip r:embed="rId4" cstate="print"/>
          <a:srcRect/>
          <a:stretch>
            <a:fillRect/>
          </a:stretch>
        </p:blipFill>
        <p:spPr bwMode="auto">
          <a:xfrm>
            <a:off x="609600" y="357188"/>
            <a:ext cx="7891463" cy="6286500"/>
          </a:xfrm>
          <a:prstGeom prst="rect">
            <a:avLst/>
          </a:prstGeom>
          <a:noFill/>
          <a:ln w="9525">
            <a:noFill/>
            <a:miter lim="800000"/>
            <a:headEnd/>
            <a:tailEnd/>
          </a:ln>
        </p:spPr>
      </p:pic>
      <p:sp>
        <p:nvSpPr>
          <p:cNvPr id="5" name="Heart 6"/>
          <p:cNvSpPr/>
          <p:nvPr/>
        </p:nvSpPr>
        <p:spPr>
          <a:xfrm rot="21280307">
            <a:off x="141288" y="95250"/>
            <a:ext cx="2922587" cy="1625600"/>
          </a:xfrm>
          <a:prstGeom prst="ellipse">
            <a:avLst/>
          </a:prstGeom>
          <a:gradFill flip="none" rotWithShape="1">
            <a:gsLst>
              <a:gs pos="0">
                <a:srgbClr val="FF0066">
                  <a:shade val="30000"/>
                  <a:satMod val="115000"/>
                </a:srgbClr>
              </a:gs>
              <a:gs pos="50000">
                <a:schemeClr val="bg1"/>
              </a:gs>
              <a:gs pos="100000">
                <a:srgbClr val="FF0066">
                  <a:shade val="100000"/>
                  <a:satMod val="115000"/>
                </a:srgbClr>
              </a:gs>
            </a:gsLst>
            <a:lin ang="54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SA" sz="4400" b="1" dirty="0">
                <a:solidFill>
                  <a:srgbClr val="C00000"/>
                </a:solidFill>
              </a:rPr>
              <a:t>فكـــر</a:t>
            </a:r>
            <a:endParaRPr lang="ar-EG" sz="4400" b="1" dirty="0">
              <a:solidFill>
                <a:srgbClr val="C00000"/>
              </a:solidFill>
            </a:endParaRPr>
          </a:p>
        </p:txBody>
      </p:sp>
      <p:sp>
        <p:nvSpPr>
          <p:cNvPr id="6" name="عنوان 1"/>
          <p:cNvSpPr txBox="1">
            <a:spLocks/>
          </p:cNvSpPr>
          <p:nvPr/>
        </p:nvSpPr>
        <p:spPr bwMode="auto">
          <a:xfrm>
            <a:off x="1331913" y="1341438"/>
            <a:ext cx="6573837" cy="4857750"/>
          </a:xfrm>
          <a:prstGeom prst="rect">
            <a:avLst/>
          </a:prstGeom>
          <a:noFill/>
          <a:ln w="9525">
            <a:noFill/>
            <a:miter lim="800000"/>
            <a:headEnd/>
            <a:tailEnd/>
          </a:ln>
        </p:spPr>
        <p:txBody>
          <a:bodyPr anchor="ctr"/>
          <a:lstStyle/>
          <a:p>
            <a:pPr algn="justLow" rtl="1"/>
            <a:r>
              <a:rPr lang="ar-EG" sz="3200" b="1">
                <a:solidFill>
                  <a:srgbClr val="FF00FF"/>
                </a:solidFill>
              </a:rPr>
              <a:t>قال أبو هريرة: إن أمي كانت مشركة، وكنت أدعوها إلى الإسلام، وكانت تأبى علي، فدعوتها يوماً فأسمعتني في رسول الله ما أكره، فأتيت رسول الله صلى الله عليه وسلم وأنا أبكي، فأخبرته وسألته أن يدعو لها فقال: "اللهم اهدِ أم أبي هريرة" فخرجت أعدو لأبشرها فأتيت المنزل فإذا الباب مردود، وسمعت خدخد الماء وسمعت صوتاً فقالت: كما أنت</a:t>
            </a:r>
            <a:endParaRPr lang="en-US" sz="3200">
              <a:solidFill>
                <a:srgbClr val="FF00FF"/>
              </a:solidFill>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قال أبو هريرة 16.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صورة 22" descr="0892.jpg"/>
          <p:cNvPicPr>
            <a:picLocks noChangeAspect="1"/>
          </p:cNvPicPr>
          <p:nvPr/>
        </p:nvPicPr>
        <p:blipFill>
          <a:blip r:embed="rId4" cstate="print"/>
          <a:srcRect/>
          <a:stretch>
            <a:fillRect/>
          </a:stretch>
        </p:blipFill>
        <p:spPr bwMode="auto">
          <a:xfrm>
            <a:off x="609600" y="357188"/>
            <a:ext cx="7891463" cy="6286500"/>
          </a:xfrm>
          <a:prstGeom prst="rect">
            <a:avLst/>
          </a:prstGeom>
          <a:noFill/>
          <a:ln w="9525">
            <a:noFill/>
            <a:miter lim="800000"/>
            <a:headEnd/>
            <a:tailEnd/>
          </a:ln>
        </p:spPr>
      </p:pic>
      <p:sp>
        <p:nvSpPr>
          <p:cNvPr id="3" name="Heart 6"/>
          <p:cNvSpPr/>
          <p:nvPr/>
        </p:nvSpPr>
        <p:spPr>
          <a:xfrm rot="21280307">
            <a:off x="141288" y="95250"/>
            <a:ext cx="2922587" cy="1625600"/>
          </a:xfrm>
          <a:prstGeom prst="ellipse">
            <a:avLst/>
          </a:prstGeom>
          <a:gradFill flip="none" rotWithShape="1">
            <a:gsLst>
              <a:gs pos="0">
                <a:srgbClr val="FF0066">
                  <a:shade val="30000"/>
                  <a:satMod val="115000"/>
                </a:srgbClr>
              </a:gs>
              <a:gs pos="50000">
                <a:schemeClr val="bg1"/>
              </a:gs>
              <a:gs pos="100000">
                <a:srgbClr val="FF0066">
                  <a:shade val="100000"/>
                  <a:satMod val="115000"/>
                </a:srgbClr>
              </a:gs>
            </a:gsLst>
            <a:lin ang="54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fontAlgn="auto">
              <a:spcBef>
                <a:spcPts val="0"/>
              </a:spcBef>
              <a:spcAft>
                <a:spcPts val="0"/>
              </a:spcAft>
              <a:defRPr/>
            </a:pPr>
            <a:r>
              <a:rPr lang="ar-SA" sz="4400" b="1" dirty="0">
                <a:solidFill>
                  <a:srgbClr val="C00000"/>
                </a:solidFill>
              </a:rPr>
              <a:t>فكـــر</a:t>
            </a:r>
            <a:endParaRPr lang="ar-EG" sz="4400" b="1" dirty="0">
              <a:solidFill>
                <a:srgbClr val="C00000"/>
              </a:solidFill>
            </a:endParaRPr>
          </a:p>
        </p:txBody>
      </p:sp>
      <p:sp>
        <p:nvSpPr>
          <p:cNvPr id="4" name="عنوان 1"/>
          <p:cNvSpPr txBox="1">
            <a:spLocks/>
          </p:cNvSpPr>
          <p:nvPr/>
        </p:nvSpPr>
        <p:spPr bwMode="auto">
          <a:xfrm>
            <a:off x="1547813" y="1196975"/>
            <a:ext cx="6286500" cy="4857750"/>
          </a:xfrm>
          <a:prstGeom prst="rect">
            <a:avLst/>
          </a:prstGeom>
          <a:noFill/>
          <a:ln w="9525">
            <a:noFill/>
            <a:miter lim="800000"/>
            <a:headEnd/>
            <a:tailEnd/>
          </a:ln>
        </p:spPr>
        <p:txBody>
          <a:bodyPr anchor="ctr"/>
          <a:lstStyle/>
          <a:p>
            <a:pPr algn="ctr" rtl="1"/>
            <a:r>
              <a:rPr lang="ar-EG" sz="3200" b="1">
                <a:solidFill>
                  <a:srgbClr val="FF00FF"/>
                </a:solidFill>
              </a:rPr>
              <a:t>ثم فتحت الباب وقد لبست درعها وعجلت عن خماره فقالت: "أشهد أن لا إله إلا الله وأن محمداً عبده ورسوله" قال: فرجعت إلى رسول الله أبكي من الفرح، كما بكيت من الحزن فأخبرته، ثم قلت: ادع الله أن يحببني وأمي إلى عباده المؤمنين. فقال: "اللهم حبب عبدك هذا وأمه إلى عبادك المؤمنين وحببهم إليهما".</a:t>
            </a:r>
            <a:endParaRPr lang="en-US" sz="3200">
              <a:solidFill>
                <a:srgbClr val="FF00FF"/>
              </a:solidFill>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ثم فتحت الباب وقد لبست.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2268538" y="549275"/>
            <a:ext cx="4857750" cy="1000125"/>
            <a:chOff x="5572132" y="642918"/>
            <a:chExt cx="3071834" cy="1000132"/>
          </a:xfrm>
        </p:grpSpPr>
        <p:pic>
          <p:nvPicPr>
            <p:cNvPr id="4" name="Picture 4" descr="http://www10.0zz0.com/2010/04/11/23/373359136.png"/>
            <p:cNvPicPr>
              <a:picLocks noChangeAspect="1" noChangeArrowheads="1"/>
            </p:cNvPicPr>
            <p:nvPr/>
          </p:nvPicPr>
          <p:blipFill>
            <a:blip r:embed="rId6" cstate="print">
              <a:duotone>
                <a:prstClr val="black"/>
                <a:schemeClr val="accent2">
                  <a:tint val="45000"/>
                  <a:satMod val="400000"/>
                </a:schemeClr>
              </a:duotone>
              <a:lum bright="-10000" contrast="65000"/>
            </a:blip>
            <a:srcRect/>
            <a:stretch>
              <a:fillRect/>
            </a:stretch>
          </p:blipFill>
          <p:spPr bwMode="auto">
            <a:xfrm>
              <a:off x="5572132" y="642918"/>
              <a:ext cx="3071834" cy="1000132"/>
            </a:xfrm>
            <a:prstGeom prst="rect">
              <a:avLst/>
            </a:prstGeom>
            <a:noFill/>
          </p:spPr>
        </p:pic>
        <p:sp>
          <p:nvSpPr>
            <p:cNvPr id="3" name="TextBox 2"/>
            <p:cNvSpPr txBox="1"/>
            <p:nvPr/>
          </p:nvSpPr>
          <p:spPr>
            <a:xfrm>
              <a:off x="6000783" y="785794"/>
              <a:ext cx="2214531" cy="769943"/>
            </a:xfrm>
            <a:prstGeom prst="rect">
              <a:avLst/>
            </a:prstGeom>
            <a:noFill/>
          </p:spPr>
          <p:txBody>
            <a:bodyPr rtlCol="1">
              <a:spAutoFit/>
            </a:bodyPr>
            <a:lstStyle/>
            <a:p>
              <a:pPr algn="ctr" rtl="1" fontAlgn="auto">
                <a:spcBef>
                  <a:spcPts val="0"/>
                </a:spcBef>
                <a:spcAft>
                  <a:spcPts val="0"/>
                </a:spcAft>
                <a:defRPr/>
              </a:pPr>
              <a:r>
                <a:rPr lang="ar-SA" sz="4400" b="1" dirty="0">
                  <a:solidFill>
                    <a:schemeClr val="bg1"/>
                  </a:solidFill>
                  <a:latin typeface="+mn-lt"/>
                  <a:cs typeface="+mn-cs"/>
                </a:rPr>
                <a:t>تطبيقات سلوكية</a:t>
              </a:r>
              <a:endParaRPr lang="ar-EG" sz="4400" b="1" dirty="0">
                <a:solidFill>
                  <a:schemeClr val="bg1"/>
                </a:solidFill>
                <a:latin typeface="+mn-lt"/>
                <a:cs typeface="+mn-cs"/>
              </a:endParaRPr>
            </a:p>
          </p:txBody>
        </p:sp>
      </p:grpSp>
      <p:grpSp>
        <p:nvGrpSpPr>
          <p:cNvPr id="5" name="Group 17"/>
          <p:cNvGrpSpPr>
            <a:grpSpLocks/>
          </p:cNvGrpSpPr>
          <p:nvPr/>
        </p:nvGrpSpPr>
        <p:grpSpPr bwMode="auto">
          <a:xfrm>
            <a:off x="1187450" y="1951038"/>
            <a:ext cx="6840538" cy="4214812"/>
            <a:chOff x="142844" y="1571612"/>
            <a:chExt cx="8724960" cy="5224498"/>
          </a:xfrm>
        </p:grpSpPr>
        <p:sp>
          <p:nvSpPr>
            <p:cNvPr id="19" name="Flowchart: Delay 18"/>
            <p:cNvSpPr>
              <a:spLocks noChangeArrowheads="1"/>
            </p:cNvSpPr>
            <p:nvPr/>
          </p:nvSpPr>
          <p:spPr bwMode="auto">
            <a:xfrm rot="5400000">
              <a:off x="1786572" y="71533"/>
              <a:ext cx="5071011" cy="8358467"/>
            </a:xfrm>
            <a:prstGeom prst="flowChartDelay">
              <a:avLst/>
            </a:prstGeom>
            <a:solidFill>
              <a:srgbClr val="0000FF"/>
            </a:solidFill>
            <a:ln w="76200" algn="ctr">
              <a:solidFill>
                <a:srgbClr val="FF0000"/>
              </a:solidFill>
              <a:prstDash val="sysDot"/>
              <a:miter lim="800000"/>
              <a:headEnd/>
              <a:tailEnd/>
            </a:ln>
          </p:spPr>
          <p:txBody>
            <a:bodyPr rot="10800000" vert="eaVert" anchor="ctr"/>
            <a:lstStyle/>
            <a:p>
              <a:pPr algn="ctr" rtl="1" fontAlgn="auto">
                <a:spcBef>
                  <a:spcPts val="0"/>
                </a:spcBef>
                <a:spcAft>
                  <a:spcPts val="0"/>
                </a:spcAft>
                <a:defRPr/>
              </a:pPr>
              <a:endParaRPr lang="ar-EG">
                <a:solidFill>
                  <a:schemeClr val="dk1"/>
                </a:solidFill>
                <a:latin typeface="+mn-lt"/>
                <a:cs typeface="+mn-cs"/>
              </a:endParaRPr>
            </a:p>
          </p:txBody>
        </p:sp>
        <p:sp>
          <p:nvSpPr>
            <p:cNvPr id="20" name="Flowchart: Delay 19"/>
            <p:cNvSpPr>
              <a:spLocks noChangeArrowheads="1"/>
            </p:cNvSpPr>
            <p:nvPr/>
          </p:nvSpPr>
          <p:spPr bwMode="auto">
            <a:xfrm rot="5400000">
              <a:off x="2152081" y="80388"/>
              <a:ext cx="5072978" cy="8358467"/>
            </a:xfrm>
            <a:prstGeom prst="flowChartDelay">
              <a:avLst/>
            </a:prstGeom>
            <a:solidFill>
              <a:srgbClr val="0000FF"/>
            </a:solidFill>
            <a:ln w="76200" algn="ctr">
              <a:solidFill>
                <a:srgbClr val="FF0000"/>
              </a:solidFill>
              <a:prstDash val="sysDot"/>
              <a:miter lim="800000"/>
              <a:headEnd/>
              <a:tailEnd/>
            </a:ln>
          </p:spPr>
          <p:txBody>
            <a:bodyPr rot="10800000" vert="eaVert" anchor="ctr"/>
            <a:lstStyle/>
            <a:p>
              <a:pPr algn="ctr" rtl="1" fontAlgn="auto">
                <a:spcBef>
                  <a:spcPts val="0"/>
                </a:spcBef>
                <a:spcAft>
                  <a:spcPts val="0"/>
                </a:spcAft>
                <a:defRPr/>
              </a:pPr>
              <a:endParaRPr lang="ar-EG">
                <a:solidFill>
                  <a:schemeClr val="dk1"/>
                </a:solidFill>
                <a:latin typeface="+mn-lt"/>
                <a:cs typeface="+mn-cs"/>
              </a:endParaRPr>
            </a:p>
          </p:txBody>
        </p:sp>
        <p:sp>
          <p:nvSpPr>
            <p:cNvPr id="21" name="Flowchart: Delay 20"/>
            <p:cNvSpPr>
              <a:spLocks noChangeArrowheads="1"/>
            </p:cNvSpPr>
            <p:nvPr/>
          </p:nvSpPr>
          <p:spPr bwMode="auto">
            <a:xfrm rot="5400000">
              <a:off x="2000219" y="-71131"/>
              <a:ext cx="5072978" cy="8358467"/>
            </a:xfrm>
            <a:prstGeom prst="flowChartDelay">
              <a:avLst/>
            </a:prstGeom>
            <a:solidFill>
              <a:schemeClr val="bg1"/>
            </a:solidFill>
            <a:ln w="76200" algn="ctr">
              <a:solidFill>
                <a:srgbClr val="FF0000"/>
              </a:solidFill>
              <a:prstDash val="sysDot"/>
              <a:miter lim="800000"/>
              <a:headEnd/>
              <a:tailEnd/>
            </a:ln>
          </p:spPr>
          <p:txBody>
            <a:bodyPr rot="10800000" vert="eaVert" anchor="ctr"/>
            <a:lstStyle/>
            <a:p>
              <a:pPr algn="ctr" rtl="1" fontAlgn="auto">
                <a:spcBef>
                  <a:spcPts val="0"/>
                </a:spcBef>
                <a:spcAft>
                  <a:spcPts val="0"/>
                </a:spcAft>
                <a:defRPr/>
              </a:pPr>
              <a:endParaRPr lang="ar-EG">
                <a:solidFill>
                  <a:schemeClr val="dk1"/>
                </a:solidFill>
                <a:latin typeface="+mn-lt"/>
                <a:cs typeface="+mn-cs"/>
              </a:endParaRPr>
            </a:p>
          </p:txBody>
        </p:sp>
      </p:grpSp>
      <p:sp>
        <p:nvSpPr>
          <p:cNvPr id="19462" name="عنوان 1"/>
          <p:cNvSpPr txBox="1">
            <a:spLocks/>
          </p:cNvSpPr>
          <p:nvPr/>
        </p:nvSpPr>
        <p:spPr bwMode="auto">
          <a:xfrm>
            <a:off x="827088" y="1989138"/>
            <a:ext cx="6996112" cy="990600"/>
          </a:xfrm>
          <a:prstGeom prst="rect">
            <a:avLst/>
          </a:prstGeom>
          <a:noFill/>
          <a:ln w="9525">
            <a:noFill/>
            <a:miter lim="800000"/>
            <a:headEnd/>
            <a:tailEnd/>
          </a:ln>
        </p:spPr>
        <p:txBody>
          <a:bodyPr anchor="ctr"/>
          <a:lstStyle/>
          <a:p>
            <a:pPr algn="r" rtl="1">
              <a:buFont typeface="Arial" pitchFamily="34" charset="0"/>
              <a:buChar char="•"/>
            </a:pPr>
            <a:r>
              <a:rPr lang="ar-EG" sz="4000" b="1">
                <a:solidFill>
                  <a:srgbClr val="0000FF"/>
                </a:solidFill>
              </a:rPr>
              <a:t> أدعوا ربي أن يجعل قلبي سليماً.</a:t>
            </a:r>
            <a:endParaRPr lang="en-US" sz="4000" b="1">
              <a:solidFill>
                <a:srgbClr val="0000FF"/>
              </a:solidFill>
            </a:endParaRPr>
          </a:p>
        </p:txBody>
      </p:sp>
      <p:sp>
        <p:nvSpPr>
          <p:cNvPr id="19463" name="عنوان 1"/>
          <p:cNvSpPr txBox="1">
            <a:spLocks/>
          </p:cNvSpPr>
          <p:nvPr/>
        </p:nvSpPr>
        <p:spPr bwMode="auto">
          <a:xfrm>
            <a:off x="827088" y="3141663"/>
            <a:ext cx="6996112" cy="1295400"/>
          </a:xfrm>
          <a:prstGeom prst="rect">
            <a:avLst/>
          </a:prstGeom>
          <a:noFill/>
          <a:ln w="9525">
            <a:noFill/>
            <a:miter lim="800000"/>
            <a:headEnd/>
            <a:tailEnd/>
          </a:ln>
        </p:spPr>
        <p:txBody>
          <a:bodyPr anchor="ctr"/>
          <a:lstStyle/>
          <a:p>
            <a:pPr algn="r" rtl="1">
              <a:buFont typeface="Arial" pitchFamily="34" charset="0"/>
              <a:buChar char="•"/>
            </a:pPr>
            <a:r>
              <a:rPr lang="ar-EG" sz="4000" b="1">
                <a:solidFill>
                  <a:srgbClr val="0000FF"/>
                </a:solidFill>
              </a:rPr>
              <a:t> أحافظُ على قلبي من أمراض القلوب كالكِبْر والحسد والرياء والنفاق.</a:t>
            </a:r>
            <a:endParaRPr lang="en-US" sz="4000" b="1">
              <a:solidFill>
                <a:srgbClr val="0000FF"/>
              </a:solidFill>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تطبيقات سلوكية.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9462"/>
                                        </p:tgtEl>
                                        <p:attrNameLst>
                                          <p:attrName>style.visibility</p:attrName>
                                        </p:attrNameLst>
                                      </p:cBhvr>
                                      <p:to>
                                        <p:strVal val="visible"/>
                                      </p:to>
                                    </p:set>
                                    <p:anim calcmode="lin" valueType="num">
                                      <p:cBhvr additive="base">
                                        <p:cTn id="17" dur="500" fill="hold"/>
                                        <p:tgtEl>
                                          <p:spTgt spid="19462"/>
                                        </p:tgtEl>
                                        <p:attrNameLst>
                                          <p:attrName>ppt_x</p:attrName>
                                        </p:attrNameLst>
                                      </p:cBhvr>
                                      <p:tavLst>
                                        <p:tav tm="0">
                                          <p:val>
                                            <p:strVal val="#ppt_x"/>
                                          </p:val>
                                        </p:tav>
                                        <p:tav tm="100000">
                                          <p:val>
                                            <p:strVal val="#ppt_x"/>
                                          </p:val>
                                        </p:tav>
                                      </p:tavLst>
                                    </p:anim>
                                    <p:anim calcmode="lin" valueType="num">
                                      <p:cBhvr additive="base">
                                        <p:cTn id="18" dur="500" fill="hold"/>
                                        <p:tgtEl>
                                          <p:spTgt spid="1946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4" name="أدعوا ربي أن يجعل قلبي سليماً.wav"/>
                                        </p:tgtEl>
                                      </p:cMediaNode>
                                    </p:audio>
                                  </p:sub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9463"/>
                                        </p:tgtEl>
                                        <p:attrNameLst>
                                          <p:attrName>style.visibility</p:attrName>
                                        </p:attrNameLst>
                                      </p:cBhvr>
                                      <p:to>
                                        <p:strVal val="visible"/>
                                      </p:to>
                                    </p:set>
                                    <p:anim calcmode="lin" valueType="num">
                                      <p:cBhvr additive="base">
                                        <p:cTn id="23" dur="500" fill="hold"/>
                                        <p:tgtEl>
                                          <p:spTgt spid="19463"/>
                                        </p:tgtEl>
                                        <p:attrNameLst>
                                          <p:attrName>ppt_x</p:attrName>
                                        </p:attrNameLst>
                                      </p:cBhvr>
                                      <p:tavLst>
                                        <p:tav tm="0">
                                          <p:val>
                                            <p:strVal val="#ppt_x"/>
                                          </p:val>
                                        </p:tav>
                                        <p:tav tm="100000">
                                          <p:val>
                                            <p:strVal val="#ppt_x"/>
                                          </p:val>
                                        </p:tav>
                                      </p:tavLst>
                                    </p:anim>
                                    <p:anim calcmode="lin" valueType="num">
                                      <p:cBhvr additive="base">
                                        <p:cTn id="24" dur="500" fill="hold"/>
                                        <p:tgtEl>
                                          <p:spTgt spid="1946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5" name="أحافظُ على قلبي من أمراض.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 grpId="0"/>
      <p:bldP spid="1946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a:grpSpLocks/>
          </p:cNvGrpSpPr>
          <p:nvPr/>
        </p:nvGrpSpPr>
        <p:grpSpPr bwMode="auto">
          <a:xfrm>
            <a:off x="1331913" y="2433638"/>
            <a:ext cx="6408737" cy="4235450"/>
            <a:chOff x="839" y="1533"/>
            <a:chExt cx="4037" cy="2668"/>
          </a:xfrm>
        </p:grpSpPr>
        <p:grpSp>
          <p:nvGrpSpPr>
            <p:cNvPr id="20486" name="Group 17"/>
            <p:cNvGrpSpPr>
              <a:grpSpLocks/>
            </p:cNvGrpSpPr>
            <p:nvPr/>
          </p:nvGrpSpPr>
          <p:grpSpPr bwMode="auto">
            <a:xfrm>
              <a:off x="839" y="1533"/>
              <a:ext cx="4037" cy="2668"/>
              <a:chOff x="142843" y="1338144"/>
              <a:chExt cx="8724960" cy="5457967"/>
            </a:xfrm>
          </p:grpSpPr>
          <p:sp>
            <p:nvSpPr>
              <p:cNvPr id="19" name="Flowchart: Delay 18"/>
              <p:cNvSpPr>
                <a:spLocks noChangeArrowheads="1"/>
              </p:cNvSpPr>
              <p:nvPr/>
            </p:nvSpPr>
            <p:spPr bwMode="auto">
              <a:xfrm rot="5400000">
                <a:off x="1786012" y="71387"/>
                <a:ext cx="5073373" cy="8359710"/>
              </a:xfrm>
              <a:prstGeom prst="flowChartDelay">
                <a:avLst/>
              </a:prstGeom>
              <a:solidFill>
                <a:srgbClr val="0000FF"/>
              </a:solidFill>
              <a:ln w="76200" algn="ctr">
                <a:solidFill>
                  <a:srgbClr val="FF0000"/>
                </a:solidFill>
                <a:prstDash val="sysDot"/>
                <a:miter lim="800000"/>
                <a:headEnd/>
                <a:tailEnd/>
              </a:ln>
            </p:spPr>
            <p:txBody>
              <a:bodyPr rot="10800000" vert="eaVert" anchor="ctr"/>
              <a:lstStyle/>
              <a:p>
                <a:pPr algn="ctr" rtl="1" fontAlgn="auto">
                  <a:spcBef>
                    <a:spcPts val="0"/>
                  </a:spcBef>
                  <a:spcAft>
                    <a:spcPts val="0"/>
                  </a:spcAft>
                  <a:defRPr/>
                </a:pPr>
                <a:endParaRPr lang="ar-EG">
                  <a:solidFill>
                    <a:schemeClr val="dk1"/>
                  </a:solidFill>
                  <a:latin typeface="+mn-lt"/>
                  <a:cs typeface="+mn-cs"/>
                </a:endParaRPr>
              </a:p>
            </p:txBody>
          </p:sp>
          <p:sp>
            <p:nvSpPr>
              <p:cNvPr id="20" name="Flowchart: Delay 19"/>
              <p:cNvSpPr>
                <a:spLocks noChangeArrowheads="1"/>
              </p:cNvSpPr>
              <p:nvPr/>
            </p:nvSpPr>
            <p:spPr bwMode="auto">
              <a:xfrm rot="5400000">
                <a:off x="2151262" y="79570"/>
                <a:ext cx="5073373" cy="8359710"/>
              </a:xfrm>
              <a:prstGeom prst="flowChartDelay">
                <a:avLst/>
              </a:prstGeom>
              <a:solidFill>
                <a:srgbClr val="0000FF"/>
              </a:solidFill>
              <a:ln w="76200" algn="ctr">
                <a:solidFill>
                  <a:srgbClr val="FF0000"/>
                </a:solidFill>
                <a:prstDash val="sysDot"/>
                <a:miter lim="800000"/>
                <a:headEnd/>
                <a:tailEnd/>
              </a:ln>
            </p:spPr>
            <p:txBody>
              <a:bodyPr rot="10800000" vert="eaVert" anchor="ctr"/>
              <a:lstStyle/>
              <a:p>
                <a:pPr algn="ctr" rtl="1" fontAlgn="auto">
                  <a:spcBef>
                    <a:spcPts val="0"/>
                  </a:spcBef>
                  <a:spcAft>
                    <a:spcPts val="0"/>
                  </a:spcAft>
                  <a:defRPr/>
                </a:pPr>
                <a:endParaRPr lang="ar-EG">
                  <a:solidFill>
                    <a:schemeClr val="dk1"/>
                  </a:solidFill>
                  <a:latin typeface="+mn-lt"/>
                  <a:cs typeface="+mn-cs"/>
                </a:endParaRPr>
              </a:p>
            </p:txBody>
          </p:sp>
          <p:sp>
            <p:nvSpPr>
              <p:cNvPr id="21" name="Flowchart: Delay 20"/>
              <p:cNvSpPr>
                <a:spLocks noChangeArrowheads="1"/>
              </p:cNvSpPr>
              <p:nvPr/>
            </p:nvSpPr>
            <p:spPr bwMode="auto">
              <a:xfrm rot="5400000">
                <a:off x="1999974" y="-305025"/>
                <a:ext cx="5073373" cy="8359710"/>
              </a:xfrm>
              <a:prstGeom prst="flowChartDelay">
                <a:avLst/>
              </a:prstGeom>
              <a:solidFill>
                <a:schemeClr val="bg1"/>
              </a:solidFill>
              <a:ln w="76200" algn="ctr">
                <a:solidFill>
                  <a:srgbClr val="FF0000"/>
                </a:solidFill>
                <a:prstDash val="sysDot"/>
                <a:miter lim="800000"/>
                <a:headEnd/>
                <a:tailEnd/>
              </a:ln>
            </p:spPr>
            <p:txBody>
              <a:bodyPr rot="10800000" vert="eaVert" anchor="ctr"/>
              <a:lstStyle/>
              <a:p>
                <a:pPr algn="ctr" rtl="1" fontAlgn="auto">
                  <a:spcBef>
                    <a:spcPts val="0"/>
                  </a:spcBef>
                  <a:spcAft>
                    <a:spcPts val="0"/>
                  </a:spcAft>
                  <a:defRPr/>
                </a:pPr>
                <a:endParaRPr lang="ar-EG">
                  <a:solidFill>
                    <a:schemeClr val="dk1"/>
                  </a:solidFill>
                  <a:latin typeface="+mn-lt"/>
                  <a:cs typeface="+mn-cs"/>
                </a:endParaRPr>
              </a:p>
            </p:txBody>
          </p:sp>
        </p:grpSp>
        <p:sp>
          <p:nvSpPr>
            <p:cNvPr id="20487" name="عنوان 1"/>
            <p:cNvSpPr txBox="1">
              <a:spLocks/>
            </p:cNvSpPr>
            <p:nvPr/>
          </p:nvSpPr>
          <p:spPr bwMode="auto">
            <a:xfrm>
              <a:off x="1111" y="1933"/>
              <a:ext cx="3628" cy="1299"/>
            </a:xfrm>
            <a:prstGeom prst="rect">
              <a:avLst/>
            </a:prstGeom>
            <a:noFill/>
            <a:ln w="9525">
              <a:noFill/>
              <a:miter lim="800000"/>
              <a:headEnd/>
              <a:tailEnd/>
            </a:ln>
          </p:spPr>
          <p:txBody>
            <a:bodyPr anchor="ctr"/>
            <a:lstStyle/>
            <a:p>
              <a:pPr algn="ctr" rtl="1">
                <a:buFont typeface="Arial" pitchFamily="34" charset="0"/>
                <a:buChar char="•"/>
              </a:pPr>
              <a:r>
                <a:rPr lang="ar-EG" sz="4000" b="1">
                  <a:solidFill>
                    <a:srgbClr val="0000FF"/>
                  </a:solidFill>
                </a:rPr>
                <a:t> أحرصُ على ما يقوّي عبودية قلبي لله، كمراقبة الله وقراءة القرآن والتفكر في أسماء الله وصفاته ومخلوقاته والعمل بأوامره واجتناب ما نهى عنه.</a:t>
              </a:r>
            </a:p>
          </p:txBody>
        </p:sp>
      </p:grpSp>
      <p:grpSp>
        <p:nvGrpSpPr>
          <p:cNvPr id="20483" name="Group 4"/>
          <p:cNvGrpSpPr>
            <a:grpSpLocks/>
          </p:cNvGrpSpPr>
          <p:nvPr/>
        </p:nvGrpSpPr>
        <p:grpSpPr bwMode="auto">
          <a:xfrm>
            <a:off x="2268538" y="549275"/>
            <a:ext cx="4857750" cy="1000125"/>
            <a:chOff x="5572132" y="642918"/>
            <a:chExt cx="3071834" cy="1000132"/>
          </a:xfrm>
        </p:grpSpPr>
        <p:pic>
          <p:nvPicPr>
            <p:cNvPr id="12" name="Picture 4" descr="http://www10.0zz0.com/2010/04/11/23/373359136.png"/>
            <p:cNvPicPr>
              <a:picLocks noChangeAspect="1" noChangeArrowheads="1"/>
            </p:cNvPicPr>
            <p:nvPr/>
          </p:nvPicPr>
          <p:blipFill>
            <a:blip r:embed="rId4" cstate="print">
              <a:duotone>
                <a:prstClr val="black"/>
                <a:schemeClr val="accent2">
                  <a:tint val="45000"/>
                  <a:satMod val="400000"/>
                </a:schemeClr>
              </a:duotone>
              <a:lum bright="-10000" contrast="65000"/>
            </a:blip>
            <a:srcRect/>
            <a:stretch>
              <a:fillRect/>
            </a:stretch>
          </p:blipFill>
          <p:spPr bwMode="auto">
            <a:xfrm>
              <a:off x="5572132" y="642918"/>
              <a:ext cx="3071834" cy="1000132"/>
            </a:xfrm>
            <a:prstGeom prst="rect">
              <a:avLst/>
            </a:prstGeom>
            <a:noFill/>
          </p:spPr>
        </p:pic>
        <p:sp>
          <p:nvSpPr>
            <p:cNvPr id="13" name="TextBox 2"/>
            <p:cNvSpPr txBox="1"/>
            <p:nvPr/>
          </p:nvSpPr>
          <p:spPr>
            <a:xfrm>
              <a:off x="6000783" y="785794"/>
              <a:ext cx="2214531" cy="769943"/>
            </a:xfrm>
            <a:prstGeom prst="rect">
              <a:avLst/>
            </a:prstGeom>
            <a:noFill/>
          </p:spPr>
          <p:txBody>
            <a:bodyPr rtlCol="1">
              <a:spAutoFit/>
            </a:bodyPr>
            <a:lstStyle/>
            <a:p>
              <a:pPr algn="ctr" rtl="1" fontAlgn="auto">
                <a:spcBef>
                  <a:spcPts val="0"/>
                </a:spcBef>
                <a:spcAft>
                  <a:spcPts val="0"/>
                </a:spcAft>
                <a:defRPr/>
              </a:pPr>
              <a:r>
                <a:rPr lang="ar-SA" sz="4400" b="1" dirty="0">
                  <a:solidFill>
                    <a:schemeClr val="bg1"/>
                  </a:solidFill>
                  <a:latin typeface="+mn-lt"/>
                  <a:cs typeface="+mn-cs"/>
                </a:rPr>
                <a:t>تطبيقات سلوكية</a:t>
              </a:r>
              <a:endParaRPr lang="ar-EG" sz="4400" b="1" dirty="0">
                <a:solidFill>
                  <a:schemeClr val="bg1"/>
                </a:solidFill>
                <a:latin typeface="+mn-lt"/>
                <a:cs typeface="+mn-cs"/>
              </a:endParaRPr>
            </a:p>
          </p:txBody>
        </p:sp>
      </p:gr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أحرصُ على ما يقوّي عبودي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a:grpSpLocks/>
          </p:cNvGrpSpPr>
          <p:nvPr/>
        </p:nvGrpSpPr>
        <p:grpSpPr bwMode="auto">
          <a:xfrm>
            <a:off x="539750" y="765175"/>
            <a:ext cx="8208963" cy="4895850"/>
            <a:chOff x="2214546" y="0"/>
            <a:chExt cx="6929454" cy="2438400"/>
          </a:xfrm>
        </p:grpSpPr>
        <p:pic>
          <p:nvPicPr>
            <p:cNvPr id="3" name="Picture 9" descr="AppleSZ.png"/>
            <p:cNvPicPr>
              <a:picLocks noChangeAspect="1"/>
            </p:cNvPicPr>
            <p:nvPr/>
          </p:nvPicPr>
          <p:blipFill>
            <a:blip r:embed="rId4" cstate="print">
              <a:lum bright="-17000" contrast="47000"/>
            </a:blip>
            <a:stretch>
              <a:fillRect/>
            </a:stretch>
          </p:blipFill>
          <p:spPr>
            <a:xfrm>
              <a:off x="2214546" y="0"/>
              <a:ext cx="6929454" cy="2438400"/>
            </a:xfrm>
            <a:prstGeom prst="rect">
              <a:avLst/>
            </a:prstGeom>
            <a:effectLst>
              <a:innerShdw blurRad="330200">
                <a:srgbClr val="0000FF"/>
              </a:innerShdw>
            </a:effectLst>
          </p:spPr>
        </p:pic>
        <p:sp>
          <p:nvSpPr>
            <p:cNvPr id="4" name="TextBox 1"/>
            <p:cNvSpPr txBox="1"/>
            <p:nvPr/>
          </p:nvSpPr>
          <p:spPr>
            <a:xfrm>
              <a:off x="3643051" y="933771"/>
              <a:ext cx="3714648" cy="551882"/>
            </a:xfrm>
            <a:prstGeom prst="rect">
              <a:avLst/>
            </a:prstGeom>
            <a:noFill/>
          </p:spPr>
          <p:txBody>
            <a:bodyPr rtlCol="1">
              <a:spAutoFit/>
            </a:bodyPr>
            <a:lstStyle/>
            <a:p>
              <a:pPr algn="ctr" rtl="1" fontAlgn="auto">
                <a:spcBef>
                  <a:spcPts val="0"/>
                </a:spcBef>
                <a:spcAft>
                  <a:spcPts val="0"/>
                </a:spcAft>
                <a:defRPr/>
              </a:pPr>
              <a:r>
                <a:rPr lang="ar-SA" sz="6600" b="1" dirty="0">
                  <a:solidFill>
                    <a:schemeClr val="bg1"/>
                  </a:solidFill>
                  <a:latin typeface="+mn-lt"/>
                  <a:cs typeface="+mn-cs"/>
                </a:rPr>
                <a:t>التقويــم</a:t>
              </a:r>
              <a:endParaRPr lang="en-US" sz="6600" b="1" dirty="0">
                <a:solidFill>
                  <a:schemeClr val="bg1"/>
                </a:solidFill>
                <a:latin typeface="+mn-lt"/>
                <a:cs typeface="+mn-cs"/>
              </a:endParaRPr>
            </a:p>
          </p:txBody>
        </p:sp>
      </p:gr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3" name="التقويــم.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214313" y="965200"/>
            <a:ext cx="8715375" cy="4929188"/>
            <a:chOff x="428596" y="1633542"/>
            <a:chExt cx="8715404" cy="5153044"/>
          </a:xfrm>
        </p:grpSpPr>
        <p:pic>
          <p:nvPicPr>
            <p:cNvPr id="4" name="Picture 3" descr="binder.png"/>
            <p:cNvPicPr>
              <a:picLocks noChangeAspect="1"/>
            </p:cNvPicPr>
            <p:nvPr/>
          </p:nvPicPr>
          <p:blipFill>
            <a:blip r:embed="rId5" cstate="print">
              <a:duotone>
                <a:prstClr val="black"/>
                <a:schemeClr val="accent2">
                  <a:tint val="45000"/>
                  <a:satMod val="400000"/>
                </a:schemeClr>
              </a:duotone>
              <a:lum bright="-33000" contrast="77000"/>
            </a:blip>
            <a:stretch>
              <a:fillRect/>
            </a:stretch>
          </p:blipFill>
          <p:spPr>
            <a:xfrm>
              <a:off x="428596" y="1633542"/>
              <a:ext cx="8715404" cy="5153044"/>
            </a:xfrm>
            <a:prstGeom prst="rect">
              <a:avLst/>
            </a:prstGeom>
          </p:spPr>
        </p:pic>
        <p:sp>
          <p:nvSpPr>
            <p:cNvPr id="22533" name="Rectangle 1"/>
            <p:cNvSpPr>
              <a:spLocks noChangeArrowheads="1"/>
            </p:cNvSpPr>
            <p:nvPr/>
          </p:nvSpPr>
          <p:spPr bwMode="auto">
            <a:xfrm>
              <a:off x="2500290" y="2323934"/>
              <a:ext cx="5200667" cy="1384103"/>
            </a:xfrm>
            <a:prstGeom prst="rect">
              <a:avLst/>
            </a:prstGeom>
            <a:noFill/>
            <a:ln w="9525">
              <a:noFill/>
              <a:miter lim="800000"/>
              <a:headEnd/>
              <a:tailEnd/>
            </a:ln>
          </p:spPr>
          <p:txBody>
            <a:bodyPr anchor="ctr">
              <a:spAutoFit/>
            </a:bodyPr>
            <a:lstStyle/>
            <a:p>
              <a:pPr algn="ctr" rtl="1"/>
              <a:r>
                <a:rPr lang="ar-EG" sz="4000" b="1">
                  <a:solidFill>
                    <a:schemeClr val="bg1"/>
                  </a:solidFill>
                  <a:cs typeface="Times New Roman" pitchFamily="18" charset="0"/>
                </a:rPr>
                <a:t>س1: تنقسم الأعمال إلى قسمين. فما هما؟</a:t>
              </a:r>
            </a:p>
          </p:txBody>
        </p:sp>
      </p:grpSp>
      <p:sp>
        <p:nvSpPr>
          <p:cNvPr id="30730" name="عنوان 1"/>
          <p:cNvSpPr txBox="1">
            <a:spLocks/>
          </p:cNvSpPr>
          <p:nvPr/>
        </p:nvSpPr>
        <p:spPr bwMode="auto">
          <a:xfrm>
            <a:off x="1785938" y="4000500"/>
            <a:ext cx="5830887" cy="966788"/>
          </a:xfrm>
          <a:prstGeom prst="rect">
            <a:avLst/>
          </a:prstGeom>
          <a:noFill/>
          <a:ln w="9525">
            <a:noFill/>
            <a:miter lim="800000"/>
            <a:headEnd/>
            <a:tailEnd/>
          </a:ln>
        </p:spPr>
        <p:txBody>
          <a:bodyPr anchor="ctr"/>
          <a:lstStyle/>
          <a:p>
            <a:pPr algn="justLow" rtl="1"/>
            <a:r>
              <a:rPr lang="ar-EG" sz="4000" b="1">
                <a:solidFill>
                  <a:srgbClr val="FFFF00"/>
                </a:solidFill>
              </a:rPr>
              <a:t>أعمال القلوب وأعمال الجوارح. </a:t>
            </a:r>
            <a:endParaRPr lang="en-US" sz="4000">
              <a:solidFill>
                <a:srgbClr val="FFFF00"/>
              </a:solidFill>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450" decel="100000" fill="hold"/>
                                        <p:tgtEl>
                                          <p:spTgt spid="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2"/>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تنقسم الأعمال إلى.wav"/>
                                        </p:tgtEl>
                                      </p:cMediaNode>
                                    </p:audio>
                                  </p:sub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30730"/>
                                        </p:tgtEl>
                                        <p:attrNameLst>
                                          <p:attrName>style.visibility</p:attrName>
                                        </p:attrNameLst>
                                      </p:cBhvr>
                                      <p:to>
                                        <p:strVal val="visible"/>
                                      </p:to>
                                    </p:set>
                                    <p:anim calcmode="lin" valueType="num">
                                      <p:cBhvr>
                                        <p:cTn id="15" dur="500" fill="hold"/>
                                        <p:tgtEl>
                                          <p:spTgt spid="30730"/>
                                        </p:tgtEl>
                                        <p:attrNameLst>
                                          <p:attrName>ppt_w</p:attrName>
                                        </p:attrNameLst>
                                      </p:cBhvr>
                                      <p:tavLst>
                                        <p:tav tm="0">
                                          <p:val>
                                            <p:fltVal val="0"/>
                                          </p:val>
                                        </p:tav>
                                        <p:tav tm="100000">
                                          <p:val>
                                            <p:strVal val="#ppt_w"/>
                                          </p:val>
                                        </p:tav>
                                      </p:tavLst>
                                    </p:anim>
                                    <p:anim calcmode="lin" valueType="num">
                                      <p:cBhvr>
                                        <p:cTn id="16" dur="500" fill="hold"/>
                                        <p:tgtEl>
                                          <p:spTgt spid="30730"/>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3"/>
                                            </p:cond>
                                          </p:stCondLst>
                                          <p:endCondLst>
                                            <p:cond evt="onStopAudio" delay="0">
                                              <p:tgtEl>
                                                <p:sldTgt/>
                                              </p:tgtEl>
                                            </p:cond>
                                          </p:endCondLst>
                                        </p:cTn>
                                        <p:tgtEl>
                                          <p:sndTgt r:embed="rId4" name="أعمال القلوب وأعمال الجوارح.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inder.png"/>
          <p:cNvPicPr>
            <a:picLocks noChangeAspect="1"/>
          </p:cNvPicPr>
          <p:nvPr/>
        </p:nvPicPr>
        <p:blipFill>
          <a:blip r:embed="rId6" cstate="print">
            <a:duotone>
              <a:prstClr val="black"/>
              <a:schemeClr val="accent2">
                <a:tint val="45000"/>
                <a:satMod val="400000"/>
              </a:schemeClr>
            </a:duotone>
            <a:lum bright="-33000" contrast="77000"/>
          </a:blip>
          <a:stretch>
            <a:fillRect/>
          </a:stretch>
        </p:blipFill>
        <p:spPr bwMode="auto">
          <a:xfrm>
            <a:off x="142875" y="566738"/>
            <a:ext cx="8858250" cy="5724525"/>
          </a:xfrm>
          <a:prstGeom prst="rect">
            <a:avLst/>
          </a:prstGeom>
        </p:spPr>
      </p:pic>
      <p:sp>
        <p:nvSpPr>
          <p:cNvPr id="23559" name="Rectangle 1"/>
          <p:cNvSpPr>
            <a:spLocks noChangeArrowheads="1"/>
          </p:cNvSpPr>
          <p:nvPr/>
        </p:nvSpPr>
        <p:spPr bwMode="auto">
          <a:xfrm>
            <a:off x="2000250" y="2719388"/>
            <a:ext cx="6057900" cy="708025"/>
          </a:xfrm>
          <a:prstGeom prst="rect">
            <a:avLst/>
          </a:prstGeom>
          <a:noFill/>
          <a:ln w="9525">
            <a:noFill/>
            <a:miter lim="800000"/>
            <a:headEnd/>
            <a:tailEnd/>
          </a:ln>
        </p:spPr>
        <p:txBody>
          <a:bodyPr anchor="ctr">
            <a:spAutoFit/>
          </a:bodyPr>
          <a:lstStyle/>
          <a:p>
            <a:pPr algn="ctr" eaLnBrk="0" hangingPunct="0"/>
            <a:r>
              <a:rPr lang="ar-EG" sz="4000" b="1">
                <a:solidFill>
                  <a:srgbClr val="92D050"/>
                </a:solidFill>
                <a:cs typeface="Times New Roman" pitchFamily="18" charset="0"/>
              </a:rPr>
              <a:t>بر الوالدين. </a:t>
            </a:r>
          </a:p>
        </p:txBody>
      </p:sp>
      <p:sp>
        <p:nvSpPr>
          <p:cNvPr id="23557" name="عنوان 1"/>
          <p:cNvSpPr txBox="1">
            <a:spLocks/>
          </p:cNvSpPr>
          <p:nvPr/>
        </p:nvSpPr>
        <p:spPr bwMode="auto">
          <a:xfrm>
            <a:off x="1474788" y="1285875"/>
            <a:ext cx="6194425" cy="990600"/>
          </a:xfrm>
          <a:prstGeom prst="rect">
            <a:avLst/>
          </a:prstGeom>
          <a:noFill/>
          <a:ln w="9525">
            <a:noFill/>
            <a:miter lim="800000"/>
            <a:headEnd/>
            <a:tailEnd/>
          </a:ln>
        </p:spPr>
        <p:txBody>
          <a:bodyPr anchor="ctr"/>
          <a:lstStyle/>
          <a:p>
            <a:pPr algn="ctr" rtl="1"/>
            <a:r>
              <a:rPr lang="ar-EG" sz="4000">
                <a:solidFill>
                  <a:srgbClr val="FF0000"/>
                </a:solidFill>
              </a:rPr>
              <a:t> </a:t>
            </a:r>
            <a:r>
              <a:rPr lang="ar-EG" sz="4000" b="1">
                <a:solidFill>
                  <a:schemeClr val="bg1"/>
                </a:solidFill>
                <a:cs typeface="Times New Roman" pitchFamily="18" charset="0"/>
              </a:rPr>
              <a:t>س2: من أيّ أقسام الأعمال ما يلي؟</a:t>
            </a:r>
            <a:endParaRPr lang="en-US" sz="4000" b="1">
              <a:solidFill>
                <a:schemeClr val="bg1"/>
              </a:solidFill>
              <a:cs typeface="Times New Roman" pitchFamily="18" charset="0"/>
            </a:endParaRPr>
          </a:p>
        </p:txBody>
      </p:sp>
      <p:sp>
        <p:nvSpPr>
          <p:cNvPr id="31756" name="عنوان 1"/>
          <p:cNvSpPr txBox="1">
            <a:spLocks/>
          </p:cNvSpPr>
          <p:nvPr/>
        </p:nvSpPr>
        <p:spPr bwMode="auto">
          <a:xfrm>
            <a:off x="2214563" y="4178300"/>
            <a:ext cx="5473700" cy="838200"/>
          </a:xfrm>
          <a:prstGeom prst="rect">
            <a:avLst/>
          </a:prstGeom>
          <a:noFill/>
          <a:ln w="9525">
            <a:noFill/>
            <a:miter lim="800000"/>
            <a:headEnd/>
            <a:tailEnd/>
          </a:ln>
        </p:spPr>
        <p:txBody>
          <a:bodyPr anchor="ctr"/>
          <a:lstStyle/>
          <a:p>
            <a:pPr algn="ctr" rtl="1"/>
            <a:r>
              <a:rPr lang="ar-EG" sz="4000" b="1">
                <a:solidFill>
                  <a:srgbClr val="FFFF00"/>
                </a:solidFill>
              </a:rPr>
              <a:t>أعمال الجوارح.</a:t>
            </a:r>
            <a:endParaRPr lang="en-US" sz="4000" b="1">
              <a:solidFill>
                <a:srgbClr val="FFFF00"/>
              </a:solidFill>
              <a:ea typeface="Times New Roman" pitchFamily="18" charset="0"/>
              <a:cs typeface="Traditional Arabic" pitchFamily="18" charset="-78"/>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557"/>
                                        </p:tgtEl>
                                        <p:attrNameLst>
                                          <p:attrName>style.visibility</p:attrName>
                                        </p:attrNameLst>
                                      </p:cBhvr>
                                      <p:to>
                                        <p:strVal val="visible"/>
                                      </p:to>
                                    </p:set>
                                    <p:anim calcmode="lin" valueType="num">
                                      <p:cBhvr additive="base">
                                        <p:cTn id="11" dur="500" fill="hold"/>
                                        <p:tgtEl>
                                          <p:spTgt spid="23557"/>
                                        </p:tgtEl>
                                        <p:attrNameLst>
                                          <p:attrName>ppt_x</p:attrName>
                                        </p:attrNameLst>
                                      </p:cBhvr>
                                      <p:tavLst>
                                        <p:tav tm="0">
                                          <p:val>
                                            <p:strVal val="#ppt_x"/>
                                          </p:val>
                                        </p:tav>
                                        <p:tav tm="100000">
                                          <p:val>
                                            <p:strVal val="#ppt_x"/>
                                          </p:val>
                                        </p:tav>
                                      </p:tavLst>
                                    </p:anim>
                                    <p:anim calcmode="lin" valueType="num">
                                      <p:cBhvr additive="base">
                                        <p:cTn id="12" dur="500" fill="hold"/>
                                        <p:tgtEl>
                                          <p:spTgt spid="2355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3" name="من أيّ أقسام الأعمال ما يلي.wav"/>
                                        </p:tgtEl>
                                      </p:cMediaNode>
                                    </p:audio>
                                  </p:sub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3559"/>
                                        </p:tgtEl>
                                        <p:attrNameLst>
                                          <p:attrName>style.visibility</p:attrName>
                                        </p:attrNameLst>
                                      </p:cBhvr>
                                      <p:to>
                                        <p:strVal val="visible"/>
                                      </p:to>
                                    </p:set>
                                    <p:anim calcmode="lin" valueType="num">
                                      <p:cBhvr additive="base">
                                        <p:cTn id="17" dur="500" fill="hold"/>
                                        <p:tgtEl>
                                          <p:spTgt spid="23559"/>
                                        </p:tgtEl>
                                        <p:attrNameLst>
                                          <p:attrName>ppt_x</p:attrName>
                                        </p:attrNameLst>
                                      </p:cBhvr>
                                      <p:tavLst>
                                        <p:tav tm="0">
                                          <p:val>
                                            <p:strVal val="#ppt_x"/>
                                          </p:val>
                                        </p:tav>
                                        <p:tav tm="100000">
                                          <p:val>
                                            <p:strVal val="#ppt_x"/>
                                          </p:val>
                                        </p:tav>
                                      </p:tavLst>
                                    </p:anim>
                                    <p:anim calcmode="lin" valueType="num">
                                      <p:cBhvr additive="base">
                                        <p:cTn id="18" dur="500" fill="hold"/>
                                        <p:tgtEl>
                                          <p:spTgt spid="23559"/>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4" name="بر الوالدين.wav"/>
                                        </p:tgtEl>
                                      </p:cMediaNode>
                                    </p:audio>
                                  </p:subTnLst>
                                </p:cTn>
                              </p:par>
                            </p:childTnLst>
                          </p:cTn>
                        </p:par>
                      </p:childTnLst>
                    </p:cTn>
                  </p:par>
                  <p:par>
                    <p:cTn id="19" fill="hold">
                      <p:stCondLst>
                        <p:cond delay="indefinite"/>
                      </p:stCondLst>
                      <p:childTnLst>
                        <p:par>
                          <p:cTn id="20" fill="hold">
                            <p:stCondLst>
                              <p:cond delay="0"/>
                            </p:stCondLst>
                            <p:childTnLst>
                              <p:par>
                                <p:cTn id="21" presetID="51" presetClass="entr" presetSubtype="0" fill="hold" grpId="0" nodeType="clickEffect">
                                  <p:stCondLst>
                                    <p:cond delay="0"/>
                                  </p:stCondLst>
                                  <p:childTnLst>
                                    <p:set>
                                      <p:cBhvr>
                                        <p:cTn id="22" dur="1" fill="hold">
                                          <p:stCondLst>
                                            <p:cond delay="0"/>
                                          </p:stCondLst>
                                        </p:cTn>
                                        <p:tgtEl>
                                          <p:spTgt spid="31756"/>
                                        </p:tgtEl>
                                        <p:attrNameLst>
                                          <p:attrName>style.visibility</p:attrName>
                                        </p:attrNameLst>
                                      </p:cBhvr>
                                      <p:to>
                                        <p:strVal val="visible"/>
                                      </p:to>
                                    </p:set>
                                    <p:animEffect transition="in" filter="fade">
                                      <p:cBhvr>
                                        <p:cTn id="23" dur="193" decel="100000"/>
                                        <p:tgtEl>
                                          <p:spTgt spid="31756"/>
                                        </p:tgtEl>
                                      </p:cBhvr>
                                    </p:animEffect>
                                    <p:animScale>
                                      <p:cBhvr>
                                        <p:cTn id="24" dur="193" decel="100000"/>
                                        <p:tgtEl>
                                          <p:spTgt spid="31756"/>
                                        </p:tgtEl>
                                      </p:cBhvr>
                                      <p:from x="10000" y="10000"/>
                                      <p:to x="200000" y="450000"/>
                                    </p:animScale>
                                    <p:animScale>
                                      <p:cBhvr>
                                        <p:cTn id="25" dur="308" accel="100000" fill="hold">
                                          <p:stCondLst>
                                            <p:cond delay="193"/>
                                          </p:stCondLst>
                                        </p:cTn>
                                        <p:tgtEl>
                                          <p:spTgt spid="31756"/>
                                        </p:tgtEl>
                                      </p:cBhvr>
                                      <p:from x="200000" y="450000"/>
                                      <p:to x="100000" y="100000"/>
                                    </p:animScale>
                                    <p:set>
                                      <p:cBhvr>
                                        <p:cTn id="26" dur="193" fill="hold"/>
                                        <p:tgtEl>
                                          <p:spTgt spid="31756"/>
                                        </p:tgtEl>
                                        <p:attrNameLst>
                                          <p:attrName>ppt_x</p:attrName>
                                        </p:attrNameLst>
                                      </p:cBhvr>
                                      <p:to>
                                        <p:strVal val="(0.5)"/>
                                      </p:to>
                                    </p:set>
                                    <p:anim from="(0.5)" to="(#ppt_x)" calcmode="lin" valueType="num">
                                      <p:cBhvr>
                                        <p:cTn id="27" dur="308" accel="100000" fill="hold">
                                          <p:stCondLst>
                                            <p:cond delay="193"/>
                                          </p:stCondLst>
                                        </p:cTn>
                                        <p:tgtEl>
                                          <p:spTgt spid="31756"/>
                                        </p:tgtEl>
                                        <p:attrNameLst>
                                          <p:attrName>ppt_x</p:attrName>
                                        </p:attrNameLst>
                                      </p:cBhvr>
                                    </p:anim>
                                    <p:set>
                                      <p:cBhvr>
                                        <p:cTn id="28" dur="193" fill="hold"/>
                                        <p:tgtEl>
                                          <p:spTgt spid="31756"/>
                                        </p:tgtEl>
                                        <p:attrNameLst>
                                          <p:attrName>ppt_y</p:attrName>
                                        </p:attrNameLst>
                                      </p:cBhvr>
                                      <p:to>
                                        <p:strVal val="(#ppt_y+0.4)"/>
                                      </p:to>
                                    </p:set>
                                    <p:anim from="(#ppt_y+0.4)" to="(#ppt_y)" calcmode="lin" valueType="num">
                                      <p:cBhvr>
                                        <p:cTn id="29" dur="308" accel="100000" fill="hold">
                                          <p:stCondLst>
                                            <p:cond delay="193"/>
                                          </p:stCondLst>
                                        </p:cTn>
                                        <p:tgtEl>
                                          <p:spTgt spid="31756"/>
                                        </p:tgtEl>
                                        <p:attrNameLst>
                                          <p:attrName>ppt_y</p:attrName>
                                        </p:attrNameLst>
                                      </p:cBhvr>
                                    </p:anim>
                                  </p:childTnLst>
                                  <p:subTnLst>
                                    <p:audio>
                                      <p:cMediaNode>
                                        <p:cTn display="0" masterRel="sameClick">
                                          <p:stCondLst>
                                            <p:cond evt="begin" delay="0">
                                              <p:tn val="21"/>
                                            </p:cond>
                                          </p:stCondLst>
                                          <p:endCondLst>
                                            <p:cond evt="onStopAudio" delay="0">
                                              <p:tgtEl>
                                                <p:sldTgt/>
                                              </p:tgtEl>
                                            </p:cond>
                                          </p:endCondLst>
                                        </p:cTn>
                                        <p:tgtEl>
                                          <p:sndTgt r:embed="rId5" name="اعمال الجوارح.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9" grpId="0"/>
      <p:bldP spid="23557" grpId="0"/>
      <p:bldP spid="3175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inder.png"/>
          <p:cNvPicPr>
            <a:picLocks noChangeAspect="1"/>
          </p:cNvPicPr>
          <p:nvPr/>
        </p:nvPicPr>
        <p:blipFill>
          <a:blip r:embed="rId5" cstate="print">
            <a:duotone>
              <a:prstClr val="black"/>
              <a:schemeClr val="accent2">
                <a:tint val="45000"/>
                <a:satMod val="400000"/>
              </a:schemeClr>
            </a:duotone>
            <a:lum bright="-33000" contrast="77000"/>
          </a:blip>
          <a:stretch>
            <a:fillRect/>
          </a:stretch>
        </p:blipFill>
        <p:spPr bwMode="auto">
          <a:xfrm>
            <a:off x="142875" y="566738"/>
            <a:ext cx="8858250" cy="5724525"/>
          </a:xfrm>
          <a:prstGeom prst="rect">
            <a:avLst/>
          </a:prstGeom>
        </p:spPr>
      </p:pic>
      <p:sp>
        <p:nvSpPr>
          <p:cNvPr id="24583" name="Rectangle 1"/>
          <p:cNvSpPr>
            <a:spLocks noChangeArrowheads="1"/>
          </p:cNvSpPr>
          <p:nvPr/>
        </p:nvSpPr>
        <p:spPr bwMode="auto">
          <a:xfrm>
            <a:off x="2016125" y="2873375"/>
            <a:ext cx="6057900" cy="769938"/>
          </a:xfrm>
          <a:prstGeom prst="rect">
            <a:avLst/>
          </a:prstGeom>
          <a:noFill/>
          <a:ln w="9525">
            <a:noFill/>
            <a:miter lim="800000"/>
            <a:headEnd/>
            <a:tailEnd/>
          </a:ln>
        </p:spPr>
        <p:txBody>
          <a:bodyPr anchor="ctr">
            <a:spAutoFit/>
          </a:bodyPr>
          <a:lstStyle/>
          <a:p>
            <a:pPr algn="ctr" eaLnBrk="0" hangingPunct="0"/>
            <a:r>
              <a:rPr lang="ar-EG" sz="4400" b="1">
                <a:solidFill>
                  <a:srgbClr val="92D050"/>
                </a:solidFill>
                <a:cs typeface="Times New Roman" pitchFamily="18" charset="0"/>
              </a:rPr>
              <a:t>الإخلاص</a:t>
            </a:r>
          </a:p>
        </p:txBody>
      </p:sp>
      <p:sp>
        <p:nvSpPr>
          <p:cNvPr id="24580" name="عنوان 1"/>
          <p:cNvSpPr txBox="1">
            <a:spLocks/>
          </p:cNvSpPr>
          <p:nvPr/>
        </p:nvSpPr>
        <p:spPr bwMode="auto">
          <a:xfrm>
            <a:off x="620713" y="1144588"/>
            <a:ext cx="8382000" cy="990600"/>
          </a:xfrm>
          <a:prstGeom prst="rect">
            <a:avLst/>
          </a:prstGeom>
          <a:noFill/>
          <a:ln w="9525">
            <a:noFill/>
            <a:miter lim="800000"/>
            <a:headEnd/>
            <a:tailEnd/>
          </a:ln>
        </p:spPr>
        <p:txBody>
          <a:bodyPr anchor="ctr"/>
          <a:lstStyle/>
          <a:p>
            <a:pPr algn="ctr" rtl="1"/>
            <a:r>
              <a:rPr lang="ar-EG" sz="4000" b="1">
                <a:solidFill>
                  <a:schemeClr val="bg1"/>
                </a:solidFill>
                <a:cs typeface="Times New Roman" pitchFamily="18" charset="0"/>
              </a:rPr>
              <a:t> س2: من أيّ أقسام الأعمال ما يلي؟</a:t>
            </a:r>
            <a:endParaRPr lang="en-US" sz="4000" b="1">
              <a:solidFill>
                <a:schemeClr val="bg1"/>
              </a:solidFill>
              <a:cs typeface="Times New Roman" pitchFamily="18" charset="0"/>
            </a:endParaRPr>
          </a:p>
        </p:txBody>
      </p:sp>
      <p:sp>
        <p:nvSpPr>
          <p:cNvPr id="32780" name="عنوان 1"/>
          <p:cNvSpPr txBox="1">
            <a:spLocks/>
          </p:cNvSpPr>
          <p:nvPr/>
        </p:nvSpPr>
        <p:spPr bwMode="auto">
          <a:xfrm>
            <a:off x="1092200" y="4178300"/>
            <a:ext cx="7767638" cy="838200"/>
          </a:xfrm>
          <a:prstGeom prst="rect">
            <a:avLst/>
          </a:prstGeom>
          <a:noFill/>
          <a:ln w="9525">
            <a:noFill/>
            <a:miter lim="800000"/>
            <a:headEnd/>
            <a:tailEnd/>
          </a:ln>
        </p:spPr>
        <p:txBody>
          <a:bodyPr anchor="ctr"/>
          <a:lstStyle/>
          <a:p>
            <a:pPr algn="ctr" rtl="1"/>
            <a:r>
              <a:rPr lang="ar-EG" sz="4000" b="1">
                <a:solidFill>
                  <a:srgbClr val="FFFF00"/>
                </a:solidFill>
              </a:rPr>
              <a:t>أعمال القلوب.</a:t>
            </a:r>
            <a:endParaRPr lang="en-US" sz="4000" b="1">
              <a:solidFill>
                <a:srgbClr val="FFFF00"/>
              </a:solidFill>
              <a:ea typeface="Times New Roman" pitchFamily="18" charset="0"/>
              <a:cs typeface="Traditional Arabic" pitchFamily="18" charset="-78"/>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583"/>
                                        </p:tgtEl>
                                        <p:attrNameLst>
                                          <p:attrName>style.visibility</p:attrName>
                                        </p:attrNameLst>
                                      </p:cBhvr>
                                      <p:to>
                                        <p:strVal val="visible"/>
                                      </p:to>
                                    </p:set>
                                    <p:anim calcmode="lin" valueType="num">
                                      <p:cBhvr additive="base">
                                        <p:cTn id="7" dur="500" fill="hold"/>
                                        <p:tgtEl>
                                          <p:spTgt spid="24583"/>
                                        </p:tgtEl>
                                        <p:attrNameLst>
                                          <p:attrName>ppt_x</p:attrName>
                                        </p:attrNameLst>
                                      </p:cBhvr>
                                      <p:tavLst>
                                        <p:tav tm="0">
                                          <p:val>
                                            <p:strVal val="#ppt_x"/>
                                          </p:val>
                                        </p:tav>
                                        <p:tav tm="100000">
                                          <p:val>
                                            <p:strVal val="#ppt_x"/>
                                          </p:val>
                                        </p:tav>
                                      </p:tavLst>
                                    </p:anim>
                                    <p:anim calcmode="lin" valueType="num">
                                      <p:cBhvr additive="base">
                                        <p:cTn id="8" dur="500" fill="hold"/>
                                        <p:tgtEl>
                                          <p:spTgt spid="2458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الإخلاص.wav"/>
                                        </p:tgtEl>
                                      </p:cMediaNode>
                                    </p:audio>
                                  </p:sub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grpId="0" nodeType="clickEffect">
                                  <p:stCondLst>
                                    <p:cond delay="0"/>
                                  </p:stCondLst>
                                  <p:childTnLst>
                                    <p:set>
                                      <p:cBhvr>
                                        <p:cTn id="12" dur="1" fill="hold">
                                          <p:stCondLst>
                                            <p:cond delay="0"/>
                                          </p:stCondLst>
                                        </p:cTn>
                                        <p:tgtEl>
                                          <p:spTgt spid="32780"/>
                                        </p:tgtEl>
                                        <p:attrNameLst>
                                          <p:attrName>style.visibility</p:attrName>
                                        </p:attrNameLst>
                                      </p:cBhvr>
                                      <p:to>
                                        <p:strVal val="visible"/>
                                      </p:to>
                                    </p:set>
                                    <p:anim calcmode="lin" valueType="num">
                                      <p:cBhvr>
                                        <p:cTn id="13" dur="500" fill="hold"/>
                                        <p:tgtEl>
                                          <p:spTgt spid="32780"/>
                                        </p:tgtEl>
                                        <p:attrNameLst>
                                          <p:attrName>ppt_w</p:attrName>
                                        </p:attrNameLst>
                                      </p:cBhvr>
                                      <p:tavLst>
                                        <p:tav tm="0">
                                          <p:val>
                                            <p:fltVal val="0"/>
                                          </p:val>
                                        </p:tav>
                                        <p:tav tm="100000">
                                          <p:val>
                                            <p:strVal val="#ppt_w"/>
                                          </p:val>
                                        </p:tav>
                                      </p:tavLst>
                                    </p:anim>
                                    <p:anim calcmode="lin" valueType="num">
                                      <p:cBhvr>
                                        <p:cTn id="14" dur="500" fill="hold"/>
                                        <p:tgtEl>
                                          <p:spTgt spid="32780"/>
                                        </p:tgtEl>
                                        <p:attrNameLst>
                                          <p:attrName>ppt_h</p:attrName>
                                        </p:attrNameLst>
                                      </p:cBhvr>
                                      <p:tavLst>
                                        <p:tav tm="0">
                                          <p:val>
                                            <p:fltVal val="0"/>
                                          </p:val>
                                        </p:tav>
                                        <p:tav tm="100000">
                                          <p:val>
                                            <p:strVal val="#ppt_h"/>
                                          </p:val>
                                        </p:tav>
                                      </p:tavLst>
                                    </p:anim>
                                    <p:anim calcmode="lin" valueType="num">
                                      <p:cBhvr>
                                        <p:cTn id="15" dur="500" fill="hold"/>
                                        <p:tgtEl>
                                          <p:spTgt spid="32780"/>
                                        </p:tgtEl>
                                        <p:attrNameLst>
                                          <p:attrName>style.rotation</p:attrName>
                                        </p:attrNameLst>
                                      </p:cBhvr>
                                      <p:tavLst>
                                        <p:tav tm="0">
                                          <p:val>
                                            <p:fltVal val="360"/>
                                          </p:val>
                                        </p:tav>
                                        <p:tav tm="100000">
                                          <p:val>
                                            <p:fltVal val="0"/>
                                          </p:val>
                                        </p:tav>
                                      </p:tavLst>
                                    </p:anim>
                                    <p:animEffect transition="in" filter="fade">
                                      <p:cBhvr>
                                        <p:cTn id="16" dur="500"/>
                                        <p:tgtEl>
                                          <p:spTgt spid="32780"/>
                                        </p:tgtEl>
                                      </p:cBhvr>
                                    </p:animEffect>
                                  </p:childTnLst>
                                  <p:subTnLst>
                                    <p:audio>
                                      <p:cMediaNode>
                                        <p:cTn display="0" masterRel="sameClick">
                                          <p:stCondLst>
                                            <p:cond evt="begin" delay="0">
                                              <p:tn val="11"/>
                                            </p:cond>
                                          </p:stCondLst>
                                          <p:endCondLst>
                                            <p:cond evt="onStopAudio" delay="0">
                                              <p:tgtEl>
                                                <p:sldTgt/>
                                              </p:tgtEl>
                                            </p:cond>
                                          </p:endCondLst>
                                        </p:cTn>
                                        <p:tgtEl>
                                          <p:sndTgt r:embed="rId4" name="أعمال القلوب.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3" grpId="0"/>
      <p:bldP spid="3278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inder.png"/>
          <p:cNvPicPr>
            <a:picLocks noChangeAspect="1"/>
          </p:cNvPicPr>
          <p:nvPr/>
        </p:nvPicPr>
        <p:blipFill>
          <a:blip r:embed="rId5" cstate="print">
            <a:duotone>
              <a:prstClr val="black"/>
              <a:schemeClr val="accent2">
                <a:tint val="45000"/>
                <a:satMod val="400000"/>
              </a:schemeClr>
            </a:duotone>
            <a:lum bright="-33000" contrast="77000"/>
          </a:blip>
          <a:stretch>
            <a:fillRect/>
          </a:stretch>
        </p:blipFill>
        <p:spPr bwMode="auto">
          <a:xfrm>
            <a:off x="142875" y="566738"/>
            <a:ext cx="8858250" cy="5724525"/>
          </a:xfrm>
          <a:prstGeom prst="rect">
            <a:avLst/>
          </a:prstGeom>
        </p:spPr>
      </p:pic>
      <p:sp>
        <p:nvSpPr>
          <p:cNvPr id="25607" name="Rectangle 1"/>
          <p:cNvSpPr>
            <a:spLocks noChangeArrowheads="1"/>
          </p:cNvSpPr>
          <p:nvPr/>
        </p:nvSpPr>
        <p:spPr bwMode="auto">
          <a:xfrm>
            <a:off x="2016125" y="3001963"/>
            <a:ext cx="6057900" cy="708025"/>
          </a:xfrm>
          <a:prstGeom prst="rect">
            <a:avLst/>
          </a:prstGeom>
          <a:noFill/>
          <a:ln w="9525">
            <a:noFill/>
            <a:miter lim="800000"/>
            <a:headEnd/>
            <a:tailEnd/>
          </a:ln>
        </p:spPr>
        <p:txBody>
          <a:bodyPr anchor="ctr">
            <a:spAutoFit/>
          </a:bodyPr>
          <a:lstStyle/>
          <a:p>
            <a:pPr algn="ctr" eaLnBrk="0" hangingPunct="0"/>
            <a:r>
              <a:rPr lang="ar-EG" sz="4000" b="1">
                <a:solidFill>
                  <a:srgbClr val="92D050"/>
                </a:solidFill>
                <a:cs typeface="Times New Roman" pitchFamily="18" charset="0"/>
              </a:rPr>
              <a:t>إماطة الأذى عن الطريق</a:t>
            </a:r>
          </a:p>
        </p:txBody>
      </p:sp>
      <p:sp>
        <p:nvSpPr>
          <p:cNvPr id="25604" name="عنوان 1"/>
          <p:cNvSpPr txBox="1">
            <a:spLocks/>
          </p:cNvSpPr>
          <p:nvPr/>
        </p:nvSpPr>
        <p:spPr bwMode="auto">
          <a:xfrm>
            <a:off x="1449388" y="1412875"/>
            <a:ext cx="6245225" cy="990600"/>
          </a:xfrm>
          <a:prstGeom prst="rect">
            <a:avLst/>
          </a:prstGeom>
          <a:noFill/>
          <a:ln w="9525">
            <a:noFill/>
            <a:miter lim="800000"/>
            <a:headEnd/>
            <a:tailEnd/>
          </a:ln>
        </p:spPr>
        <p:txBody>
          <a:bodyPr anchor="ctr"/>
          <a:lstStyle/>
          <a:p>
            <a:pPr algn="justLow" rtl="1"/>
            <a:r>
              <a:rPr lang="ar-EG" sz="4000" b="1">
                <a:solidFill>
                  <a:schemeClr val="bg1"/>
                </a:solidFill>
                <a:cs typeface="Times New Roman" pitchFamily="18" charset="0"/>
              </a:rPr>
              <a:t>س2: من أيّ أقسام الأعمال ما يلي؟</a:t>
            </a:r>
            <a:endParaRPr lang="en-US" sz="4000" b="1">
              <a:solidFill>
                <a:schemeClr val="bg1"/>
              </a:solidFill>
              <a:cs typeface="Times New Roman" pitchFamily="18" charset="0"/>
            </a:endParaRPr>
          </a:p>
        </p:txBody>
      </p:sp>
      <p:sp>
        <p:nvSpPr>
          <p:cNvPr id="33804" name="عنوان 1"/>
          <p:cNvSpPr txBox="1">
            <a:spLocks/>
          </p:cNvSpPr>
          <p:nvPr/>
        </p:nvSpPr>
        <p:spPr bwMode="auto">
          <a:xfrm>
            <a:off x="3214688" y="4305300"/>
            <a:ext cx="3429000" cy="838200"/>
          </a:xfrm>
          <a:prstGeom prst="rect">
            <a:avLst/>
          </a:prstGeom>
          <a:noFill/>
          <a:ln w="9525">
            <a:noFill/>
            <a:miter lim="800000"/>
            <a:headEnd/>
            <a:tailEnd/>
          </a:ln>
        </p:spPr>
        <p:txBody>
          <a:bodyPr anchor="ctr"/>
          <a:lstStyle/>
          <a:p>
            <a:pPr algn="justLow" rtl="1"/>
            <a:r>
              <a:rPr lang="ar-EG" sz="4000" b="1">
                <a:solidFill>
                  <a:srgbClr val="FFFF00"/>
                </a:solidFill>
              </a:rPr>
              <a:t>أعمال الجوارح.</a:t>
            </a:r>
            <a:endParaRPr lang="en-US" sz="4000" b="1">
              <a:solidFill>
                <a:srgbClr val="FFFF00"/>
              </a:solidFill>
              <a:ea typeface="Times New Roman" pitchFamily="18" charset="0"/>
              <a:cs typeface="Traditional Arabic" pitchFamily="18" charset="-78"/>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5607"/>
                                        </p:tgtEl>
                                        <p:attrNameLst>
                                          <p:attrName>style.visibility</p:attrName>
                                        </p:attrNameLst>
                                      </p:cBhvr>
                                      <p:to>
                                        <p:strVal val="visible"/>
                                      </p:to>
                                    </p:set>
                                    <p:anim calcmode="lin" valueType="num">
                                      <p:cBhvr additive="base">
                                        <p:cTn id="7" dur="500" fill="hold"/>
                                        <p:tgtEl>
                                          <p:spTgt spid="25607"/>
                                        </p:tgtEl>
                                        <p:attrNameLst>
                                          <p:attrName>ppt_x</p:attrName>
                                        </p:attrNameLst>
                                      </p:cBhvr>
                                      <p:tavLst>
                                        <p:tav tm="0">
                                          <p:val>
                                            <p:strVal val="#ppt_x"/>
                                          </p:val>
                                        </p:tav>
                                        <p:tav tm="100000">
                                          <p:val>
                                            <p:strVal val="#ppt_x"/>
                                          </p:val>
                                        </p:tav>
                                      </p:tavLst>
                                    </p:anim>
                                    <p:anim calcmode="lin" valueType="num">
                                      <p:cBhvr additive="base">
                                        <p:cTn id="8" dur="500" fill="hold"/>
                                        <p:tgtEl>
                                          <p:spTgt spid="2560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إماطة الأذى عن الطريق.wav"/>
                                        </p:tgtEl>
                                      </p:cMediaNode>
                                    </p:audio>
                                  </p:subTnLst>
                                </p:cTn>
                              </p:par>
                            </p:childTnLst>
                          </p:cTn>
                        </p:par>
                      </p:childTnLst>
                    </p:cTn>
                  </p:par>
                  <p:par>
                    <p:cTn id="9" fill="hold">
                      <p:stCondLst>
                        <p:cond delay="indefinite"/>
                      </p:stCondLst>
                      <p:childTnLst>
                        <p:par>
                          <p:cTn id="10" fill="hold">
                            <p:stCondLst>
                              <p:cond delay="0"/>
                            </p:stCondLst>
                            <p:childTnLst>
                              <p:par>
                                <p:cTn id="11" presetID="52" presetClass="entr" presetSubtype="0" fill="hold" grpId="0" nodeType="clickEffect">
                                  <p:stCondLst>
                                    <p:cond delay="0"/>
                                  </p:stCondLst>
                                  <p:childTnLst>
                                    <p:set>
                                      <p:cBhvr>
                                        <p:cTn id="12" dur="1" fill="hold">
                                          <p:stCondLst>
                                            <p:cond delay="0"/>
                                          </p:stCondLst>
                                        </p:cTn>
                                        <p:tgtEl>
                                          <p:spTgt spid="33804"/>
                                        </p:tgtEl>
                                        <p:attrNameLst>
                                          <p:attrName>style.visibility</p:attrName>
                                        </p:attrNameLst>
                                      </p:cBhvr>
                                      <p:to>
                                        <p:strVal val="visible"/>
                                      </p:to>
                                    </p:set>
                                    <p:animScale>
                                      <p:cBhvr>
                                        <p:cTn id="13" dur="500" decel="50000" fill="hold">
                                          <p:stCondLst>
                                            <p:cond delay="0"/>
                                          </p:stCondLst>
                                        </p:cTn>
                                        <p:tgtEl>
                                          <p:spTgt spid="3380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33804"/>
                                        </p:tgtEl>
                                        <p:attrNameLst>
                                          <p:attrName>ppt_x</p:attrName>
                                          <p:attrName>ppt_y</p:attrName>
                                        </p:attrNameLst>
                                      </p:cBhvr>
                                    </p:animMotion>
                                    <p:animEffect transition="in" filter="fade">
                                      <p:cBhvr>
                                        <p:cTn id="15" dur="500"/>
                                        <p:tgtEl>
                                          <p:spTgt spid="33804"/>
                                        </p:tgtEl>
                                      </p:cBhvr>
                                    </p:animEffect>
                                  </p:childTnLst>
                                  <p:subTnLst>
                                    <p:audio>
                                      <p:cMediaNode>
                                        <p:cTn display="0" masterRel="sameClick">
                                          <p:stCondLst>
                                            <p:cond evt="begin" delay="0">
                                              <p:tn val="11"/>
                                            </p:cond>
                                          </p:stCondLst>
                                          <p:endCondLst>
                                            <p:cond evt="onStopAudio" delay="0">
                                              <p:tgtEl>
                                                <p:sldTgt/>
                                              </p:tgtEl>
                                            </p:cond>
                                          </p:endCondLst>
                                        </p:cTn>
                                        <p:tgtEl>
                                          <p:sndTgt r:embed="rId4" name="اعمال الجوارح.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7" grpId="0"/>
      <p:bldP spid="3380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inder.png"/>
          <p:cNvPicPr>
            <a:picLocks noChangeAspect="1"/>
          </p:cNvPicPr>
          <p:nvPr/>
        </p:nvPicPr>
        <p:blipFill>
          <a:blip r:embed="rId5" cstate="print">
            <a:duotone>
              <a:prstClr val="black"/>
              <a:schemeClr val="accent2">
                <a:tint val="45000"/>
                <a:satMod val="400000"/>
              </a:schemeClr>
            </a:duotone>
            <a:lum bright="-33000" contrast="77000"/>
          </a:blip>
          <a:stretch>
            <a:fillRect/>
          </a:stretch>
        </p:blipFill>
        <p:spPr bwMode="auto">
          <a:xfrm>
            <a:off x="142875" y="566738"/>
            <a:ext cx="8858250" cy="5724525"/>
          </a:xfrm>
          <a:prstGeom prst="rect">
            <a:avLst/>
          </a:prstGeom>
        </p:spPr>
      </p:pic>
      <p:sp>
        <p:nvSpPr>
          <p:cNvPr id="26631" name="Rectangle 1"/>
          <p:cNvSpPr>
            <a:spLocks noChangeArrowheads="1"/>
          </p:cNvSpPr>
          <p:nvPr/>
        </p:nvSpPr>
        <p:spPr bwMode="auto">
          <a:xfrm>
            <a:off x="1906588" y="2357438"/>
            <a:ext cx="6057900" cy="701675"/>
          </a:xfrm>
          <a:prstGeom prst="rect">
            <a:avLst/>
          </a:prstGeom>
          <a:noFill/>
          <a:ln w="9525">
            <a:noFill/>
            <a:miter lim="800000"/>
            <a:headEnd/>
            <a:tailEnd/>
          </a:ln>
        </p:spPr>
        <p:txBody>
          <a:bodyPr anchor="ctr">
            <a:spAutoFit/>
          </a:bodyPr>
          <a:lstStyle/>
          <a:p>
            <a:pPr algn="ctr" eaLnBrk="0" hangingPunct="0"/>
            <a:r>
              <a:rPr lang="ar-EG" sz="4000" b="1" dirty="0">
                <a:solidFill>
                  <a:srgbClr val="92D050"/>
                </a:solidFill>
                <a:cs typeface="Times New Roman" pitchFamily="18" charset="0"/>
              </a:rPr>
              <a:t>الخشوع في </a:t>
            </a:r>
            <a:r>
              <a:rPr lang="ar-EG" sz="4000" b="1" dirty="0" smtClean="0">
                <a:solidFill>
                  <a:srgbClr val="92D050"/>
                </a:solidFill>
                <a:cs typeface="Times New Roman" pitchFamily="18" charset="0"/>
              </a:rPr>
              <a:t>الصلاة.</a:t>
            </a:r>
            <a:endParaRPr lang="ar-EG" sz="4000" b="1" dirty="0">
              <a:solidFill>
                <a:srgbClr val="92D050"/>
              </a:solidFill>
              <a:cs typeface="Times New Roman" pitchFamily="18" charset="0"/>
            </a:endParaRPr>
          </a:p>
        </p:txBody>
      </p:sp>
      <p:sp>
        <p:nvSpPr>
          <p:cNvPr id="26628" name="عنوان 1"/>
          <p:cNvSpPr txBox="1">
            <a:spLocks/>
          </p:cNvSpPr>
          <p:nvPr/>
        </p:nvSpPr>
        <p:spPr bwMode="auto">
          <a:xfrm>
            <a:off x="381000" y="1366838"/>
            <a:ext cx="8382000" cy="990600"/>
          </a:xfrm>
          <a:prstGeom prst="rect">
            <a:avLst/>
          </a:prstGeom>
          <a:noFill/>
          <a:ln w="9525">
            <a:noFill/>
            <a:miter lim="800000"/>
            <a:headEnd/>
            <a:tailEnd/>
          </a:ln>
        </p:spPr>
        <p:txBody>
          <a:bodyPr anchor="ctr"/>
          <a:lstStyle/>
          <a:p>
            <a:pPr algn="ctr" rtl="1"/>
            <a:r>
              <a:rPr lang="ar-EG" sz="4000" b="1">
                <a:solidFill>
                  <a:schemeClr val="bg1"/>
                </a:solidFill>
                <a:cs typeface="Times New Roman" pitchFamily="18" charset="0"/>
              </a:rPr>
              <a:t>س2: من أيّ أقسام الأعمال ما يلي؟</a:t>
            </a:r>
            <a:endParaRPr lang="en-US" sz="4000" b="1">
              <a:solidFill>
                <a:schemeClr val="bg1"/>
              </a:solidFill>
              <a:cs typeface="Times New Roman" pitchFamily="18" charset="0"/>
            </a:endParaRPr>
          </a:p>
        </p:txBody>
      </p:sp>
      <p:sp>
        <p:nvSpPr>
          <p:cNvPr id="34828" name="عنوان 1"/>
          <p:cNvSpPr txBox="1">
            <a:spLocks/>
          </p:cNvSpPr>
          <p:nvPr/>
        </p:nvSpPr>
        <p:spPr bwMode="auto">
          <a:xfrm>
            <a:off x="1357313" y="3929063"/>
            <a:ext cx="6665912" cy="838200"/>
          </a:xfrm>
          <a:prstGeom prst="rect">
            <a:avLst/>
          </a:prstGeom>
          <a:noFill/>
          <a:ln w="9525">
            <a:noFill/>
            <a:miter lim="800000"/>
            <a:headEnd/>
            <a:tailEnd/>
          </a:ln>
        </p:spPr>
        <p:txBody>
          <a:bodyPr anchor="ctr"/>
          <a:lstStyle/>
          <a:p>
            <a:pPr algn="ctr" rtl="1"/>
            <a:r>
              <a:rPr lang="ar-EG" sz="4000" b="1">
                <a:solidFill>
                  <a:srgbClr val="FFFF00"/>
                </a:solidFill>
              </a:rPr>
              <a:t>أعمال القلوب والجوارح معًا فهي سكون الجوارح عن الحركة غير اللازمة وطمأنينة القلب بعدم الإنشغال عن الصلاة.</a:t>
            </a:r>
            <a:endParaRPr lang="en-US" sz="4000">
              <a:solidFill>
                <a:srgbClr val="FFFF00"/>
              </a:solidFill>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6631"/>
                                        </p:tgtEl>
                                        <p:attrNameLst>
                                          <p:attrName>style.visibility</p:attrName>
                                        </p:attrNameLst>
                                      </p:cBhvr>
                                      <p:to>
                                        <p:strVal val="visible"/>
                                      </p:to>
                                    </p:set>
                                    <p:anim calcmode="lin" valueType="num">
                                      <p:cBhvr additive="base">
                                        <p:cTn id="7" dur="500" fill="hold"/>
                                        <p:tgtEl>
                                          <p:spTgt spid="26631"/>
                                        </p:tgtEl>
                                        <p:attrNameLst>
                                          <p:attrName>ppt_x</p:attrName>
                                        </p:attrNameLst>
                                      </p:cBhvr>
                                      <p:tavLst>
                                        <p:tav tm="0">
                                          <p:val>
                                            <p:strVal val="#ppt_x"/>
                                          </p:val>
                                        </p:tav>
                                        <p:tav tm="100000">
                                          <p:val>
                                            <p:strVal val="#ppt_x"/>
                                          </p:val>
                                        </p:tav>
                                      </p:tavLst>
                                    </p:anim>
                                    <p:anim calcmode="lin" valueType="num">
                                      <p:cBhvr additive="base">
                                        <p:cTn id="8" dur="500" fill="hold"/>
                                        <p:tgtEl>
                                          <p:spTgt spid="26631"/>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الخشوع في الصلاة.wav"/>
                                        </p:tgtEl>
                                      </p:cMediaNode>
                                    </p:audio>
                                  </p:sub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4828"/>
                                        </p:tgtEl>
                                        <p:attrNameLst>
                                          <p:attrName>style.visibility</p:attrName>
                                        </p:attrNameLst>
                                      </p:cBhvr>
                                      <p:to>
                                        <p:strVal val="visible"/>
                                      </p:to>
                                    </p:set>
                                    <p:anim calcmode="lin" valueType="num">
                                      <p:cBhvr>
                                        <p:cTn id="13" dur="500" fill="hold"/>
                                        <p:tgtEl>
                                          <p:spTgt spid="34828"/>
                                        </p:tgtEl>
                                        <p:attrNameLst>
                                          <p:attrName>ppt_w</p:attrName>
                                        </p:attrNameLst>
                                      </p:cBhvr>
                                      <p:tavLst>
                                        <p:tav tm="0">
                                          <p:val>
                                            <p:fltVal val="0"/>
                                          </p:val>
                                        </p:tav>
                                        <p:tav tm="100000">
                                          <p:val>
                                            <p:strVal val="#ppt_w"/>
                                          </p:val>
                                        </p:tav>
                                      </p:tavLst>
                                    </p:anim>
                                    <p:anim calcmode="lin" valueType="num">
                                      <p:cBhvr>
                                        <p:cTn id="14" dur="500" fill="hold"/>
                                        <p:tgtEl>
                                          <p:spTgt spid="34828"/>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11"/>
                                            </p:cond>
                                          </p:stCondLst>
                                          <p:endCondLst>
                                            <p:cond evt="onStopAudio" delay="0">
                                              <p:tgtEl>
                                                <p:sldTgt/>
                                              </p:tgtEl>
                                            </p:cond>
                                          </p:endCondLst>
                                        </p:cTn>
                                        <p:tgtEl>
                                          <p:sndTgt r:embed="rId4" name="أعمال القلوب والجوارح معًا فهي.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1" grpId="0"/>
      <p:bldP spid="3482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inder.png"/>
          <p:cNvPicPr>
            <a:picLocks noChangeAspect="1"/>
          </p:cNvPicPr>
          <p:nvPr/>
        </p:nvPicPr>
        <p:blipFill>
          <a:blip r:embed="rId5" cstate="print">
            <a:duotone>
              <a:prstClr val="black"/>
              <a:schemeClr val="accent2">
                <a:tint val="45000"/>
                <a:satMod val="400000"/>
              </a:schemeClr>
            </a:duotone>
            <a:lum bright="-33000" contrast="77000"/>
          </a:blip>
          <a:stretch>
            <a:fillRect/>
          </a:stretch>
        </p:blipFill>
        <p:spPr bwMode="auto">
          <a:xfrm>
            <a:off x="142875" y="566738"/>
            <a:ext cx="8858250" cy="5724525"/>
          </a:xfrm>
          <a:prstGeom prst="rect">
            <a:avLst/>
          </a:prstGeom>
        </p:spPr>
      </p:pic>
      <p:sp>
        <p:nvSpPr>
          <p:cNvPr id="27655" name="Rectangle 1"/>
          <p:cNvSpPr>
            <a:spLocks noChangeArrowheads="1"/>
          </p:cNvSpPr>
          <p:nvPr/>
        </p:nvSpPr>
        <p:spPr bwMode="auto">
          <a:xfrm>
            <a:off x="1500188" y="2792413"/>
            <a:ext cx="6057900" cy="708025"/>
          </a:xfrm>
          <a:prstGeom prst="rect">
            <a:avLst/>
          </a:prstGeom>
          <a:noFill/>
          <a:ln w="9525">
            <a:noFill/>
            <a:miter lim="800000"/>
            <a:headEnd/>
            <a:tailEnd/>
          </a:ln>
        </p:spPr>
        <p:txBody>
          <a:bodyPr anchor="ctr">
            <a:spAutoFit/>
          </a:bodyPr>
          <a:lstStyle/>
          <a:p>
            <a:pPr algn="ctr" eaLnBrk="0" hangingPunct="0"/>
            <a:r>
              <a:rPr lang="ar-EG" sz="4000" b="1">
                <a:solidFill>
                  <a:srgbClr val="92D050"/>
                </a:solidFill>
                <a:cs typeface="Times New Roman" pitchFamily="18" charset="0"/>
              </a:rPr>
              <a:t>الحب في الله والبغض في الله.</a:t>
            </a:r>
          </a:p>
        </p:txBody>
      </p:sp>
      <p:sp>
        <p:nvSpPr>
          <p:cNvPr id="27652" name="عنوان 1"/>
          <p:cNvSpPr txBox="1">
            <a:spLocks/>
          </p:cNvSpPr>
          <p:nvPr/>
        </p:nvSpPr>
        <p:spPr bwMode="auto">
          <a:xfrm>
            <a:off x="1417638" y="1357313"/>
            <a:ext cx="6308725" cy="990600"/>
          </a:xfrm>
          <a:prstGeom prst="rect">
            <a:avLst/>
          </a:prstGeom>
          <a:noFill/>
          <a:ln w="9525">
            <a:noFill/>
            <a:miter lim="800000"/>
            <a:headEnd/>
            <a:tailEnd/>
          </a:ln>
        </p:spPr>
        <p:txBody>
          <a:bodyPr anchor="ctr"/>
          <a:lstStyle/>
          <a:p>
            <a:pPr algn="ctr" rtl="1"/>
            <a:r>
              <a:rPr lang="ar-EG" sz="4000" b="1">
                <a:solidFill>
                  <a:schemeClr val="bg1"/>
                </a:solidFill>
                <a:cs typeface="Times New Roman" pitchFamily="18" charset="0"/>
              </a:rPr>
              <a:t>س2: من أيّ أقسام الأعمال ما يلي؟</a:t>
            </a:r>
            <a:endParaRPr lang="en-US" sz="4000" b="1">
              <a:solidFill>
                <a:schemeClr val="bg1"/>
              </a:solidFill>
              <a:cs typeface="Times New Roman" pitchFamily="18" charset="0"/>
            </a:endParaRPr>
          </a:p>
        </p:txBody>
      </p:sp>
      <p:sp>
        <p:nvSpPr>
          <p:cNvPr id="35852" name="عنوان 1"/>
          <p:cNvSpPr txBox="1">
            <a:spLocks/>
          </p:cNvSpPr>
          <p:nvPr/>
        </p:nvSpPr>
        <p:spPr bwMode="auto">
          <a:xfrm>
            <a:off x="3429000" y="4090988"/>
            <a:ext cx="3001963" cy="838200"/>
          </a:xfrm>
          <a:prstGeom prst="rect">
            <a:avLst/>
          </a:prstGeom>
          <a:noFill/>
          <a:ln w="9525">
            <a:noFill/>
            <a:miter lim="800000"/>
            <a:headEnd/>
            <a:tailEnd/>
          </a:ln>
        </p:spPr>
        <p:txBody>
          <a:bodyPr anchor="ctr"/>
          <a:lstStyle/>
          <a:p>
            <a:pPr algn="ctr" rtl="1"/>
            <a:r>
              <a:rPr lang="ar-EG" sz="4000" b="1">
                <a:solidFill>
                  <a:srgbClr val="FFFF00"/>
                </a:solidFill>
              </a:rPr>
              <a:t>أعمال القلوب.</a:t>
            </a:r>
            <a:endParaRPr lang="en-US" sz="4000">
              <a:solidFill>
                <a:srgbClr val="FFFF00"/>
              </a:solidFill>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655"/>
                                        </p:tgtEl>
                                        <p:attrNameLst>
                                          <p:attrName>style.visibility</p:attrName>
                                        </p:attrNameLst>
                                      </p:cBhvr>
                                      <p:to>
                                        <p:strVal val="visible"/>
                                      </p:to>
                                    </p:set>
                                    <p:anim calcmode="lin" valueType="num">
                                      <p:cBhvr additive="base">
                                        <p:cTn id="7" dur="500" fill="hold"/>
                                        <p:tgtEl>
                                          <p:spTgt spid="27655"/>
                                        </p:tgtEl>
                                        <p:attrNameLst>
                                          <p:attrName>ppt_x</p:attrName>
                                        </p:attrNameLst>
                                      </p:cBhvr>
                                      <p:tavLst>
                                        <p:tav tm="0">
                                          <p:val>
                                            <p:strVal val="#ppt_x"/>
                                          </p:val>
                                        </p:tav>
                                        <p:tav tm="100000">
                                          <p:val>
                                            <p:strVal val="#ppt_x"/>
                                          </p:val>
                                        </p:tav>
                                      </p:tavLst>
                                    </p:anim>
                                    <p:anim calcmode="lin" valueType="num">
                                      <p:cBhvr additive="base">
                                        <p:cTn id="8" dur="500" fill="hold"/>
                                        <p:tgtEl>
                                          <p:spTgt spid="2765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الحب في الله والبغض في الله.wav"/>
                                        </p:tgtEl>
                                      </p:cMediaNode>
                                    </p:audio>
                                  </p:subTnLst>
                                </p:cTn>
                              </p:par>
                            </p:childTnLst>
                          </p:cTn>
                        </p:par>
                      </p:childTnLst>
                    </p:cTn>
                  </p:par>
                  <p:par>
                    <p:cTn id="9" fill="hold">
                      <p:stCondLst>
                        <p:cond delay="indefinite"/>
                      </p:stCondLst>
                      <p:childTnLst>
                        <p:par>
                          <p:cTn id="10" fill="hold">
                            <p:stCondLst>
                              <p:cond delay="0"/>
                            </p:stCondLst>
                            <p:childTnLst>
                              <p:par>
                                <p:cTn id="11" presetID="51" presetClass="entr" presetSubtype="0" fill="hold" grpId="0" nodeType="clickEffect">
                                  <p:stCondLst>
                                    <p:cond delay="0"/>
                                  </p:stCondLst>
                                  <p:childTnLst>
                                    <p:set>
                                      <p:cBhvr>
                                        <p:cTn id="12" dur="1" fill="hold">
                                          <p:stCondLst>
                                            <p:cond delay="0"/>
                                          </p:stCondLst>
                                        </p:cTn>
                                        <p:tgtEl>
                                          <p:spTgt spid="35852"/>
                                        </p:tgtEl>
                                        <p:attrNameLst>
                                          <p:attrName>style.visibility</p:attrName>
                                        </p:attrNameLst>
                                      </p:cBhvr>
                                      <p:to>
                                        <p:strVal val="visible"/>
                                      </p:to>
                                    </p:set>
                                    <p:animEffect transition="in" filter="fade">
                                      <p:cBhvr>
                                        <p:cTn id="13" dur="193" decel="100000"/>
                                        <p:tgtEl>
                                          <p:spTgt spid="35852"/>
                                        </p:tgtEl>
                                      </p:cBhvr>
                                    </p:animEffect>
                                    <p:animScale>
                                      <p:cBhvr>
                                        <p:cTn id="14" dur="193" decel="100000"/>
                                        <p:tgtEl>
                                          <p:spTgt spid="35852"/>
                                        </p:tgtEl>
                                      </p:cBhvr>
                                      <p:from x="10000" y="10000"/>
                                      <p:to x="200000" y="450000"/>
                                    </p:animScale>
                                    <p:animScale>
                                      <p:cBhvr>
                                        <p:cTn id="15" dur="308" accel="100000" fill="hold">
                                          <p:stCondLst>
                                            <p:cond delay="193"/>
                                          </p:stCondLst>
                                        </p:cTn>
                                        <p:tgtEl>
                                          <p:spTgt spid="35852"/>
                                        </p:tgtEl>
                                      </p:cBhvr>
                                      <p:from x="200000" y="450000"/>
                                      <p:to x="100000" y="100000"/>
                                    </p:animScale>
                                    <p:set>
                                      <p:cBhvr>
                                        <p:cTn id="16" dur="193" fill="hold"/>
                                        <p:tgtEl>
                                          <p:spTgt spid="35852"/>
                                        </p:tgtEl>
                                        <p:attrNameLst>
                                          <p:attrName>ppt_x</p:attrName>
                                        </p:attrNameLst>
                                      </p:cBhvr>
                                      <p:to>
                                        <p:strVal val="(0.5)"/>
                                      </p:to>
                                    </p:set>
                                    <p:anim from="(0.5)" to="(#ppt_x)" calcmode="lin" valueType="num">
                                      <p:cBhvr>
                                        <p:cTn id="17" dur="308" accel="100000" fill="hold">
                                          <p:stCondLst>
                                            <p:cond delay="193"/>
                                          </p:stCondLst>
                                        </p:cTn>
                                        <p:tgtEl>
                                          <p:spTgt spid="35852"/>
                                        </p:tgtEl>
                                        <p:attrNameLst>
                                          <p:attrName>ppt_x</p:attrName>
                                        </p:attrNameLst>
                                      </p:cBhvr>
                                    </p:anim>
                                    <p:set>
                                      <p:cBhvr>
                                        <p:cTn id="18" dur="193" fill="hold"/>
                                        <p:tgtEl>
                                          <p:spTgt spid="35852"/>
                                        </p:tgtEl>
                                        <p:attrNameLst>
                                          <p:attrName>ppt_y</p:attrName>
                                        </p:attrNameLst>
                                      </p:cBhvr>
                                      <p:to>
                                        <p:strVal val="(#ppt_y+0.4)"/>
                                      </p:to>
                                    </p:set>
                                    <p:anim from="(#ppt_y+0.4)" to="(#ppt_y)" calcmode="lin" valueType="num">
                                      <p:cBhvr>
                                        <p:cTn id="19" dur="308" accel="100000" fill="hold">
                                          <p:stCondLst>
                                            <p:cond delay="193"/>
                                          </p:stCondLst>
                                        </p:cTn>
                                        <p:tgtEl>
                                          <p:spTgt spid="35852"/>
                                        </p:tgtEl>
                                        <p:attrNameLst>
                                          <p:attrName>ppt_y</p:attrName>
                                        </p:attrNameLst>
                                      </p:cBhvr>
                                    </p:anim>
                                  </p:childTnLst>
                                  <p:subTnLst>
                                    <p:audio>
                                      <p:cMediaNode>
                                        <p:cTn display="0" masterRel="sameClick">
                                          <p:stCondLst>
                                            <p:cond evt="begin" delay="0">
                                              <p:tn val="11"/>
                                            </p:cond>
                                          </p:stCondLst>
                                          <p:endCondLst>
                                            <p:cond evt="onStopAudio" delay="0">
                                              <p:tgtEl>
                                                <p:sldTgt/>
                                              </p:tgtEl>
                                            </p:cond>
                                          </p:endCondLst>
                                        </p:cTn>
                                        <p:tgtEl>
                                          <p:sndTgt r:embed="rId4" name="أعمال القلوب.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5" grpId="0"/>
      <p:bldP spid="3585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80" name="صورة 1" descr="0262.JPG"/>
          <p:cNvPicPr>
            <a:picLocks noChangeAspect="1"/>
          </p:cNvPicPr>
          <p:nvPr/>
        </p:nvPicPr>
        <p:blipFill>
          <a:blip r:embed="rId5" cstate="print"/>
          <a:srcRect t="21506"/>
          <a:stretch>
            <a:fillRect/>
          </a:stretch>
        </p:blipFill>
        <p:spPr bwMode="auto">
          <a:xfrm>
            <a:off x="357188" y="285750"/>
            <a:ext cx="8143875" cy="6500813"/>
          </a:xfrm>
          <a:prstGeom prst="rect">
            <a:avLst/>
          </a:prstGeom>
          <a:noFill/>
          <a:ln w="9525">
            <a:noFill/>
            <a:miter lim="800000"/>
            <a:headEnd/>
            <a:tailEnd/>
          </a:ln>
        </p:spPr>
      </p:pic>
      <p:sp>
        <p:nvSpPr>
          <p:cNvPr id="28681" name="عنوان 1"/>
          <p:cNvSpPr txBox="1">
            <a:spLocks/>
          </p:cNvSpPr>
          <p:nvPr/>
        </p:nvSpPr>
        <p:spPr bwMode="auto">
          <a:xfrm>
            <a:off x="1004888" y="357188"/>
            <a:ext cx="7023100" cy="3205162"/>
          </a:xfrm>
          <a:prstGeom prst="rect">
            <a:avLst/>
          </a:prstGeom>
          <a:noFill/>
          <a:ln w="9525">
            <a:noFill/>
            <a:miter lim="800000"/>
            <a:headEnd/>
            <a:tailEnd/>
          </a:ln>
        </p:spPr>
        <p:txBody>
          <a:bodyPr anchor="ctr"/>
          <a:lstStyle/>
          <a:p>
            <a:pPr algn="justLow" rtl="1"/>
            <a:r>
              <a:rPr lang="ar-EG" sz="3600" b="1" dirty="0">
                <a:solidFill>
                  <a:srgbClr val="FFFF00"/>
                </a:solidFill>
              </a:rPr>
              <a:t>س3: بيّن المعنى المشترك بين حديث (إن الله لا ينظر إلى صوركم</a:t>
            </a:r>
            <a:r>
              <a:rPr lang="ar-EG" sz="2400" b="1" dirty="0">
                <a:solidFill>
                  <a:srgbClr val="FFFF00"/>
                </a:solidFill>
              </a:rPr>
              <a:t>....</a:t>
            </a:r>
            <a:r>
              <a:rPr lang="ar-EG" sz="3600" dirty="0">
                <a:solidFill>
                  <a:srgbClr val="FFFF00"/>
                </a:solidFill>
              </a:rPr>
              <a:t> </a:t>
            </a:r>
            <a:r>
              <a:rPr lang="ar-EG" sz="3600" dirty="0" smtClean="0">
                <a:solidFill>
                  <a:srgbClr val="FFFF00"/>
                </a:solidFill>
              </a:rPr>
              <a:t>الحديث.</a:t>
            </a:r>
            <a:r>
              <a:rPr lang="ar-EG" sz="3600" b="1" dirty="0" smtClean="0">
                <a:solidFill>
                  <a:srgbClr val="FFFF00"/>
                </a:solidFill>
              </a:rPr>
              <a:t>)</a:t>
            </a:r>
            <a:r>
              <a:rPr lang="ar-EG" sz="3600" dirty="0" smtClean="0">
                <a:solidFill>
                  <a:srgbClr val="FFFF00"/>
                </a:solidFill>
              </a:rPr>
              <a:t> </a:t>
            </a:r>
            <a:endParaRPr lang="ar-EG" sz="3600" dirty="0">
              <a:solidFill>
                <a:srgbClr val="FFFF00"/>
              </a:solidFill>
            </a:endParaRPr>
          </a:p>
          <a:p>
            <a:pPr algn="justLow" rtl="1"/>
            <a:r>
              <a:rPr lang="ar-EG" sz="3600" dirty="0">
                <a:solidFill>
                  <a:srgbClr val="FFFF00"/>
                </a:solidFill>
              </a:rPr>
              <a:t>وقوله تعالى</a:t>
            </a:r>
            <a:endParaRPr lang="en-US" sz="3600" dirty="0">
              <a:solidFill>
                <a:srgbClr val="FFFF00"/>
              </a:solidFill>
            </a:endParaRPr>
          </a:p>
          <a:p>
            <a:pPr algn="justLow" rtl="1"/>
            <a:endParaRPr lang="en-US" sz="3600" b="1" dirty="0">
              <a:solidFill>
                <a:srgbClr val="FFFF00"/>
              </a:solidFill>
            </a:endParaRPr>
          </a:p>
        </p:txBody>
      </p:sp>
      <p:sp>
        <p:nvSpPr>
          <p:cNvPr id="28676" name="عنوان 1"/>
          <p:cNvSpPr txBox="1">
            <a:spLocks/>
          </p:cNvSpPr>
          <p:nvPr/>
        </p:nvSpPr>
        <p:spPr bwMode="auto">
          <a:xfrm>
            <a:off x="1000125" y="374650"/>
            <a:ext cx="7000875" cy="1425575"/>
          </a:xfrm>
          <a:prstGeom prst="rect">
            <a:avLst/>
          </a:prstGeom>
          <a:noFill/>
          <a:ln w="9525">
            <a:noFill/>
            <a:miter lim="800000"/>
            <a:headEnd/>
            <a:tailEnd/>
          </a:ln>
        </p:spPr>
        <p:txBody>
          <a:bodyPr anchor="ctr"/>
          <a:lstStyle/>
          <a:p>
            <a:pPr algn="ctr" rtl="1"/>
            <a:endParaRPr lang="en-US" sz="3600">
              <a:solidFill>
                <a:srgbClr val="FFFF00"/>
              </a:solidFill>
            </a:endParaRPr>
          </a:p>
        </p:txBody>
      </p:sp>
      <p:sp>
        <p:nvSpPr>
          <p:cNvPr id="7" name="TextBox 6"/>
          <p:cNvSpPr txBox="1">
            <a:spLocks noChangeArrowheads="1"/>
          </p:cNvSpPr>
          <p:nvPr/>
        </p:nvSpPr>
        <p:spPr bwMode="auto">
          <a:xfrm>
            <a:off x="1547813" y="4041775"/>
            <a:ext cx="5286375" cy="2124075"/>
          </a:xfrm>
          <a:prstGeom prst="rect">
            <a:avLst/>
          </a:prstGeom>
          <a:noFill/>
          <a:ln w="9525">
            <a:noFill/>
            <a:miter lim="800000"/>
            <a:headEnd/>
            <a:tailEnd/>
          </a:ln>
        </p:spPr>
        <p:txBody>
          <a:bodyPr>
            <a:spAutoFit/>
          </a:bodyPr>
          <a:lstStyle/>
          <a:p>
            <a:pPr algn="justLow" rtl="1"/>
            <a:r>
              <a:rPr lang="ar-EG" sz="3200" b="1">
                <a:solidFill>
                  <a:schemeClr val="bg1"/>
                </a:solidFill>
              </a:rPr>
              <a:t>المعنى المشترك أن الله لا ينظر إلى صور الناس ولكن لقلوبهم وتقواها، </a:t>
            </a:r>
            <a:r>
              <a:rPr lang="ar-SA" sz="3200" b="1">
                <a:solidFill>
                  <a:schemeClr val="bg1"/>
                </a:solidFill>
              </a:rPr>
              <a:t>إن الله ينظر إلى التقوى في القلوب </a:t>
            </a:r>
            <a:r>
              <a:rPr lang="ar-SA" sz="3600" b="1">
                <a:solidFill>
                  <a:schemeClr val="bg1"/>
                </a:solidFill>
              </a:rPr>
              <a:t>وما</a:t>
            </a:r>
            <a:r>
              <a:rPr lang="ar-SA" sz="3200" b="1">
                <a:solidFill>
                  <a:schemeClr val="bg1"/>
                </a:solidFill>
              </a:rPr>
              <a:t> ينتج عنها من أعمالٍ صالحة. </a:t>
            </a:r>
            <a:endParaRPr lang="ar-EG" sz="3200">
              <a:solidFill>
                <a:schemeClr val="bg1"/>
              </a:solidFill>
            </a:endParaRPr>
          </a:p>
        </p:txBody>
      </p:sp>
      <p:grpSp>
        <p:nvGrpSpPr>
          <p:cNvPr id="2" name="مجموعة 9"/>
          <p:cNvGrpSpPr>
            <a:grpSpLocks/>
          </p:cNvGrpSpPr>
          <p:nvPr/>
        </p:nvGrpSpPr>
        <p:grpSpPr bwMode="auto">
          <a:xfrm>
            <a:off x="2049463" y="1989138"/>
            <a:ext cx="6267450" cy="1800225"/>
            <a:chOff x="1475656" y="2996952"/>
            <a:chExt cx="6267450" cy="1799828"/>
          </a:xfrm>
        </p:grpSpPr>
        <p:pic>
          <p:nvPicPr>
            <p:cNvPr id="28679" name="Picture 7"/>
            <p:cNvPicPr>
              <a:picLocks noChangeAspect="1" noChangeArrowheads="1"/>
            </p:cNvPicPr>
            <p:nvPr/>
          </p:nvPicPr>
          <p:blipFill>
            <a:blip r:embed="rId6" cstate="print"/>
            <a:srcRect/>
            <a:stretch>
              <a:fillRect/>
            </a:stretch>
          </p:blipFill>
          <p:spPr bwMode="auto">
            <a:xfrm>
              <a:off x="1475656" y="2996952"/>
              <a:ext cx="3771900" cy="624458"/>
            </a:xfrm>
            <a:prstGeom prst="rect">
              <a:avLst/>
            </a:prstGeom>
            <a:noFill/>
            <a:ln w="9525">
              <a:noFill/>
              <a:miter lim="800000"/>
              <a:headEnd/>
              <a:tailEnd/>
            </a:ln>
          </p:spPr>
        </p:pic>
        <p:pic>
          <p:nvPicPr>
            <p:cNvPr id="3" name="Picture 8"/>
            <p:cNvPicPr>
              <a:picLocks noChangeAspect="1" noChangeArrowheads="1"/>
            </p:cNvPicPr>
            <p:nvPr/>
          </p:nvPicPr>
          <p:blipFill>
            <a:blip r:embed="rId7" cstate="print"/>
            <a:srcRect/>
            <a:stretch>
              <a:fillRect/>
            </a:stretch>
          </p:blipFill>
          <p:spPr bwMode="auto">
            <a:xfrm>
              <a:off x="1475656" y="3573016"/>
              <a:ext cx="6267450" cy="624458"/>
            </a:xfrm>
            <a:prstGeom prst="rect">
              <a:avLst/>
            </a:prstGeom>
            <a:noFill/>
            <a:ln w="9525">
              <a:noFill/>
              <a:miter lim="800000"/>
              <a:headEnd/>
              <a:tailEnd/>
            </a:ln>
          </p:spPr>
        </p:pic>
        <p:pic>
          <p:nvPicPr>
            <p:cNvPr id="4" name="Picture 9"/>
            <p:cNvPicPr>
              <a:picLocks noChangeAspect="1" noChangeArrowheads="1"/>
            </p:cNvPicPr>
            <p:nvPr/>
          </p:nvPicPr>
          <p:blipFill>
            <a:blip r:embed="rId8" cstate="print"/>
            <a:srcRect/>
            <a:stretch>
              <a:fillRect/>
            </a:stretch>
          </p:blipFill>
          <p:spPr bwMode="auto">
            <a:xfrm>
              <a:off x="3028231" y="4149080"/>
              <a:ext cx="4714875" cy="647700"/>
            </a:xfrm>
            <a:prstGeom prst="rect">
              <a:avLst/>
            </a:prstGeom>
            <a:noFill/>
            <a:ln w="9525">
              <a:noFill/>
              <a:miter lim="800000"/>
              <a:headEnd/>
              <a:tailEnd/>
            </a:ln>
          </p:spPr>
        </p:pic>
      </p:gr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680"/>
                                        </p:tgtEl>
                                        <p:attrNameLst>
                                          <p:attrName>style.visibility</p:attrName>
                                        </p:attrNameLst>
                                      </p:cBhvr>
                                      <p:to>
                                        <p:strVal val="visible"/>
                                      </p:to>
                                    </p:set>
                                    <p:anim calcmode="lin" valueType="num">
                                      <p:cBhvr additive="base">
                                        <p:cTn id="7" dur="500" fill="hold"/>
                                        <p:tgtEl>
                                          <p:spTgt spid="28680"/>
                                        </p:tgtEl>
                                        <p:attrNameLst>
                                          <p:attrName>ppt_x</p:attrName>
                                        </p:attrNameLst>
                                      </p:cBhvr>
                                      <p:tavLst>
                                        <p:tav tm="0">
                                          <p:val>
                                            <p:strVal val="#ppt_x"/>
                                          </p:val>
                                        </p:tav>
                                        <p:tav tm="100000">
                                          <p:val>
                                            <p:strVal val="#ppt_x"/>
                                          </p:val>
                                        </p:tav>
                                      </p:tavLst>
                                    </p:anim>
                                    <p:anim calcmode="lin" valueType="num">
                                      <p:cBhvr additive="base">
                                        <p:cTn id="8" dur="500" fill="hold"/>
                                        <p:tgtEl>
                                          <p:spTgt spid="2868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8681"/>
                                        </p:tgtEl>
                                        <p:attrNameLst>
                                          <p:attrName>style.visibility</p:attrName>
                                        </p:attrNameLst>
                                      </p:cBhvr>
                                      <p:to>
                                        <p:strVal val="visible"/>
                                      </p:to>
                                    </p:set>
                                    <p:anim calcmode="lin" valueType="num">
                                      <p:cBhvr additive="base">
                                        <p:cTn id="11" dur="500" fill="hold"/>
                                        <p:tgtEl>
                                          <p:spTgt spid="28681"/>
                                        </p:tgtEl>
                                        <p:attrNameLst>
                                          <p:attrName>ppt_x</p:attrName>
                                        </p:attrNameLst>
                                      </p:cBhvr>
                                      <p:tavLst>
                                        <p:tav tm="0">
                                          <p:val>
                                            <p:strVal val="#ppt_x"/>
                                          </p:val>
                                        </p:tav>
                                        <p:tav tm="100000">
                                          <p:val>
                                            <p:strVal val="#ppt_x"/>
                                          </p:val>
                                        </p:tav>
                                      </p:tavLst>
                                    </p:anim>
                                    <p:anim calcmode="lin" valueType="num">
                                      <p:cBhvr additive="base">
                                        <p:cTn id="12" dur="500" fill="hold"/>
                                        <p:tgtEl>
                                          <p:spTgt spid="2868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3" name="بيّن المعنى المشترك بين حديث.wav"/>
                                        </p:tgtEl>
                                      </p:cMediaNode>
                                    </p:audio>
                                  </p:sub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4" name="المعنى المشترك أن الله.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1"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a:grpSpLocks/>
          </p:cNvGrpSpPr>
          <p:nvPr/>
        </p:nvGrpSpPr>
        <p:grpSpPr bwMode="auto">
          <a:xfrm>
            <a:off x="-214313" y="1857375"/>
            <a:ext cx="9072563" cy="3000375"/>
            <a:chOff x="360" y="1170"/>
            <a:chExt cx="4950" cy="1890"/>
          </a:xfrm>
        </p:grpSpPr>
        <p:pic>
          <p:nvPicPr>
            <p:cNvPr id="26628" name="صورة 4" descr="0105.WMF"/>
            <p:cNvPicPr>
              <a:picLocks noChangeAspect="1"/>
            </p:cNvPicPr>
            <p:nvPr/>
          </p:nvPicPr>
          <p:blipFill>
            <a:blip r:embed="rId4" cstate="print"/>
            <a:srcRect l="3419" t="4167" r="2564" b="8333"/>
            <a:stretch>
              <a:fillRect/>
            </a:stretch>
          </p:blipFill>
          <p:spPr bwMode="auto">
            <a:xfrm>
              <a:off x="360" y="1170"/>
              <a:ext cx="4950" cy="189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9700" name="عنوان 1"/>
            <p:cNvSpPr txBox="1">
              <a:spLocks/>
            </p:cNvSpPr>
            <p:nvPr/>
          </p:nvSpPr>
          <p:spPr bwMode="auto">
            <a:xfrm>
              <a:off x="1559" y="1845"/>
              <a:ext cx="2514" cy="720"/>
            </a:xfrm>
            <a:prstGeom prst="rect">
              <a:avLst/>
            </a:prstGeom>
            <a:noFill/>
            <a:ln w="9525">
              <a:noFill/>
              <a:miter lim="800000"/>
              <a:headEnd/>
              <a:tailEnd/>
            </a:ln>
          </p:spPr>
          <p:txBody>
            <a:bodyPr anchor="ctr"/>
            <a:lstStyle/>
            <a:p>
              <a:pPr algn="justLow" rtl="1"/>
              <a:r>
                <a:rPr lang="ar-EG" sz="4000" b="1">
                  <a:solidFill>
                    <a:srgbClr val="C00000"/>
                  </a:solidFill>
                </a:rPr>
                <a:t>س4: اذكر قصة إسلام أم أبي هريرة رضي الله عنه.</a:t>
              </a:r>
              <a:endParaRPr lang="en-US" sz="4000" b="1">
                <a:solidFill>
                  <a:srgbClr val="C00000"/>
                </a:solidFill>
              </a:endParaRPr>
            </a:p>
          </p:txBody>
        </p:sp>
      </p:gr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05"/>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 calcmode="lin" valueType="num">
                                      <p:cBhvr>
                                        <p:cTn id="9" dur="500" fill="hold"/>
                                        <p:tgtEl>
                                          <p:spTgt spid="2"/>
                                        </p:tgtEl>
                                        <p:attrNameLst>
                                          <p:attrName>ppt_x</p:attrName>
                                        </p:attrNameLst>
                                      </p:cBhvr>
                                      <p:tavLst>
                                        <p:tav tm="0">
                                          <p:val>
                                            <p:strVal val="#ppt_x-.2"/>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animEffect transition="in" filter="fade">
                                      <p:cBhvr>
                                        <p:cTn id="11"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اذكر قصة إسلام أم.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428625" y="214313"/>
            <a:ext cx="8215313" cy="6429375"/>
            <a:chOff x="428596" y="214290"/>
            <a:chExt cx="8215370" cy="6429420"/>
          </a:xfrm>
        </p:grpSpPr>
        <p:sp>
          <p:nvSpPr>
            <p:cNvPr id="2" name="Rounded Rectangle 1"/>
            <p:cNvSpPr/>
            <p:nvPr/>
          </p:nvSpPr>
          <p:spPr>
            <a:xfrm>
              <a:off x="428596" y="214290"/>
              <a:ext cx="8215370" cy="6429420"/>
            </a:xfrm>
            <a:prstGeom prst="roundRect">
              <a:avLst>
                <a:gd name="adj" fmla="val 8314"/>
              </a:avLst>
            </a:prstGeom>
          </p:spPr>
          <p:style>
            <a:lnRef idx="0">
              <a:schemeClr val="accent6"/>
            </a:lnRef>
            <a:fillRef idx="3">
              <a:schemeClr val="accent6"/>
            </a:fillRef>
            <a:effectRef idx="3">
              <a:schemeClr val="accent6"/>
            </a:effectRef>
            <a:fontRef idx="minor">
              <a:schemeClr val="lt1"/>
            </a:fontRef>
          </p:style>
          <p:txBody>
            <a:bodyPr rtlCol="1" anchor="ctr"/>
            <a:lstStyle/>
            <a:p>
              <a:pPr algn="ctr">
                <a:defRPr/>
              </a:pPr>
              <a:endParaRPr lang="ar-EG"/>
            </a:p>
          </p:txBody>
        </p:sp>
        <p:sp>
          <p:nvSpPr>
            <p:cNvPr id="3" name="Rectangle 2"/>
            <p:cNvSpPr/>
            <p:nvPr/>
          </p:nvSpPr>
          <p:spPr>
            <a:xfrm>
              <a:off x="714348" y="500042"/>
              <a:ext cx="7643866" cy="5929353"/>
            </a:xfrm>
            <a:prstGeom prst="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defRPr/>
              </a:pPr>
              <a:endParaRPr lang="ar-EG"/>
            </a:p>
          </p:txBody>
        </p:sp>
      </p:grpSp>
      <p:sp>
        <p:nvSpPr>
          <p:cNvPr id="7" name="عنوان 1"/>
          <p:cNvSpPr txBox="1">
            <a:spLocks/>
          </p:cNvSpPr>
          <p:nvPr/>
        </p:nvSpPr>
        <p:spPr bwMode="auto">
          <a:xfrm>
            <a:off x="1331913" y="1052513"/>
            <a:ext cx="6573837" cy="4857750"/>
          </a:xfrm>
          <a:prstGeom prst="rect">
            <a:avLst/>
          </a:prstGeom>
          <a:noFill/>
          <a:ln w="9525">
            <a:noFill/>
            <a:miter lim="800000"/>
            <a:headEnd/>
            <a:tailEnd/>
          </a:ln>
        </p:spPr>
        <p:txBody>
          <a:bodyPr anchor="ctr"/>
          <a:lstStyle/>
          <a:p>
            <a:pPr algn="justLow" rtl="1">
              <a:defRPr/>
            </a:pPr>
            <a:r>
              <a:rPr lang="ar-EG" sz="3200" b="1" dirty="0">
                <a:solidFill>
                  <a:schemeClr val="tx1">
                    <a:lumMod val="95000"/>
                    <a:lumOff val="5000"/>
                  </a:schemeClr>
                </a:solidFill>
                <a:latin typeface="Arial" charset="0"/>
                <a:cs typeface="Arial" charset="0"/>
              </a:rPr>
              <a:t>قال أبو هريرة: إن أمي كانت مشركة، وكنت أدعوها إلى الإسلام، وكانت تأبى علي، فدعوتها يوماً فأسمعتني في رسول الله ما أكره، فأتيت رسول الله صلى الله عليه وسلم وأنا أبكي، فأخبرته وسألته أن يدعو لها </a:t>
            </a:r>
            <a:r>
              <a:rPr lang="ar-EG" sz="3200" b="1" dirty="0" err="1">
                <a:solidFill>
                  <a:schemeClr val="tx1">
                    <a:lumMod val="95000"/>
                    <a:lumOff val="5000"/>
                  </a:schemeClr>
                </a:solidFill>
                <a:latin typeface="Arial" charset="0"/>
                <a:cs typeface="Arial" charset="0"/>
              </a:rPr>
              <a:t>فقال: </a:t>
            </a:r>
            <a:r>
              <a:rPr lang="ar-EG" sz="3200" b="1" dirty="0">
                <a:solidFill>
                  <a:schemeClr val="tx1">
                    <a:lumMod val="95000"/>
                    <a:lumOff val="5000"/>
                  </a:schemeClr>
                </a:solidFill>
                <a:latin typeface="Arial" charset="0"/>
                <a:cs typeface="Arial" charset="0"/>
              </a:rPr>
              <a:t>"اللهم اهدِ أم أبي هريرة" فخرجت أعدو لأبشرها فأتيت المنزل فإذا الباب مردود، وسمعت </a:t>
            </a:r>
            <a:r>
              <a:rPr lang="ar-EG" sz="3200" b="1" dirty="0" err="1">
                <a:solidFill>
                  <a:schemeClr val="tx1">
                    <a:lumMod val="95000"/>
                    <a:lumOff val="5000"/>
                  </a:schemeClr>
                </a:solidFill>
                <a:latin typeface="Arial" charset="0"/>
                <a:cs typeface="Arial" charset="0"/>
              </a:rPr>
              <a:t>خدخد</a:t>
            </a:r>
            <a:r>
              <a:rPr lang="ar-EG" sz="3200" b="1" dirty="0">
                <a:solidFill>
                  <a:schemeClr val="tx1">
                    <a:lumMod val="95000"/>
                    <a:lumOff val="5000"/>
                  </a:schemeClr>
                </a:solidFill>
                <a:latin typeface="Arial" charset="0"/>
                <a:cs typeface="Arial" charset="0"/>
              </a:rPr>
              <a:t> الماء وسمعت صوتاً فقالت: كما أنت</a:t>
            </a:r>
            <a:endParaRPr lang="en-US" sz="3200" dirty="0">
              <a:solidFill>
                <a:schemeClr val="tx1">
                  <a:lumMod val="95000"/>
                  <a:lumOff val="5000"/>
                </a:schemeClr>
              </a:solidFill>
              <a:latin typeface="Arial" charset="0"/>
              <a:cs typeface="Arial" charset="0"/>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par>
                                <p:cTn id="8" presetID="37"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anim calcmode="lin" valueType="num">
                                      <p:cBhvr>
                                        <p:cTn id="11" dur="500" fill="hold"/>
                                        <p:tgtEl>
                                          <p:spTgt spid="7"/>
                                        </p:tgtEl>
                                        <p:attrNameLst>
                                          <p:attrName>ppt_x</p:attrName>
                                        </p:attrNameLst>
                                      </p:cBhvr>
                                      <p:tavLst>
                                        <p:tav tm="0">
                                          <p:val>
                                            <p:strVal val="#ppt_x"/>
                                          </p:val>
                                        </p:tav>
                                        <p:tav tm="100000">
                                          <p:val>
                                            <p:strVal val="#ppt_x"/>
                                          </p:val>
                                        </p:tav>
                                      </p:tavLst>
                                    </p:anim>
                                    <p:anim calcmode="lin" valueType="num">
                                      <p:cBhvr>
                                        <p:cTn id="12" dur="450" decel="100000" fill="hold"/>
                                        <p:tgtEl>
                                          <p:spTgt spid="7"/>
                                        </p:tgtEl>
                                        <p:attrNameLst>
                                          <p:attrName>ppt_y</p:attrName>
                                        </p:attrNameLst>
                                      </p:cBhvr>
                                      <p:tavLst>
                                        <p:tav tm="0">
                                          <p:val>
                                            <p:strVal val="#ppt_y+1"/>
                                          </p:val>
                                        </p:tav>
                                        <p:tav tm="100000">
                                          <p:val>
                                            <p:strVal val="#ppt_y-.03"/>
                                          </p:val>
                                        </p:tav>
                                      </p:tavLst>
                                    </p:anim>
                                    <p:anim calcmode="lin" valueType="num">
                                      <p:cBhvr>
                                        <p:cTn id="13" dur="50" accel="100000" fill="hold">
                                          <p:stCondLst>
                                            <p:cond delay="450"/>
                                          </p:stCondLst>
                                        </p:cTn>
                                        <p:tgtEl>
                                          <p:spTgt spid="7"/>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8"/>
                                            </p:cond>
                                          </p:stCondLst>
                                          <p:endCondLst>
                                            <p:cond evt="onStopAudio" delay="0">
                                              <p:tgtEl>
                                                <p:sldTgt/>
                                              </p:tgtEl>
                                            </p:cond>
                                          </p:endCondLst>
                                        </p:cTn>
                                        <p:tgtEl>
                                          <p:sndTgt r:embed="rId3" name="قال أبو هريرة 16.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Group 3"/>
          <p:cNvGrpSpPr>
            <a:grpSpLocks/>
          </p:cNvGrpSpPr>
          <p:nvPr/>
        </p:nvGrpSpPr>
        <p:grpSpPr bwMode="auto">
          <a:xfrm>
            <a:off x="428625" y="214313"/>
            <a:ext cx="8215313" cy="6429375"/>
            <a:chOff x="428596" y="214290"/>
            <a:chExt cx="8215370" cy="6429420"/>
          </a:xfrm>
        </p:grpSpPr>
        <p:sp>
          <p:nvSpPr>
            <p:cNvPr id="5" name="Rounded Rectangle 4"/>
            <p:cNvSpPr/>
            <p:nvPr/>
          </p:nvSpPr>
          <p:spPr>
            <a:xfrm>
              <a:off x="428596" y="214290"/>
              <a:ext cx="8215370" cy="6429420"/>
            </a:xfrm>
            <a:prstGeom prst="roundRect">
              <a:avLst>
                <a:gd name="adj" fmla="val 8314"/>
              </a:avLst>
            </a:prstGeom>
          </p:spPr>
          <p:style>
            <a:lnRef idx="0">
              <a:schemeClr val="accent6"/>
            </a:lnRef>
            <a:fillRef idx="3">
              <a:schemeClr val="accent6"/>
            </a:fillRef>
            <a:effectRef idx="3">
              <a:schemeClr val="accent6"/>
            </a:effectRef>
            <a:fontRef idx="minor">
              <a:schemeClr val="lt1"/>
            </a:fontRef>
          </p:style>
          <p:txBody>
            <a:bodyPr rtlCol="1" anchor="ctr"/>
            <a:lstStyle/>
            <a:p>
              <a:pPr algn="ctr">
                <a:defRPr/>
              </a:pPr>
              <a:endParaRPr lang="ar-EG"/>
            </a:p>
          </p:txBody>
        </p:sp>
        <p:sp>
          <p:nvSpPr>
            <p:cNvPr id="6" name="Rectangle 2"/>
            <p:cNvSpPr/>
            <p:nvPr/>
          </p:nvSpPr>
          <p:spPr>
            <a:xfrm>
              <a:off x="714348" y="500042"/>
              <a:ext cx="7643866" cy="5929353"/>
            </a:xfrm>
            <a:prstGeom prst="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a:defRPr/>
              </a:pPr>
              <a:endParaRPr lang="ar-EG"/>
            </a:p>
          </p:txBody>
        </p:sp>
      </p:grpSp>
      <p:sp>
        <p:nvSpPr>
          <p:cNvPr id="8" name="عنوان 1"/>
          <p:cNvSpPr txBox="1">
            <a:spLocks/>
          </p:cNvSpPr>
          <p:nvPr/>
        </p:nvSpPr>
        <p:spPr bwMode="auto">
          <a:xfrm>
            <a:off x="1547813" y="1052513"/>
            <a:ext cx="6286500" cy="4857750"/>
          </a:xfrm>
          <a:prstGeom prst="rect">
            <a:avLst/>
          </a:prstGeom>
          <a:noFill/>
          <a:ln w="9525">
            <a:noFill/>
            <a:miter lim="800000"/>
            <a:headEnd/>
            <a:tailEnd/>
          </a:ln>
        </p:spPr>
        <p:txBody>
          <a:bodyPr anchor="ctr"/>
          <a:lstStyle/>
          <a:p>
            <a:pPr algn="ctr" rtl="1">
              <a:defRPr/>
            </a:pPr>
            <a:r>
              <a:rPr lang="ar-EG" sz="3200" b="1" dirty="0">
                <a:solidFill>
                  <a:schemeClr val="tx1">
                    <a:lumMod val="95000"/>
                    <a:lumOff val="5000"/>
                  </a:schemeClr>
                </a:solidFill>
                <a:latin typeface="Arial" charset="0"/>
                <a:cs typeface="Arial" charset="0"/>
              </a:rPr>
              <a:t>ثم فتحت الباب وقد لبست درعها وعجلت عن خماره </a:t>
            </a:r>
            <a:r>
              <a:rPr lang="ar-EG" sz="3200" b="1" dirty="0" err="1">
                <a:solidFill>
                  <a:schemeClr val="tx1">
                    <a:lumMod val="95000"/>
                    <a:lumOff val="5000"/>
                  </a:schemeClr>
                </a:solidFill>
                <a:latin typeface="Arial" charset="0"/>
                <a:cs typeface="Arial" charset="0"/>
              </a:rPr>
              <a:t>فقالت: </a:t>
            </a:r>
            <a:r>
              <a:rPr lang="ar-EG" sz="3200" b="1" dirty="0">
                <a:solidFill>
                  <a:schemeClr val="tx1">
                    <a:lumMod val="95000"/>
                    <a:lumOff val="5000"/>
                  </a:schemeClr>
                </a:solidFill>
                <a:latin typeface="Arial" charset="0"/>
                <a:cs typeface="Arial" charset="0"/>
              </a:rPr>
              <a:t>"أشهد أن لا إله إلا الله وأن محمداً عبده ورسوله" قال: فرجعت إلى رسول الله أبكي من الفرح، كما بكيت من الحزن فأخبرته، ثم قلت: ادع الله أن يحببني وأمي إلى عباده </a:t>
            </a:r>
            <a:r>
              <a:rPr lang="ar-EG" sz="3200" b="1" dirty="0" err="1">
                <a:solidFill>
                  <a:schemeClr val="tx1">
                    <a:lumMod val="95000"/>
                    <a:lumOff val="5000"/>
                  </a:schemeClr>
                </a:solidFill>
                <a:latin typeface="Arial" charset="0"/>
                <a:cs typeface="Arial" charset="0"/>
              </a:rPr>
              <a:t>المؤمنين.</a:t>
            </a:r>
            <a:r>
              <a:rPr lang="ar-EG" sz="3200" b="1" dirty="0">
                <a:solidFill>
                  <a:schemeClr val="tx1">
                    <a:lumMod val="95000"/>
                    <a:lumOff val="5000"/>
                  </a:schemeClr>
                </a:solidFill>
                <a:latin typeface="Arial" charset="0"/>
                <a:cs typeface="Arial" charset="0"/>
              </a:rPr>
              <a:t> </a:t>
            </a:r>
            <a:r>
              <a:rPr lang="ar-EG" sz="3200" b="1" dirty="0" err="1">
                <a:solidFill>
                  <a:schemeClr val="tx1">
                    <a:lumMod val="95000"/>
                    <a:lumOff val="5000"/>
                  </a:schemeClr>
                </a:solidFill>
                <a:latin typeface="Arial" charset="0"/>
                <a:cs typeface="Arial" charset="0"/>
              </a:rPr>
              <a:t>فقال: </a:t>
            </a:r>
            <a:r>
              <a:rPr lang="ar-EG" sz="3200" b="1" dirty="0">
                <a:solidFill>
                  <a:schemeClr val="tx1">
                    <a:lumMod val="95000"/>
                    <a:lumOff val="5000"/>
                  </a:schemeClr>
                </a:solidFill>
                <a:latin typeface="Arial" charset="0"/>
                <a:cs typeface="Arial" charset="0"/>
              </a:rPr>
              <a:t>"اللهم حبب عبدك هذا وأمه إلى عبادك المؤمنين وحببهم </a:t>
            </a:r>
            <a:r>
              <a:rPr lang="ar-EG" sz="3200" b="1" dirty="0" err="1">
                <a:solidFill>
                  <a:schemeClr val="tx1">
                    <a:lumMod val="95000"/>
                    <a:lumOff val="5000"/>
                  </a:schemeClr>
                </a:solidFill>
                <a:latin typeface="Arial" charset="0"/>
                <a:cs typeface="Arial" charset="0"/>
              </a:rPr>
              <a:t>إليهما".</a:t>
            </a:r>
            <a:endParaRPr lang="en-US" sz="3200" dirty="0">
              <a:solidFill>
                <a:schemeClr val="tx1">
                  <a:lumMod val="95000"/>
                  <a:lumOff val="5000"/>
                </a:schemeClr>
              </a:solidFill>
              <a:latin typeface="Arial" charset="0"/>
              <a:cs typeface="Arial" charset="0"/>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ثم فتحت الباب وقد لبست.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a:grpSpLocks/>
          </p:cNvGrpSpPr>
          <p:nvPr/>
        </p:nvGrpSpPr>
        <p:grpSpPr bwMode="auto">
          <a:xfrm>
            <a:off x="1317296" y="1207617"/>
            <a:ext cx="7142794" cy="4454527"/>
            <a:chOff x="826" y="761"/>
            <a:chExt cx="4607" cy="2806"/>
          </a:xfrm>
        </p:grpSpPr>
        <p:pic>
          <p:nvPicPr>
            <p:cNvPr id="32772" name="صورة 4" descr="0105.WMF"/>
            <p:cNvPicPr>
              <a:picLocks noChangeAspect="1"/>
            </p:cNvPicPr>
            <p:nvPr/>
          </p:nvPicPr>
          <p:blipFill>
            <a:blip r:embed="rId5" cstate="print"/>
            <a:srcRect l="9692" t="12427" r="5955" b="14390"/>
            <a:stretch>
              <a:fillRect/>
            </a:stretch>
          </p:blipFill>
          <p:spPr bwMode="auto">
            <a:xfrm>
              <a:off x="826" y="761"/>
              <a:ext cx="4607" cy="2806"/>
            </a:xfrm>
            <a:prstGeom prst="rect">
              <a:avLst/>
            </a:prstGeom>
            <a:noFill/>
            <a:ln w="9525">
              <a:noFill/>
              <a:miter lim="800000"/>
              <a:headEnd/>
              <a:tailEnd/>
            </a:ln>
          </p:spPr>
        </p:pic>
        <p:sp>
          <p:nvSpPr>
            <p:cNvPr id="32773" name="عنوان 1"/>
            <p:cNvSpPr txBox="1">
              <a:spLocks/>
            </p:cNvSpPr>
            <p:nvPr/>
          </p:nvSpPr>
          <p:spPr bwMode="auto">
            <a:xfrm>
              <a:off x="1260" y="900"/>
              <a:ext cx="3555" cy="1035"/>
            </a:xfrm>
            <a:prstGeom prst="rect">
              <a:avLst/>
            </a:prstGeom>
            <a:noFill/>
            <a:ln w="9525">
              <a:noFill/>
              <a:miter lim="800000"/>
              <a:headEnd/>
              <a:tailEnd/>
            </a:ln>
          </p:spPr>
          <p:txBody>
            <a:bodyPr anchor="ctr"/>
            <a:lstStyle/>
            <a:p>
              <a:pPr algn="justLow" rtl="1"/>
              <a:r>
                <a:rPr lang="ar-EG" sz="3600" b="1" dirty="0" err="1">
                  <a:solidFill>
                    <a:srgbClr val="FF0000"/>
                  </a:solidFill>
                </a:rPr>
                <a:t>س5</a:t>
              </a:r>
              <a:r>
                <a:rPr lang="ar-EG" sz="3600" b="1" dirty="0">
                  <a:solidFill>
                    <a:srgbClr val="FF0000"/>
                  </a:solidFill>
                </a:rPr>
                <a:t>: وجهت نصيحة لأحد زملائك ليترك إحدى المعاصي فقال </a:t>
              </a:r>
              <a:r>
                <a:rPr lang="ar-EG" sz="3600" b="1" dirty="0" err="1">
                  <a:solidFill>
                    <a:srgbClr val="FF0000"/>
                  </a:solidFill>
                </a:rPr>
                <a:t>لك: </a:t>
              </a:r>
              <a:r>
                <a:rPr lang="ar-EG" sz="3600" b="1" dirty="0">
                  <a:solidFill>
                    <a:srgbClr val="FF0000"/>
                  </a:solidFill>
                </a:rPr>
                <a:t>(الإيمان في القلب) فكيف تردّ </a:t>
              </a:r>
              <a:r>
                <a:rPr lang="ar-EG" sz="3600" b="1" dirty="0" err="1">
                  <a:solidFill>
                    <a:srgbClr val="FF0000"/>
                  </a:solidFill>
                </a:rPr>
                <a:t>عليه؟</a:t>
              </a:r>
              <a:endParaRPr lang="ar-EG" sz="3600" b="1" dirty="0">
                <a:solidFill>
                  <a:srgbClr val="FF0000"/>
                </a:solidFill>
              </a:endParaRPr>
            </a:p>
          </p:txBody>
        </p:sp>
      </p:grpSp>
      <p:sp>
        <p:nvSpPr>
          <p:cNvPr id="38920" name="عنوان 1"/>
          <p:cNvSpPr txBox="1">
            <a:spLocks/>
          </p:cNvSpPr>
          <p:nvPr/>
        </p:nvSpPr>
        <p:spPr bwMode="auto">
          <a:xfrm>
            <a:off x="1571625" y="3336925"/>
            <a:ext cx="5643563" cy="1755775"/>
          </a:xfrm>
          <a:prstGeom prst="rect">
            <a:avLst/>
          </a:prstGeom>
          <a:noFill/>
          <a:ln w="9525">
            <a:noFill/>
            <a:miter lim="800000"/>
            <a:headEnd/>
            <a:tailEnd/>
          </a:ln>
        </p:spPr>
        <p:txBody>
          <a:bodyPr anchor="ctr">
            <a:spAutoFit/>
          </a:bodyPr>
          <a:lstStyle/>
          <a:p>
            <a:pPr algn="ctr" rtl="1"/>
            <a:r>
              <a:rPr lang="ar-SA" sz="3600" b="1" dirty="0">
                <a:solidFill>
                  <a:srgbClr val="0000FF"/>
                </a:solidFill>
              </a:rPr>
              <a:t>أقول له أن العمل بالجوارح يصدق على ما في القلب والإيمان قول وعمل ومعتقد قلبي.</a:t>
            </a:r>
            <a:endParaRPr lang="en-US" sz="3600" dirty="0">
              <a:solidFill>
                <a:srgbClr val="0000FF"/>
              </a:solidFill>
            </a:endParaRPr>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05"/>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 calcmode="lin" valueType="num">
                                      <p:cBhvr>
                                        <p:cTn id="9" dur="500" fill="hold"/>
                                        <p:tgtEl>
                                          <p:spTgt spid="2"/>
                                        </p:tgtEl>
                                        <p:attrNameLst>
                                          <p:attrName>ppt_x</p:attrName>
                                        </p:attrNameLst>
                                      </p:cBhvr>
                                      <p:tavLst>
                                        <p:tav tm="0">
                                          <p:val>
                                            <p:strVal val="#ppt_x-.2"/>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animEffect transition="in" filter="fade">
                                      <p:cBhvr>
                                        <p:cTn id="11"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وجهت نصيحة لأحد زملائك.wav"/>
                                        </p:tgtEl>
                                      </p:cMediaNode>
                                    </p:audio>
                                  </p:subTnLst>
                                </p:cTn>
                              </p:par>
                            </p:childTnLst>
                          </p:cTn>
                        </p:par>
                      </p:childTnLst>
                    </p:cTn>
                  </p:par>
                  <p:par>
                    <p:cTn id="12" fill="hold">
                      <p:stCondLst>
                        <p:cond delay="indefinite"/>
                      </p:stCondLst>
                      <p:childTnLst>
                        <p:par>
                          <p:cTn id="13" fill="hold">
                            <p:stCondLst>
                              <p:cond delay="0"/>
                            </p:stCondLst>
                            <p:childTnLst>
                              <p:par>
                                <p:cTn id="14" presetID="39" presetClass="entr" presetSubtype="0" accel="100000" fill="hold" grpId="0" nodeType="clickEffect">
                                  <p:stCondLst>
                                    <p:cond delay="0"/>
                                  </p:stCondLst>
                                  <p:childTnLst>
                                    <p:set>
                                      <p:cBhvr>
                                        <p:cTn id="15" dur="1" fill="hold">
                                          <p:stCondLst>
                                            <p:cond delay="0"/>
                                          </p:stCondLst>
                                        </p:cTn>
                                        <p:tgtEl>
                                          <p:spTgt spid="38920"/>
                                        </p:tgtEl>
                                        <p:attrNameLst>
                                          <p:attrName>style.visibility</p:attrName>
                                        </p:attrNameLst>
                                      </p:cBhvr>
                                      <p:to>
                                        <p:strVal val="visible"/>
                                      </p:to>
                                    </p:set>
                                    <p:anim calcmode="lin" valueType="num">
                                      <p:cBhvr>
                                        <p:cTn id="16" dur="500" fill="hold"/>
                                        <p:tgtEl>
                                          <p:spTgt spid="38920"/>
                                        </p:tgtEl>
                                        <p:attrNameLst>
                                          <p:attrName>ppt_h</p:attrName>
                                        </p:attrNameLst>
                                      </p:cBhvr>
                                      <p:tavLst>
                                        <p:tav tm="0">
                                          <p:val>
                                            <p:strVal val="#ppt_h/20"/>
                                          </p:val>
                                        </p:tav>
                                        <p:tav tm="50000">
                                          <p:val>
                                            <p:strVal val="#ppt_h/20"/>
                                          </p:val>
                                        </p:tav>
                                        <p:tav tm="100000">
                                          <p:val>
                                            <p:strVal val="#ppt_h"/>
                                          </p:val>
                                        </p:tav>
                                      </p:tavLst>
                                    </p:anim>
                                    <p:anim calcmode="lin" valueType="num">
                                      <p:cBhvr>
                                        <p:cTn id="17" dur="500" fill="hold"/>
                                        <p:tgtEl>
                                          <p:spTgt spid="38920"/>
                                        </p:tgtEl>
                                        <p:attrNameLst>
                                          <p:attrName>ppt_w</p:attrName>
                                        </p:attrNameLst>
                                      </p:cBhvr>
                                      <p:tavLst>
                                        <p:tav tm="0">
                                          <p:val>
                                            <p:strVal val="#ppt_w+.3"/>
                                          </p:val>
                                        </p:tav>
                                        <p:tav tm="50000">
                                          <p:val>
                                            <p:strVal val="#ppt_w+.3"/>
                                          </p:val>
                                        </p:tav>
                                        <p:tav tm="100000">
                                          <p:val>
                                            <p:strVal val="#ppt_w"/>
                                          </p:val>
                                        </p:tav>
                                      </p:tavLst>
                                    </p:anim>
                                    <p:anim calcmode="lin" valueType="num">
                                      <p:cBhvr>
                                        <p:cTn id="18" dur="500" fill="hold"/>
                                        <p:tgtEl>
                                          <p:spTgt spid="38920"/>
                                        </p:tgtEl>
                                        <p:attrNameLst>
                                          <p:attrName>ppt_x</p:attrName>
                                        </p:attrNameLst>
                                      </p:cBhvr>
                                      <p:tavLst>
                                        <p:tav tm="0">
                                          <p:val>
                                            <p:strVal val="#ppt_x-.3"/>
                                          </p:val>
                                        </p:tav>
                                        <p:tav tm="50000">
                                          <p:val>
                                            <p:strVal val="#ppt_x"/>
                                          </p:val>
                                        </p:tav>
                                        <p:tav tm="100000">
                                          <p:val>
                                            <p:strVal val="#ppt_x"/>
                                          </p:val>
                                        </p:tav>
                                      </p:tavLst>
                                    </p:anim>
                                    <p:anim calcmode="lin" valueType="num">
                                      <p:cBhvr>
                                        <p:cTn id="19" dur="500" fill="hold"/>
                                        <p:tgtEl>
                                          <p:spTgt spid="3892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4" name="أقول له أن العمل بالجوارح يصدق.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a:grpSpLocks/>
          </p:cNvGrpSpPr>
          <p:nvPr/>
        </p:nvGrpSpPr>
        <p:grpSpPr bwMode="auto">
          <a:xfrm>
            <a:off x="715963" y="127000"/>
            <a:ext cx="8429625" cy="2438400"/>
            <a:chOff x="2214546" y="54149"/>
            <a:chExt cx="6929454" cy="2438400"/>
          </a:xfrm>
        </p:grpSpPr>
        <p:pic>
          <p:nvPicPr>
            <p:cNvPr id="13" name="Picture 9" descr="AppleSZ.png"/>
            <p:cNvPicPr>
              <a:picLocks noChangeAspect="1"/>
            </p:cNvPicPr>
            <p:nvPr/>
          </p:nvPicPr>
          <p:blipFill>
            <a:blip r:embed="rId5" cstate="print">
              <a:duotone>
                <a:prstClr val="black"/>
                <a:schemeClr val="accent2">
                  <a:tint val="45000"/>
                  <a:satMod val="400000"/>
                </a:schemeClr>
              </a:duotone>
            </a:blip>
            <a:stretch>
              <a:fillRect/>
            </a:stretch>
          </p:blipFill>
          <p:spPr>
            <a:xfrm>
              <a:off x="2214546" y="54149"/>
              <a:ext cx="6929454" cy="2438400"/>
            </a:xfrm>
            <a:prstGeom prst="rect">
              <a:avLst/>
            </a:prstGeom>
            <a:effectLst>
              <a:innerShdw blurRad="330200">
                <a:srgbClr val="0000FF"/>
              </a:innerShdw>
            </a:effectLst>
          </p:spPr>
        </p:pic>
        <p:sp>
          <p:nvSpPr>
            <p:cNvPr id="14" name="TextBox 1"/>
            <p:cNvSpPr txBox="1"/>
            <p:nvPr/>
          </p:nvSpPr>
          <p:spPr>
            <a:xfrm>
              <a:off x="3643501" y="933624"/>
              <a:ext cx="3713979" cy="923925"/>
            </a:xfrm>
            <a:prstGeom prst="rect">
              <a:avLst/>
            </a:prstGeom>
            <a:noFill/>
          </p:spPr>
          <p:txBody>
            <a:bodyPr rtlCol="1">
              <a:spAutoFit/>
            </a:bodyPr>
            <a:lstStyle/>
            <a:p>
              <a:pPr algn="ctr" rtl="1" fontAlgn="auto">
                <a:spcBef>
                  <a:spcPts val="0"/>
                </a:spcBef>
                <a:spcAft>
                  <a:spcPts val="0"/>
                </a:spcAft>
                <a:defRPr/>
              </a:pPr>
              <a:r>
                <a:rPr lang="ar-SA" sz="5400" b="1" dirty="0">
                  <a:solidFill>
                    <a:schemeClr val="bg1"/>
                  </a:solidFill>
                  <a:latin typeface="+mn-lt"/>
                  <a:cs typeface="+mn-cs"/>
                </a:rPr>
                <a:t>وسّع معلوماتك @</a:t>
              </a:r>
            </a:p>
          </p:txBody>
        </p:sp>
      </p:grpSp>
      <p:grpSp>
        <p:nvGrpSpPr>
          <p:cNvPr id="3" name="Group 4"/>
          <p:cNvGrpSpPr>
            <a:grpSpLocks/>
          </p:cNvGrpSpPr>
          <p:nvPr/>
        </p:nvGrpSpPr>
        <p:grpSpPr bwMode="auto">
          <a:xfrm>
            <a:off x="820738" y="3929063"/>
            <a:ext cx="7502525" cy="1000125"/>
            <a:chOff x="5572132" y="642918"/>
            <a:chExt cx="3071834" cy="1000132"/>
          </a:xfrm>
        </p:grpSpPr>
        <p:pic>
          <p:nvPicPr>
            <p:cNvPr id="16" name="Picture 4" descr="http://www10.0zz0.com/2010/04/11/23/373359136.png"/>
            <p:cNvPicPr>
              <a:picLocks noChangeAspect="1" noChangeArrowheads="1"/>
            </p:cNvPicPr>
            <p:nvPr/>
          </p:nvPicPr>
          <p:blipFill>
            <a:blip r:embed="rId6" cstate="print">
              <a:duotone>
                <a:prstClr val="black"/>
                <a:schemeClr val="accent2">
                  <a:tint val="45000"/>
                  <a:satMod val="400000"/>
                </a:schemeClr>
              </a:duotone>
              <a:lum bright="-10000" contrast="65000"/>
            </a:blip>
            <a:srcRect/>
            <a:stretch>
              <a:fillRect/>
            </a:stretch>
          </p:blipFill>
          <p:spPr bwMode="auto">
            <a:xfrm>
              <a:off x="5572132" y="642918"/>
              <a:ext cx="3071834" cy="1000132"/>
            </a:xfrm>
            <a:prstGeom prst="rect">
              <a:avLst/>
            </a:prstGeom>
            <a:noFill/>
          </p:spPr>
        </p:pic>
        <p:sp>
          <p:nvSpPr>
            <p:cNvPr id="17" name="TextBox 2"/>
            <p:cNvSpPr txBox="1"/>
            <p:nvPr/>
          </p:nvSpPr>
          <p:spPr>
            <a:xfrm>
              <a:off x="6000473" y="785794"/>
              <a:ext cx="2215152" cy="769942"/>
            </a:xfrm>
            <a:prstGeom prst="rect">
              <a:avLst/>
            </a:prstGeom>
            <a:noFill/>
          </p:spPr>
          <p:txBody>
            <a:bodyPr rtlCol="1">
              <a:spAutoFit/>
            </a:bodyPr>
            <a:lstStyle/>
            <a:p>
              <a:pPr algn="ctr" rtl="1" fontAlgn="auto">
                <a:spcBef>
                  <a:spcPts val="0"/>
                </a:spcBef>
                <a:spcAft>
                  <a:spcPts val="0"/>
                </a:spcAft>
                <a:defRPr/>
              </a:pPr>
              <a:r>
                <a:rPr lang="ar-SA" sz="4400" b="1" dirty="0">
                  <a:solidFill>
                    <a:schemeClr val="bg1"/>
                  </a:solidFill>
                  <a:latin typeface="+mn-lt"/>
                  <a:cs typeface="+mn-cs"/>
                </a:rPr>
                <a:t>التحفة العراقية، لابن تيمية.</a:t>
              </a:r>
            </a:p>
          </p:txBody>
        </p:sp>
      </p:gr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00" decel="100000"/>
                                        <p:tgtEl>
                                          <p:spTgt spid="2"/>
                                        </p:tgtEl>
                                      </p:cBhvr>
                                    </p:animEffect>
                                    <p:anim calcmode="lin" valueType="num">
                                      <p:cBhvr>
                                        <p:cTn id="8" dur="400" decel="100000" fill="hold"/>
                                        <p:tgtEl>
                                          <p:spTgt spid="2"/>
                                        </p:tgtEl>
                                        <p:attrNameLst>
                                          <p:attrName>style.rotation</p:attrName>
                                        </p:attrNameLst>
                                      </p:cBhvr>
                                      <p:tavLst>
                                        <p:tav tm="0">
                                          <p:val>
                                            <p:fltVal val="-90"/>
                                          </p:val>
                                        </p:tav>
                                        <p:tav tm="100000">
                                          <p:val>
                                            <p:fltVal val="0"/>
                                          </p:val>
                                        </p:tav>
                                      </p:tavLst>
                                    </p:anim>
                                    <p:anim calcmode="lin" valueType="num">
                                      <p:cBhvr>
                                        <p:cTn id="9" dur="400" decel="100000" fill="hold"/>
                                        <p:tgtEl>
                                          <p:spTgt spid="2"/>
                                        </p:tgtEl>
                                        <p:attrNameLst>
                                          <p:attrName>ppt_x</p:attrName>
                                        </p:attrNameLst>
                                      </p:cBhvr>
                                      <p:tavLst>
                                        <p:tav tm="0">
                                          <p:val>
                                            <p:strVal val="#ppt_x+0.4"/>
                                          </p:val>
                                        </p:tav>
                                        <p:tav tm="100000">
                                          <p:val>
                                            <p:strVal val="#ppt_x-0.05"/>
                                          </p:val>
                                        </p:tav>
                                      </p:tavLst>
                                    </p:anim>
                                    <p:anim calcmode="lin" valueType="num">
                                      <p:cBhvr>
                                        <p:cTn id="10" dur="400" decel="100000" fill="hold"/>
                                        <p:tgtEl>
                                          <p:spTgt spid="2"/>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2"/>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2"/>
                                        </p:tgtEl>
                                        <p:attrNameLst>
                                          <p:attrName>ppt_y</p:attrName>
                                        </p:attrNameLst>
                                      </p:cBhvr>
                                      <p:tavLst>
                                        <p:tav tm="0">
                                          <p:val>
                                            <p:strVal val="#ppt_y+0.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وسّع معلوماتك @.wav"/>
                                        </p:tgtEl>
                                      </p:cMediaNode>
                                    </p:audio>
                                  </p:sub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500"/>
                                        <p:tgtEl>
                                          <p:spTgt spid="3"/>
                                        </p:tgtEl>
                                      </p:cBhvr>
                                    </p:animEffect>
                                  </p:childTnLst>
                                  <p:subTnLst>
                                    <p:audio>
                                      <p:cMediaNode>
                                        <p:cTn display="0" masterRel="sameClick">
                                          <p:stCondLst>
                                            <p:cond evt="begin" delay="0">
                                              <p:tn val="15"/>
                                            </p:cond>
                                          </p:stCondLst>
                                          <p:endCondLst>
                                            <p:cond evt="onStopAudio" delay="0">
                                              <p:tgtEl>
                                                <p:sldTgt/>
                                              </p:tgtEl>
                                            </p:cond>
                                          </p:endCondLst>
                                        </p:cTn>
                                        <p:tgtEl>
                                          <p:sndTgt r:embed="rId4" name="التحفة العراقية، لابن تيمي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4645025" y="573088"/>
            <a:ext cx="4429125" cy="1000125"/>
            <a:chOff x="5572132" y="571478"/>
            <a:chExt cx="3071834" cy="1000131"/>
          </a:xfrm>
        </p:grpSpPr>
        <p:pic>
          <p:nvPicPr>
            <p:cNvPr id="9" name="Picture 4" descr="http://www10.0zz0.com/2010/04/11/23/373359136.png"/>
            <p:cNvPicPr>
              <a:picLocks noChangeAspect="1" noChangeArrowheads="1"/>
            </p:cNvPicPr>
            <p:nvPr/>
          </p:nvPicPr>
          <p:blipFill>
            <a:blip r:embed="rId6" cstate="print">
              <a:duotone>
                <a:prstClr val="black"/>
                <a:schemeClr val="accent3">
                  <a:tint val="45000"/>
                  <a:satMod val="400000"/>
                </a:schemeClr>
              </a:duotone>
            </a:blip>
            <a:srcRect/>
            <a:stretch>
              <a:fillRect/>
            </a:stretch>
          </p:blipFill>
          <p:spPr bwMode="auto">
            <a:xfrm>
              <a:off x="5572132" y="571478"/>
              <a:ext cx="3071834" cy="1000131"/>
            </a:xfrm>
            <a:prstGeom prst="rect">
              <a:avLst/>
            </a:prstGeom>
            <a:noFill/>
          </p:spPr>
        </p:pic>
        <p:sp>
          <p:nvSpPr>
            <p:cNvPr id="10" name="TextBox 2"/>
            <p:cNvSpPr txBox="1"/>
            <p:nvPr/>
          </p:nvSpPr>
          <p:spPr>
            <a:xfrm>
              <a:off x="6000427" y="785791"/>
              <a:ext cx="2215244" cy="769943"/>
            </a:xfrm>
            <a:prstGeom prst="rect">
              <a:avLst/>
            </a:prstGeom>
            <a:noFill/>
          </p:spPr>
          <p:txBody>
            <a:bodyPr rtlCol="1">
              <a:spAutoFit/>
            </a:bodyPr>
            <a:lstStyle/>
            <a:p>
              <a:pPr algn="ctr" rtl="1" fontAlgn="auto">
                <a:spcBef>
                  <a:spcPts val="0"/>
                </a:spcBef>
                <a:spcAft>
                  <a:spcPts val="0"/>
                </a:spcAft>
                <a:defRPr/>
              </a:pPr>
              <a:r>
                <a:rPr lang="ar-SA" sz="4400" b="1" dirty="0">
                  <a:solidFill>
                    <a:schemeClr val="bg1"/>
                  </a:solidFill>
                  <a:latin typeface="+mn-lt"/>
                  <a:cs typeface="+mn-cs"/>
                </a:rPr>
                <a:t>معلومات إثرائية</a:t>
              </a:r>
            </a:p>
          </p:txBody>
        </p:sp>
      </p:grpSp>
      <p:grpSp>
        <p:nvGrpSpPr>
          <p:cNvPr id="3" name="Group 2"/>
          <p:cNvGrpSpPr>
            <a:grpSpLocks/>
          </p:cNvGrpSpPr>
          <p:nvPr/>
        </p:nvGrpSpPr>
        <p:grpSpPr bwMode="auto">
          <a:xfrm>
            <a:off x="322263" y="2286000"/>
            <a:ext cx="8499475" cy="4286250"/>
            <a:chOff x="285720" y="1071546"/>
            <a:chExt cx="8501122" cy="4286280"/>
          </a:xfrm>
        </p:grpSpPr>
        <p:sp>
          <p:nvSpPr>
            <p:cNvPr id="4" name="Trapezoid 3"/>
            <p:cNvSpPr/>
            <p:nvPr/>
          </p:nvSpPr>
          <p:spPr>
            <a:xfrm>
              <a:off x="285720" y="1071546"/>
              <a:ext cx="8429670" cy="4286280"/>
            </a:xfrm>
            <a:prstGeom prst="trapezoid">
              <a:avLst>
                <a:gd name="adj" fmla="val 20938"/>
              </a:avLst>
            </a:prstGeom>
            <a:ln/>
          </p:spPr>
          <p:style>
            <a:lnRef idx="3">
              <a:schemeClr val="lt1"/>
            </a:lnRef>
            <a:fillRef idx="1">
              <a:schemeClr val="accent3"/>
            </a:fillRef>
            <a:effectRef idx="1">
              <a:schemeClr val="accent3"/>
            </a:effectRef>
            <a:fontRef idx="minor">
              <a:schemeClr val="lt1"/>
            </a:fontRef>
          </p:style>
          <p:txBody>
            <a:bodyPr rtlCol="1" anchor="ctr"/>
            <a:lstStyle/>
            <a:p>
              <a:pPr algn="ctr" rtl="1" fontAlgn="auto">
                <a:spcBef>
                  <a:spcPts val="0"/>
                </a:spcBef>
                <a:spcAft>
                  <a:spcPts val="0"/>
                </a:spcAft>
                <a:defRPr/>
              </a:pPr>
              <a:endParaRPr lang="ar-EG"/>
            </a:p>
          </p:txBody>
        </p:sp>
        <p:sp>
          <p:nvSpPr>
            <p:cNvPr id="5" name="Trapezoid 4"/>
            <p:cNvSpPr/>
            <p:nvPr/>
          </p:nvSpPr>
          <p:spPr>
            <a:xfrm rot="10800000">
              <a:off x="357171" y="1071546"/>
              <a:ext cx="8429671" cy="4286280"/>
            </a:xfrm>
            <a:prstGeom prst="trapezoid">
              <a:avLst>
                <a:gd name="adj" fmla="val 20938"/>
              </a:avLst>
            </a:prstGeom>
            <a:ln/>
          </p:spPr>
          <p:style>
            <a:lnRef idx="3">
              <a:schemeClr val="lt1"/>
            </a:lnRef>
            <a:fillRef idx="1">
              <a:schemeClr val="accent3"/>
            </a:fillRef>
            <a:effectRef idx="1">
              <a:schemeClr val="accent3"/>
            </a:effectRef>
            <a:fontRef idx="minor">
              <a:schemeClr val="lt1"/>
            </a:fontRef>
          </p:style>
          <p:txBody>
            <a:bodyPr rtlCol="1" anchor="ctr"/>
            <a:lstStyle/>
            <a:p>
              <a:pPr algn="ctr" rtl="1" fontAlgn="auto">
                <a:spcBef>
                  <a:spcPts val="0"/>
                </a:spcBef>
                <a:spcAft>
                  <a:spcPts val="0"/>
                </a:spcAft>
                <a:defRPr/>
              </a:pPr>
              <a:endParaRPr lang="ar-EG"/>
            </a:p>
          </p:txBody>
        </p:sp>
      </p:grpSp>
      <p:sp>
        <p:nvSpPr>
          <p:cNvPr id="35845" name="عنوان 1"/>
          <p:cNvSpPr txBox="1">
            <a:spLocks/>
          </p:cNvSpPr>
          <p:nvPr/>
        </p:nvSpPr>
        <p:spPr bwMode="auto">
          <a:xfrm>
            <a:off x="785813" y="2579688"/>
            <a:ext cx="7624762" cy="1143000"/>
          </a:xfrm>
          <a:prstGeom prst="rect">
            <a:avLst/>
          </a:prstGeom>
          <a:noFill/>
          <a:ln w="9525">
            <a:noFill/>
            <a:miter lim="800000"/>
            <a:headEnd/>
            <a:tailEnd/>
          </a:ln>
        </p:spPr>
        <p:txBody>
          <a:bodyPr anchor="ctr"/>
          <a:lstStyle/>
          <a:p>
            <a:pPr algn="ctr" rtl="1"/>
            <a:r>
              <a:rPr lang="ar-EG" sz="3600" b="1" dirty="0"/>
              <a:t>قال ابن القيم رحمه الله: الجمال ينقسم إلى قسمين: ظاهر وباطن، فالجمال الباطن هو المحبوب </a:t>
            </a:r>
            <a:r>
              <a:rPr lang="ar-EG" sz="3600" b="1" dirty="0" smtClean="0"/>
              <a:t>لذاته. </a:t>
            </a:r>
            <a:endParaRPr lang="en-US" sz="3600" b="1" dirty="0"/>
          </a:p>
        </p:txBody>
      </p:sp>
      <p:sp>
        <p:nvSpPr>
          <p:cNvPr id="35846" name="عنوان 1"/>
          <p:cNvSpPr txBox="1">
            <a:spLocks/>
          </p:cNvSpPr>
          <p:nvPr/>
        </p:nvSpPr>
        <p:spPr bwMode="auto">
          <a:xfrm>
            <a:off x="930275" y="3948113"/>
            <a:ext cx="7329488" cy="1981200"/>
          </a:xfrm>
          <a:prstGeom prst="rect">
            <a:avLst/>
          </a:prstGeom>
          <a:noFill/>
          <a:ln w="9525">
            <a:noFill/>
            <a:miter lim="800000"/>
            <a:headEnd/>
            <a:tailEnd/>
          </a:ln>
        </p:spPr>
        <p:txBody>
          <a:bodyPr anchor="ctr"/>
          <a:lstStyle/>
          <a:p>
            <a:pPr algn="ctr" rtl="1"/>
            <a:r>
              <a:rPr lang="ar-EG" sz="3600" b="1"/>
              <a:t>وهو محلّ نظر الله من عبده وموضع محبته كما في الحديث الصحيح: (إن الله لا ينظر إلى صوركم وأموالكم ولكن ينظر إلى قلوبكم وأعمالكم). </a:t>
            </a:r>
            <a:endParaRPr lang="en-US" sz="3600" b="1"/>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معلومات إثرائية.wav"/>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trips(downLeft)">
                                      <p:cBhvr>
                                        <p:cTn id="12" dur="500"/>
                                        <p:tgtEl>
                                          <p:spTgt spid="3"/>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35845"/>
                                        </p:tgtEl>
                                        <p:attrNameLst>
                                          <p:attrName>style.visibility</p:attrName>
                                        </p:attrNameLst>
                                      </p:cBhvr>
                                      <p:to>
                                        <p:strVal val="visible"/>
                                      </p:to>
                                    </p:set>
                                    <p:animEffect transition="in" filter="strips(downLeft)">
                                      <p:cBhvr>
                                        <p:cTn id="15" dur="500"/>
                                        <p:tgtEl>
                                          <p:spTgt spid="35845"/>
                                        </p:tgtEl>
                                      </p:cBhvr>
                                    </p:animEffect>
                                  </p:childTnLst>
                                  <p:subTnLst>
                                    <p:audio>
                                      <p:cMediaNode>
                                        <p:cTn display="0" masterRel="sameClick">
                                          <p:stCondLst>
                                            <p:cond evt="begin" delay="0">
                                              <p:tn val="13"/>
                                            </p:cond>
                                          </p:stCondLst>
                                          <p:endCondLst>
                                            <p:cond evt="onStopAudio" delay="0">
                                              <p:tgtEl>
                                                <p:sldTgt/>
                                              </p:tgtEl>
                                            </p:cond>
                                          </p:endCondLst>
                                        </p:cTn>
                                        <p:tgtEl>
                                          <p:sndTgt r:embed="rId4" name="قال ابن القيم رحمه.wav"/>
                                        </p:tgtEl>
                                      </p:cMediaNode>
                                    </p:audio>
                                  </p:subTnLst>
                                </p:cTn>
                              </p:par>
                            </p:childTnLst>
                          </p:cTn>
                        </p:par>
                      </p:childTnLst>
                    </p:cTn>
                  </p:par>
                  <p:par>
                    <p:cTn id="16" fill="hold">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35846"/>
                                        </p:tgtEl>
                                        <p:attrNameLst>
                                          <p:attrName>style.visibility</p:attrName>
                                        </p:attrNameLst>
                                      </p:cBhvr>
                                      <p:to>
                                        <p:strVal val="visible"/>
                                      </p:to>
                                    </p:set>
                                    <p:animEffect transition="in" filter="strips(downLeft)">
                                      <p:cBhvr>
                                        <p:cTn id="20" dur="500"/>
                                        <p:tgtEl>
                                          <p:spTgt spid="35846"/>
                                        </p:tgtEl>
                                      </p:cBhvr>
                                    </p:animEffect>
                                  </p:childTnLst>
                                  <p:subTnLst>
                                    <p:audio>
                                      <p:cMediaNode>
                                        <p:cTn display="0" masterRel="sameClick">
                                          <p:stCondLst>
                                            <p:cond evt="begin" delay="0">
                                              <p:tn val="18"/>
                                            </p:cond>
                                          </p:stCondLst>
                                          <p:endCondLst>
                                            <p:cond evt="onStopAudio" delay="0">
                                              <p:tgtEl>
                                                <p:sldTgt/>
                                              </p:tgtEl>
                                            </p:cond>
                                          </p:endCondLst>
                                        </p:cTn>
                                        <p:tgtEl>
                                          <p:sndTgt r:embed="rId5" name="وهو محلّ نظر الله من عبده.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p:bldP spid="3584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4"/>
          <p:cNvGrpSpPr>
            <a:grpSpLocks/>
          </p:cNvGrpSpPr>
          <p:nvPr/>
        </p:nvGrpSpPr>
        <p:grpSpPr bwMode="auto">
          <a:xfrm>
            <a:off x="4645025" y="573088"/>
            <a:ext cx="4429125" cy="1000125"/>
            <a:chOff x="5572132" y="571478"/>
            <a:chExt cx="3071834" cy="1000131"/>
          </a:xfrm>
        </p:grpSpPr>
        <p:pic>
          <p:nvPicPr>
            <p:cNvPr id="9" name="Picture 4" descr="http://www10.0zz0.com/2010/04/11/23/373359136.pn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a:off x="5572132" y="571478"/>
              <a:ext cx="3071834" cy="1000131"/>
            </a:xfrm>
            <a:prstGeom prst="rect">
              <a:avLst/>
            </a:prstGeom>
            <a:noFill/>
          </p:spPr>
        </p:pic>
        <p:sp>
          <p:nvSpPr>
            <p:cNvPr id="10" name="TextBox 2"/>
            <p:cNvSpPr txBox="1"/>
            <p:nvPr/>
          </p:nvSpPr>
          <p:spPr>
            <a:xfrm>
              <a:off x="6000427" y="785791"/>
              <a:ext cx="2215244" cy="769943"/>
            </a:xfrm>
            <a:prstGeom prst="rect">
              <a:avLst/>
            </a:prstGeom>
            <a:noFill/>
          </p:spPr>
          <p:txBody>
            <a:bodyPr rtlCol="1">
              <a:spAutoFit/>
            </a:bodyPr>
            <a:lstStyle/>
            <a:p>
              <a:pPr algn="ctr" rtl="1" fontAlgn="auto">
                <a:spcBef>
                  <a:spcPts val="0"/>
                </a:spcBef>
                <a:spcAft>
                  <a:spcPts val="0"/>
                </a:spcAft>
                <a:defRPr/>
              </a:pPr>
              <a:r>
                <a:rPr lang="ar-SA" sz="4400" b="1" dirty="0">
                  <a:solidFill>
                    <a:schemeClr val="bg1"/>
                  </a:solidFill>
                  <a:latin typeface="+mn-lt"/>
                  <a:cs typeface="+mn-cs"/>
                </a:rPr>
                <a:t>معلومات إثرائية</a:t>
              </a:r>
            </a:p>
          </p:txBody>
        </p:sp>
      </p:grpSp>
      <p:grpSp>
        <p:nvGrpSpPr>
          <p:cNvPr id="3" name="Group 17"/>
          <p:cNvGrpSpPr>
            <a:grpSpLocks/>
          </p:cNvGrpSpPr>
          <p:nvPr/>
        </p:nvGrpSpPr>
        <p:grpSpPr bwMode="auto">
          <a:xfrm>
            <a:off x="322263" y="2286000"/>
            <a:ext cx="8499475" cy="3857625"/>
            <a:chOff x="361" y="1306"/>
            <a:chExt cx="5355" cy="2430"/>
          </a:xfrm>
        </p:grpSpPr>
        <p:grpSp>
          <p:nvGrpSpPr>
            <p:cNvPr id="35844" name="Group 2"/>
            <p:cNvGrpSpPr>
              <a:grpSpLocks/>
            </p:cNvGrpSpPr>
            <p:nvPr/>
          </p:nvGrpSpPr>
          <p:grpSpPr bwMode="auto">
            <a:xfrm>
              <a:off x="361" y="1306"/>
              <a:ext cx="5355" cy="2430"/>
              <a:chOff x="285720" y="1071546"/>
              <a:chExt cx="8501122" cy="4286280"/>
            </a:xfrm>
          </p:grpSpPr>
          <p:sp>
            <p:nvSpPr>
              <p:cNvPr id="4" name="Trapezoid 3"/>
              <p:cNvSpPr/>
              <p:nvPr/>
            </p:nvSpPr>
            <p:spPr>
              <a:xfrm>
                <a:off x="285720" y="1071546"/>
                <a:ext cx="8429670" cy="4286280"/>
              </a:xfrm>
              <a:prstGeom prst="trapezoid">
                <a:avLst>
                  <a:gd name="adj" fmla="val 20938"/>
                </a:avLst>
              </a:prstGeom>
              <a:ln/>
            </p:spPr>
            <p:style>
              <a:lnRef idx="3">
                <a:schemeClr val="lt1"/>
              </a:lnRef>
              <a:fillRef idx="1">
                <a:schemeClr val="accent3"/>
              </a:fillRef>
              <a:effectRef idx="1">
                <a:schemeClr val="accent3"/>
              </a:effectRef>
              <a:fontRef idx="minor">
                <a:schemeClr val="lt1"/>
              </a:fontRef>
            </p:style>
            <p:txBody>
              <a:bodyPr rtlCol="1" anchor="ctr"/>
              <a:lstStyle/>
              <a:p>
                <a:pPr algn="ctr" rtl="1" fontAlgn="auto">
                  <a:spcBef>
                    <a:spcPts val="0"/>
                  </a:spcBef>
                  <a:spcAft>
                    <a:spcPts val="0"/>
                  </a:spcAft>
                  <a:defRPr/>
                </a:pPr>
                <a:endParaRPr lang="ar-EG"/>
              </a:p>
            </p:txBody>
          </p:sp>
          <p:sp>
            <p:nvSpPr>
              <p:cNvPr id="5" name="Trapezoid 4"/>
              <p:cNvSpPr/>
              <p:nvPr/>
            </p:nvSpPr>
            <p:spPr>
              <a:xfrm rot="10800000">
                <a:off x="357171" y="1071546"/>
                <a:ext cx="8429671" cy="4286280"/>
              </a:xfrm>
              <a:prstGeom prst="trapezoid">
                <a:avLst>
                  <a:gd name="adj" fmla="val 20938"/>
                </a:avLst>
              </a:prstGeom>
              <a:ln/>
            </p:spPr>
            <p:style>
              <a:lnRef idx="3">
                <a:schemeClr val="lt1"/>
              </a:lnRef>
              <a:fillRef idx="1">
                <a:schemeClr val="accent3"/>
              </a:fillRef>
              <a:effectRef idx="1">
                <a:schemeClr val="accent3"/>
              </a:effectRef>
              <a:fontRef idx="minor">
                <a:schemeClr val="lt1"/>
              </a:fontRef>
            </p:style>
            <p:txBody>
              <a:bodyPr rtlCol="1" anchor="ctr"/>
              <a:lstStyle/>
              <a:p>
                <a:pPr algn="ctr" rtl="1" fontAlgn="auto">
                  <a:spcBef>
                    <a:spcPts val="0"/>
                  </a:spcBef>
                  <a:spcAft>
                    <a:spcPts val="0"/>
                  </a:spcAft>
                  <a:defRPr/>
                </a:pPr>
                <a:endParaRPr lang="ar-EG"/>
              </a:p>
            </p:txBody>
          </p:sp>
        </p:grpSp>
        <p:sp>
          <p:nvSpPr>
            <p:cNvPr id="35845" name="عنوان 1"/>
            <p:cNvSpPr txBox="1">
              <a:spLocks/>
            </p:cNvSpPr>
            <p:nvPr/>
          </p:nvSpPr>
          <p:spPr bwMode="auto">
            <a:xfrm>
              <a:off x="930" y="2024"/>
              <a:ext cx="4381" cy="720"/>
            </a:xfrm>
            <a:prstGeom prst="rect">
              <a:avLst/>
            </a:prstGeom>
            <a:noFill/>
            <a:ln w="9525">
              <a:noFill/>
              <a:miter lim="800000"/>
              <a:headEnd/>
              <a:tailEnd/>
            </a:ln>
          </p:spPr>
          <p:txBody>
            <a:bodyPr anchor="ctr"/>
            <a:lstStyle/>
            <a:p>
              <a:pPr algn="ctr" rtl="1"/>
              <a:r>
                <a:rPr lang="ar-EG" sz="3600" b="1" dirty="0"/>
                <a:t>وهذا الجمال الباطن يزيّن الصورة الظاهرة وإن لم تكن ذات جمال فتكسو صاحبها من الجمال والمهابة والحلاوة بحسب ما اكتسبت روحه من تلك الصفات.</a:t>
              </a:r>
            </a:p>
          </p:txBody>
        </p:sp>
      </p:gr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وهذا الجمال الباطن يزيّن الصور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
          <p:cNvGrpSpPr>
            <a:grpSpLocks/>
          </p:cNvGrpSpPr>
          <p:nvPr/>
        </p:nvGrpSpPr>
        <p:grpSpPr bwMode="auto">
          <a:xfrm>
            <a:off x="322263" y="2286000"/>
            <a:ext cx="8499475" cy="3857625"/>
            <a:chOff x="361" y="1306"/>
            <a:chExt cx="5355" cy="2430"/>
          </a:xfrm>
        </p:grpSpPr>
        <p:grpSp>
          <p:nvGrpSpPr>
            <p:cNvPr id="36871" name="Group 2"/>
            <p:cNvGrpSpPr>
              <a:grpSpLocks/>
            </p:cNvGrpSpPr>
            <p:nvPr/>
          </p:nvGrpSpPr>
          <p:grpSpPr bwMode="auto">
            <a:xfrm>
              <a:off x="361" y="1306"/>
              <a:ext cx="5355" cy="2430"/>
              <a:chOff x="285720" y="1071546"/>
              <a:chExt cx="8501122" cy="4286280"/>
            </a:xfrm>
          </p:grpSpPr>
          <p:sp>
            <p:nvSpPr>
              <p:cNvPr id="4" name="Trapezoid 3"/>
              <p:cNvSpPr/>
              <p:nvPr/>
            </p:nvSpPr>
            <p:spPr>
              <a:xfrm>
                <a:off x="285720" y="1071546"/>
                <a:ext cx="8429670" cy="4286280"/>
              </a:xfrm>
              <a:prstGeom prst="trapezoid">
                <a:avLst>
                  <a:gd name="adj" fmla="val 20938"/>
                </a:avLst>
              </a:prstGeom>
              <a:ln/>
            </p:spPr>
            <p:style>
              <a:lnRef idx="3">
                <a:schemeClr val="lt1"/>
              </a:lnRef>
              <a:fillRef idx="1">
                <a:schemeClr val="accent3"/>
              </a:fillRef>
              <a:effectRef idx="1">
                <a:schemeClr val="accent3"/>
              </a:effectRef>
              <a:fontRef idx="minor">
                <a:schemeClr val="lt1"/>
              </a:fontRef>
            </p:style>
            <p:txBody>
              <a:bodyPr rtlCol="1" anchor="ctr"/>
              <a:lstStyle/>
              <a:p>
                <a:pPr algn="ctr" rtl="1" fontAlgn="auto">
                  <a:spcBef>
                    <a:spcPts val="0"/>
                  </a:spcBef>
                  <a:spcAft>
                    <a:spcPts val="0"/>
                  </a:spcAft>
                  <a:defRPr/>
                </a:pPr>
                <a:endParaRPr lang="ar-EG"/>
              </a:p>
            </p:txBody>
          </p:sp>
          <p:sp>
            <p:nvSpPr>
              <p:cNvPr id="5" name="Trapezoid 4"/>
              <p:cNvSpPr/>
              <p:nvPr/>
            </p:nvSpPr>
            <p:spPr>
              <a:xfrm rot="10800000">
                <a:off x="357171" y="1071546"/>
                <a:ext cx="8429671" cy="4286280"/>
              </a:xfrm>
              <a:prstGeom prst="trapezoid">
                <a:avLst>
                  <a:gd name="adj" fmla="val 20938"/>
                </a:avLst>
              </a:prstGeom>
              <a:ln/>
            </p:spPr>
            <p:style>
              <a:lnRef idx="3">
                <a:schemeClr val="lt1"/>
              </a:lnRef>
              <a:fillRef idx="1">
                <a:schemeClr val="accent3"/>
              </a:fillRef>
              <a:effectRef idx="1">
                <a:schemeClr val="accent3"/>
              </a:effectRef>
              <a:fontRef idx="minor">
                <a:schemeClr val="lt1"/>
              </a:fontRef>
            </p:style>
            <p:txBody>
              <a:bodyPr rtlCol="1" anchor="ctr"/>
              <a:lstStyle/>
              <a:p>
                <a:pPr algn="ctr" rtl="1" fontAlgn="auto">
                  <a:spcBef>
                    <a:spcPts val="0"/>
                  </a:spcBef>
                  <a:spcAft>
                    <a:spcPts val="0"/>
                  </a:spcAft>
                  <a:defRPr/>
                </a:pPr>
                <a:endParaRPr lang="ar-EG"/>
              </a:p>
            </p:txBody>
          </p:sp>
        </p:grpSp>
        <p:sp>
          <p:nvSpPr>
            <p:cNvPr id="36872" name="عنوان 1"/>
            <p:cNvSpPr txBox="1">
              <a:spLocks/>
            </p:cNvSpPr>
            <p:nvPr/>
          </p:nvSpPr>
          <p:spPr bwMode="auto">
            <a:xfrm>
              <a:off x="598" y="2026"/>
              <a:ext cx="4803" cy="720"/>
            </a:xfrm>
            <a:prstGeom prst="rect">
              <a:avLst/>
            </a:prstGeom>
            <a:noFill/>
            <a:ln w="9525">
              <a:noFill/>
              <a:miter lim="800000"/>
              <a:headEnd/>
              <a:tailEnd/>
            </a:ln>
          </p:spPr>
          <p:txBody>
            <a:bodyPr anchor="ctr"/>
            <a:lstStyle/>
            <a:p>
              <a:pPr algn="ctr" rtl="1"/>
              <a:r>
                <a:rPr lang="ar-EG" sz="3600" b="1"/>
                <a:t>فإن المؤمن يُعطى مهابة وحلاوة حسب إيمانه فمن رآه هابه، ومن خالطه أحبه.</a:t>
              </a:r>
            </a:p>
          </p:txBody>
        </p:sp>
      </p:grpSp>
      <p:grpSp>
        <p:nvGrpSpPr>
          <p:cNvPr id="36867" name="Group 4"/>
          <p:cNvGrpSpPr>
            <a:grpSpLocks/>
          </p:cNvGrpSpPr>
          <p:nvPr/>
        </p:nvGrpSpPr>
        <p:grpSpPr bwMode="auto">
          <a:xfrm>
            <a:off x="4645025" y="573088"/>
            <a:ext cx="4429125" cy="1000125"/>
            <a:chOff x="5572132" y="571478"/>
            <a:chExt cx="3071834" cy="1000131"/>
          </a:xfrm>
        </p:grpSpPr>
        <p:pic>
          <p:nvPicPr>
            <p:cNvPr id="12" name="Picture 4" descr="http://www10.0zz0.com/2010/04/11/23/373359136.png"/>
            <p:cNvPicPr>
              <a:picLocks noChangeAspect="1" noChangeArrowheads="1"/>
            </p:cNvPicPr>
            <p:nvPr/>
          </p:nvPicPr>
          <p:blipFill>
            <a:blip r:embed="rId5" cstate="print">
              <a:duotone>
                <a:prstClr val="black"/>
                <a:schemeClr val="accent3">
                  <a:tint val="45000"/>
                  <a:satMod val="400000"/>
                </a:schemeClr>
              </a:duotone>
            </a:blip>
            <a:srcRect/>
            <a:stretch>
              <a:fillRect/>
            </a:stretch>
          </p:blipFill>
          <p:spPr bwMode="auto">
            <a:xfrm>
              <a:off x="5572132" y="571478"/>
              <a:ext cx="3071834" cy="1000131"/>
            </a:xfrm>
            <a:prstGeom prst="rect">
              <a:avLst/>
            </a:prstGeom>
            <a:noFill/>
          </p:spPr>
        </p:pic>
        <p:sp>
          <p:nvSpPr>
            <p:cNvPr id="13" name="TextBox 2"/>
            <p:cNvSpPr txBox="1"/>
            <p:nvPr/>
          </p:nvSpPr>
          <p:spPr>
            <a:xfrm>
              <a:off x="6000427" y="785791"/>
              <a:ext cx="2215244" cy="769943"/>
            </a:xfrm>
            <a:prstGeom prst="rect">
              <a:avLst/>
            </a:prstGeom>
            <a:noFill/>
          </p:spPr>
          <p:txBody>
            <a:bodyPr rtlCol="1">
              <a:spAutoFit/>
            </a:bodyPr>
            <a:lstStyle/>
            <a:p>
              <a:pPr algn="ctr" rtl="1" fontAlgn="auto">
                <a:spcBef>
                  <a:spcPts val="0"/>
                </a:spcBef>
                <a:spcAft>
                  <a:spcPts val="0"/>
                </a:spcAft>
                <a:defRPr/>
              </a:pPr>
              <a:r>
                <a:rPr lang="ar-SA" sz="4400" b="1" dirty="0">
                  <a:solidFill>
                    <a:schemeClr val="bg1"/>
                  </a:solidFill>
                  <a:latin typeface="+mn-lt"/>
                  <a:cs typeface="+mn-cs"/>
                </a:rPr>
                <a:t>معلومات إثرائية</a:t>
              </a:r>
            </a:p>
          </p:txBody>
        </p:sp>
      </p:grpSp>
      <p:sp>
        <p:nvSpPr>
          <p:cNvPr id="10" name="مربع نص 9"/>
          <p:cNvSpPr txBox="1">
            <a:spLocks noChangeArrowheads="1"/>
          </p:cNvSpPr>
          <p:nvPr/>
        </p:nvSpPr>
        <p:spPr bwMode="auto">
          <a:xfrm>
            <a:off x="1979613" y="4724400"/>
            <a:ext cx="6048375" cy="585788"/>
          </a:xfrm>
          <a:prstGeom prst="rect">
            <a:avLst/>
          </a:prstGeom>
          <a:noFill/>
          <a:ln w="9525">
            <a:noFill/>
            <a:miter lim="800000"/>
            <a:headEnd/>
            <a:tailEnd/>
          </a:ln>
        </p:spPr>
        <p:txBody>
          <a:bodyPr>
            <a:spAutoFit/>
          </a:bodyPr>
          <a:lstStyle/>
          <a:p>
            <a:pPr algn="ctr" rtl="1"/>
            <a:r>
              <a:rPr lang="ar-EG" sz="3200" b="1" dirty="0"/>
              <a:t>(1) روضة المحبين </a:t>
            </a:r>
            <a:r>
              <a:rPr lang="ar-EG" sz="3200" b="1" dirty="0" err="1" smtClean="0"/>
              <a:t>ص</a:t>
            </a:r>
            <a:r>
              <a:rPr lang="ar-EG" sz="3200" b="1" dirty="0"/>
              <a:t> </a:t>
            </a:r>
            <a:r>
              <a:rPr lang="ar-EG" sz="3200" b="1" dirty="0" smtClean="0"/>
              <a:t>221</a:t>
            </a:r>
            <a:r>
              <a:rPr lang="ar-EG" sz="3200" b="1" dirty="0"/>
              <a:t>.</a:t>
            </a:r>
            <a:endParaRPr lang="en-US" sz="3200" b="1" dirty="0"/>
          </a:p>
        </p:txBody>
      </p:sp>
    </p:spTree>
  </p:cSld>
  <p:clrMapOvr>
    <a:masterClrMapping/>
  </p:clrMapOvr>
  <p:transition>
    <p:pull dir="r"/>
    <p:sndAc>
      <p:stSnd>
        <p:snd r:embed="rId2" name="newalert.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فإن المؤمن يُعطى مهابة وحلاوة.wav"/>
                                        </p:tgtEl>
                                      </p:cMediaNode>
                                    </p:audio>
                                  </p:sub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trips(downLeft)">
                                      <p:cBhvr>
                                        <p:cTn id="12" dur="500"/>
                                        <p:tgtEl>
                                          <p:spTgt spid="10"/>
                                        </p:tgtEl>
                                      </p:cBhvr>
                                    </p:animEffect>
                                  </p:childTnLst>
                                  <p:subTnLst>
                                    <p:audio>
                                      <p:cMediaNode>
                                        <p:cTn display="0" masterRel="sameClick">
                                          <p:stCondLst>
                                            <p:cond evt="begin" delay="0">
                                              <p:tn val="10"/>
                                            </p:cond>
                                          </p:stCondLst>
                                          <p:endCondLst>
                                            <p:cond evt="onStopAudio" delay="0">
                                              <p:tgtEl>
                                                <p:sldTgt/>
                                              </p:tgtEl>
                                            </p:cond>
                                          </p:endCondLst>
                                        </p:cTn>
                                        <p:tgtEl>
                                          <p:sndTgt r:embed="rId4" name="روضة المحبين.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1020</TotalTime>
  <Words>1028</Words>
  <Application>Microsoft Office PowerPoint</Application>
  <PresentationFormat>عرض على الشاشة (3:4)‏</PresentationFormat>
  <Paragraphs>98</Paragraphs>
  <Slides>35</Slides>
  <Notes>0</Notes>
  <HiddenSlides>0</HiddenSlides>
  <MMClips>0</MMClips>
  <ScaleCrop>false</ScaleCrop>
  <HeadingPairs>
    <vt:vector size="4" baseType="variant">
      <vt:variant>
        <vt:lpstr>سمة</vt:lpstr>
      </vt:variant>
      <vt:variant>
        <vt:i4>1</vt:i4>
      </vt:variant>
      <vt:variant>
        <vt:lpstr>عناوين الشرائح</vt:lpstr>
      </vt:variant>
      <vt:variant>
        <vt:i4>35</vt:i4>
      </vt:variant>
    </vt:vector>
  </HeadingPairs>
  <TitlesOfParts>
    <vt:vector size="36" baseType="lpstr">
      <vt:lpstr>تدفق</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vector>
  </TitlesOfParts>
  <Company>toma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حديث 1متوسط الوحدة الثانية</dc:title>
  <dc:subject>6-  حديث 22</dc:subject>
  <dc:creator>ا/بندر الحازمي</dc:creator>
  <cp:keywords>حقيبة انجاز المعلم والمعلمة</cp:keywords>
  <cp:lastModifiedBy>user</cp:lastModifiedBy>
  <cp:revision>179</cp:revision>
  <dcterms:created xsi:type="dcterms:W3CDTF">2010-06-10T11:39:33Z</dcterms:created>
  <dcterms:modified xsi:type="dcterms:W3CDTF">2021-01-18T14:29:01Z</dcterms:modified>
</cp:coreProperties>
</file>