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376" r:id="rId2"/>
    <p:sldId id="377" r:id="rId3"/>
    <p:sldId id="273" r:id="rId4"/>
    <p:sldId id="274" r:id="rId5"/>
    <p:sldId id="256" r:id="rId6"/>
    <p:sldId id="257" r:id="rId7"/>
    <p:sldId id="370" r:id="rId8"/>
    <p:sldId id="361" r:id="rId9"/>
    <p:sldId id="371" r:id="rId10"/>
    <p:sldId id="259" r:id="rId11"/>
    <p:sldId id="260" r:id="rId12"/>
    <p:sldId id="372" r:id="rId13"/>
    <p:sldId id="373" r:id="rId14"/>
    <p:sldId id="288" r:id="rId15"/>
    <p:sldId id="378" r:id="rId16"/>
    <p:sldId id="261" r:id="rId17"/>
    <p:sldId id="320" r:id="rId1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66"/>
    <a:srgbClr val="339966"/>
    <a:srgbClr val="339933"/>
    <a:srgbClr val="CC3300"/>
    <a:srgbClr val="00CC00"/>
    <a:srgbClr val="FF9933"/>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520" autoAdjust="0"/>
    <p:restoredTop sz="94660"/>
  </p:normalViewPr>
  <p:slideViewPr>
    <p:cSldViewPr>
      <p:cViewPr varScale="1">
        <p:scale>
          <a:sx n="60" d="100"/>
          <a:sy n="60" d="100"/>
        </p:scale>
        <p:origin x="-9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Arial" pitchFamily="34" charset="0"/>
                <a:cs typeface="Arial" pitchFamily="34" charset="0"/>
              </a:defRPr>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a:defRPr sz="1200">
                <a:latin typeface="Arial" pitchFamily="34" charset="0"/>
                <a:cs typeface="Arial" pitchFamily="34" charset="0"/>
              </a:defRPr>
            </a:lvl1pPr>
          </a:lstStyle>
          <a:p>
            <a:pPr>
              <a:defRPr/>
            </a:pPr>
            <a:fld id="{DAC8B6B5-310E-4A77-AEFC-FEAFDBB15F07}" type="datetimeFigureOut">
              <a:rPr lang="ar-EG"/>
              <a:pPr>
                <a:defRPr/>
              </a:pPr>
              <a:t>13/03/1438</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Arial" pitchFamily="34" charset="0"/>
                <a:cs typeface="Arial" pitchFamily="34" charset="0"/>
              </a:defRPr>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a:defRPr sz="1200">
                <a:latin typeface="Arial" pitchFamily="34" charset="0"/>
                <a:cs typeface="Arial" pitchFamily="34" charset="0"/>
              </a:defRPr>
            </a:lvl1pPr>
          </a:lstStyle>
          <a:p>
            <a:pPr>
              <a:defRPr/>
            </a:pPr>
            <a:fld id="{462FAA60-F466-4CEF-B638-751806DF0F97}"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1507" name="عنصر نائب للملاحظات 2"/>
          <p:cNvSpPr>
            <a:spLocks noGrp="1"/>
          </p:cNvSpPr>
          <p:nvPr>
            <p:ph type="body" idx="1"/>
          </p:nvPr>
        </p:nvSpPr>
        <p:spPr bwMode="auto">
          <a:noFill/>
        </p:spPr>
        <p:txBody>
          <a:bodyPr/>
          <a:lstStyle/>
          <a:p>
            <a:pPr eaLnBrk="1" hangingPunct="1">
              <a:spcBef>
                <a:spcPct val="0"/>
              </a:spcBef>
            </a:pPr>
            <a:endParaRPr lang="ar-EG" smtClean="0"/>
          </a:p>
        </p:txBody>
      </p:sp>
      <p:sp>
        <p:nvSpPr>
          <p:cNvPr id="2150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18A70B-F492-4C7B-A1A0-82DE36FAF02D}" type="slidenum">
              <a:rPr lang="ar-SA" smtClean="0"/>
              <a:pPr/>
              <a:t>4</a:t>
            </a:fld>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5"/>
          <p:cNvSpPr>
            <a:spLocks noGrp="1" noChangeArrowheads="1"/>
          </p:cNvSpPr>
          <p:nvPr>
            <p:ph type="ftr" sz="quarter" idx="10"/>
          </p:nvPr>
        </p:nvSpPr>
        <p:spPr>
          <a:ln/>
        </p:spPr>
        <p:txBody>
          <a:bodyPr/>
          <a:lstStyle>
            <a:lvl1pPr>
              <a:defRPr/>
            </a:lvl1pPr>
          </a:lstStyle>
          <a:p>
            <a:pPr>
              <a:defRPr/>
            </a:pPr>
            <a:endParaRPr lang="ar-SA"/>
          </a:p>
        </p:txBody>
      </p:sp>
      <p:sp>
        <p:nvSpPr>
          <p:cNvPr id="5" name="Rectangle 6"/>
          <p:cNvSpPr>
            <a:spLocks noGrp="1" noChangeArrowheads="1"/>
          </p:cNvSpPr>
          <p:nvPr>
            <p:ph type="sldNum" sz="quarter" idx="11"/>
          </p:nvPr>
        </p:nvSpPr>
        <p:spPr>
          <a:ln/>
        </p:spPr>
        <p:txBody>
          <a:bodyPr/>
          <a:lstStyle>
            <a:lvl1pPr>
              <a:defRPr/>
            </a:lvl1pPr>
          </a:lstStyle>
          <a:p>
            <a:pPr>
              <a:defRPr/>
            </a:pPr>
            <a:fld id="{A8CE8F13-4C36-46F3-946F-D4915869AA34}"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ftr" sz="quarter" idx="10"/>
          </p:nvPr>
        </p:nvSpPr>
        <p:spPr>
          <a:ln/>
        </p:spPr>
        <p:txBody>
          <a:bodyPr/>
          <a:lstStyle>
            <a:lvl1pPr>
              <a:defRPr/>
            </a:lvl1pPr>
          </a:lstStyle>
          <a:p>
            <a:pPr>
              <a:defRPr/>
            </a:pPr>
            <a:endParaRPr lang="ar-SA"/>
          </a:p>
        </p:txBody>
      </p:sp>
      <p:sp>
        <p:nvSpPr>
          <p:cNvPr id="5" name="Rectangle 6"/>
          <p:cNvSpPr>
            <a:spLocks noGrp="1" noChangeArrowheads="1"/>
          </p:cNvSpPr>
          <p:nvPr>
            <p:ph type="sldNum" sz="quarter" idx="11"/>
          </p:nvPr>
        </p:nvSpPr>
        <p:spPr>
          <a:ln/>
        </p:spPr>
        <p:txBody>
          <a:bodyPr/>
          <a:lstStyle>
            <a:lvl1pPr>
              <a:defRPr/>
            </a:lvl1pPr>
          </a:lstStyle>
          <a:p>
            <a:pPr>
              <a:defRPr/>
            </a:pPr>
            <a:fld id="{9FED779A-5D4B-4B8E-A269-0601CA7B167B}"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ftr" sz="quarter" idx="10"/>
          </p:nvPr>
        </p:nvSpPr>
        <p:spPr>
          <a:ln/>
        </p:spPr>
        <p:txBody>
          <a:bodyPr/>
          <a:lstStyle>
            <a:lvl1pPr>
              <a:defRPr/>
            </a:lvl1pPr>
          </a:lstStyle>
          <a:p>
            <a:pPr>
              <a:defRPr/>
            </a:pPr>
            <a:endParaRPr lang="ar-SA"/>
          </a:p>
        </p:txBody>
      </p:sp>
      <p:sp>
        <p:nvSpPr>
          <p:cNvPr id="5" name="Rectangle 6"/>
          <p:cNvSpPr>
            <a:spLocks noGrp="1" noChangeArrowheads="1"/>
          </p:cNvSpPr>
          <p:nvPr>
            <p:ph type="sldNum" sz="quarter" idx="11"/>
          </p:nvPr>
        </p:nvSpPr>
        <p:spPr>
          <a:ln/>
        </p:spPr>
        <p:txBody>
          <a:bodyPr/>
          <a:lstStyle>
            <a:lvl1pPr>
              <a:defRPr/>
            </a:lvl1pPr>
          </a:lstStyle>
          <a:p>
            <a:pPr>
              <a:defRPr/>
            </a:pPr>
            <a:fld id="{CFDD1997-6FA6-420B-AD33-3EADB8CD9852}"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ftr" sz="quarter" idx="10"/>
          </p:nvPr>
        </p:nvSpPr>
        <p:spPr>
          <a:ln/>
        </p:spPr>
        <p:txBody>
          <a:bodyPr/>
          <a:lstStyle>
            <a:lvl1pPr>
              <a:defRPr/>
            </a:lvl1pPr>
          </a:lstStyle>
          <a:p>
            <a:pPr>
              <a:defRPr/>
            </a:pPr>
            <a:endParaRPr lang="ar-SA"/>
          </a:p>
        </p:txBody>
      </p:sp>
      <p:sp>
        <p:nvSpPr>
          <p:cNvPr id="5" name="Rectangle 6"/>
          <p:cNvSpPr>
            <a:spLocks noGrp="1" noChangeArrowheads="1"/>
          </p:cNvSpPr>
          <p:nvPr>
            <p:ph type="sldNum" sz="quarter" idx="11"/>
          </p:nvPr>
        </p:nvSpPr>
        <p:spPr>
          <a:ln/>
        </p:spPr>
        <p:txBody>
          <a:bodyPr/>
          <a:lstStyle>
            <a:lvl1pPr>
              <a:defRPr/>
            </a:lvl1pPr>
          </a:lstStyle>
          <a:p>
            <a:pPr>
              <a:defRPr/>
            </a:pPr>
            <a:fld id="{68CD411F-7602-483F-8A37-0F2AED5BB7C7}"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5"/>
          <p:cNvSpPr>
            <a:spLocks noGrp="1" noChangeArrowheads="1"/>
          </p:cNvSpPr>
          <p:nvPr>
            <p:ph type="ftr" sz="quarter" idx="10"/>
          </p:nvPr>
        </p:nvSpPr>
        <p:spPr>
          <a:ln/>
        </p:spPr>
        <p:txBody>
          <a:bodyPr/>
          <a:lstStyle>
            <a:lvl1pPr>
              <a:defRPr/>
            </a:lvl1pPr>
          </a:lstStyle>
          <a:p>
            <a:pPr>
              <a:defRPr/>
            </a:pPr>
            <a:endParaRPr lang="ar-SA"/>
          </a:p>
        </p:txBody>
      </p:sp>
      <p:sp>
        <p:nvSpPr>
          <p:cNvPr id="5" name="Rectangle 6"/>
          <p:cNvSpPr>
            <a:spLocks noGrp="1" noChangeArrowheads="1"/>
          </p:cNvSpPr>
          <p:nvPr>
            <p:ph type="sldNum" sz="quarter" idx="11"/>
          </p:nvPr>
        </p:nvSpPr>
        <p:spPr>
          <a:ln/>
        </p:spPr>
        <p:txBody>
          <a:bodyPr/>
          <a:lstStyle>
            <a:lvl1pPr>
              <a:defRPr/>
            </a:lvl1pPr>
          </a:lstStyle>
          <a:p>
            <a:pPr>
              <a:defRPr/>
            </a:pPr>
            <a:fld id="{5DE33F59-6302-4C1C-9E11-41CFA4B9BD1F}"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5"/>
          <p:cNvSpPr>
            <a:spLocks noGrp="1" noChangeArrowheads="1"/>
          </p:cNvSpPr>
          <p:nvPr>
            <p:ph type="ftr" sz="quarter" idx="10"/>
          </p:nvPr>
        </p:nvSpPr>
        <p:spPr>
          <a:ln/>
        </p:spPr>
        <p:txBody>
          <a:bodyPr/>
          <a:lstStyle>
            <a:lvl1pPr>
              <a:defRPr/>
            </a:lvl1pPr>
          </a:lstStyle>
          <a:p>
            <a:pPr>
              <a:defRPr/>
            </a:pPr>
            <a:endParaRPr lang="ar-SA"/>
          </a:p>
        </p:txBody>
      </p:sp>
      <p:sp>
        <p:nvSpPr>
          <p:cNvPr id="6" name="Rectangle 6"/>
          <p:cNvSpPr>
            <a:spLocks noGrp="1" noChangeArrowheads="1"/>
          </p:cNvSpPr>
          <p:nvPr>
            <p:ph type="sldNum" sz="quarter" idx="11"/>
          </p:nvPr>
        </p:nvSpPr>
        <p:spPr>
          <a:ln/>
        </p:spPr>
        <p:txBody>
          <a:bodyPr/>
          <a:lstStyle>
            <a:lvl1pPr>
              <a:defRPr/>
            </a:lvl1pPr>
          </a:lstStyle>
          <a:p>
            <a:pPr>
              <a:defRPr/>
            </a:pPr>
            <a:fld id="{E66CB381-BF04-4C19-B1A2-7E59AF3382C1}"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5"/>
          <p:cNvSpPr>
            <a:spLocks noGrp="1" noChangeArrowheads="1"/>
          </p:cNvSpPr>
          <p:nvPr>
            <p:ph type="ftr" sz="quarter" idx="10"/>
          </p:nvPr>
        </p:nvSpPr>
        <p:spPr>
          <a:ln/>
        </p:spPr>
        <p:txBody>
          <a:bodyPr/>
          <a:lstStyle>
            <a:lvl1pPr>
              <a:defRPr/>
            </a:lvl1pPr>
          </a:lstStyle>
          <a:p>
            <a:pPr>
              <a:defRPr/>
            </a:pPr>
            <a:endParaRPr lang="ar-SA"/>
          </a:p>
        </p:txBody>
      </p:sp>
      <p:sp>
        <p:nvSpPr>
          <p:cNvPr id="8" name="Rectangle 6"/>
          <p:cNvSpPr>
            <a:spLocks noGrp="1" noChangeArrowheads="1"/>
          </p:cNvSpPr>
          <p:nvPr>
            <p:ph type="sldNum" sz="quarter" idx="11"/>
          </p:nvPr>
        </p:nvSpPr>
        <p:spPr>
          <a:ln/>
        </p:spPr>
        <p:txBody>
          <a:bodyPr/>
          <a:lstStyle>
            <a:lvl1pPr>
              <a:defRPr/>
            </a:lvl1pPr>
          </a:lstStyle>
          <a:p>
            <a:pPr>
              <a:defRPr/>
            </a:pPr>
            <a:fld id="{25369871-15DA-4656-AC52-9012B32EA232}"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Rectangle 5"/>
          <p:cNvSpPr>
            <a:spLocks noGrp="1" noChangeArrowheads="1"/>
          </p:cNvSpPr>
          <p:nvPr>
            <p:ph type="ftr" sz="quarter" idx="10"/>
          </p:nvPr>
        </p:nvSpPr>
        <p:spPr>
          <a:ln/>
        </p:spPr>
        <p:txBody>
          <a:bodyPr/>
          <a:lstStyle>
            <a:lvl1pPr>
              <a:defRPr/>
            </a:lvl1pPr>
          </a:lstStyle>
          <a:p>
            <a:pPr>
              <a:defRPr/>
            </a:pPr>
            <a:endParaRPr lang="ar-SA"/>
          </a:p>
        </p:txBody>
      </p:sp>
      <p:sp>
        <p:nvSpPr>
          <p:cNvPr id="4" name="Rectangle 6"/>
          <p:cNvSpPr>
            <a:spLocks noGrp="1" noChangeArrowheads="1"/>
          </p:cNvSpPr>
          <p:nvPr>
            <p:ph type="sldNum" sz="quarter" idx="11"/>
          </p:nvPr>
        </p:nvSpPr>
        <p:spPr>
          <a:ln/>
        </p:spPr>
        <p:txBody>
          <a:bodyPr/>
          <a:lstStyle>
            <a:lvl1pPr>
              <a:defRPr/>
            </a:lvl1pPr>
          </a:lstStyle>
          <a:p>
            <a:pPr>
              <a:defRPr/>
            </a:pPr>
            <a:fld id="{67B3A3A5-B52D-4C5A-A5DE-260CE4603ACA}"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ar-SA"/>
          </a:p>
        </p:txBody>
      </p:sp>
      <p:sp>
        <p:nvSpPr>
          <p:cNvPr id="3" name="Rectangle 6"/>
          <p:cNvSpPr>
            <a:spLocks noGrp="1" noChangeArrowheads="1"/>
          </p:cNvSpPr>
          <p:nvPr>
            <p:ph type="sldNum" sz="quarter" idx="11"/>
          </p:nvPr>
        </p:nvSpPr>
        <p:spPr>
          <a:ln/>
        </p:spPr>
        <p:txBody>
          <a:bodyPr/>
          <a:lstStyle>
            <a:lvl1pPr>
              <a:defRPr/>
            </a:lvl1pPr>
          </a:lstStyle>
          <a:p>
            <a:pPr>
              <a:defRPr/>
            </a:pPr>
            <a:fld id="{D948948C-69F2-45C3-9A18-1A8300975E5C}"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ftr" sz="quarter" idx="10"/>
          </p:nvPr>
        </p:nvSpPr>
        <p:spPr>
          <a:ln/>
        </p:spPr>
        <p:txBody>
          <a:bodyPr/>
          <a:lstStyle>
            <a:lvl1pPr>
              <a:defRPr/>
            </a:lvl1pPr>
          </a:lstStyle>
          <a:p>
            <a:pPr>
              <a:defRPr/>
            </a:pPr>
            <a:endParaRPr lang="ar-SA"/>
          </a:p>
        </p:txBody>
      </p:sp>
      <p:sp>
        <p:nvSpPr>
          <p:cNvPr id="6" name="Rectangle 6"/>
          <p:cNvSpPr>
            <a:spLocks noGrp="1" noChangeArrowheads="1"/>
          </p:cNvSpPr>
          <p:nvPr>
            <p:ph type="sldNum" sz="quarter" idx="11"/>
          </p:nvPr>
        </p:nvSpPr>
        <p:spPr>
          <a:ln/>
        </p:spPr>
        <p:txBody>
          <a:bodyPr/>
          <a:lstStyle>
            <a:lvl1pPr>
              <a:defRPr/>
            </a:lvl1pPr>
          </a:lstStyle>
          <a:p>
            <a:pPr>
              <a:defRPr/>
            </a:pPr>
            <a:fld id="{0A781595-9DCC-4395-A8BA-E480BEADE558}"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ar-SA" noProof="0"/>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ftr" sz="quarter" idx="10"/>
          </p:nvPr>
        </p:nvSpPr>
        <p:spPr>
          <a:ln/>
        </p:spPr>
        <p:txBody>
          <a:bodyPr/>
          <a:lstStyle>
            <a:lvl1pPr>
              <a:defRPr/>
            </a:lvl1pPr>
          </a:lstStyle>
          <a:p>
            <a:pPr>
              <a:defRPr/>
            </a:pPr>
            <a:endParaRPr lang="ar-SA"/>
          </a:p>
        </p:txBody>
      </p:sp>
      <p:sp>
        <p:nvSpPr>
          <p:cNvPr id="6" name="Rectangle 6"/>
          <p:cNvSpPr>
            <a:spLocks noGrp="1" noChangeArrowheads="1"/>
          </p:cNvSpPr>
          <p:nvPr>
            <p:ph type="sldNum" sz="quarter" idx="11"/>
          </p:nvPr>
        </p:nvSpPr>
        <p:spPr>
          <a:ln/>
        </p:spPr>
        <p:txBody>
          <a:bodyPr/>
          <a:lstStyle>
            <a:lvl1pPr>
              <a:defRPr/>
            </a:lvl1pPr>
          </a:lstStyle>
          <a:p>
            <a:pPr>
              <a:defRPr/>
            </a:pPr>
            <a:fld id="{1F4CBC89-D8AF-4B20-BEDD-54A4E6789E61}" type="slidenum">
              <a:rPr lang="ar-SA"/>
              <a:pPr>
                <a:defRPr/>
              </a:pPr>
              <a:t>‹#›</a:t>
            </a:fld>
            <a:endParaRPr lang="ar-SA"/>
          </a:p>
        </p:txBody>
      </p:sp>
    </p:spTree>
  </p:cSld>
  <p:clrMapOvr>
    <a:masterClrMapping/>
  </p:clrMapOvr>
  <p:transition spd="med">
    <p:checker dir="vert"/>
    <p:sndAc>
      <p:stSnd>
        <p:snd r:embed="rId1" name="notify.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295400" y="6629400"/>
            <a:ext cx="571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fontAlgn="auto">
              <a:spcBef>
                <a:spcPts val="0"/>
              </a:spcBef>
              <a:spcAft>
                <a:spcPts val="0"/>
              </a:spcAft>
              <a:defRPr sz="1000">
                <a:latin typeface="Microsoft Sans Serif" pitchFamily="34" charset="0"/>
                <a:cs typeface="+mn-cs"/>
              </a:defRPr>
            </a:lvl1pPr>
          </a:lstStyle>
          <a:p>
            <a:pPr>
              <a:defRPr/>
            </a:pPr>
            <a:endParaRPr lang="ar-SA"/>
          </a:p>
        </p:txBody>
      </p:sp>
      <p:sp>
        <p:nvSpPr>
          <p:cNvPr id="1030" name="Rectangle 6"/>
          <p:cNvSpPr>
            <a:spLocks noGrp="1" noChangeArrowheads="1"/>
          </p:cNvSpPr>
          <p:nvPr>
            <p:ph type="sldNum" sz="quarter" idx="4"/>
          </p:nvPr>
        </p:nvSpPr>
        <p:spPr bwMode="auto">
          <a:xfrm>
            <a:off x="8153400" y="6629400"/>
            <a:ext cx="99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fontAlgn="auto">
              <a:spcBef>
                <a:spcPts val="0"/>
              </a:spcBef>
              <a:spcAft>
                <a:spcPts val="0"/>
              </a:spcAft>
              <a:defRPr sz="1000">
                <a:latin typeface="Microsoft Sans Serif" pitchFamily="34" charset="0"/>
                <a:cs typeface="+mn-cs"/>
              </a:defRPr>
            </a:lvl1pPr>
          </a:lstStyle>
          <a:p>
            <a:pPr>
              <a:defRPr/>
            </a:pPr>
            <a:fld id="{E3D240DE-D354-4AE8-8AFE-AE84B340D9CC}" type="slidenum">
              <a:rPr lang="ar-SA"/>
              <a:pPr>
                <a:defRPr/>
              </a:pPr>
              <a:t>‹#›</a:t>
            </a:fld>
            <a:endParaRPr lang="ar-SA"/>
          </a:p>
        </p:txBody>
      </p:sp>
      <p:sp>
        <p:nvSpPr>
          <p:cNvPr id="1028" name="Oval 7">
            <a:hlinkClick r:id="" action="ppaction://hlinkshowjump?jump=endshow"/>
          </p:cNvPr>
          <p:cNvSpPr>
            <a:spLocks noChangeArrowheads="1"/>
          </p:cNvSpPr>
          <p:nvPr/>
        </p:nvSpPr>
        <p:spPr bwMode="auto">
          <a:xfrm>
            <a:off x="8382000" y="5181600"/>
            <a:ext cx="533400" cy="457200"/>
          </a:xfrm>
          <a:prstGeom prst="ellipse">
            <a:avLst/>
          </a:prstGeom>
          <a:noFill/>
          <a:ln w="9525">
            <a:noFill/>
            <a:round/>
            <a:headEnd/>
            <a:tailEnd/>
          </a:ln>
        </p:spPr>
        <p:txBody>
          <a:bodyPr wrap="none" anchor="ctr"/>
          <a:lstStyle/>
          <a:p>
            <a:pPr algn="r" rtl="1">
              <a:defRPr/>
            </a:pPr>
            <a:endParaRPr lang="ar-EG">
              <a:latin typeface="Times New Roman" pitchFamily="18" charset="0"/>
              <a:cs typeface="Arial" charset="0"/>
            </a:endParaRPr>
          </a:p>
        </p:txBody>
      </p:sp>
      <p:sp>
        <p:nvSpPr>
          <p:cNvPr id="2" name="Oval 8">
            <a:hlinkClick r:id="" action="ppaction://hlinkshowjump?jump=nextslide"/>
          </p:cNvPr>
          <p:cNvSpPr>
            <a:spLocks noChangeArrowheads="1"/>
          </p:cNvSpPr>
          <p:nvPr/>
        </p:nvSpPr>
        <p:spPr bwMode="auto">
          <a:xfrm>
            <a:off x="8001000" y="5943600"/>
            <a:ext cx="457200" cy="381000"/>
          </a:xfrm>
          <a:prstGeom prst="ellipse">
            <a:avLst/>
          </a:prstGeom>
          <a:noFill/>
          <a:ln w="9525">
            <a:noFill/>
            <a:round/>
            <a:headEnd/>
            <a:tailEnd/>
          </a:ln>
        </p:spPr>
        <p:txBody>
          <a:bodyPr wrap="none" anchor="ctr"/>
          <a:lstStyle/>
          <a:p>
            <a:pPr algn="r" rtl="1">
              <a:defRPr/>
            </a:pPr>
            <a:endParaRPr lang="ar-EG">
              <a:latin typeface="Times New Roman" pitchFamily="18" charset="0"/>
              <a:cs typeface="Arial" charset="0"/>
            </a:endParaRPr>
          </a:p>
        </p:txBody>
      </p:sp>
      <p:sp>
        <p:nvSpPr>
          <p:cNvPr id="3" name="Oval 9">
            <a:hlinkClick r:id="" action="ppaction://hlinkshowjump?jump=previousslide"/>
          </p:cNvPr>
          <p:cNvSpPr>
            <a:spLocks noChangeArrowheads="1"/>
          </p:cNvSpPr>
          <p:nvPr/>
        </p:nvSpPr>
        <p:spPr bwMode="auto">
          <a:xfrm>
            <a:off x="7162800" y="6096000"/>
            <a:ext cx="457200" cy="381000"/>
          </a:xfrm>
          <a:prstGeom prst="ellipse">
            <a:avLst/>
          </a:prstGeom>
          <a:noFill/>
          <a:ln w="9525">
            <a:noFill/>
            <a:round/>
            <a:headEnd/>
            <a:tailEnd/>
          </a:ln>
        </p:spPr>
        <p:txBody>
          <a:bodyPr wrap="none" anchor="ctr"/>
          <a:lstStyle/>
          <a:p>
            <a:pPr algn="r" rtl="1">
              <a:defRPr/>
            </a:pPr>
            <a:endParaRPr lang="ar-EG">
              <a:latin typeface="Times New Roman" pitchFamily="18"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hecker dir="vert"/>
    <p:sndAc>
      <p:stSnd>
        <p:snd r:embed="rId13" name="notify.wav"/>
      </p:stSnd>
    </p:sndAc>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4.wav"/></Relationships>
</file>

<file path=ppt/slides/_rels/slide10.xml.rels><?xml version="1.0" encoding="UTF-8" standalone="yes"?>
<Relationships xmlns="http://schemas.openxmlformats.org/package/2006/relationships"><Relationship Id="rId3" Type="http://schemas.openxmlformats.org/officeDocument/2006/relationships/audio" Target="../media/audio48.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49.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52.wav"/><Relationship Id="rId5" Type="http://schemas.openxmlformats.org/officeDocument/2006/relationships/audio" Target="../media/audio51.wav"/><Relationship Id="rId4" Type="http://schemas.openxmlformats.org/officeDocument/2006/relationships/audio" Target="../media/audio50.wav"/></Relationships>
</file>

<file path=ppt/slides/_rels/slide12.xml.rels><?xml version="1.0" encoding="UTF-8" standalone="yes"?>
<Relationships xmlns="http://schemas.openxmlformats.org/package/2006/relationships"><Relationship Id="rId3" Type="http://schemas.openxmlformats.org/officeDocument/2006/relationships/audio" Target="../media/audio5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5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audio" Target="../media/audio5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audio" Target="../media/audio5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audio" Target="../media/audio61.wav"/><Relationship Id="rId3" Type="http://schemas.openxmlformats.org/officeDocument/2006/relationships/audio" Target="../media/audio57.wav"/><Relationship Id="rId7" Type="http://schemas.openxmlformats.org/officeDocument/2006/relationships/audio" Target="../media/audio60.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59.wav"/><Relationship Id="rId5" Type="http://schemas.openxmlformats.org/officeDocument/2006/relationships/audio" Target="../media/audio58.wav"/><Relationship Id="rId4" Type="http://schemas.openxmlformats.org/officeDocument/2006/relationships/audio" Target="../media/audio54.wav"/></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audio" Target="../media/audio62.wav"/><Relationship Id="rId7" Type="http://schemas.openxmlformats.org/officeDocument/2006/relationships/image" Target="../media/image13.wmf"/><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65.wav"/><Relationship Id="rId5" Type="http://schemas.openxmlformats.org/officeDocument/2006/relationships/audio" Target="../media/audio64.wav"/><Relationship Id="rId4" Type="http://schemas.openxmlformats.org/officeDocument/2006/relationships/audio" Target="../media/audio63.wav"/></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audio" Target="../media/audio16.wav"/></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7.wav"/><Relationship Id="rId7" Type="http://schemas.openxmlformats.org/officeDocument/2006/relationships/image" Target="../media/image5.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audio" Target="../media/audio19.wav"/><Relationship Id="rId4" Type="http://schemas.openxmlformats.org/officeDocument/2006/relationships/audio" Target="../media/audio18.wav"/></Relationships>
</file>

<file path=ppt/slides/_rels/slide4.xml.rels><?xml version="1.0" encoding="UTF-8" standalone="yes"?>
<Relationships xmlns="http://schemas.openxmlformats.org/package/2006/relationships"><Relationship Id="rId8" Type="http://schemas.openxmlformats.org/officeDocument/2006/relationships/audio" Target="../media/audio23.wav"/><Relationship Id="rId13" Type="http://schemas.openxmlformats.org/officeDocument/2006/relationships/audio" Target="../media/audio28.wav"/><Relationship Id="rId3" Type="http://schemas.openxmlformats.org/officeDocument/2006/relationships/audio" Target="../media/audio8.wav"/><Relationship Id="rId7" Type="http://schemas.openxmlformats.org/officeDocument/2006/relationships/audio" Target="../media/audio22.wav"/><Relationship Id="rId12" Type="http://schemas.openxmlformats.org/officeDocument/2006/relationships/audio" Target="../media/audio27.wav"/><Relationship Id="rId2" Type="http://schemas.openxmlformats.org/officeDocument/2006/relationships/notesSlide" Target="../notesSlides/notesSlide1.xml"/><Relationship Id="rId16"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audio" Target="../media/audio21.wav"/><Relationship Id="rId11" Type="http://schemas.openxmlformats.org/officeDocument/2006/relationships/audio" Target="../media/audio26.wav"/><Relationship Id="rId5" Type="http://schemas.openxmlformats.org/officeDocument/2006/relationships/audio" Target="../media/audio17.wav"/><Relationship Id="rId15" Type="http://schemas.openxmlformats.org/officeDocument/2006/relationships/image" Target="../media/image4.wmf"/><Relationship Id="rId10" Type="http://schemas.openxmlformats.org/officeDocument/2006/relationships/audio" Target="../media/audio25.wav"/><Relationship Id="rId4" Type="http://schemas.openxmlformats.org/officeDocument/2006/relationships/audio" Target="../media/audio20.wav"/><Relationship Id="rId9" Type="http://schemas.openxmlformats.org/officeDocument/2006/relationships/audio" Target="../media/audio24.wav"/><Relationship Id="rId14" Type="http://schemas.openxmlformats.org/officeDocument/2006/relationships/audio" Target="../media/audio29.wav"/></Relationships>
</file>

<file path=ppt/slides/_rels/slide5.xml.rels><?xml version="1.0" encoding="UTF-8" standalone="yes"?>
<Relationships xmlns="http://schemas.openxmlformats.org/package/2006/relationships"><Relationship Id="rId8" Type="http://schemas.openxmlformats.org/officeDocument/2006/relationships/audio" Target="../media/audio25.wav"/><Relationship Id="rId3" Type="http://schemas.openxmlformats.org/officeDocument/2006/relationships/audio" Target="../media/audio30.wav"/><Relationship Id="rId7"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33.wav"/><Relationship Id="rId11" Type="http://schemas.openxmlformats.org/officeDocument/2006/relationships/image" Target="../media/image7.wmf"/><Relationship Id="rId5" Type="http://schemas.openxmlformats.org/officeDocument/2006/relationships/audio" Target="../media/audio32.wav"/><Relationship Id="rId10" Type="http://schemas.openxmlformats.org/officeDocument/2006/relationships/audio" Target="../media/audio36.wav"/><Relationship Id="rId4" Type="http://schemas.openxmlformats.org/officeDocument/2006/relationships/audio" Target="../media/audio31.wav"/><Relationship Id="rId9" Type="http://schemas.openxmlformats.org/officeDocument/2006/relationships/audio" Target="../media/audio35.wav"/></Relationships>
</file>

<file path=ppt/slides/_rels/slide6.xml.rels><?xml version="1.0" encoding="UTF-8" standalone="yes"?>
<Relationships xmlns="http://schemas.openxmlformats.org/package/2006/relationships"><Relationship Id="rId8" Type="http://schemas.openxmlformats.org/officeDocument/2006/relationships/audio" Target="../media/audio42.wav"/><Relationship Id="rId3" Type="http://schemas.openxmlformats.org/officeDocument/2006/relationships/audio" Target="../media/audio37.wav"/><Relationship Id="rId7" Type="http://schemas.openxmlformats.org/officeDocument/2006/relationships/audio" Target="../media/audio4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40.wav"/><Relationship Id="rId5" Type="http://schemas.openxmlformats.org/officeDocument/2006/relationships/audio" Target="../media/audio39.wav"/><Relationship Id="rId4" Type="http://schemas.openxmlformats.org/officeDocument/2006/relationships/audio" Target="../media/audio38.wav"/><Relationship Id="rId9" Type="http://schemas.openxmlformats.org/officeDocument/2006/relationships/audio" Target="../media/audio43.wav"/></Relationships>
</file>

<file path=ppt/slides/_rels/slide7.xml.rels><?xml version="1.0" encoding="UTF-8" standalone="yes"?>
<Relationships xmlns="http://schemas.openxmlformats.org/package/2006/relationships"><Relationship Id="rId3" Type="http://schemas.openxmlformats.org/officeDocument/2006/relationships/audio" Target="../media/audio4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46.wav"/><Relationship Id="rId4" Type="http://schemas.openxmlformats.org/officeDocument/2006/relationships/audio" Target="../media/audio45.wav"/></Relationships>
</file>

<file path=ppt/slides/_rels/slide9.xml.rels><?xml version="1.0" encoding="UTF-8" standalone="yes"?>
<Relationships xmlns="http://schemas.openxmlformats.org/package/2006/relationships"><Relationship Id="rId3" Type="http://schemas.openxmlformats.org/officeDocument/2006/relationships/audio" Target="../media/audio4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31640" y="1052736"/>
            <a:ext cx="6229672" cy="4176464"/>
          </a:xfrm>
          <a:prstGeom prst="cloud">
            <a:avLst/>
          </a:prstGeom>
          <a:solidFill>
            <a:srgbClr val="FFFF00"/>
          </a:solidFill>
          <a:ln>
            <a:solidFill>
              <a:srgbClr val="00B050"/>
            </a:solidFill>
          </a:ln>
          <a:effectLst>
            <a:reflection blurRad="6350" stA="50000" endA="300" endPos="90000" dir="5400000" sy="-100000" algn="bl" rotWithShape="0"/>
          </a:effectLst>
          <a:scene3d>
            <a:camera prst="isometricOffAxis1Righ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 name="TextBox 2"/>
          <p:cNvSpPr txBox="1">
            <a:spLocks noChangeArrowheads="1"/>
          </p:cNvSpPr>
          <p:nvPr/>
        </p:nvSpPr>
        <p:spPr bwMode="auto">
          <a:xfrm>
            <a:off x="2339975" y="1557338"/>
            <a:ext cx="4545013" cy="2554287"/>
          </a:xfrm>
          <a:prstGeom prst="rect">
            <a:avLst/>
          </a:prstGeom>
          <a:noFill/>
          <a:ln w="9525">
            <a:noFill/>
            <a:miter lim="800000"/>
            <a:headEnd/>
            <a:tailEnd/>
          </a:ln>
        </p:spPr>
        <p:txBody>
          <a:bodyPr>
            <a:spAutoFit/>
          </a:bodyPr>
          <a:lstStyle/>
          <a:p>
            <a:pPr algn="ctr" rtl="1"/>
            <a:r>
              <a:rPr lang="ar-EG" sz="8000"/>
              <a:t>الوحدة الرابعة عشرة</a:t>
            </a:r>
            <a:endParaRPr lang="en-US" sz="8000"/>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127 - beep-da-da-da.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الوحدة الرابعة عش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3"/>
          <p:cNvGrpSpPr>
            <a:grpSpLocks/>
          </p:cNvGrpSpPr>
          <p:nvPr/>
        </p:nvGrpSpPr>
        <p:grpSpPr bwMode="auto">
          <a:xfrm>
            <a:off x="428625" y="571500"/>
            <a:ext cx="8143875" cy="5572125"/>
            <a:chOff x="3214679" y="428604"/>
            <a:chExt cx="4071966" cy="1247775"/>
          </a:xfrm>
        </p:grpSpPr>
        <p:sp>
          <p:nvSpPr>
            <p:cNvPr id="10" name="Horizontal Scroll 4"/>
            <p:cNvSpPr/>
            <p:nvPr/>
          </p:nvSpPr>
          <p:spPr>
            <a:xfrm>
              <a:off x="3214679" y="428604"/>
              <a:ext cx="4071966" cy="1247775"/>
            </a:xfrm>
            <a:prstGeom prst="horizont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800" b="1" i="1" dirty="0">
                <a:solidFill>
                  <a:srgbClr val="FFFF00"/>
                </a:solidFill>
              </a:endParaRPr>
            </a:p>
          </p:txBody>
        </p:sp>
        <p:sp>
          <p:nvSpPr>
            <p:cNvPr id="11268" name="مستطيل 10"/>
            <p:cNvSpPr>
              <a:spLocks noChangeArrowheads="1"/>
            </p:cNvSpPr>
            <p:nvPr/>
          </p:nvSpPr>
          <p:spPr bwMode="auto">
            <a:xfrm>
              <a:off x="3501225" y="604572"/>
              <a:ext cx="3785420" cy="881619"/>
            </a:xfrm>
            <a:prstGeom prst="rect">
              <a:avLst/>
            </a:prstGeom>
            <a:noFill/>
            <a:ln w="9525">
              <a:noFill/>
              <a:miter lim="800000"/>
              <a:headEnd/>
              <a:tailEnd/>
            </a:ln>
          </p:spPr>
          <p:txBody>
            <a:bodyPr>
              <a:spAutoFit/>
            </a:bodyPr>
            <a:lstStyle/>
            <a:p>
              <a:pPr algn="ctr" rtl="1"/>
              <a:r>
                <a:rPr lang="ar-EG" sz="3600" b="1">
                  <a:solidFill>
                    <a:srgbClr val="002060"/>
                  </a:solidFill>
                  <a:latin typeface="Times New Roman" pitchFamily="18" charset="0"/>
                </a:rPr>
                <a:t>لابد  للمسلم دائماً من الشعور با</a:t>
              </a:r>
              <a:r>
                <a:rPr lang="en-US" sz="3600" b="1">
                  <a:solidFill>
                    <a:srgbClr val="002060"/>
                  </a:solidFill>
                  <a:latin typeface="Times New Roman" pitchFamily="18" charset="0"/>
                </a:rPr>
                <a:t> </a:t>
              </a:r>
              <a:r>
                <a:rPr lang="ar-EG" sz="3600" b="1">
                  <a:solidFill>
                    <a:srgbClr val="002060"/>
                  </a:solidFill>
                  <a:latin typeface="Times New Roman" pitchFamily="18" charset="0"/>
                </a:rPr>
                <a:t>فتقاره إلى الله جل وعلا وحاجته إليه، ولا يغترّ بما تيسر من وسائل لتوفير الماء، هي في حقيقتها فيض من نعم الله تعالى، وليتذكر أن عدم نزول الأمطار إنما هو ابتلاء من الله تعالى لعباده ليرجعوا إليه، وذلك بعمل الصالحات والتوبة من الذنوب والمعاصي، وبخاصة منع الزكاة.</a:t>
              </a:r>
            </a:p>
          </p:txBody>
        </p:sp>
      </p:gr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لابد  للمسلم دائماً من الشعور بافتقار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1187450" y="1714500"/>
            <a:ext cx="7429500" cy="5143500"/>
            <a:chOff x="785786" y="500042"/>
            <a:chExt cx="7429552" cy="5786478"/>
          </a:xfrm>
        </p:grpSpPr>
        <p:sp>
          <p:nvSpPr>
            <p:cNvPr id="9" name="Round Diagonal Corner Rectangle 5"/>
            <p:cNvSpPr/>
            <p:nvPr/>
          </p:nvSpPr>
          <p:spPr>
            <a:xfrm>
              <a:off x="785786" y="500042"/>
              <a:ext cx="7429552" cy="5786478"/>
            </a:xfrm>
            <a:prstGeom prst="round2DiagRect">
              <a:avLst>
                <a:gd name="adj1" fmla="val 45017"/>
                <a:gd name="adj2" fmla="val 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sp>
          <p:nvSpPr>
            <p:cNvPr id="10" name="Round Diagonal Corner Rectangle 5"/>
            <p:cNvSpPr/>
            <p:nvPr/>
          </p:nvSpPr>
          <p:spPr>
            <a:xfrm>
              <a:off x="785786" y="857232"/>
              <a:ext cx="7429552" cy="5072098"/>
            </a:xfrm>
            <a:prstGeom prst="round2DiagRect">
              <a:avLst>
                <a:gd name="adj1" fmla="val 45017"/>
                <a:gd name="adj2" fmla="val 0"/>
              </a:avLst>
            </a:prstGeom>
            <a:ln/>
          </p:spPr>
          <p:style>
            <a:lnRef idx="3">
              <a:schemeClr val="lt1"/>
            </a:lnRef>
            <a:fillRef idx="1">
              <a:schemeClr val="accent3"/>
            </a:fillRef>
            <a:effectRef idx="1">
              <a:schemeClr val="accent3"/>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sp>
        <p:nvSpPr>
          <p:cNvPr id="11" name="مستطيل 10"/>
          <p:cNvSpPr>
            <a:spLocks noChangeArrowheads="1"/>
          </p:cNvSpPr>
          <p:nvPr/>
        </p:nvSpPr>
        <p:spPr bwMode="auto">
          <a:xfrm>
            <a:off x="2051050" y="2349500"/>
            <a:ext cx="6215063" cy="2062163"/>
          </a:xfrm>
          <a:prstGeom prst="rect">
            <a:avLst/>
          </a:prstGeom>
          <a:noFill/>
          <a:ln w="9525">
            <a:noFill/>
            <a:miter lim="800000"/>
            <a:headEnd/>
            <a:tailEnd/>
          </a:ln>
        </p:spPr>
        <p:txBody>
          <a:bodyPr>
            <a:spAutoFit/>
          </a:bodyPr>
          <a:lstStyle/>
          <a:p>
            <a:pPr algn="ctr" rtl="1"/>
            <a:r>
              <a:rPr lang="ar-EG" sz="3200" b="1" dirty="0">
                <a:latin typeface="Arial" pitchFamily="34" charset="0"/>
              </a:rPr>
              <a:t>طلب </a:t>
            </a:r>
            <a:r>
              <a:rPr lang="ar-EG" sz="3200" b="1" dirty="0" err="1">
                <a:latin typeface="Arial" pitchFamily="34" charset="0"/>
              </a:rPr>
              <a:t>السّقيا</a:t>
            </a:r>
            <a:r>
              <a:rPr lang="ar-EG" sz="3200" b="1" dirty="0">
                <a:latin typeface="Arial" pitchFamily="34" charset="0"/>
              </a:rPr>
              <a:t> من الله تعالى بإنزال المطر عند الجدب</a:t>
            </a:r>
            <a:r>
              <a:rPr lang="ar-EG" sz="3200" b="1" baseline="30000" dirty="0">
                <a:latin typeface="Arial" pitchFamily="34" charset="0"/>
              </a:rPr>
              <a:t>(1)</a:t>
            </a:r>
            <a:r>
              <a:rPr lang="ar-EG" sz="3200" b="1" dirty="0">
                <a:latin typeface="Arial" pitchFamily="34" charset="0"/>
              </a:rPr>
              <a:t>.</a:t>
            </a:r>
          </a:p>
          <a:p>
            <a:pPr algn="ctr" rtl="1"/>
            <a:r>
              <a:rPr lang="ar-EG" sz="3200" b="1" dirty="0">
                <a:latin typeface="Arial" pitchFamily="34" charset="0"/>
              </a:rPr>
              <a:t>وقد جاء الدعاء بطلب الغيث من الله على ثلاث صفات هي:</a:t>
            </a:r>
          </a:p>
        </p:txBody>
      </p:sp>
      <p:sp>
        <p:nvSpPr>
          <p:cNvPr id="10251" name="AutoShape 11"/>
          <p:cNvSpPr>
            <a:spLocks noChangeArrowheads="1"/>
          </p:cNvSpPr>
          <p:nvPr/>
        </p:nvSpPr>
        <p:spPr bwMode="auto">
          <a:xfrm>
            <a:off x="1979613" y="404813"/>
            <a:ext cx="6264275" cy="1079500"/>
          </a:xfrm>
          <a:prstGeom prst="wedgeEllipseCallout">
            <a:avLst>
              <a:gd name="adj1" fmla="val -60972"/>
              <a:gd name="adj2" fmla="val 90000"/>
            </a:avLst>
          </a:prstGeom>
          <a:solidFill>
            <a:srgbClr val="FF0000"/>
          </a:solidFill>
          <a:ln w="76200" algn="ctr">
            <a:solidFill>
              <a:schemeClr val="accent2"/>
            </a:solidFill>
            <a:prstDash val="lgDashDotDot"/>
            <a:miter lim="800000"/>
            <a:headEnd/>
            <a:tailEnd/>
          </a:ln>
        </p:spPr>
        <p:txBody>
          <a:bodyPr anchor="ctr"/>
          <a:lstStyle/>
          <a:p>
            <a:pPr algn="ctr" rtl="1"/>
            <a:r>
              <a:rPr lang="ar-EG" sz="4000" b="1"/>
              <a:t>تعريف الاستسقاء</a:t>
            </a:r>
            <a:endParaRPr lang="en-US" sz="4000" b="1"/>
          </a:p>
        </p:txBody>
      </p:sp>
      <p:sp>
        <p:nvSpPr>
          <p:cNvPr id="8" name="TextBox 7"/>
          <p:cNvSpPr txBox="1">
            <a:spLocks noChangeArrowheads="1"/>
          </p:cNvSpPr>
          <p:nvPr/>
        </p:nvSpPr>
        <p:spPr bwMode="auto">
          <a:xfrm>
            <a:off x="0" y="5903913"/>
            <a:ext cx="9144000" cy="954087"/>
          </a:xfrm>
          <a:prstGeom prst="rect">
            <a:avLst/>
          </a:prstGeom>
          <a:solidFill>
            <a:srgbClr val="FFFFCC"/>
          </a:solidFill>
          <a:ln w="9525">
            <a:noFill/>
            <a:miter lim="800000"/>
            <a:headEnd/>
            <a:tailEnd/>
          </a:ln>
        </p:spPr>
        <p:txBody>
          <a:bodyPr>
            <a:spAutoFit/>
          </a:bodyPr>
          <a:lstStyle/>
          <a:p>
            <a:pPr algn="ctr" rtl="1"/>
            <a:r>
              <a:rPr lang="ar-EG" sz="2800" b="1" dirty="0">
                <a:solidFill>
                  <a:srgbClr val="C00000"/>
                </a:solidFill>
              </a:rPr>
              <a:t>(1) الجدب ضد الخصب، يقال أرض جدباء وجمعها </a:t>
            </a:r>
            <a:r>
              <a:rPr lang="ar-EG" sz="2800" b="1" dirty="0" err="1">
                <a:solidFill>
                  <a:srgbClr val="C00000"/>
                </a:solidFill>
              </a:rPr>
              <a:t>أجادب</a:t>
            </a:r>
            <a:r>
              <a:rPr lang="ar-EG" sz="2800" b="1" dirty="0">
                <a:solidFill>
                  <a:srgbClr val="C00000"/>
                </a:solidFill>
              </a:rPr>
              <a:t>، وهي الأرض التي لا نبات بها. انظر لسان </a:t>
            </a:r>
            <a:r>
              <a:rPr lang="ar-EG" sz="2800" b="1" dirty="0" smtClean="0">
                <a:solidFill>
                  <a:srgbClr val="C00000"/>
                </a:solidFill>
              </a:rPr>
              <a:t>العرب:256/1، </a:t>
            </a:r>
            <a:r>
              <a:rPr lang="ar-EG" sz="2800" b="1" dirty="0">
                <a:solidFill>
                  <a:srgbClr val="C00000"/>
                </a:solidFill>
              </a:rPr>
              <a:t>مادة (جدب).</a:t>
            </a:r>
            <a:endParaRPr lang="en-US" sz="2800" dirty="0">
              <a:solidFill>
                <a:srgbClr val="7030A0"/>
              </a:solidFill>
            </a:endParaRP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fade">
                                      <p:cBhvr>
                                        <p:cTn id="7" dur="1000"/>
                                        <p:tgtEl>
                                          <p:spTgt spid="10251"/>
                                        </p:tgtEl>
                                      </p:cBhvr>
                                    </p:animEffect>
                                    <p:anim calcmode="lin" valueType="num">
                                      <p:cBhvr>
                                        <p:cTn id="8" dur="1000" fill="hold"/>
                                        <p:tgtEl>
                                          <p:spTgt spid="10251"/>
                                        </p:tgtEl>
                                        <p:attrNameLst>
                                          <p:attrName>ppt_x</p:attrName>
                                        </p:attrNameLst>
                                      </p:cBhvr>
                                      <p:tavLst>
                                        <p:tav tm="0">
                                          <p:val>
                                            <p:strVal val="#ppt_x"/>
                                          </p:val>
                                        </p:tav>
                                        <p:tav tm="100000">
                                          <p:val>
                                            <p:strVal val="#ppt_x"/>
                                          </p:val>
                                        </p:tav>
                                      </p:tavLst>
                                    </p:anim>
                                    <p:anim calcmode="lin" valueType="num">
                                      <p:cBhvr>
                                        <p:cTn id="9" dur="1000" fill="hold"/>
                                        <p:tgtEl>
                                          <p:spTgt spid="1025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عريف الاستسقاء 1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0052 - aluminum can rolls.wav"/>
                                        </p:tgtEl>
                                      </p:cMediaNode>
                                    </p:audio>
                                  </p:subTnLst>
                                </p:cTn>
                              </p:par>
                              <p:par>
                                <p:cTn id="18" presetID="1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Right)">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طلب السّقيا من الله تعالى بإنزال المطر.wav"/>
                                        </p:tgtEl>
                                      </p:cMediaNode>
                                    </p:audio>
                                  </p:sub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3"/>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الجدب ضد الخصب، يقال أرض جدباء وجمع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مجموعة 7"/>
          <p:cNvGrpSpPr>
            <a:grpSpLocks/>
          </p:cNvGrpSpPr>
          <p:nvPr/>
        </p:nvGrpSpPr>
        <p:grpSpPr bwMode="auto">
          <a:xfrm>
            <a:off x="1187450" y="1714500"/>
            <a:ext cx="7429500" cy="5143500"/>
            <a:chOff x="785786" y="500042"/>
            <a:chExt cx="7429552" cy="5786478"/>
          </a:xfrm>
        </p:grpSpPr>
        <p:sp>
          <p:nvSpPr>
            <p:cNvPr id="9" name="Round Diagonal Corner Rectangle 5"/>
            <p:cNvSpPr/>
            <p:nvPr/>
          </p:nvSpPr>
          <p:spPr>
            <a:xfrm>
              <a:off x="785786" y="500042"/>
              <a:ext cx="7429552" cy="5786478"/>
            </a:xfrm>
            <a:prstGeom prst="round2DiagRect">
              <a:avLst>
                <a:gd name="adj1" fmla="val 45017"/>
                <a:gd name="adj2" fmla="val 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10" name="Round Diagonal Corner Rectangle 5"/>
            <p:cNvSpPr/>
            <p:nvPr/>
          </p:nvSpPr>
          <p:spPr>
            <a:xfrm>
              <a:off x="785786" y="857232"/>
              <a:ext cx="7429552" cy="5072098"/>
            </a:xfrm>
            <a:prstGeom prst="round2DiagRect">
              <a:avLst>
                <a:gd name="adj1" fmla="val 45017"/>
                <a:gd name="adj2" fmla="val 0"/>
              </a:avLst>
            </a:prstGeom>
            <a:ln/>
          </p:spPr>
          <p:style>
            <a:lnRef idx="3">
              <a:schemeClr val="lt1"/>
            </a:lnRef>
            <a:fillRef idx="1">
              <a:schemeClr val="accent3"/>
            </a:fillRef>
            <a:effectRef idx="1">
              <a:schemeClr val="accent3"/>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grpSp>
      <p:sp>
        <p:nvSpPr>
          <p:cNvPr id="12" name="مستطيل 11"/>
          <p:cNvSpPr>
            <a:spLocks noChangeArrowheads="1"/>
          </p:cNvSpPr>
          <p:nvPr/>
        </p:nvSpPr>
        <p:spPr bwMode="auto">
          <a:xfrm>
            <a:off x="5557838" y="2133600"/>
            <a:ext cx="2974975" cy="4030663"/>
          </a:xfrm>
          <a:prstGeom prst="rect">
            <a:avLst/>
          </a:prstGeom>
          <a:noFill/>
          <a:ln w="9525">
            <a:noFill/>
            <a:miter lim="800000"/>
            <a:headEnd/>
            <a:tailEnd/>
          </a:ln>
        </p:spPr>
        <p:txBody>
          <a:bodyPr>
            <a:spAutoFit/>
          </a:bodyPr>
          <a:lstStyle/>
          <a:p>
            <a:pPr algn="ctr" rtl="1"/>
            <a:r>
              <a:rPr lang="ar-SA" sz="3200" b="1">
                <a:latin typeface="Arial" pitchFamily="34" charset="0"/>
              </a:rPr>
              <a:t>1- الصلاة جماعة مع الخطبة والدعاء بصفة خاصة وهي أكملها.</a:t>
            </a:r>
            <a:endParaRPr lang="ar-EG" sz="3200" b="1">
              <a:latin typeface="Arial" pitchFamily="34" charset="0"/>
            </a:endParaRPr>
          </a:p>
          <a:p>
            <a:pPr algn="ctr" rtl="1"/>
            <a:r>
              <a:rPr lang="ar-SA" sz="3200" b="1">
                <a:latin typeface="Arial" pitchFamily="34" charset="0"/>
              </a:rPr>
              <a:t> وهذه الكيفية هي</a:t>
            </a:r>
          </a:p>
          <a:p>
            <a:pPr algn="ctr" rtl="1"/>
            <a:r>
              <a:rPr lang="ar-SA" sz="3200" b="1">
                <a:latin typeface="Arial" pitchFamily="34" charset="0"/>
              </a:rPr>
              <a:t> (صلاة الاستسقاء) وهي موضوع هذا الدرس.</a:t>
            </a:r>
            <a:endParaRPr lang="ar-EG" sz="3200" b="1">
              <a:latin typeface="Arial" pitchFamily="34" charset="0"/>
            </a:endParaRPr>
          </a:p>
        </p:txBody>
      </p:sp>
      <p:sp>
        <p:nvSpPr>
          <p:cNvPr id="13316" name="AutoShape 11"/>
          <p:cNvSpPr>
            <a:spLocks noChangeArrowheads="1"/>
          </p:cNvSpPr>
          <p:nvPr/>
        </p:nvSpPr>
        <p:spPr bwMode="auto">
          <a:xfrm>
            <a:off x="1979613" y="404813"/>
            <a:ext cx="6264275" cy="1079500"/>
          </a:xfrm>
          <a:prstGeom prst="wedgeEllipseCallout">
            <a:avLst>
              <a:gd name="adj1" fmla="val -60972"/>
              <a:gd name="adj2" fmla="val 90000"/>
            </a:avLst>
          </a:prstGeom>
          <a:solidFill>
            <a:srgbClr val="FF0000"/>
          </a:solidFill>
          <a:ln w="76200" algn="ctr">
            <a:solidFill>
              <a:schemeClr val="accent2"/>
            </a:solidFill>
            <a:prstDash val="lgDashDotDot"/>
            <a:miter lim="800000"/>
            <a:headEnd/>
            <a:tailEnd/>
          </a:ln>
        </p:spPr>
        <p:txBody>
          <a:bodyPr anchor="ctr"/>
          <a:lstStyle/>
          <a:p>
            <a:pPr algn="ctr" rtl="1"/>
            <a:r>
              <a:rPr lang="ar-EG" sz="4000" b="1"/>
              <a:t>تعريف الاستسقاء</a:t>
            </a:r>
            <a:endParaRPr lang="en-US" sz="4000" b="1"/>
          </a:p>
        </p:txBody>
      </p:sp>
      <p:pic>
        <p:nvPicPr>
          <p:cNvPr id="13322" name="Picture 10"/>
          <p:cNvPicPr>
            <a:picLocks noChangeAspect="1" noChangeArrowheads="1"/>
          </p:cNvPicPr>
          <p:nvPr/>
        </p:nvPicPr>
        <p:blipFill>
          <a:blip r:embed="rId4">
            <a:lum bright="-10000" contrast="30000"/>
          </a:blip>
          <a:srcRect/>
          <a:stretch>
            <a:fillRect/>
          </a:stretch>
        </p:blipFill>
        <p:spPr bwMode="auto">
          <a:xfrm>
            <a:off x="1643063" y="3643313"/>
            <a:ext cx="3333750" cy="2562225"/>
          </a:xfrm>
          <a:prstGeom prst="rect">
            <a:avLst/>
          </a:prstGeom>
          <a:noFill/>
          <a:ln w="9525">
            <a:noFill/>
            <a:miter lim="800000"/>
            <a:headEnd/>
            <a:tailEnd/>
          </a:ln>
        </p:spPr>
      </p:pic>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box(in)">
                                      <p:cBhvr>
                                        <p:cTn id="7" dur="500"/>
                                        <p:tgtEl>
                                          <p:spTgt spid="13322"/>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الصلاة جماعة م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7"/>
          <p:cNvGrpSpPr>
            <a:grpSpLocks/>
          </p:cNvGrpSpPr>
          <p:nvPr/>
        </p:nvGrpSpPr>
        <p:grpSpPr bwMode="auto">
          <a:xfrm>
            <a:off x="1187450" y="1714500"/>
            <a:ext cx="7429500" cy="5143500"/>
            <a:chOff x="785786" y="500042"/>
            <a:chExt cx="7429552" cy="5786478"/>
          </a:xfrm>
        </p:grpSpPr>
        <p:sp>
          <p:nvSpPr>
            <p:cNvPr id="9" name="Round Diagonal Corner Rectangle 5"/>
            <p:cNvSpPr/>
            <p:nvPr/>
          </p:nvSpPr>
          <p:spPr>
            <a:xfrm>
              <a:off x="785786" y="500042"/>
              <a:ext cx="7429552" cy="5786478"/>
            </a:xfrm>
            <a:prstGeom prst="round2DiagRect">
              <a:avLst>
                <a:gd name="adj1" fmla="val 45017"/>
                <a:gd name="adj2" fmla="val 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10" name="Round Diagonal Corner Rectangle 5"/>
            <p:cNvSpPr/>
            <p:nvPr/>
          </p:nvSpPr>
          <p:spPr>
            <a:xfrm>
              <a:off x="785786" y="857232"/>
              <a:ext cx="7429552" cy="5072098"/>
            </a:xfrm>
            <a:prstGeom prst="round2DiagRect">
              <a:avLst>
                <a:gd name="adj1" fmla="val 45017"/>
                <a:gd name="adj2" fmla="val 0"/>
              </a:avLst>
            </a:prstGeom>
            <a:ln/>
          </p:spPr>
          <p:style>
            <a:lnRef idx="3">
              <a:schemeClr val="lt1"/>
            </a:lnRef>
            <a:fillRef idx="1">
              <a:schemeClr val="accent3"/>
            </a:fillRef>
            <a:effectRef idx="1">
              <a:schemeClr val="accent3"/>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grpSp>
      <p:sp>
        <p:nvSpPr>
          <p:cNvPr id="12" name="مستطيل 11"/>
          <p:cNvSpPr>
            <a:spLocks noChangeArrowheads="1"/>
          </p:cNvSpPr>
          <p:nvPr/>
        </p:nvSpPr>
        <p:spPr bwMode="auto">
          <a:xfrm>
            <a:off x="5557838" y="2133600"/>
            <a:ext cx="2974975" cy="1568450"/>
          </a:xfrm>
          <a:prstGeom prst="rect">
            <a:avLst/>
          </a:prstGeom>
          <a:noFill/>
          <a:ln w="9525">
            <a:noFill/>
            <a:miter lim="800000"/>
            <a:headEnd/>
            <a:tailEnd/>
          </a:ln>
        </p:spPr>
        <p:txBody>
          <a:bodyPr>
            <a:spAutoFit/>
          </a:bodyPr>
          <a:lstStyle/>
          <a:p>
            <a:pPr algn="ctr" rtl="1"/>
            <a:r>
              <a:rPr lang="ar-SA" sz="3200" b="1">
                <a:latin typeface="Arial" pitchFamily="34" charset="0"/>
              </a:rPr>
              <a:t>2- الدعاء في خطبة الجمعة كما فعل النبي صلى الله عليه وسلم.</a:t>
            </a:r>
            <a:endParaRPr lang="ar-EG" sz="3200" b="1">
              <a:latin typeface="Arial" pitchFamily="34" charset="0"/>
            </a:endParaRPr>
          </a:p>
        </p:txBody>
      </p:sp>
      <p:sp>
        <p:nvSpPr>
          <p:cNvPr id="14340" name="AutoShape 11"/>
          <p:cNvSpPr>
            <a:spLocks noChangeArrowheads="1"/>
          </p:cNvSpPr>
          <p:nvPr/>
        </p:nvSpPr>
        <p:spPr bwMode="auto">
          <a:xfrm>
            <a:off x="1979613" y="404813"/>
            <a:ext cx="6264275" cy="1079500"/>
          </a:xfrm>
          <a:prstGeom prst="wedgeEllipseCallout">
            <a:avLst>
              <a:gd name="adj1" fmla="val -60972"/>
              <a:gd name="adj2" fmla="val 90000"/>
            </a:avLst>
          </a:prstGeom>
          <a:solidFill>
            <a:srgbClr val="FF0000"/>
          </a:solidFill>
          <a:ln w="76200" algn="ctr">
            <a:solidFill>
              <a:schemeClr val="accent2"/>
            </a:solidFill>
            <a:prstDash val="lgDashDotDot"/>
            <a:miter lim="800000"/>
            <a:headEnd/>
            <a:tailEnd/>
          </a:ln>
        </p:spPr>
        <p:txBody>
          <a:bodyPr anchor="ctr"/>
          <a:lstStyle/>
          <a:p>
            <a:pPr algn="ctr" rtl="1"/>
            <a:r>
              <a:rPr lang="ar-EG" sz="4000" b="1"/>
              <a:t>تعريف الاستسقاء</a:t>
            </a:r>
            <a:endParaRPr lang="en-US" sz="4000" b="1"/>
          </a:p>
        </p:txBody>
      </p:sp>
      <p:pic>
        <p:nvPicPr>
          <p:cNvPr id="3074" name="Picture 2"/>
          <p:cNvPicPr>
            <a:picLocks noChangeAspect="1" noChangeArrowheads="1"/>
          </p:cNvPicPr>
          <p:nvPr/>
        </p:nvPicPr>
        <p:blipFill>
          <a:blip r:embed="rId4"/>
          <a:srcRect/>
          <a:stretch>
            <a:fillRect/>
          </a:stretch>
        </p:blipFill>
        <p:spPr bwMode="auto">
          <a:xfrm>
            <a:off x="1857356" y="3143248"/>
            <a:ext cx="3009917" cy="2643206"/>
          </a:xfrm>
          <a:prstGeom prst="roundRect">
            <a:avLst/>
          </a:prstGeom>
          <a:noFill/>
          <a:ln w="9525">
            <a:solidFill>
              <a:schemeClr val="bg2">
                <a:lumMod val="75000"/>
              </a:schemeClr>
            </a:solidFill>
            <a:miter lim="800000"/>
            <a:headEnd/>
            <a:tailEnd/>
          </a:ln>
          <a:effectLst/>
        </p:spPr>
      </p:pic>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noChangeAspect="1"/>
          </p:cNvGrpSpPr>
          <p:nvPr/>
        </p:nvGrpSpPr>
        <p:grpSpPr bwMode="auto">
          <a:xfrm>
            <a:off x="1031875" y="1452563"/>
            <a:ext cx="7427913" cy="4929187"/>
            <a:chOff x="540" y="765"/>
            <a:chExt cx="4679" cy="3105"/>
          </a:xfrm>
        </p:grpSpPr>
        <p:sp>
          <p:nvSpPr>
            <p:cNvPr id="15366" name="AutoShape 3"/>
            <p:cNvSpPr>
              <a:spLocks noChangeAspect="1" noChangeArrowheads="1" noTextEdit="1"/>
            </p:cNvSpPr>
            <p:nvPr/>
          </p:nvSpPr>
          <p:spPr bwMode="auto">
            <a:xfrm>
              <a:off x="540" y="765"/>
              <a:ext cx="4679" cy="3105"/>
            </a:xfrm>
            <a:prstGeom prst="rect">
              <a:avLst/>
            </a:prstGeom>
            <a:noFill/>
            <a:ln w="9525">
              <a:noFill/>
              <a:miter lim="800000"/>
              <a:headEnd/>
              <a:tailEnd/>
            </a:ln>
          </p:spPr>
          <p:txBody>
            <a:bodyPr/>
            <a:lstStyle/>
            <a:p>
              <a:endParaRPr lang="ar-EG"/>
            </a:p>
          </p:txBody>
        </p:sp>
        <p:sp>
          <p:nvSpPr>
            <p:cNvPr id="15367" name="Rectangle 5"/>
            <p:cNvSpPr>
              <a:spLocks noChangeArrowheads="1"/>
            </p:cNvSpPr>
            <p:nvPr/>
          </p:nvSpPr>
          <p:spPr bwMode="auto">
            <a:xfrm>
              <a:off x="600" y="916"/>
              <a:ext cx="4619" cy="2954"/>
            </a:xfrm>
            <a:prstGeom prst="rect">
              <a:avLst/>
            </a:prstGeom>
            <a:solidFill>
              <a:srgbClr val="00FFFF"/>
            </a:solidFill>
            <a:ln w="0">
              <a:solidFill>
                <a:srgbClr val="000000"/>
              </a:solidFill>
              <a:miter lim="800000"/>
              <a:headEnd/>
              <a:tailEnd/>
            </a:ln>
          </p:spPr>
          <p:txBody>
            <a:bodyPr/>
            <a:lstStyle/>
            <a:p>
              <a:pPr algn="r" rtl="1"/>
              <a:endParaRPr lang="ar-EG" b="1">
                <a:latin typeface="Arial" pitchFamily="34" charset="0"/>
              </a:endParaRPr>
            </a:p>
          </p:txBody>
        </p:sp>
        <p:sp>
          <p:nvSpPr>
            <p:cNvPr id="4102" name="Freeform 6"/>
            <p:cNvSpPr>
              <a:spLocks/>
            </p:cNvSpPr>
            <p:nvPr/>
          </p:nvSpPr>
          <p:spPr bwMode="auto">
            <a:xfrm>
              <a:off x="540" y="916"/>
              <a:ext cx="4619" cy="2954"/>
            </a:xfrm>
            <a:custGeom>
              <a:avLst/>
              <a:gdLst/>
              <a:ahLst/>
              <a:cxnLst>
                <a:cxn ang="0">
                  <a:pos x="4225" y="0"/>
                </a:cxn>
                <a:cxn ang="0">
                  <a:pos x="0" y="0"/>
                </a:cxn>
                <a:cxn ang="0">
                  <a:pos x="0" y="2954"/>
                </a:cxn>
                <a:cxn ang="0">
                  <a:pos x="4619" y="2954"/>
                </a:cxn>
                <a:cxn ang="0">
                  <a:pos x="4619" y="578"/>
                </a:cxn>
                <a:cxn ang="0">
                  <a:pos x="4225" y="0"/>
                </a:cxn>
              </a:cxnLst>
              <a:rect l="0" t="0" r="r" b="b"/>
              <a:pathLst>
                <a:path w="4619" h="2954">
                  <a:moveTo>
                    <a:pt x="4225" y="0"/>
                  </a:moveTo>
                  <a:lnTo>
                    <a:pt x="0" y="0"/>
                  </a:lnTo>
                  <a:lnTo>
                    <a:pt x="0" y="2954"/>
                  </a:lnTo>
                  <a:lnTo>
                    <a:pt x="4619" y="2954"/>
                  </a:lnTo>
                  <a:lnTo>
                    <a:pt x="4619" y="578"/>
                  </a:lnTo>
                  <a:lnTo>
                    <a:pt x="4225"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r" rtl="1">
                <a:defRPr/>
              </a:pPr>
              <a:endParaRPr lang="ar-EG" b="1">
                <a:solidFill>
                  <a:schemeClr val="tx1"/>
                </a:solidFill>
              </a:endParaRPr>
            </a:p>
          </p:txBody>
        </p:sp>
        <p:sp>
          <p:nvSpPr>
            <p:cNvPr id="15369" name="Freeform 7"/>
            <p:cNvSpPr>
              <a:spLocks/>
            </p:cNvSpPr>
            <p:nvPr/>
          </p:nvSpPr>
          <p:spPr bwMode="auto">
            <a:xfrm>
              <a:off x="4770" y="926"/>
              <a:ext cx="394" cy="578"/>
            </a:xfrm>
            <a:custGeom>
              <a:avLst/>
              <a:gdLst>
                <a:gd name="T0" fmla="*/ 394 w 394"/>
                <a:gd name="T1" fmla="*/ 578 h 578"/>
                <a:gd name="T2" fmla="*/ 0 w 394"/>
                <a:gd name="T3" fmla="*/ 0 h 578"/>
                <a:gd name="T4" fmla="*/ 0 w 394"/>
                <a:gd name="T5" fmla="*/ 578 h 578"/>
                <a:gd name="T6" fmla="*/ 394 w 394"/>
                <a:gd name="T7" fmla="*/ 578 h 578"/>
                <a:gd name="T8" fmla="*/ 0 60000 65536"/>
                <a:gd name="T9" fmla="*/ 0 60000 65536"/>
                <a:gd name="T10" fmla="*/ 0 60000 65536"/>
                <a:gd name="T11" fmla="*/ 0 60000 65536"/>
                <a:gd name="T12" fmla="*/ 0 w 394"/>
                <a:gd name="T13" fmla="*/ 0 h 578"/>
                <a:gd name="T14" fmla="*/ 394 w 394"/>
                <a:gd name="T15" fmla="*/ 578 h 578"/>
              </a:gdLst>
              <a:ahLst/>
              <a:cxnLst>
                <a:cxn ang="T8">
                  <a:pos x="T0" y="T1"/>
                </a:cxn>
                <a:cxn ang="T9">
                  <a:pos x="T2" y="T3"/>
                </a:cxn>
                <a:cxn ang="T10">
                  <a:pos x="T4" y="T5"/>
                </a:cxn>
                <a:cxn ang="T11">
                  <a:pos x="T6" y="T7"/>
                </a:cxn>
              </a:cxnLst>
              <a:rect l="T12" t="T13" r="T14" b="T15"/>
              <a:pathLst>
                <a:path w="394" h="578">
                  <a:moveTo>
                    <a:pt x="394" y="578"/>
                  </a:moveTo>
                  <a:lnTo>
                    <a:pt x="0" y="0"/>
                  </a:lnTo>
                  <a:lnTo>
                    <a:pt x="0" y="578"/>
                  </a:lnTo>
                  <a:lnTo>
                    <a:pt x="394" y="578"/>
                  </a:lnTo>
                  <a:close/>
                </a:path>
              </a:pathLst>
            </a:custGeom>
            <a:solidFill>
              <a:srgbClr val="0080FF"/>
            </a:solidFill>
            <a:ln w="0">
              <a:solidFill>
                <a:srgbClr val="000000"/>
              </a:solidFill>
              <a:round/>
              <a:headEnd/>
              <a:tailEnd/>
            </a:ln>
          </p:spPr>
          <p:txBody>
            <a:bodyPr/>
            <a:lstStyle/>
            <a:p>
              <a:endParaRPr lang="ar-EG"/>
            </a:p>
          </p:txBody>
        </p:sp>
      </p:grpSp>
      <p:sp>
        <p:nvSpPr>
          <p:cNvPr id="13" name="مستطيل 12"/>
          <p:cNvSpPr>
            <a:spLocks noChangeArrowheads="1"/>
          </p:cNvSpPr>
          <p:nvPr/>
        </p:nvSpPr>
        <p:spPr bwMode="auto">
          <a:xfrm>
            <a:off x="1531938" y="4953000"/>
            <a:ext cx="6215062" cy="646113"/>
          </a:xfrm>
          <a:prstGeom prst="rect">
            <a:avLst/>
          </a:prstGeom>
          <a:noFill/>
          <a:ln w="9525">
            <a:noFill/>
            <a:miter lim="800000"/>
            <a:headEnd/>
            <a:tailEnd/>
          </a:ln>
        </p:spPr>
        <p:txBody>
          <a:bodyPr>
            <a:spAutoFit/>
          </a:bodyPr>
          <a:lstStyle/>
          <a:p>
            <a:pPr algn="ctr" rtl="1"/>
            <a:r>
              <a:rPr lang="ar-SA" sz="3600" b="1">
                <a:latin typeface="Arial" pitchFamily="34" charset="0"/>
              </a:rPr>
              <a:t>3- الدعاء في أي وقت بطلب السقيا.</a:t>
            </a:r>
            <a:endParaRPr lang="ar-EG" sz="3600" b="1">
              <a:latin typeface="Arial" pitchFamily="34" charset="0"/>
            </a:endParaRPr>
          </a:p>
        </p:txBody>
      </p:sp>
      <p:sp>
        <p:nvSpPr>
          <p:cNvPr id="15364" name="AutoShape 11"/>
          <p:cNvSpPr>
            <a:spLocks noChangeArrowheads="1"/>
          </p:cNvSpPr>
          <p:nvPr/>
        </p:nvSpPr>
        <p:spPr bwMode="auto">
          <a:xfrm>
            <a:off x="1979613" y="404813"/>
            <a:ext cx="6264275" cy="1079500"/>
          </a:xfrm>
          <a:prstGeom prst="wedgeEllipseCallout">
            <a:avLst>
              <a:gd name="adj1" fmla="val -60972"/>
              <a:gd name="adj2" fmla="val 90000"/>
            </a:avLst>
          </a:prstGeom>
          <a:solidFill>
            <a:srgbClr val="FF0000"/>
          </a:solidFill>
          <a:ln w="76200" algn="ctr">
            <a:solidFill>
              <a:schemeClr val="accent2"/>
            </a:solidFill>
            <a:prstDash val="lgDashDotDot"/>
            <a:miter lim="800000"/>
            <a:headEnd/>
            <a:tailEnd/>
          </a:ln>
        </p:spPr>
        <p:txBody>
          <a:bodyPr anchor="ctr"/>
          <a:lstStyle/>
          <a:p>
            <a:pPr algn="ctr" rtl="1"/>
            <a:r>
              <a:rPr lang="ar-EG" sz="4000" b="1"/>
              <a:t>تعريف الاستسقاء</a:t>
            </a:r>
            <a:endParaRPr lang="en-US" sz="4000" b="1"/>
          </a:p>
        </p:txBody>
      </p:sp>
      <p:pic>
        <p:nvPicPr>
          <p:cNvPr id="15370" name="Picture 10"/>
          <p:cNvPicPr>
            <a:picLocks noChangeAspect="1" noChangeArrowheads="1"/>
          </p:cNvPicPr>
          <p:nvPr/>
        </p:nvPicPr>
        <p:blipFill>
          <a:blip r:embed="rId4">
            <a:lum bright="-10000" contrast="30000"/>
          </a:blip>
          <a:srcRect/>
          <a:stretch>
            <a:fillRect/>
          </a:stretch>
        </p:blipFill>
        <p:spPr bwMode="auto">
          <a:xfrm>
            <a:off x="3143250" y="1857375"/>
            <a:ext cx="3419475" cy="2886075"/>
          </a:xfrm>
          <a:prstGeom prst="rect">
            <a:avLst/>
          </a:prstGeom>
          <a:noFill/>
          <a:ln w="9525">
            <a:noFill/>
            <a:miter lim="800000"/>
            <a:headEnd/>
            <a:tailEnd/>
          </a:ln>
        </p:spPr>
      </p:pic>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ox(in)">
                                      <p:cBhvr>
                                        <p:cTn id="7" dur="500"/>
                                        <p:tgtEl>
                                          <p:spTgt spid="15370"/>
                                        </p:tgtEl>
                                      </p:cBhvr>
                                    </p:animEffect>
                                  </p:childTnLst>
                                </p:cTn>
                              </p:par>
                              <p:par>
                                <p:cTn id="8" presetID="1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Right)">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الدعاء في أي وقت بطلب السقي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7"/>
          <p:cNvGrpSpPr>
            <a:grpSpLocks/>
          </p:cNvGrpSpPr>
          <p:nvPr/>
        </p:nvGrpSpPr>
        <p:grpSpPr bwMode="auto">
          <a:xfrm>
            <a:off x="1115616" y="908720"/>
            <a:ext cx="7848872" cy="4329101"/>
            <a:chOff x="2643174" y="881711"/>
            <a:chExt cx="3214710" cy="1963457"/>
          </a:xfrm>
          <a:effectLst>
            <a:outerShdw blurRad="76200" dir="13500000" sy="23000" kx="1200000" algn="br" rotWithShape="0">
              <a:prstClr val="black">
                <a:alpha val="20000"/>
              </a:prstClr>
            </a:outerShdw>
          </a:effectLst>
        </p:grpSpPr>
        <p:sp>
          <p:nvSpPr>
            <p:cNvPr id="3" name="شكل حر 15"/>
            <p:cNvSpPr/>
            <p:nvPr/>
          </p:nvSpPr>
          <p:spPr>
            <a:xfrm>
              <a:off x="2643174" y="881711"/>
              <a:ext cx="3214710" cy="1861570"/>
            </a:xfrm>
            <a:custGeom>
              <a:avLst/>
              <a:gdLst>
                <a:gd name="connsiteX0" fmla="*/ 2090057 w 2987331"/>
                <a:gd name="connsiteY0" fmla="*/ 217715 h 2452746"/>
                <a:gd name="connsiteX1" fmla="*/ 2177143 w 2987331"/>
                <a:gd name="connsiteY1" fmla="*/ 174172 h 2452746"/>
                <a:gd name="connsiteX2" fmla="*/ 2307771 w 2987331"/>
                <a:gd name="connsiteY2" fmla="*/ 130629 h 2452746"/>
                <a:gd name="connsiteX3" fmla="*/ 2460171 w 2987331"/>
                <a:gd name="connsiteY3" fmla="*/ 195943 h 2452746"/>
                <a:gd name="connsiteX4" fmla="*/ 2503714 w 2987331"/>
                <a:gd name="connsiteY4" fmla="*/ 261257 h 2452746"/>
                <a:gd name="connsiteX5" fmla="*/ 2634343 w 2987331"/>
                <a:gd name="connsiteY5" fmla="*/ 370115 h 2452746"/>
                <a:gd name="connsiteX6" fmla="*/ 2721428 w 2987331"/>
                <a:gd name="connsiteY6" fmla="*/ 566057 h 2452746"/>
                <a:gd name="connsiteX7" fmla="*/ 2808514 w 2987331"/>
                <a:gd name="connsiteY7" fmla="*/ 609600 h 2452746"/>
                <a:gd name="connsiteX8" fmla="*/ 2982686 w 2987331"/>
                <a:gd name="connsiteY8" fmla="*/ 674915 h 2452746"/>
                <a:gd name="connsiteX9" fmla="*/ 2960914 w 2987331"/>
                <a:gd name="connsiteY9" fmla="*/ 740229 h 2452746"/>
                <a:gd name="connsiteX10" fmla="*/ 2917371 w 2987331"/>
                <a:gd name="connsiteY10" fmla="*/ 805543 h 2452746"/>
                <a:gd name="connsiteX11" fmla="*/ 2873828 w 2987331"/>
                <a:gd name="connsiteY11" fmla="*/ 1262743 h 2452746"/>
                <a:gd name="connsiteX12" fmla="*/ 2808514 w 2987331"/>
                <a:gd name="connsiteY12" fmla="*/ 1306286 h 2452746"/>
                <a:gd name="connsiteX13" fmla="*/ 2634343 w 2987331"/>
                <a:gd name="connsiteY13" fmla="*/ 1371600 h 2452746"/>
                <a:gd name="connsiteX14" fmla="*/ 2503714 w 2987331"/>
                <a:gd name="connsiteY14" fmla="*/ 1458686 h 2452746"/>
                <a:gd name="connsiteX15" fmla="*/ 2329543 w 2987331"/>
                <a:gd name="connsiteY15" fmla="*/ 1502229 h 2452746"/>
                <a:gd name="connsiteX16" fmla="*/ 2177143 w 2987331"/>
                <a:gd name="connsiteY16" fmla="*/ 1611086 h 2452746"/>
                <a:gd name="connsiteX17" fmla="*/ 2111828 w 2987331"/>
                <a:gd name="connsiteY17" fmla="*/ 1763486 h 2452746"/>
                <a:gd name="connsiteX18" fmla="*/ 2133600 w 2987331"/>
                <a:gd name="connsiteY18" fmla="*/ 1937657 h 2452746"/>
                <a:gd name="connsiteX19" fmla="*/ 2155371 w 2987331"/>
                <a:gd name="connsiteY19" fmla="*/ 2002972 h 2452746"/>
                <a:gd name="connsiteX20" fmla="*/ 2068286 w 2987331"/>
                <a:gd name="connsiteY20" fmla="*/ 2220686 h 2452746"/>
                <a:gd name="connsiteX21" fmla="*/ 1937657 w 2987331"/>
                <a:gd name="connsiteY21" fmla="*/ 2264229 h 2452746"/>
                <a:gd name="connsiteX22" fmla="*/ 1741714 w 2987331"/>
                <a:gd name="connsiteY22" fmla="*/ 2307772 h 2452746"/>
                <a:gd name="connsiteX23" fmla="*/ 1567543 w 2987331"/>
                <a:gd name="connsiteY23" fmla="*/ 2351315 h 2452746"/>
                <a:gd name="connsiteX24" fmla="*/ 1502228 w 2987331"/>
                <a:gd name="connsiteY24" fmla="*/ 2394857 h 2452746"/>
                <a:gd name="connsiteX25" fmla="*/ 1023257 w 2987331"/>
                <a:gd name="connsiteY25" fmla="*/ 2394857 h 2452746"/>
                <a:gd name="connsiteX26" fmla="*/ 870857 w 2987331"/>
                <a:gd name="connsiteY26" fmla="*/ 2329543 h 2452746"/>
                <a:gd name="connsiteX27" fmla="*/ 674914 w 2987331"/>
                <a:gd name="connsiteY27" fmla="*/ 2264229 h 2452746"/>
                <a:gd name="connsiteX28" fmla="*/ 609600 w 2987331"/>
                <a:gd name="connsiteY28" fmla="*/ 2220686 h 2452746"/>
                <a:gd name="connsiteX29" fmla="*/ 609600 w 2987331"/>
                <a:gd name="connsiteY29" fmla="*/ 1915886 h 2452746"/>
                <a:gd name="connsiteX30" fmla="*/ 544286 w 2987331"/>
                <a:gd name="connsiteY30" fmla="*/ 1872343 h 2452746"/>
                <a:gd name="connsiteX31" fmla="*/ 435428 w 2987331"/>
                <a:gd name="connsiteY31" fmla="*/ 1785257 h 2452746"/>
                <a:gd name="connsiteX32" fmla="*/ 326571 w 2987331"/>
                <a:gd name="connsiteY32" fmla="*/ 1741715 h 2452746"/>
                <a:gd name="connsiteX33" fmla="*/ 261257 w 2987331"/>
                <a:gd name="connsiteY33" fmla="*/ 1698172 h 2452746"/>
                <a:gd name="connsiteX34" fmla="*/ 152400 w 2987331"/>
                <a:gd name="connsiteY34" fmla="*/ 1567543 h 2452746"/>
                <a:gd name="connsiteX35" fmla="*/ 65314 w 2987331"/>
                <a:gd name="connsiteY35" fmla="*/ 1436915 h 2452746"/>
                <a:gd name="connsiteX36" fmla="*/ 21771 w 2987331"/>
                <a:gd name="connsiteY36" fmla="*/ 1306286 h 2452746"/>
                <a:gd name="connsiteX37" fmla="*/ 0 w 2987331"/>
                <a:gd name="connsiteY37" fmla="*/ 1240972 h 2452746"/>
                <a:gd name="connsiteX38" fmla="*/ 65314 w 2987331"/>
                <a:gd name="connsiteY38" fmla="*/ 1023257 h 2452746"/>
                <a:gd name="connsiteX39" fmla="*/ 108857 w 2987331"/>
                <a:gd name="connsiteY39" fmla="*/ 957943 h 2452746"/>
                <a:gd name="connsiteX40" fmla="*/ 174171 w 2987331"/>
                <a:gd name="connsiteY40" fmla="*/ 936172 h 2452746"/>
                <a:gd name="connsiteX41" fmla="*/ 304800 w 2987331"/>
                <a:gd name="connsiteY41" fmla="*/ 849086 h 2452746"/>
                <a:gd name="connsiteX42" fmla="*/ 261257 w 2987331"/>
                <a:gd name="connsiteY42" fmla="*/ 609600 h 2452746"/>
                <a:gd name="connsiteX43" fmla="*/ 195943 w 2987331"/>
                <a:gd name="connsiteY43" fmla="*/ 544286 h 2452746"/>
                <a:gd name="connsiteX44" fmla="*/ 174171 w 2987331"/>
                <a:gd name="connsiteY44" fmla="*/ 478972 h 2452746"/>
                <a:gd name="connsiteX45" fmla="*/ 261257 w 2987331"/>
                <a:gd name="connsiteY45" fmla="*/ 348343 h 2452746"/>
                <a:gd name="connsiteX46" fmla="*/ 348343 w 2987331"/>
                <a:gd name="connsiteY46" fmla="*/ 326572 h 2452746"/>
                <a:gd name="connsiteX47" fmla="*/ 435428 w 2987331"/>
                <a:gd name="connsiteY47" fmla="*/ 283029 h 2452746"/>
                <a:gd name="connsiteX48" fmla="*/ 544286 w 2987331"/>
                <a:gd name="connsiteY48" fmla="*/ 261257 h 2452746"/>
                <a:gd name="connsiteX49" fmla="*/ 1023257 w 2987331"/>
                <a:gd name="connsiteY49" fmla="*/ 239486 h 2452746"/>
                <a:gd name="connsiteX50" fmla="*/ 1088571 w 2987331"/>
                <a:gd name="connsiteY50" fmla="*/ 195943 h 2452746"/>
                <a:gd name="connsiteX51" fmla="*/ 1262743 w 2987331"/>
                <a:gd name="connsiteY51" fmla="*/ 108857 h 2452746"/>
                <a:gd name="connsiteX52" fmla="*/ 1415143 w 2987331"/>
                <a:gd name="connsiteY52" fmla="*/ 21772 h 2452746"/>
                <a:gd name="connsiteX53" fmla="*/ 1502228 w 2987331"/>
                <a:gd name="connsiteY53" fmla="*/ 0 h 2452746"/>
                <a:gd name="connsiteX54" fmla="*/ 1807028 w 2987331"/>
                <a:gd name="connsiteY54" fmla="*/ 43543 h 2452746"/>
                <a:gd name="connsiteX55" fmla="*/ 1872343 w 2987331"/>
                <a:gd name="connsiteY55" fmla="*/ 65315 h 2452746"/>
                <a:gd name="connsiteX56" fmla="*/ 1915886 w 2987331"/>
                <a:gd name="connsiteY56" fmla="*/ 130629 h 2452746"/>
                <a:gd name="connsiteX57" fmla="*/ 1981200 w 2987331"/>
                <a:gd name="connsiteY57" fmla="*/ 152400 h 2452746"/>
                <a:gd name="connsiteX58" fmla="*/ 2090057 w 2987331"/>
                <a:gd name="connsiteY58" fmla="*/ 217715 h 24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987331" h="2452746">
                  <a:moveTo>
                    <a:pt x="2090057" y="217715"/>
                  </a:moveTo>
                  <a:cubicBezTo>
                    <a:pt x="2122714" y="221344"/>
                    <a:pt x="2147009" y="186226"/>
                    <a:pt x="2177143" y="174172"/>
                  </a:cubicBezTo>
                  <a:cubicBezTo>
                    <a:pt x="2219758" y="157126"/>
                    <a:pt x="2307771" y="130629"/>
                    <a:pt x="2307771" y="130629"/>
                  </a:cubicBezTo>
                  <a:cubicBezTo>
                    <a:pt x="2374394" y="147284"/>
                    <a:pt x="2410053" y="145825"/>
                    <a:pt x="2460171" y="195943"/>
                  </a:cubicBezTo>
                  <a:cubicBezTo>
                    <a:pt x="2478673" y="214445"/>
                    <a:pt x="2486963" y="241156"/>
                    <a:pt x="2503714" y="261257"/>
                  </a:cubicBezTo>
                  <a:cubicBezTo>
                    <a:pt x="2556101" y="324122"/>
                    <a:pt x="2570119" y="327299"/>
                    <a:pt x="2634343" y="370115"/>
                  </a:cubicBezTo>
                  <a:cubicBezTo>
                    <a:pt x="2648917" y="413836"/>
                    <a:pt x="2673659" y="526249"/>
                    <a:pt x="2721428" y="566057"/>
                  </a:cubicBezTo>
                  <a:cubicBezTo>
                    <a:pt x="2746361" y="586834"/>
                    <a:pt x="2780335" y="593498"/>
                    <a:pt x="2808514" y="609600"/>
                  </a:cubicBezTo>
                  <a:cubicBezTo>
                    <a:pt x="2929261" y="678598"/>
                    <a:pt x="2813319" y="641041"/>
                    <a:pt x="2982686" y="674915"/>
                  </a:cubicBezTo>
                  <a:cubicBezTo>
                    <a:pt x="2975429" y="696686"/>
                    <a:pt x="2971177" y="719703"/>
                    <a:pt x="2960914" y="740229"/>
                  </a:cubicBezTo>
                  <a:cubicBezTo>
                    <a:pt x="2949212" y="763632"/>
                    <a:pt x="2921673" y="779733"/>
                    <a:pt x="2917371" y="805543"/>
                  </a:cubicBezTo>
                  <a:cubicBezTo>
                    <a:pt x="2892203" y="956550"/>
                    <a:pt x="2906349" y="1113147"/>
                    <a:pt x="2873828" y="1262743"/>
                  </a:cubicBezTo>
                  <a:cubicBezTo>
                    <a:pt x="2868270" y="1288312"/>
                    <a:pt x="2831918" y="1294584"/>
                    <a:pt x="2808514" y="1306286"/>
                  </a:cubicBezTo>
                  <a:cubicBezTo>
                    <a:pt x="2575279" y="1422904"/>
                    <a:pt x="2987331" y="1179061"/>
                    <a:pt x="2634343" y="1371600"/>
                  </a:cubicBezTo>
                  <a:cubicBezTo>
                    <a:pt x="2588401" y="1396659"/>
                    <a:pt x="2554484" y="1445994"/>
                    <a:pt x="2503714" y="1458686"/>
                  </a:cubicBezTo>
                  <a:cubicBezTo>
                    <a:pt x="2445657" y="1473200"/>
                    <a:pt x="2386316" y="1483305"/>
                    <a:pt x="2329543" y="1502229"/>
                  </a:cubicBezTo>
                  <a:cubicBezTo>
                    <a:pt x="2267718" y="1522838"/>
                    <a:pt x="2215317" y="1557643"/>
                    <a:pt x="2177143" y="1611086"/>
                  </a:cubicBezTo>
                  <a:cubicBezTo>
                    <a:pt x="2143515" y="1658165"/>
                    <a:pt x="2129595" y="1710186"/>
                    <a:pt x="2111828" y="1763486"/>
                  </a:cubicBezTo>
                  <a:cubicBezTo>
                    <a:pt x="2119085" y="1821543"/>
                    <a:pt x="2123134" y="1880092"/>
                    <a:pt x="2133600" y="1937657"/>
                  </a:cubicBezTo>
                  <a:cubicBezTo>
                    <a:pt x="2137705" y="1960236"/>
                    <a:pt x="2155371" y="1980023"/>
                    <a:pt x="2155371" y="2002972"/>
                  </a:cubicBezTo>
                  <a:cubicBezTo>
                    <a:pt x="2155371" y="2096078"/>
                    <a:pt x="2154211" y="2172950"/>
                    <a:pt x="2068286" y="2220686"/>
                  </a:cubicBezTo>
                  <a:cubicBezTo>
                    <a:pt x="2028164" y="2242976"/>
                    <a:pt x="1982185" y="2253097"/>
                    <a:pt x="1937657" y="2264229"/>
                  </a:cubicBezTo>
                  <a:cubicBezTo>
                    <a:pt x="1635808" y="2339690"/>
                    <a:pt x="2101111" y="2224833"/>
                    <a:pt x="1741714" y="2307772"/>
                  </a:cubicBezTo>
                  <a:cubicBezTo>
                    <a:pt x="1683403" y="2321229"/>
                    <a:pt x="1567543" y="2351315"/>
                    <a:pt x="1567543" y="2351315"/>
                  </a:cubicBezTo>
                  <a:cubicBezTo>
                    <a:pt x="1545771" y="2365829"/>
                    <a:pt x="1526278" y="2384550"/>
                    <a:pt x="1502228" y="2394857"/>
                  </a:cubicBezTo>
                  <a:cubicBezTo>
                    <a:pt x="1367152" y="2452746"/>
                    <a:pt x="1099892" y="2399115"/>
                    <a:pt x="1023257" y="2394857"/>
                  </a:cubicBezTo>
                  <a:cubicBezTo>
                    <a:pt x="890895" y="2306617"/>
                    <a:pt x="1031530" y="2389796"/>
                    <a:pt x="870857" y="2329543"/>
                  </a:cubicBezTo>
                  <a:cubicBezTo>
                    <a:pt x="664833" y="2252283"/>
                    <a:pt x="913468" y="2311939"/>
                    <a:pt x="674914" y="2264229"/>
                  </a:cubicBezTo>
                  <a:cubicBezTo>
                    <a:pt x="653143" y="2249715"/>
                    <a:pt x="614732" y="2246344"/>
                    <a:pt x="609600" y="2220686"/>
                  </a:cubicBezTo>
                  <a:cubicBezTo>
                    <a:pt x="574251" y="2043943"/>
                    <a:pt x="688216" y="2073120"/>
                    <a:pt x="609600" y="1915886"/>
                  </a:cubicBezTo>
                  <a:cubicBezTo>
                    <a:pt x="597898" y="1892482"/>
                    <a:pt x="565219" y="1888043"/>
                    <a:pt x="544286" y="1872343"/>
                  </a:cubicBezTo>
                  <a:cubicBezTo>
                    <a:pt x="507111" y="1844462"/>
                    <a:pt x="475275" y="1809165"/>
                    <a:pt x="435428" y="1785257"/>
                  </a:cubicBezTo>
                  <a:cubicBezTo>
                    <a:pt x="401916" y="1765150"/>
                    <a:pt x="361526" y="1759192"/>
                    <a:pt x="326571" y="1741715"/>
                  </a:cubicBezTo>
                  <a:cubicBezTo>
                    <a:pt x="303167" y="1730013"/>
                    <a:pt x="283028" y="1712686"/>
                    <a:pt x="261257" y="1698172"/>
                  </a:cubicBezTo>
                  <a:cubicBezTo>
                    <a:pt x="105670" y="1464790"/>
                    <a:pt x="347960" y="1818977"/>
                    <a:pt x="152400" y="1567543"/>
                  </a:cubicBezTo>
                  <a:cubicBezTo>
                    <a:pt x="120271" y="1526235"/>
                    <a:pt x="65314" y="1436915"/>
                    <a:pt x="65314" y="1436915"/>
                  </a:cubicBezTo>
                  <a:lnTo>
                    <a:pt x="21771" y="1306286"/>
                  </a:lnTo>
                  <a:lnTo>
                    <a:pt x="0" y="1240972"/>
                  </a:lnTo>
                  <a:cubicBezTo>
                    <a:pt x="22043" y="1108710"/>
                    <a:pt x="5752" y="1127490"/>
                    <a:pt x="65314" y="1023257"/>
                  </a:cubicBezTo>
                  <a:cubicBezTo>
                    <a:pt x="78296" y="1000539"/>
                    <a:pt x="88425" y="974289"/>
                    <a:pt x="108857" y="957943"/>
                  </a:cubicBezTo>
                  <a:cubicBezTo>
                    <a:pt x="126777" y="943607"/>
                    <a:pt x="152400" y="943429"/>
                    <a:pt x="174171" y="936172"/>
                  </a:cubicBezTo>
                  <a:cubicBezTo>
                    <a:pt x="217714" y="907143"/>
                    <a:pt x="311291" y="901014"/>
                    <a:pt x="304800" y="849086"/>
                  </a:cubicBezTo>
                  <a:cubicBezTo>
                    <a:pt x="303878" y="841707"/>
                    <a:pt x="292235" y="656068"/>
                    <a:pt x="261257" y="609600"/>
                  </a:cubicBezTo>
                  <a:cubicBezTo>
                    <a:pt x="244178" y="583982"/>
                    <a:pt x="217714" y="566057"/>
                    <a:pt x="195943" y="544286"/>
                  </a:cubicBezTo>
                  <a:cubicBezTo>
                    <a:pt x="188686" y="522515"/>
                    <a:pt x="174171" y="501921"/>
                    <a:pt x="174171" y="478972"/>
                  </a:cubicBezTo>
                  <a:cubicBezTo>
                    <a:pt x="174171" y="428501"/>
                    <a:pt x="221988" y="370782"/>
                    <a:pt x="261257" y="348343"/>
                  </a:cubicBezTo>
                  <a:cubicBezTo>
                    <a:pt x="287237" y="333498"/>
                    <a:pt x="319314" y="333829"/>
                    <a:pt x="348343" y="326572"/>
                  </a:cubicBezTo>
                  <a:cubicBezTo>
                    <a:pt x="377371" y="312058"/>
                    <a:pt x="404639" y="293292"/>
                    <a:pt x="435428" y="283029"/>
                  </a:cubicBezTo>
                  <a:cubicBezTo>
                    <a:pt x="470534" y="271327"/>
                    <a:pt x="507382" y="263991"/>
                    <a:pt x="544286" y="261257"/>
                  </a:cubicBezTo>
                  <a:cubicBezTo>
                    <a:pt x="703671" y="249451"/>
                    <a:pt x="863600" y="246743"/>
                    <a:pt x="1023257" y="239486"/>
                  </a:cubicBezTo>
                  <a:cubicBezTo>
                    <a:pt x="1045028" y="224972"/>
                    <a:pt x="1065600" y="208473"/>
                    <a:pt x="1088571" y="195943"/>
                  </a:cubicBezTo>
                  <a:cubicBezTo>
                    <a:pt x="1145555" y="164861"/>
                    <a:pt x="1208734" y="144862"/>
                    <a:pt x="1262743" y="108857"/>
                  </a:cubicBezTo>
                  <a:cubicBezTo>
                    <a:pt x="1316884" y="72763"/>
                    <a:pt x="1352007" y="45448"/>
                    <a:pt x="1415143" y="21772"/>
                  </a:cubicBezTo>
                  <a:cubicBezTo>
                    <a:pt x="1443160" y="11266"/>
                    <a:pt x="1473200" y="7257"/>
                    <a:pt x="1502228" y="0"/>
                  </a:cubicBezTo>
                  <a:cubicBezTo>
                    <a:pt x="1624145" y="13547"/>
                    <a:pt x="1696124" y="15817"/>
                    <a:pt x="1807028" y="43543"/>
                  </a:cubicBezTo>
                  <a:cubicBezTo>
                    <a:pt x="1829292" y="49109"/>
                    <a:pt x="1850571" y="58058"/>
                    <a:pt x="1872343" y="65315"/>
                  </a:cubicBezTo>
                  <a:cubicBezTo>
                    <a:pt x="1886857" y="87086"/>
                    <a:pt x="1895454" y="114283"/>
                    <a:pt x="1915886" y="130629"/>
                  </a:cubicBezTo>
                  <a:cubicBezTo>
                    <a:pt x="1933806" y="144965"/>
                    <a:pt x="1958936" y="146834"/>
                    <a:pt x="1981200" y="152400"/>
                  </a:cubicBezTo>
                  <a:cubicBezTo>
                    <a:pt x="2130922" y="189831"/>
                    <a:pt x="2057400" y="214086"/>
                    <a:pt x="2090057" y="217715"/>
                  </a:cubicBezTo>
                  <a:close/>
                </a:path>
              </a:pathLst>
            </a:custGeom>
            <a:solidFill>
              <a:srgbClr val="FF66FF"/>
            </a:solidFill>
            <a:ln w="34925">
              <a:solidFill>
                <a:srgbClr val="FFFF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SA" sz="2800"/>
            </a:p>
          </p:txBody>
        </p:sp>
        <p:sp>
          <p:nvSpPr>
            <p:cNvPr id="4" name="مربع نص 16"/>
            <p:cNvSpPr txBox="1">
              <a:spLocks noChangeArrowheads="1"/>
            </p:cNvSpPr>
            <p:nvPr/>
          </p:nvSpPr>
          <p:spPr bwMode="auto">
            <a:xfrm rot="20578722">
              <a:off x="2815786" y="1421334"/>
              <a:ext cx="2527300" cy="1423834"/>
            </a:xfrm>
            <a:prstGeom prst="rect">
              <a:avLst/>
            </a:prstGeom>
            <a:noFill/>
            <a:ln w="9525">
              <a:noFill/>
              <a:miter lim="800000"/>
              <a:headEnd/>
              <a:tailEnd/>
            </a:ln>
          </p:spPr>
          <p:txBody>
            <a:bodyPr>
              <a:spAutoFit/>
            </a:bodyPr>
            <a:lstStyle/>
            <a:p>
              <a:pPr algn="ctr" rtl="1">
                <a:defRPr/>
              </a:pPr>
              <a:r>
                <a:rPr lang="ar-SA" sz="6600" b="1" dirty="0">
                  <a:solidFill>
                    <a:schemeClr val="bg1"/>
                  </a:solidFill>
                  <a:latin typeface="Times New Roman" pitchFamily="18" charset="0"/>
                  <a:cs typeface="Arial" charset="0"/>
                </a:rPr>
                <a:t>وقت مشروعية صلاة الاستسقاء</a:t>
              </a:r>
            </a:p>
            <a:p>
              <a:pPr algn="ctr" rtl="1">
                <a:defRPr/>
              </a:pPr>
              <a:endParaRPr lang="ar-SA" sz="6600" b="1" dirty="0">
                <a:solidFill>
                  <a:schemeClr val="bg1"/>
                </a:solidFill>
                <a:latin typeface="Times New Roman" pitchFamily="18" charset="0"/>
                <a:cs typeface="Arial" charset="0"/>
              </a:endParaRPr>
            </a:p>
          </p:txBody>
        </p:sp>
      </p:gr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وقت مشروعية صلاة الاستسق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39552" y="2357430"/>
            <a:ext cx="8280920" cy="4050038"/>
          </a:xfrm>
          <a:prstGeom prst="round2DiagRect">
            <a:avLst>
              <a:gd name="adj1" fmla="val 50000"/>
              <a:gd name="adj2" fmla="val 50000"/>
            </a:avLst>
          </a:prstGeom>
          <a:solidFill>
            <a:srgbClr val="FFFF00"/>
          </a:solidFill>
          <a:ln>
            <a:noFill/>
          </a:ln>
          <a:effectLst>
            <a:glow rad="101600">
              <a:srgbClr val="FFFF00">
                <a:alpha val="60000"/>
              </a:srgbClr>
            </a:glow>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9" name="Rectangle 7"/>
          <p:cNvSpPr>
            <a:spLocks noChangeArrowheads="1"/>
          </p:cNvSpPr>
          <p:nvPr/>
        </p:nvSpPr>
        <p:spPr bwMode="auto">
          <a:xfrm>
            <a:off x="2862263" y="2917825"/>
            <a:ext cx="5464175" cy="800100"/>
          </a:xfrm>
          <a:prstGeom prst="rect">
            <a:avLst/>
          </a:prstGeom>
          <a:noFill/>
          <a:ln w="9525">
            <a:noFill/>
            <a:miter lim="800000"/>
            <a:headEnd/>
            <a:tailEnd/>
          </a:ln>
        </p:spPr>
        <p:txBody>
          <a:bodyPr>
            <a:spAutoFit/>
          </a:bodyPr>
          <a:lstStyle/>
          <a:p>
            <a:pPr algn="r" rtl="1">
              <a:lnSpc>
                <a:spcPct val="115000"/>
              </a:lnSpc>
              <a:spcAft>
                <a:spcPts val="1000"/>
              </a:spcAft>
            </a:pPr>
            <a:r>
              <a:rPr lang="ar-EG" sz="4000">
                <a:solidFill>
                  <a:srgbClr val="3333FF"/>
                </a:solidFill>
              </a:rPr>
              <a:t>1- حدوث جفاف.</a:t>
            </a:r>
          </a:p>
        </p:txBody>
      </p:sp>
      <p:sp>
        <p:nvSpPr>
          <p:cNvPr id="22" name="مستطيل 21"/>
          <p:cNvSpPr/>
          <p:nvPr/>
        </p:nvSpPr>
        <p:spPr>
          <a:xfrm>
            <a:off x="683568" y="620688"/>
            <a:ext cx="7500958" cy="1077218"/>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lgn="ctr" rtl="1">
              <a:defRPr/>
            </a:pPr>
            <a:r>
              <a:rPr lang="ar-EG" sz="3200" b="1" dirty="0">
                <a:solidFill>
                  <a:schemeClr val="tx1"/>
                </a:solidFill>
              </a:rPr>
              <a:t>تشرع صلاة الاستسقاء إذا حُبس المطر وحصل الضرر من انقطاعه، ويترتّب على انقطاع المطر أمورٌ، منها:</a:t>
            </a:r>
            <a:endParaRPr lang="en-US" sz="3200" b="1" dirty="0">
              <a:solidFill>
                <a:schemeClr val="tx1"/>
              </a:solidFill>
            </a:endParaRPr>
          </a:p>
        </p:txBody>
      </p:sp>
      <p:sp>
        <p:nvSpPr>
          <p:cNvPr id="11" name="Rectangle 7"/>
          <p:cNvSpPr>
            <a:spLocks noChangeArrowheads="1"/>
          </p:cNvSpPr>
          <p:nvPr/>
        </p:nvSpPr>
        <p:spPr bwMode="auto">
          <a:xfrm>
            <a:off x="2317750" y="3576638"/>
            <a:ext cx="6019800" cy="800100"/>
          </a:xfrm>
          <a:prstGeom prst="rect">
            <a:avLst/>
          </a:prstGeom>
          <a:noFill/>
          <a:ln w="9525">
            <a:noFill/>
            <a:miter lim="800000"/>
            <a:headEnd/>
            <a:tailEnd/>
          </a:ln>
        </p:spPr>
        <p:txBody>
          <a:bodyPr>
            <a:spAutoFit/>
          </a:bodyPr>
          <a:lstStyle/>
          <a:p>
            <a:pPr algn="r" rtl="1">
              <a:lnSpc>
                <a:spcPct val="115000"/>
              </a:lnSpc>
              <a:spcBef>
                <a:spcPts val="150"/>
              </a:spcBef>
              <a:spcAft>
                <a:spcPts val="1000"/>
              </a:spcAft>
            </a:pPr>
            <a:r>
              <a:rPr lang="ar-EG" sz="4000">
                <a:solidFill>
                  <a:srgbClr val="3333FF"/>
                </a:solidFill>
              </a:rPr>
              <a:t>2- إتلاف المحاصيل الزراعية.</a:t>
            </a:r>
            <a:endParaRPr lang="en-US" sz="4000">
              <a:solidFill>
                <a:srgbClr val="3333FF"/>
              </a:solidFill>
            </a:endParaRPr>
          </a:p>
        </p:txBody>
      </p:sp>
      <p:sp>
        <p:nvSpPr>
          <p:cNvPr id="12" name="Rectangle 7"/>
          <p:cNvSpPr>
            <a:spLocks noChangeArrowheads="1"/>
          </p:cNvSpPr>
          <p:nvPr/>
        </p:nvSpPr>
        <p:spPr bwMode="auto">
          <a:xfrm>
            <a:off x="1133475" y="4854575"/>
            <a:ext cx="7215188" cy="800100"/>
          </a:xfrm>
          <a:prstGeom prst="rect">
            <a:avLst/>
          </a:prstGeom>
          <a:noFill/>
          <a:ln w="9525">
            <a:noFill/>
            <a:miter lim="800000"/>
            <a:headEnd/>
            <a:tailEnd/>
          </a:ln>
        </p:spPr>
        <p:txBody>
          <a:bodyPr>
            <a:spAutoFit/>
          </a:bodyPr>
          <a:lstStyle/>
          <a:p>
            <a:pPr algn="r" rtl="1">
              <a:lnSpc>
                <a:spcPct val="115000"/>
              </a:lnSpc>
              <a:spcBef>
                <a:spcPts val="150"/>
              </a:spcBef>
              <a:spcAft>
                <a:spcPts val="1000"/>
              </a:spcAft>
            </a:pPr>
            <a:r>
              <a:rPr lang="ar-EG" sz="4000">
                <a:solidFill>
                  <a:srgbClr val="3333FF"/>
                </a:solidFill>
              </a:rPr>
              <a:t>4- موت الحيوانات.</a:t>
            </a:r>
            <a:endParaRPr lang="en-US" sz="4000">
              <a:solidFill>
                <a:srgbClr val="3333FF"/>
              </a:solidFill>
            </a:endParaRPr>
          </a:p>
        </p:txBody>
      </p:sp>
      <p:sp>
        <p:nvSpPr>
          <p:cNvPr id="13" name="Rectangle 7"/>
          <p:cNvSpPr>
            <a:spLocks noChangeArrowheads="1"/>
          </p:cNvSpPr>
          <p:nvPr/>
        </p:nvSpPr>
        <p:spPr bwMode="auto">
          <a:xfrm>
            <a:off x="254000" y="4213225"/>
            <a:ext cx="8104188" cy="800100"/>
          </a:xfrm>
          <a:prstGeom prst="rect">
            <a:avLst/>
          </a:prstGeom>
          <a:noFill/>
          <a:ln w="9525">
            <a:noFill/>
            <a:miter lim="800000"/>
            <a:headEnd/>
            <a:tailEnd/>
          </a:ln>
        </p:spPr>
        <p:txBody>
          <a:bodyPr>
            <a:spAutoFit/>
          </a:bodyPr>
          <a:lstStyle/>
          <a:p>
            <a:pPr algn="r" rtl="1">
              <a:lnSpc>
                <a:spcPct val="115000"/>
              </a:lnSpc>
              <a:spcBef>
                <a:spcPts val="150"/>
              </a:spcBef>
              <a:spcAft>
                <a:spcPts val="1000"/>
              </a:spcAft>
            </a:pPr>
            <a:r>
              <a:rPr lang="ar-EG" sz="4000">
                <a:solidFill>
                  <a:srgbClr val="3333FF"/>
                </a:solidFill>
              </a:rPr>
              <a:t>3- معانات الإنسان لفقده، مما قد يؤدي إلى موته.</a:t>
            </a:r>
            <a:endParaRPr lang="en-US" sz="4000">
              <a:solidFill>
                <a:srgbClr val="3333FF"/>
              </a:solidFill>
            </a:endParaRP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شرع صلاة الاستسقاء إذا حُبس.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subTnLst>
                                    <p:audio>
                                      <p:cMediaNode>
                                        <p:cTn display="0" masterRel="sameClick">
                                          <p:stCondLst>
                                            <p:cond evt="begin" delay="0">
                                              <p:tn val="16"/>
                                            </p:cond>
                                          </p:stCondLst>
                                          <p:endCondLst>
                                            <p:cond evt="onStopAudio" delay="0">
                                              <p:tgtEl>
                                                <p:sldTgt/>
                                              </p:tgtEl>
                                            </p:cond>
                                          </p:endCondLst>
                                        </p:cTn>
                                        <p:tgtEl>
                                          <p:sndTgt r:embed="rId5" name="حدوث جفاف.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6" name="إتلاف المحاصيل الزراعية.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7" name="معانات الإنسان لفقده، مما.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8" name="موت الحيوانا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7"/>
          <a:srcRect/>
          <a:stretch>
            <a:fillRect/>
          </a:stretch>
        </p:blipFill>
        <p:spPr bwMode="auto">
          <a:xfrm>
            <a:off x="827088" y="549275"/>
            <a:ext cx="7929562" cy="5786438"/>
          </a:xfrm>
          <a:prstGeom prst="rect">
            <a:avLst/>
          </a:prstGeom>
          <a:noFill/>
          <a:ln w="9525">
            <a:noFill/>
            <a:miter lim="800000"/>
            <a:headEnd/>
            <a:tailEnd/>
          </a:ln>
        </p:spPr>
      </p:pic>
      <p:grpSp>
        <p:nvGrpSpPr>
          <p:cNvPr id="3" name="مجموعة 3"/>
          <p:cNvGrpSpPr>
            <a:grpSpLocks/>
          </p:cNvGrpSpPr>
          <p:nvPr/>
        </p:nvGrpSpPr>
        <p:grpSpPr bwMode="auto">
          <a:xfrm>
            <a:off x="3635375" y="1341438"/>
            <a:ext cx="2357438" cy="852487"/>
            <a:chOff x="3929058" y="702456"/>
            <a:chExt cx="2357454" cy="852779"/>
          </a:xfrm>
        </p:grpSpPr>
        <p:pic>
          <p:nvPicPr>
            <p:cNvPr id="5" name="Picture 7"/>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3929058" y="702456"/>
              <a:ext cx="2357454" cy="785813"/>
            </a:xfrm>
            <a:prstGeom prst="rect">
              <a:avLst/>
            </a:prstGeom>
            <a:noFill/>
            <a:ln w="9525">
              <a:noFill/>
              <a:miter lim="800000"/>
              <a:headEnd/>
              <a:tailEnd/>
            </a:ln>
          </p:spPr>
        </p:pic>
        <p:sp>
          <p:nvSpPr>
            <p:cNvPr id="6" name="مربع نص 5"/>
            <p:cNvSpPr txBox="1"/>
            <p:nvPr/>
          </p:nvSpPr>
          <p:spPr>
            <a:xfrm>
              <a:off x="4000496" y="785794"/>
              <a:ext cx="2071702" cy="769441"/>
            </a:xfrm>
            <a:prstGeom prst="rect">
              <a:avLst/>
            </a:prstGeom>
            <a:noFill/>
          </p:spPr>
          <p:txBody>
            <a:bodyPr rtlCol="1">
              <a:spAutoFit/>
            </a:bodyPr>
            <a:lstStyle/>
            <a:p>
              <a:pPr algn="ctr" rtl="1" fontAlgn="auto">
                <a:spcBef>
                  <a:spcPts val="0"/>
                </a:spcBef>
                <a:spcAft>
                  <a:spcPts val="0"/>
                </a:spcAft>
                <a:defRPr/>
              </a:pPr>
              <a:r>
                <a:rPr lang="ar-SA" sz="4400" b="1" dirty="0">
                  <a:ln>
                    <a:solidFill>
                      <a:srgbClr val="FF0000"/>
                    </a:solidFill>
                  </a:ln>
                  <a:solidFill>
                    <a:srgbClr val="FFC000"/>
                  </a:solidFill>
                  <a:latin typeface="+mn-lt"/>
                  <a:cs typeface="+mn-cs"/>
                </a:rPr>
                <a:t>حكمها</a:t>
              </a:r>
            </a:p>
          </p:txBody>
        </p:sp>
      </p:grpSp>
      <p:sp>
        <p:nvSpPr>
          <p:cNvPr id="14344" name="Rectangle 8"/>
          <p:cNvSpPr>
            <a:spLocks noChangeArrowheads="1"/>
          </p:cNvSpPr>
          <p:nvPr/>
        </p:nvSpPr>
        <p:spPr bwMode="auto">
          <a:xfrm>
            <a:off x="1547813" y="2189163"/>
            <a:ext cx="5903912" cy="3048000"/>
          </a:xfrm>
          <a:prstGeom prst="rect">
            <a:avLst/>
          </a:prstGeom>
          <a:noFill/>
          <a:ln w="9525" algn="ctr">
            <a:noFill/>
            <a:miter lim="800000"/>
            <a:headEnd/>
            <a:tailEnd/>
          </a:ln>
        </p:spPr>
        <p:txBody>
          <a:bodyPr anchor="ctr">
            <a:spAutoFit/>
          </a:bodyPr>
          <a:lstStyle/>
          <a:p>
            <a:pPr algn="r" rtl="1" eaLnBrk="0" hangingPunct="0"/>
            <a:r>
              <a:rPr lang="ar-EG" sz="3200" b="1">
                <a:solidFill>
                  <a:schemeClr val="tx2"/>
                </a:solidFill>
              </a:rPr>
              <a:t>صلاة الاستسقاء </a:t>
            </a:r>
            <a:r>
              <a:rPr lang="ar-EG" sz="3200" b="1">
                <a:solidFill>
                  <a:srgbClr val="C00000"/>
                </a:solidFill>
              </a:rPr>
              <a:t>سُنّة مؤكدة </a:t>
            </a:r>
            <a:r>
              <a:rPr lang="ar-EG" sz="3200" b="1">
                <a:solidFill>
                  <a:schemeClr val="tx2"/>
                </a:solidFill>
              </a:rPr>
              <a:t>عند وجود سببها؛ لفعل النبي صلى الله عليه وسلم كما في حديث عبد الله بن زيد رضي الله عنه قال: </a:t>
            </a:r>
            <a:r>
              <a:rPr lang="ar-EG" sz="3200" b="1">
                <a:solidFill>
                  <a:schemeClr val="accent2"/>
                </a:solidFill>
              </a:rPr>
              <a:t>"</a:t>
            </a:r>
            <a:r>
              <a:rPr lang="ar-EG" sz="3200" b="1">
                <a:solidFill>
                  <a:srgbClr val="FF6600"/>
                </a:solidFill>
              </a:rPr>
              <a:t>خرج النبي صلى الله عليه وسلم إلى المصلى فاستسقى، واستقبل القبلة، وقلب     رداءه، وصلى ركعتين</a:t>
            </a:r>
            <a:r>
              <a:rPr lang="ar-EG" sz="3200" b="1">
                <a:solidFill>
                  <a:schemeClr val="accent2"/>
                </a:solidFill>
              </a:rPr>
              <a:t>"</a:t>
            </a:r>
            <a:r>
              <a:rPr lang="ar-EG" sz="3200" b="1" baseline="30000">
                <a:solidFill>
                  <a:schemeClr val="accent2"/>
                </a:solidFill>
              </a:rPr>
              <a:t>(1)</a:t>
            </a:r>
            <a:r>
              <a:rPr lang="ar-EG" sz="3200" b="1">
                <a:solidFill>
                  <a:schemeClr val="tx2"/>
                </a:solidFill>
              </a:rPr>
              <a:t>.</a:t>
            </a:r>
          </a:p>
        </p:txBody>
      </p:sp>
      <p:sp>
        <p:nvSpPr>
          <p:cNvPr id="8" name="TextBox 7"/>
          <p:cNvSpPr txBox="1">
            <a:spLocks noChangeArrowheads="1"/>
          </p:cNvSpPr>
          <p:nvPr/>
        </p:nvSpPr>
        <p:spPr bwMode="auto">
          <a:xfrm>
            <a:off x="0" y="5903913"/>
            <a:ext cx="9144000" cy="954087"/>
          </a:xfrm>
          <a:prstGeom prst="rect">
            <a:avLst/>
          </a:prstGeom>
          <a:solidFill>
            <a:srgbClr val="FFFFCC"/>
          </a:solidFill>
          <a:ln w="9525">
            <a:noFill/>
            <a:miter lim="800000"/>
            <a:headEnd/>
            <a:tailEnd/>
          </a:ln>
        </p:spPr>
        <p:txBody>
          <a:bodyPr>
            <a:spAutoFit/>
          </a:bodyPr>
          <a:lstStyle/>
          <a:p>
            <a:pPr algn="ctr" rtl="1"/>
            <a:r>
              <a:rPr lang="ar-EG" sz="2800" b="1" dirty="0">
                <a:solidFill>
                  <a:srgbClr val="C00000"/>
                </a:solidFill>
              </a:rPr>
              <a:t>(1) أخرجه </a:t>
            </a:r>
            <a:r>
              <a:rPr lang="ar-EG" sz="2800" b="1" dirty="0" err="1">
                <a:solidFill>
                  <a:srgbClr val="C00000"/>
                </a:solidFill>
              </a:rPr>
              <a:t>االبخاري</a:t>
            </a:r>
            <a:r>
              <a:rPr lang="ar-EG" sz="2800" b="1" dirty="0">
                <a:solidFill>
                  <a:srgbClr val="C00000"/>
                </a:solidFill>
              </a:rPr>
              <a:t> في كتاب الاستسقاء، باب تحويل الرداء في الاستسقاء، رقم (1012</a:t>
            </a:r>
            <a:r>
              <a:rPr lang="ar-EG" sz="2800" b="1" dirty="0" smtClean="0">
                <a:solidFill>
                  <a:srgbClr val="C00000"/>
                </a:solidFill>
              </a:rPr>
              <a:t>)، </a:t>
            </a:r>
            <a:r>
              <a:rPr lang="ar-EG" sz="2800" b="1" dirty="0">
                <a:solidFill>
                  <a:srgbClr val="C00000"/>
                </a:solidFill>
              </a:rPr>
              <a:t>ومسلم في أول صلاة الاستسقاء، رقم (894).</a:t>
            </a:r>
            <a:endParaRPr lang="en-US" sz="2800" dirty="0">
              <a:solidFill>
                <a:srgbClr val="7030A0"/>
              </a:solidFill>
            </a:endParaRP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0355 - سؤال الويندوز.wav"/>
                                        </p:tgtEl>
                                      </p:cMediaNode>
                                    </p:audio>
                                  </p:subTnLst>
                                </p:cTn>
                              </p:par>
                              <p:par>
                                <p:cTn id="11" presetID="4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حكمها.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4344">
                                            <p:txEl>
                                              <p:pRg st="0" end="0"/>
                                            </p:txEl>
                                          </p:spTgt>
                                        </p:tgtEl>
                                        <p:attrNameLst>
                                          <p:attrName>style.visibility</p:attrName>
                                        </p:attrNameLst>
                                      </p:cBhvr>
                                      <p:to>
                                        <p:strVal val="visible"/>
                                      </p:to>
                                    </p:set>
                                    <p:anim calcmode="lin" valueType="num">
                                      <p:cBhvr>
                                        <p:cTn id="20" dur="1000" fill="hold"/>
                                        <p:tgtEl>
                                          <p:spTgt spid="14344">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14344">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4344">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صلاة الاستسقاء سُنّة مؤكدة.wav"/>
                                        </p:tgtEl>
                                      </p:cMediaNode>
                                    </p:audio>
                                  </p:sub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6" name="أخرجه االبخاري في كتاب الأستسق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5"/>
          <a:srcRect/>
          <a:stretch>
            <a:fillRect/>
          </a:stretch>
        </p:blipFill>
        <p:spPr bwMode="auto">
          <a:xfrm>
            <a:off x="0" y="1341438"/>
            <a:ext cx="6781800" cy="4929187"/>
          </a:xfrm>
          <a:prstGeom prst="rect">
            <a:avLst/>
          </a:prstGeom>
          <a:noFill/>
          <a:ln w="9525">
            <a:noFill/>
            <a:miter lim="800000"/>
            <a:headEnd/>
            <a:tailEnd/>
          </a:ln>
        </p:spPr>
      </p:pic>
      <p:sp>
        <p:nvSpPr>
          <p:cNvPr id="3" name="مربع نص 4"/>
          <p:cNvSpPr txBox="1">
            <a:spLocks noChangeArrowheads="1"/>
          </p:cNvSpPr>
          <p:nvPr/>
        </p:nvSpPr>
        <p:spPr bwMode="auto">
          <a:xfrm>
            <a:off x="476250" y="2532063"/>
            <a:ext cx="5072063" cy="1754187"/>
          </a:xfrm>
          <a:prstGeom prst="rect">
            <a:avLst/>
          </a:prstGeom>
          <a:noFill/>
          <a:ln w="9525">
            <a:noFill/>
            <a:miter lim="800000"/>
            <a:headEnd/>
            <a:tailEnd/>
          </a:ln>
        </p:spPr>
        <p:txBody>
          <a:bodyPr>
            <a:spAutoFit/>
          </a:bodyPr>
          <a:lstStyle/>
          <a:p>
            <a:pPr algn="ctr" rtl="1"/>
            <a:r>
              <a:rPr lang="ar-SA" sz="5400">
                <a:solidFill>
                  <a:srgbClr val="FF0000"/>
                </a:solidFill>
                <a:latin typeface="Times New Roman" pitchFamily="18" charset="0"/>
              </a:rPr>
              <a:t>صلاة الاستسقاء وصلاة الكسوف</a:t>
            </a:r>
          </a:p>
        </p:txBody>
      </p:sp>
      <p:pic>
        <p:nvPicPr>
          <p:cNvPr id="1026" name="Picture 2"/>
          <p:cNvPicPr>
            <a:picLocks noChangeAspect="1" noChangeArrowheads="1"/>
          </p:cNvPicPr>
          <p:nvPr/>
        </p:nvPicPr>
        <p:blipFill>
          <a:blip r:embed="rId6"/>
          <a:srcRect/>
          <a:stretch>
            <a:fillRect/>
          </a:stretch>
        </p:blipFill>
        <p:spPr bwMode="auto">
          <a:xfrm>
            <a:off x="5715008" y="357166"/>
            <a:ext cx="2443173" cy="1519245"/>
          </a:xfrm>
          <a:prstGeom prst="rect">
            <a:avLst/>
          </a:prstGeom>
          <a:noFill/>
          <a:ln w="57150">
            <a:solidFill>
              <a:schemeClr val="tx1"/>
            </a:solidFill>
            <a:miter lim="800000"/>
            <a:headEnd/>
            <a:tailEnd/>
          </a:ln>
          <a:effectLst/>
        </p:spPr>
      </p:pic>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4" presetClass="entr" presetSubtype="16"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ox(in)">
                                      <p:cBhvr>
                                        <p:cTn id="39" dur="500"/>
                                        <p:tgtEl>
                                          <p:spTgt spid="1026"/>
                                        </p:tgtEl>
                                      </p:cBhvr>
                                    </p:animEffect>
                                  </p:childTnLst>
                                  <p:subTnLst>
                                    <p:audio>
                                      <p:cMediaNode>
                                        <p:cTn display="0" masterRel="sameClick">
                                          <p:stCondLst>
                                            <p:cond evt="begin" delay="0">
                                              <p:tn val="37"/>
                                            </p:cond>
                                          </p:stCondLst>
                                          <p:endCondLst>
                                            <p:cond evt="onStopAudio" delay="0">
                                              <p:tgtEl>
                                                <p:sldTgt/>
                                              </p:tgtEl>
                                            </p:cond>
                                          </p:endCondLst>
                                        </p:cTn>
                                        <p:tgtEl>
                                          <p:sndTgt r:embed="rId4" name="صلاة الاستسقاء وصلاة الكسو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6"/>
          <a:srcRect/>
          <a:stretch>
            <a:fillRect/>
          </a:stretch>
        </p:blipFill>
        <p:spPr bwMode="auto">
          <a:xfrm>
            <a:off x="571500" y="785813"/>
            <a:ext cx="8001000" cy="5500687"/>
          </a:xfrm>
          <a:prstGeom prst="rect">
            <a:avLst/>
          </a:prstGeom>
          <a:noFill/>
          <a:ln w="9525">
            <a:noFill/>
            <a:miter lim="800000"/>
            <a:headEnd/>
            <a:tailEnd/>
          </a:ln>
        </p:spPr>
      </p:pic>
      <p:pic>
        <p:nvPicPr>
          <p:cNvPr id="4"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2242970">
            <a:off x="3784600" y="498475"/>
            <a:ext cx="1412875" cy="1412875"/>
          </a:xfrm>
          <a:prstGeom prst="rect">
            <a:avLst/>
          </a:prstGeom>
          <a:noFill/>
          <a:ln w="9525">
            <a:noFill/>
            <a:miter lim="800000"/>
            <a:headEnd/>
            <a:tailEnd/>
          </a:ln>
        </p:spPr>
      </p:pic>
      <p:pic>
        <p:nvPicPr>
          <p:cNvPr id="4101" name="Picture 5"/>
          <p:cNvPicPr>
            <a:picLocks noChangeAspect="1" noChangeArrowheads="1"/>
          </p:cNvPicPr>
          <p:nvPr/>
        </p:nvPicPr>
        <p:blipFill>
          <a:blip r:embed="rId8" cstate="print">
            <a:lum bright="-10000" contrast="30000"/>
          </a:blip>
          <a:srcRect/>
          <a:stretch>
            <a:fillRect/>
          </a:stretch>
        </p:blipFill>
        <p:spPr bwMode="auto">
          <a:xfrm>
            <a:off x="1688579" y="1916832"/>
            <a:ext cx="6051773" cy="3168352"/>
          </a:xfrm>
          <a:prstGeom prst="bevel">
            <a:avLst/>
          </a:prstGeom>
          <a:noFill/>
          <a:ln w="9525">
            <a:noFill/>
            <a:miter lim="800000"/>
            <a:headEnd/>
            <a:tailEnd/>
          </a:ln>
        </p:spPr>
      </p:pic>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4" name="spawn_powerupف.wav"/>
                                        </p:tgtEl>
                                      </p:cMediaNode>
                                    </p:audio>
                                  </p:subTnLst>
                                </p:cTn>
                              </p:par>
                              <p:par>
                                <p:cTn id="11" presetID="2" presetClass="entr" presetSubtype="4"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قال تعالى وه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5"/>
          <a:srcRect/>
          <a:stretch>
            <a:fillRect/>
          </a:stretch>
        </p:blipFill>
        <p:spPr bwMode="auto">
          <a:xfrm>
            <a:off x="0" y="1571625"/>
            <a:ext cx="8715375" cy="4714875"/>
          </a:xfrm>
          <a:prstGeom prst="rect">
            <a:avLst/>
          </a:prstGeom>
          <a:noFill/>
          <a:ln w="9525">
            <a:noFill/>
            <a:miter lim="800000"/>
            <a:headEnd/>
            <a:tailEnd/>
          </a:ln>
        </p:spPr>
      </p:pic>
      <p:sp>
        <p:nvSpPr>
          <p:cNvPr id="3" name="مستطيل 2"/>
          <p:cNvSpPr/>
          <p:nvPr/>
        </p:nvSpPr>
        <p:spPr>
          <a:xfrm>
            <a:off x="1285875" y="2500313"/>
            <a:ext cx="6786563" cy="708025"/>
          </a:xfrm>
          <a:prstGeom prst="rect">
            <a:avLst/>
          </a:prstGeom>
        </p:spPr>
        <p:txBody>
          <a:bodyPr>
            <a:spAutoFit/>
          </a:bodyPr>
          <a:lstStyle/>
          <a:p>
            <a:pPr algn="ctr" rtl="1" fontAlgn="auto">
              <a:spcBef>
                <a:spcPts val="0"/>
              </a:spcBef>
              <a:spcAft>
                <a:spcPts val="0"/>
              </a:spcAft>
              <a:defRPr/>
            </a:pPr>
            <a:r>
              <a:rPr lang="ar-SA" sz="4000" b="1" dirty="0">
                <a:solidFill>
                  <a:srgbClr val="FF0000"/>
                </a:solidFill>
                <a:latin typeface="+mn-lt"/>
                <a:cs typeface="+mn-cs"/>
              </a:rPr>
              <a:t>أ- الاستسقاء:</a:t>
            </a:r>
          </a:p>
        </p:txBody>
      </p:sp>
      <p:grpSp>
        <p:nvGrpSpPr>
          <p:cNvPr id="4" name="مجموعة 5"/>
          <p:cNvGrpSpPr>
            <a:grpSpLocks/>
          </p:cNvGrpSpPr>
          <p:nvPr/>
        </p:nvGrpSpPr>
        <p:grpSpPr bwMode="auto">
          <a:xfrm>
            <a:off x="2811463" y="428625"/>
            <a:ext cx="3260725" cy="1071563"/>
            <a:chOff x="6215063" y="214313"/>
            <a:chExt cx="2764343" cy="1071562"/>
          </a:xfrm>
        </p:grpSpPr>
        <p:pic>
          <p:nvPicPr>
            <p:cNvPr id="5133" name="Picture 12"/>
            <p:cNvPicPr>
              <a:picLocks noChangeAspect="1" noChangeArrowheads="1"/>
            </p:cNvPicPr>
            <p:nvPr/>
          </p:nvPicPr>
          <p:blipFill>
            <a:blip r:embed="rId16"/>
            <a:srcRect/>
            <a:stretch>
              <a:fillRect/>
            </a:stretch>
          </p:blipFill>
          <p:spPr bwMode="auto">
            <a:xfrm>
              <a:off x="6215063" y="214313"/>
              <a:ext cx="2714625" cy="1071562"/>
            </a:xfrm>
            <a:prstGeom prst="rect">
              <a:avLst/>
            </a:prstGeom>
            <a:noFill/>
            <a:ln w="9525">
              <a:noFill/>
              <a:miter lim="800000"/>
              <a:headEnd/>
              <a:tailEnd/>
            </a:ln>
          </p:spPr>
        </p:pic>
        <p:sp>
          <p:nvSpPr>
            <p:cNvPr id="5134" name="مربع نص 7"/>
            <p:cNvSpPr txBox="1">
              <a:spLocks noChangeArrowheads="1"/>
            </p:cNvSpPr>
            <p:nvPr/>
          </p:nvSpPr>
          <p:spPr bwMode="auto">
            <a:xfrm>
              <a:off x="6264761" y="425450"/>
              <a:ext cx="2714645" cy="707886"/>
            </a:xfrm>
            <a:prstGeom prst="rect">
              <a:avLst/>
            </a:prstGeom>
            <a:noFill/>
            <a:ln w="9525">
              <a:noFill/>
              <a:miter lim="800000"/>
              <a:headEnd/>
              <a:tailEnd/>
            </a:ln>
          </p:spPr>
          <p:txBody>
            <a:bodyPr>
              <a:spAutoFit/>
            </a:bodyPr>
            <a:lstStyle/>
            <a:p>
              <a:pPr algn="ctr" rtl="1"/>
              <a:r>
                <a:rPr lang="ar-SA" sz="4000" b="1">
                  <a:latin typeface="Times New Roman" pitchFamily="18" charset="0"/>
                </a:rPr>
                <a:t>عناصر الوحدة</a:t>
              </a:r>
            </a:p>
          </p:txBody>
        </p:sp>
      </p:grpSp>
      <p:sp>
        <p:nvSpPr>
          <p:cNvPr id="10" name="مستطيل 9"/>
          <p:cNvSpPr>
            <a:spLocks noChangeArrowheads="1"/>
          </p:cNvSpPr>
          <p:nvPr/>
        </p:nvSpPr>
        <p:spPr bwMode="auto">
          <a:xfrm>
            <a:off x="5529263" y="3121025"/>
            <a:ext cx="2714625" cy="523875"/>
          </a:xfrm>
          <a:prstGeom prst="rect">
            <a:avLst/>
          </a:prstGeom>
          <a:noFill/>
          <a:ln w="9525">
            <a:noFill/>
            <a:miter lim="800000"/>
            <a:headEnd/>
            <a:tailEnd/>
          </a:ln>
        </p:spPr>
        <p:txBody>
          <a:bodyPr wrap="none">
            <a:spAutoFit/>
          </a:bodyPr>
          <a:lstStyle/>
          <a:p>
            <a:pPr algn="r" rtl="1"/>
            <a:r>
              <a:rPr lang="ar-EG" sz="2800" b="1">
                <a:latin typeface="Arial" pitchFamily="34" charset="0"/>
              </a:rPr>
              <a:t>1- تعريف الاستسقاء.</a:t>
            </a:r>
          </a:p>
        </p:txBody>
      </p:sp>
      <p:sp>
        <p:nvSpPr>
          <p:cNvPr id="11" name="مستطيل 10"/>
          <p:cNvSpPr>
            <a:spLocks noChangeArrowheads="1"/>
          </p:cNvSpPr>
          <p:nvPr/>
        </p:nvSpPr>
        <p:spPr bwMode="auto">
          <a:xfrm>
            <a:off x="5148263" y="4060825"/>
            <a:ext cx="3103562" cy="523875"/>
          </a:xfrm>
          <a:prstGeom prst="rect">
            <a:avLst/>
          </a:prstGeom>
          <a:noFill/>
          <a:ln w="9525">
            <a:noFill/>
            <a:miter lim="800000"/>
            <a:headEnd/>
            <a:tailEnd/>
          </a:ln>
        </p:spPr>
        <p:txBody>
          <a:bodyPr wrap="none">
            <a:spAutoFit/>
          </a:bodyPr>
          <a:lstStyle/>
          <a:p>
            <a:pPr algn="r" rtl="1"/>
            <a:r>
              <a:rPr lang="ar-EG" sz="2800" b="1">
                <a:latin typeface="Arial" pitchFamily="34" charset="0"/>
              </a:rPr>
              <a:t>3- حكم صلاة الاستسقاء.</a:t>
            </a:r>
          </a:p>
        </p:txBody>
      </p:sp>
      <p:sp>
        <p:nvSpPr>
          <p:cNvPr id="13" name="مستطيل 12"/>
          <p:cNvSpPr>
            <a:spLocks noChangeArrowheads="1"/>
          </p:cNvSpPr>
          <p:nvPr/>
        </p:nvSpPr>
        <p:spPr bwMode="auto">
          <a:xfrm>
            <a:off x="3092450" y="4005263"/>
            <a:ext cx="1366838" cy="523875"/>
          </a:xfrm>
          <a:prstGeom prst="rect">
            <a:avLst/>
          </a:prstGeom>
          <a:noFill/>
          <a:ln w="9525">
            <a:noFill/>
            <a:miter lim="800000"/>
            <a:headEnd/>
            <a:tailEnd/>
          </a:ln>
        </p:spPr>
        <p:txBody>
          <a:bodyPr wrap="none">
            <a:spAutoFit/>
          </a:bodyPr>
          <a:lstStyle/>
          <a:p>
            <a:pPr algn="r" rtl="1"/>
            <a:r>
              <a:rPr lang="ar-EG" sz="2800" b="1">
                <a:latin typeface="Arial" pitchFamily="34" charset="0"/>
              </a:rPr>
              <a:t>7- سننها.</a:t>
            </a:r>
          </a:p>
        </p:txBody>
      </p:sp>
      <p:sp>
        <p:nvSpPr>
          <p:cNvPr id="12" name="مستطيل 11"/>
          <p:cNvSpPr>
            <a:spLocks noChangeArrowheads="1"/>
          </p:cNvSpPr>
          <p:nvPr/>
        </p:nvSpPr>
        <p:spPr bwMode="auto">
          <a:xfrm>
            <a:off x="2787650" y="3068638"/>
            <a:ext cx="1670050" cy="523875"/>
          </a:xfrm>
          <a:prstGeom prst="rect">
            <a:avLst/>
          </a:prstGeom>
          <a:noFill/>
          <a:ln w="9525">
            <a:noFill/>
            <a:miter lim="800000"/>
            <a:headEnd/>
            <a:tailEnd/>
          </a:ln>
        </p:spPr>
        <p:txBody>
          <a:bodyPr wrap="none">
            <a:spAutoFit/>
          </a:bodyPr>
          <a:lstStyle/>
          <a:p>
            <a:pPr algn="r" rtl="1"/>
            <a:r>
              <a:rPr lang="ar-EG" sz="2800" b="1">
                <a:latin typeface="Arial" pitchFamily="34" charset="0"/>
              </a:rPr>
              <a:t>5- موضعها.</a:t>
            </a:r>
          </a:p>
        </p:txBody>
      </p:sp>
      <p:sp>
        <p:nvSpPr>
          <p:cNvPr id="14" name="مستطيل 13"/>
          <p:cNvSpPr>
            <a:spLocks noChangeArrowheads="1"/>
          </p:cNvSpPr>
          <p:nvPr/>
        </p:nvSpPr>
        <p:spPr bwMode="auto">
          <a:xfrm>
            <a:off x="6819900" y="3573463"/>
            <a:ext cx="1423988" cy="522287"/>
          </a:xfrm>
          <a:prstGeom prst="rect">
            <a:avLst/>
          </a:prstGeom>
          <a:noFill/>
          <a:ln w="9525">
            <a:noFill/>
            <a:miter lim="800000"/>
            <a:headEnd/>
            <a:tailEnd/>
          </a:ln>
        </p:spPr>
        <p:txBody>
          <a:bodyPr wrap="none">
            <a:spAutoFit/>
          </a:bodyPr>
          <a:lstStyle/>
          <a:p>
            <a:pPr algn="r" rtl="1"/>
            <a:r>
              <a:rPr lang="ar-EG" sz="2800" b="1">
                <a:latin typeface="Arial" pitchFamily="34" charset="0"/>
              </a:rPr>
              <a:t>2- صُوّرُه.</a:t>
            </a:r>
          </a:p>
        </p:txBody>
      </p:sp>
      <p:sp>
        <p:nvSpPr>
          <p:cNvPr id="15" name="مستطيل 14"/>
          <p:cNvSpPr>
            <a:spLocks noChangeArrowheads="1"/>
          </p:cNvSpPr>
          <p:nvPr/>
        </p:nvSpPr>
        <p:spPr bwMode="auto">
          <a:xfrm>
            <a:off x="6923088" y="4581525"/>
            <a:ext cx="1320800" cy="522288"/>
          </a:xfrm>
          <a:prstGeom prst="rect">
            <a:avLst/>
          </a:prstGeom>
          <a:noFill/>
          <a:ln w="9525">
            <a:noFill/>
            <a:miter lim="800000"/>
            <a:headEnd/>
            <a:tailEnd/>
          </a:ln>
        </p:spPr>
        <p:txBody>
          <a:bodyPr wrap="none">
            <a:spAutoFit/>
          </a:bodyPr>
          <a:lstStyle/>
          <a:p>
            <a:pPr algn="r" rtl="1"/>
            <a:r>
              <a:rPr lang="ar-EG" sz="2800" b="1">
                <a:latin typeface="Arial" pitchFamily="34" charset="0"/>
              </a:rPr>
              <a:t>4- وقتها.</a:t>
            </a:r>
          </a:p>
        </p:txBody>
      </p:sp>
      <p:sp>
        <p:nvSpPr>
          <p:cNvPr id="16" name="مستطيل 15"/>
          <p:cNvSpPr>
            <a:spLocks noChangeArrowheads="1"/>
          </p:cNvSpPr>
          <p:nvPr/>
        </p:nvSpPr>
        <p:spPr bwMode="auto">
          <a:xfrm>
            <a:off x="2982913" y="3573463"/>
            <a:ext cx="1444625" cy="522287"/>
          </a:xfrm>
          <a:prstGeom prst="rect">
            <a:avLst/>
          </a:prstGeom>
          <a:noFill/>
          <a:ln w="9525">
            <a:noFill/>
            <a:miter lim="800000"/>
            <a:headEnd/>
            <a:tailEnd/>
          </a:ln>
        </p:spPr>
        <p:txBody>
          <a:bodyPr wrap="none">
            <a:spAutoFit/>
          </a:bodyPr>
          <a:lstStyle/>
          <a:p>
            <a:pPr algn="r" rtl="1"/>
            <a:r>
              <a:rPr lang="ar-EG" sz="2800" b="1">
                <a:latin typeface="Arial" pitchFamily="34" charset="0"/>
              </a:rPr>
              <a:t>6- صفتها.</a:t>
            </a:r>
          </a:p>
        </p:txBody>
      </p:sp>
      <p:sp>
        <p:nvSpPr>
          <p:cNvPr id="17" name="مستطيل 16"/>
          <p:cNvSpPr>
            <a:spLocks noChangeArrowheads="1"/>
          </p:cNvSpPr>
          <p:nvPr/>
        </p:nvSpPr>
        <p:spPr bwMode="auto">
          <a:xfrm>
            <a:off x="609600" y="4508500"/>
            <a:ext cx="3817938" cy="523875"/>
          </a:xfrm>
          <a:prstGeom prst="rect">
            <a:avLst/>
          </a:prstGeom>
          <a:noFill/>
          <a:ln w="9525">
            <a:noFill/>
            <a:miter lim="800000"/>
            <a:headEnd/>
            <a:tailEnd/>
          </a:ln>
        </p:spPr>
        <p:txBody>
          <a:bodyPr wrap="none">
            <a:spAutoFit/>
          </a:bodyPr>
          <a:lstStyle/>
          <a:p>
            <a:pPr algn="r" rtl="1"/>
            <a:r>
              <a:rPr lang="ar-EG" sz="2800" b="1">
                <a:latin typeface="Arial" pitchFamily="34" charset="0"/>
              </a:rPr>
              <a:t>8- ما يستحب عند نزول المطر.</a:t>
            </a:r>
          </a:p>
        </p:txBody>
      </p:sp>
    </p:spTree>
  </p:cSld>
  <p:clrMapOvr>
    <a:masterClrMapping/>
  </p:clrMapOvr>
  <p:transition spd="med">
    <p:checker dir="vert"/>
    <p:sndAc>
      <p:stSnd>
        <p:snd r:embed="rId3"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عناصر الوحدة.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style.rotation</p:attrName>
                                        </p:attrNameLst>
                                      </p:cBhvr>
                                      <p:tavLst>
                                        <p:tav tm="0">
                                          <p:val>
                                            <p:fltVal val="720"/>
                                          </p:val>
                                        </p:tav>
                                        <p:tav tm="100000">
                                          <p:val>
                                            <p:fltVal val="0"/>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5" name="SOUND528.WAV"/>
                                        </p:tgtEl>
                                      </p:cMediaNode>
                                    </p:audio>
                                  </p:subTnLst>
                                </p:cTn>
                              </p:par>
                              <p:par>
                                <p:cTn id="18" presetID="16" presetClass="entr" presetSubtype="2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Horizontal)">
                                      <p:cBhvr>
                                        <p:cTn id="20" dur="500"/>
                                        <p:tgtEl>
                                          <p:spTgt spid="3">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6" name="الاستسقاء.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7" name="تعريف الاستسقاء.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8" name="صُوّرُه.wav"/>
                                        </p:tgtEl>
                                      </p:cMediaNode>
                                    </p:audio>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subTnLst>
                                    <p:audio>
                                      <p:cMediaNode>
                                        <p:cTn display="0" masterRel="sameClick">
                                          <p:stCondLst>
                                            <p:cond evt="begin" delay="0">
                                              <p:tn val="37"/>
                                            </p:cond>
                                          </p:stCondLst>
                                          <p:endCondLst>
                                            <p:cond evt="onStopAudio" delay="0">
                                              <p:tgtEl>
                                                <p:sldTgt/>
                                              </p:tgtEl>
                                            </p:cond>
                                          </p:endCondLst>
                                        </p:cTn>
                                        <p:tgtEl>
                                          <p:sndTgt r:embed="rId9" name="حكم صلاة الاستسقاء.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10" name="وقتها.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11" name="موضعها.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صفتها.wav"/>
                                        </p:tgtEl>
                                      </p:cMediaNode>
                                    </p:audio>
                                  </p:sub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subTnLst>
                                    <p:audio>
                                      <p:cMediaNode>
                                        <p:cTn display="0" masterRel="sameClick">
                                          <p:stCondLst>
                                            <p:cond evt="begin" delay="0">
                                              <p:tn val="65"/>
                                            </p:cond>
                                          </p:stCondLst>
                                          <p:endCondLst>
                                            <p:cond evt="onStopAudio" delay="0">
                                              <p:tgtEl>
                                                <p:sldTgt/>
                                              </p:tgtEl>
                                            </p:cond>
                                          </p:endCondLst>
                                        </p:cTn>
                                        <p:tgtEl>
                                          <p:sndTgt r:embed="rId13" name="سننها.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14" name="ما يستحب عند نزول المط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gnetic Disk 6"/>
          <p:cNvSpPr/>
          <p:nvPr/>
        </p:nvSpPr>
        <p:spPr>
          <a:xfrm>
            <a:off x="888973" y="2273289"/>
            <a:ext cx="7715304" cy="4500593"/>
          </a:xfrm>
          <a:prstGeom prst="flowChartMagneticDisk">
            <a:avLst/>
          </a:prstGeom>
          <a:solidFill>
            <a:schemeClr val="accent2"/>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a:spLocks noChangeArrowheads="1"/>
          </p:cNvSpPr>
          <p:nvPr/>
        </p:nvSpPr>
        <p:spPr bwMode="auto">
          <a:xfrm>
            <a:off x="2411413" y="2565400"/>
            <a:ext cx="7000875" cy="579438"/>
          </a:xfrm>
          <a:prstGeom prst="rect">
            <a:avLst/>
          </a:prstGeom>
          <a:noFill/>
          <a:ln w="9525">
            <a:noFill/>
            <a:miter lim="800000"/>
            <a:headEnd/>
            <a:tailEnd/>
          </a:ln>
        </p:spPr>
        <p:txBody>
          <a:bodyPr>
            <a:spAutoFit/>
          </a:bodyPr>
          <a:lstStyle/>
          <a:p>
            <a:pPr algn="ctr" rtl="1"/>
            <a:r>
              <a:rPr lang="ar-EG" sz="3200" b="1">
                <a:solidFill>
                  <a:srgbClr val="FFFF00"/>
                </a:solidFill>
                <a:latin typeface="Times New Roman" pitchFamily="18" charset="0"/>
              </a:rPr>
              <a:t>1- تعريفهما.</a:t>
            </a:r>
          </a:p>
        </p:txBody>
      </p:sp>
      <p:grpSp>
        <p:nvGrpSpPr>
          <p:cNvPr id="2" name="مجموعة 12"/>
          <p:cNvGrpSpPr>
            <a:grpSpLocks/>
          </p:cNvGrpSpPr>
          <p:nvPr/>
        </p:nvGrpSpPr>
        <p:grpSpPr bwMode="auto">
          <a:xfrm>
            <a:off x="2286000" y="571500"/>
            <a:ext cx="4929188" cy="1071563"/>
            <a:chOff x="6215063" y="1028692"/>
            <a:chExt cx="2714625" cy="1071562"/>
          </a:xfrm>
        </p:grpSpPr>
        <p:sp>
          <p:nvSpPr>
            <p:cNvPr id="9" name="مربع نص 8"/>
            <p:cNvSpPr txBox="1"/>
            <p:nvPr/>
          </p:nvSpPr>
          <p:spPr>
            <a:xfrm>
              <a:off x="6430240" y="1214422"/>
              <a:ext cx="2385176" cy="707886"/>
            </a:xfrm>
            <a:prstGeom prst="rect">
              <a:avLst/>
            </a:prstGeom>
            <a:solidFill>
              <a:srgbClr val="CD9BFF"/>
            </a:solidFill>
            <a:ln w="76200">
              <a:solidFill>
                <a:srgbClr val="CD9BFF"/>
              </a:solidFill>
            </a:ln>
          </p:spPr>
          <p:style>
            <a:lnRef idx="0">
              <a:schemeClr val="accent4"/>
            </a:lnRef>
            <a:fillRef idx="3">
              <a:schemeClr val="accent4"/>
            </a:fillRef>
            <a:effectRef idx="3">
              <a:schemeClr val="accent4"/>
            </a:effectRef>
            <a:fontRef idx="minor">
              <a:schemeClr val="lt1"/>
            </a:fontRef>
          </p:style>
          <p:txBody>
            <a:bodyPr rtlCol="1">
              <a:spAutoFit/>
            </a:bodyPr>
            <a:lstStyle/>
            <a:p>
              <a:pPr algn="ctr" rtl="1" fontAlgn="auto">
                <a:spcBef>
                  <a:spcPts val="0"/>
                </a:spcBef>
                <a:spcAft>
                  <a:spcPts val="0"/>
                </a:spcAft>
                <a:defRPr/>
              </a:pPr>
              <a:endParaRPr lang="ar-SA" sz="4000" dirty="0"/>
            </a:p>
          </p:txBody>
        </p:sp>
        <p:grpSp>
          <p:nvGrpSpPr>
            <p:cNvPr id="6159" name="مجموعة 11"/>
            <p:cNvGrpSpPr>
              <a:grpSpLocks/>
            </p:cNvGrpSpPr>
            <p:nvPr/>
          </p:nvGrpSpPr>
          <p:grpSpPr bwMode="auto">
            <a:xfrm>
              <a:off x="6215063" y="1028692"/>
              <a:ext cx="2714625" cy="1071562"/>
              <a:chOff x="6215063" y="1028692"/>
              <a:chExt cx="2714625" cy="1071562"/>
            </a:xfrm>
          </p:grpSpPr>
          <p:pic>
            <p:nvPicPr>
              <p:cNvPr id="6160" name="Picture 12"/>
              <p:cNvPicPr>
                <a:picLocks noChangeAspect="1" noChangeArrowheads="1"/>
              </p:cNvPicPr>
              <p:nvPr/>
            </p:nvPicPr>
            <p:blipFill>
              <a:blip r:embed="rId11"/>
              <a:srcRect/>
              <a:stretch>
                <a:fillRect/>
              </a:stretch>
            </p:blipFill>
            <p:spPr bwMode="auto">
              <a:xfrm>
                <a:off x="6215063" y="1028692"/>
                <a:ext cx="2714625" cy="1071562"/>
              </a:xfrm>
              <a:prstGeom prst="rect">
                <a:avLst/>
              </a:prstGeom>
              <a:noFill/>
              <a:ln w="9525">
                <a:noFill/>
                <a:miter lim="800000"/>
                <a:headEnd/>
                <a:tailEnd/>
              </a:ln>
            </p:spPr>
          </p:pic>
          <p:sp>
            <p:nvSpPr>
              <p:cNvPr id="6161" name="مربع نص 10"/>
              <p:cNvSpPr txBox="1">
                <a:spLocks noChangeArrowheads="1"/>
              </p:cNvSpPr>
              <p:nvPr/>
            </p:nvSpPr>
            <p:spPr bwMode="auto">
              <a:xfrm>
                <a:off x="6265334" y="1185844"/>
                <a:ext cx="2563825" cy="646331"/>
              </a:xfrm>
              <a:prstGeom prst="rect">
                <a:avLst/>
              </a:prstGeom>
              <a:noFill/>
              <a:ln w="9525">
                <a:noFill/>
                <a:miter lim="800000"/>
                <a:headEnd/>
                <a:tailEnd/>
              </a:ln>
            </p:spPr>
            <p:txBody>
              <a:bodyPr>
                <a:spAutoFit/>
              </a:bodyPr>
              <a:lstStyle/>
              <a:p>
                <a:pPr algn="ctr" rtl="1"/>
                <a:r>
                  <a:rPr lang="ar-SA" sz="3600" b="1">
                    <a:solidFill>
                      <a:srgbClr val="FF0000"/>
                    </a:solidFill>
                    <a:latin typeface="Times New Roman" pitchFamily="18" charset="0"/>
                  </a:rPr>
                  <a:t>ب- الكسوف والخسوف:</a:t>
                </a:r>
              </a:p>
            </p:txBody>
          </p:sp>
        </p:grpSp>
      </p:grpSp>
      <p:sp>
        <p:nvSpPr>
          <p:cNvPr id="14" name="Rectangle 7"/>
          <p:cNvSpPr>
            <a:spLocks noChangeArrowheads="1"/>
          </p:cNvSpPr>
          <p:nvPr/>
        </p:nvSpPr>
        <p:spPr bwMode="auto">
          <a:xfrm>
            <a:off x="2700338" y="4221163"/>
            <a:ext cx="4121150" cy="579437"/>
          </a:xfrm>
          <a:prstGeom prst="rect">
            <a:avLst/>
          </a:prstGeom>
          <a:noFill/>
          <a:ln w="9525">
            <a:noFill/>
            <a:miter lim="800000"/>
            <a:headEnd/>
            <a:tailEnd/>
          </a:ln>
        </p:spPr>
        <p:txBody>
          <a:bodyPr>
            <a:spAutoFit/>
          </a:bodyPr>
          <a:lstStyle/>
          <a:p>
            <a:pPr algn="r" rtl="1"/>
            <a:r>
              <a:rPr lang="ar-EG" sz="3200" b="1">
                <a:solidFill>
                  <a:srgbClr val="FFFF00"/>
                </a:solidFill>
                <a:latin typeface="Times New Roman" pitchFamily="18" charset="0"/>
              </a:rPr>
              <a:t>4-</a:t>
            </a:r>
            <a:r>
              <a:rPr lang="ar-SA" sz="3200" b="1">
                <a:solidFill>
                  <a:srgbClr val="FFFF00"/>
                </a:solidFill>
                <a:latin typeface="Times New Roman" pitchFamily="18" charset="0"/>
              </a:rPr>
              <a:t> </a:t>
            </a:r>
            <a:r>
              <a:rPr lang="ar-EG" sz="3200" b="1">
                <a:solidFill>
                  <a:srgbClr val="FFFF00"/>
                </a:solidFill>
                <a:latin typeface="Times New Roman" pitchFamily="18" charset="0"/>
              </a:rPr>
              <a:t>وقتها.</a:t>
            </a:r>
          </a:p>
        </p:txBody>
      </p:sp>
      <p:sp>
        <p:nvSpPr>
          <p:cNvPr id="5136" name="Rectangle 16"/>
          <p:cNvSpPr>
            <a:spLocks noChangeArrowheads="1"/>
          </p:cNvSpPr>
          <p:nvPr/>
        </p:nvSpPr>
        <p:spPr bwMode="auto">
          <a:xfrm>
            <a:off x="2879725" y="3068638"/>
            <a:ext cx="4572000" cy="579437"/>
          </a:xfrm>
          <a:prstGeom prst="rect">
            <a:avLst/>
          </a:prstGeom>
          <a:noFill/>
          <a:ln w="9525" algn="ctr">
            <a:noFill/>
            <a:miter lim="800000"/>
            <a:headEnd/>
            <a:tailEnd/>
          </a:ln>
        </p:spPr>
        <p:txBody>
          <a:bodyPr>
            <a:spAutoFit/>
          </a:bodyPr>
          <a:lstStyle/>
          <a:p>
            <a:pPr algn="ctr" rtl="1"/>
            <a:r>
              <a:rPr lang="ar-EG" sz="3200" b="1">
                <a:solidFill>
                  <a:srgbClr val="FFFF00"/>
                </a:solidFill>
                <a:latin typeface="Times New Roman" pitchFamily="18" charset="0"/>
              </a:rPr>
              <a:t>2- الحكمة من وقوعهما.</a:t>
            </a:r>
          </a:p>
        </p:txBody>
      </p:sp>
      <p:sp>
        <p:nvSpPr>
          <p:cNvPr id="5141" name="Rectangle 21"/>
          <p:cNvSpPr>
            <a:spLocks noChangeArrowheads="1"/>
          </p:cNvSpPr>
          <p:nvPr/>
        </p:nvSpPr>
        <p:spPr bwMode="auto">
          <a:xfrm>
            <a:off x="3563938" y="3644900"/>
            <a:ext cx="3279775" cy="584200"/>
          </a:xfrm>
          <a:prstGeom prst="rect">
            <a:avLst/>
          </a:prstGeom>
          <a:noFill/>
          <a:ln w="9525" algn="ctr">
            <a:noFill/>
            <a:miter lim="800000"/>
            <a:headEnd/>
            <a:tailEnd/>
          </a:ln>
        </p:spPr>
        <p:txBody>
          <a:bodyPr wrap="none">
            <a:spAutoFit/>
          </a:bodyPr>
          <a:lstStyle/>
          <a:p>
            <a:pPr algn="ctr" rtl="1"/>
            <a:r>
              <a:rPr lang="ar-EG" sz="3200" b="1">
                <a:solidFill>
                  <a:srgbClr val="FFFF00"/>
                </a:solidFill>
                <a:latin typeface="Times New Roman" pitchFamily="18" charset="0"/>
              </a:rPr>
              <a:t>3- حكم صلاة الكسوف.</a:t>
            </a:r>
            <a:endParaRPr lang="en-US" sz="3200" b="1">
              <a:solidFill>
                <a:srgbClr val="FFFF00"/>
              </a:solidFill>
              <a:latin typeface="Times New Roman" pitchFamily="18" charset="0"/>
            </a:endParaRPr>
          </a:p>
        </p:txBody>
      </p:sp>
      <p:sp>
        <p:nvSpPr>
          <p:cNvPr id="5143" name="Rectangle 23"/>
          <p:cNvSpPr>
            <a:spLocks noChangeArrowheads="1"/>
          </p:cNvSpPr>
          <p:nvPr/>
        </p:nvSpPr>
        <p:spPr bwMode="auto">
          <a:xfrm>
            <a:off x="2232025" y="4937125"/>
            <a:ext cx="4572000" cy="579438"/>
          </a:xfrm>
          <a:prstGeom prst="rect">
            <a:avLst/>
          </a:prstGeom>
          <a:noFill/>
          <a:ln w="9525" algn="ctr">
            <a:noFill/>
            <a:miter lim="800000"/>
            <a:headEnd/>
            <a:tailEnd/>
          </a:ln>
        </p:spPr>
        <p:txBody>
          <a:bodyPr>
            <a:spAutoFit/>
          </a:bodyPr>
          <a:lstStyle/>
          <a:p>
            <a:pPr algn="r" rtl="1"/>
            <a:r>
              <a:rPr lang="ar-EG" sz="3200" b="1">
                <a:solidFill>
                  <a:srgbClr val="FFFF00"/>
                </a:solidFill>
                <a:latin typeface="Times New Roman" pitchFamily="18" charset="0"/>
              </a:rPr>
              <a:t>5-</a:t>
            </a:r>
            <a:r>
              <a:rPr lang="ar-SA" sz="3200" b="1">
                <a:solidFill>
                  <a:srgbClr val="FFFF00"/>
                </a:solidFill>
                <a:latin typeface="Times New Roman" pitchFamily="18" charset="0"/>
              </a:rPr>
              <a:t> </a:t>
            </a:r>
            <a:r>
              <a:rPr lang="ar-EG" sz="3200" b="1">
                <a:solidFill>
                  <a:srgbClr val="FFFF00"/>
                </a:solidFill>
                <a:latin typeface="Times New Roman" pitchFamily="18" charset="0"/>
              </a:rPr>
              <a:t>صفتها.</a:t>
            </a:r>
          </a:p>
        </p:txBody>
      </p:sp>
      <p:sp>
        <p:nvSpPr>
          <p:cNvPr id="5145" name="Rectangle 25"/>
          <p:cNvSpPr>
            <a:spLocks noChangeArrowheads="1"/>
          </p:cNvSpPr>
          <p:nvPr/>
        </p:nvSpPr>
        <p:spPr bwMode="auto">
          <a:xfrm>
            <a:off x="2771775" y="5546725"/>
            <a:ext cx="4572000" cy="584200"/>
          </a:xfrm>
          <a:prstGeom prst="rect">
            <a:avLst/>
          </a:prstGeom>
          <a:noFill/>
          <a:ln w="9525" algn="ctr">
            <a:noFill/>
            <a:miter lim="800000"/>
            <a:headEnd/>
            <a:tailEnd/>
          </a:ln>
        </p:spPr>
        <p:txBody>
          <a:bodyPr>
            <a:spAutoFit/>
          </a:bodyPr>
          <a:lstStyle/>
          <a:p>
            <a:pPr algn="ctr" rtl="1">
              <a:spcBef>
                <a:spcPct val="50000"/>
              </a:spcBef>
            </a:pPr>
            <a:r>
              <a:rPr lang="ar-EG" sz="3200" b="1">
                <a:solidFill>
                  <a:srgbClr val="FFFF00"/>
                </a:solidFill>
                <a:latin typeface="Times New Roman" pitchFamily="18" charset="0"/>
              </a:rPr>
              <a:t>6- ما يُسنّ حال الكسوف.</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الكسوف والخسوف.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4" name="Sci - fi sound 24.wav"/>
                                        </p:tgtEl>
                                      </p:cMediaNode>
                                    </p:audio>
                                  </p:subTnLst>
                                </p:cTn>
                              </p:par>
                              <p:par>
                                <p:cTn id="18" presetID="1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10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تعريفهما.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5136"/>
                                        </p:tgtEl>
                                        <p:attrNameLst>
                                          <p:attrName>style.visibility</p:attrName>
                                        </p:attrNameLst>
                                      </p:cBhvr>
                                      <p:to>
                                        <p:strVal val="visible"/>
                                      </p:to>
                                    </p:set>
                                    <p:animEffect transition="in" filter="slide(fromRight)">
                                      <p:cBhvr>
                                        <p:cTn id="25" dur="1000"/>
                                        <p:tgtEl>
                                          <p:spTgt spid="5136"/>
                                        </p:tgtEl>
                                      </p:cBhvr>
                                    </p:animEffect>
                                  </p:childTnLst>
                                  <p:subTnLst>
                                    <p:audio>
                                      <p:cMediaNode>
                                        <p:cTn display="0" masterRel="sameClick">
                                          <p:stCondLst>
                                            <p:cond evt="begin" delay="0">
                                              <p:tn val="23"/>
                                            </p:cond>
                                          </p:stCondLst>
                                          <p:endCondLst>
                                            <p:cond evt="onStopAudio" delay="0">
                                              <p:tgtEl>
                                                <p:sldTgt/>
                                              </p:tgtEl>
                                            </p:cond>
                                          </p:endCondLst>
                                        </p:cTn>
                                        <p:tgtEl>
                                          <p:sndTgt r:embed="rId6" name="الحكمة من وقوعهما.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5141"/>
                                        </p:tgtEl>
                                        <p:attrNameLst>
                                          <p:attrName>style.visibility</p:attrName>
                                        </p:attrNameLst>
                                      </p:cBhvr>
                                      <p:to>
                                        <p:strVal val="visible"/>
                                      </p:to>
                                    </p:set>
                                    <p:animEffect transition="in" filter="slide(fromRight)">
                                      <p:cBhvr>
                                        <p:cTn id="30" dur="1000"/>
                                        <p:tgtEl>
                                          <p:spTgt spid="5141"/>
                                        </p:tgtEl>
                                      </p:cBhvr>
                                    </p:animEffect>
                                  </p:childTnLst>
                                  <p:subTnLst>
                                    <p:audio>
                                      <p:cMediaNode>
                                        <p:cTn display="0" masterRel="sameClick">
                                          <p:stCondLst>
                                            <p:cond evt="begin" delay="0">
                                              <p:tn val="28"/>
                                            </p:cond>
                                          </p:stCondLst>
                                          <p:endCondLst>
                                            <p:cond evt="onStopAudio" delay="0">
                                              <p:tgtEl>
                                                <p:sldTgt/>
                                              </p:tgtEl>
                                            </p:cond>
                                          </p:endCondLst>
                                        </p:cTn>
                                        <p:tgtEl>
                                          <p:sndTgt r:embed="rId7" name="حكم صلاه الكسوف.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Right)">
                                      <p:cBhvr>
                                        <p:cTn id="35" dur="1000"/>
                                        <p:tgtEl>
                                          <p:spTgt spid="14"/>
                                        </p:tgtEl>
                                      </p:cBhvr>
                                    </p:animEffect>
                                  </p:childTnLst>
                                  <p:subTnLst>
                                    <p:audio>
                                      <p:cMediaNode>
                                        <p:cTn display="0" masterRel="sameClick">
                                          <p:stCondLst>
                                            <p:cond evt="begin" delay="0">
                                              <p:tn val="33"/>
                                            </p:cond>
                                          </p:stCondLst>
                                          <p:endCondLst>
                                            <p:cond evt="onStopAudio" delay="0">
                                              <p:tgtEl>
                                                <p:sldTgt/>
                                              </p:tgtEl>
                                            </p:cond>
                                          </p:endCondLst>
                                        </p:cTn>
                                        <p:tgtEl>
                                          <p:sndTgt r:embed="rId8" name="وقتها.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5143"/>
                                        </p:tgtEl>
                                        <p:attrNameLst>
                                          <p:attrName>style.visibility</p:attrName>
                                        </p:attrNameLst>
                                      </p:cBhvr>
                                      <p:to>
                                        <p:strVal val="visible"/>
                                      </p:to>
                                    </p:set>
                                    <p:animEffect transition="in" filter="slide(fromRight)">
                                      <p:cBhvr>
                                        <p:cTn id="40" dur="1000"/>
                                        <p:tgtEl>
                                          <p:spTgt spid="5143"/>
                                        </p:tgtEl>
                                      </p:cBhvr>
                                    </p:animEffect>
                                  </p:childTnLst>
                                  <p:subTnLst>
                                    <p:audio>
                                      <p:cMediaNode>
                                        <p:cTn display="0" masterRel="sameClick">
                                          <p:stCondLst>
                                            <p:cond evt="begin" delay="0">
                                              <p:tn val="38"/>
                                            </p:cond>
                                          </p:stCondLst>
                                          <p:endCondLst>
                                            <p:cond evt="onStopAudio" delay="0">
                                              <p:tgtEl>
                                                <p:sldTgt/>
                                              </p:tgtEl>
                                            </p:cond>
                                          </p:endCondLst>
                                        </p:cTn>
                                        <p:tgtEl>
                                          <p:sndTgt r:embed="rId9" name="صفتها 5.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5145"/>
                                        </p:tgtEl>
                                        <p:attrNameLst>
                                          <p:attrName>style.visibility</p:attrName>
                                        </p:attrNameLst>
                                      </p:cBhvr>
                                      <p:to>
                                        <p:strVal val="visible"/>
                                      </p:to>
                                    </p:set>
                                    <p:animEffect transition="in" filter="slide(fromRight)">
                                      <p:cBhvr>
                                        <p:cTn id="45" dur="1000"/>
                                        <p:tgtEl>
                                          <p:spTgt spid="5145"/>
                                        </p:tgtEl>
                                      </p:cBhvr>
                                    </p:animEffect>
                                  </p:childTnLst>
                                  <p:subTnLst>
                                    <p:audio>
                                      <p:cMediaNode>
                                        <p:cTn display="0" masterRel="sameClick">
                                          <p:stCondLst>
                                            <p:cond evt="begin" delay="0">
                                              <p:tn val="43"/>
                                            </p:cond>
                                          </p:stCondLst>
                                          <p:endCondLst>
                                            <p:cond evt="onStopAudio" delay="0">
                                              <p:tgtEl>
                                                <p:sldTgt/>
                                              </p:tgtEl>
                                            </p:cond>
                                          </p:endCondLst>
                                        </p:cTn>
                                        <p:tgtEl>
                                          <p:sndTgt r:embed="rId10" name="ما يُسنّ حال الكسو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5136" grpId="0"/>
      <p:bldP spid="5141" grpId="0"/>
      <p:bldP spid="5143" grpId="0"/>
      <p:bldP spid="5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a:xfrm>
            <a:off x="684213" y="1412875"/>
            <a:ext cx="7816850" cy="4714875"/>
          </a:xfrm>
          <a:prstGeom prst="cube">
            <a:avLst>
              <a:gd name="adj" fmla="val 63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r" rtl="1">
              <a:defRPr/>
            </a:pPr>
            <a:endParaRPr lang="ar-EG">
              <a:solidFill>
                <a:schemeClr val="tx1"/>
              </a:solidFill>
              <a:latin typeface="Calibri" pitchFamily="34" charset="0"/>
              <a:cs typeface="Arial" charset="0"/>
            </a:endParaRPr>
          </a:p>
        </p:txBody>
      </p:sp>
      <p:sp>
        <p:nvSpPr>
          <p:cNvPr id="18" name="مستطيل 17"/>
          <p:cNvSpPr/>
          <p:nvPr/>
        </p:nvSpPr>
        <p:spPr>
          <a:xfrm>
            <a:off x="2928926" y="571480"/>
            <a:ext cx="285752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rtl="1">
              <a:defRPr/>
            </a:pPr>
            <a:r>
              <a:rPr lang="ar-EG" sz="2800" b="1" dirty="0"/>
              <a:t>أريد أن أتعلم</a:t>
            </a:r>
          </a:p>
        </p:txBody>
      </p:sp>
      <p:sp>
        <p:nvSpPr>
          <p:cNvPr id="6158" name="Rectangle 14"/>
          <p:cNvSpPr>
            <a:spLocks noChangeArrowheads="1"/>
          </p:cNvSpPr>
          <p:nvPr/>
        </p:nvSpPr>
        <p:spPr bwMode="auto">
          <a:xfrm>
            <a:off x="433388" y="1844675"/>
            <a:ext cx="7740650" cy="584200"/>
          </a:xfrm>
          <a:prstGeom prst="rect">
            <a:avLst/>
          </a:prstGeom>
          <a:noFill/>
          <a:ln w="9525" algn="ctr">
            <a:noFill/>
            <a:miter lim="800000"/>
            <a:headEnd/>
            <a:tailEnd/>
          </a:ln>
        </p:spPr>
        <p:txBody>
          <a:bodyPr>
            <a:spAutoFit/>
          </a:bodyPr>
          <a:lstStyle/>
          <a:p>
            <a:pPr algn="ctr" rtl="1"/>
            <a:r>
              <a:rPr lang="ar-EG" sz="3200" b="1">
                <a:solidFill>
                  <a:schemeClr val="accent2"/>
                </a:solidFill>
              </a:rPr>
              <a:t>1- حاجةَ الإنسان للماء وأثر انقطاع المطر عن الأرض.</a:t>
            </a:r>
          </a:p>
        </p:txBody>
      </p:sp>
      <p:sp>
        <p:nvSpPr>
          <p:cNvPr id="6159" name="Rectangle 15"/>
          <p:cNvSpPr>
            <a:spLocks noChangeArrowheads="1"/>
          </p:cNvSpPr>
          <p:nvPr/>
        </p:nvSpPr>
        <p:spPr bwMode="auto">
          <a:xfrm>
            <a:off x="1836738" y="2565400"/>
            <a:ext cx="6183312" cy="579438"/>
          </a:xfrm>
          <a:prstGeom prst="rect">
            <a:avLst/>
          </a:prstGeom>
          <a:noFill/>
          <a:ln w="9525" algn="ctr">
            <a:noFill/>
            <a:miter lim="800000"/>
            <a:headEnd/>
            <a:tailEnd/>
          </a:ln>
        </p:spPr>
        <p:txBody>
          <a:bodyPr wrap="none">
            <a:spAutoFit/>
          </a:bodyPr>
          <a:lstStyle/>
          <a:p>
            <a:pPr algn="ctr" rtl="1"/>
            <a:r>
              <a:rPr lang="ar-EG" sz="3200" b="1">
                <a:solidFill>
                  <a:schemeClr val="accent2"/>
                </a:solidFill>
              </a:rPr>
              <a:t>2- متى تشرع صلاة الاستسقاء وأهمّ أحكامها.</a:t>
            </a:r>
          </a:p>
        </p:txBody>
      </p:sp>
      <p:sp>
        <p:nvSpPr>
          <p:cNvPr id="6161" name="Rectangle 17"/>
          <p:cNvSpPr>
            <a:spLocks noChangeArrowheads="1"/>
          </p:cNvSpPr>
          <p:nvPr/>
        </p:nvSpPr>
        <p:spPr bwMode="auto">
          <a:xfrm>
            <a:off x="1822450" y="3284538"/>
            <a:ext cx="6265863" cy="584200"/>
          </a:xfrm>
          <a:prstGeom prst="rect">
            <a:avLst/>
          </a:prstGeom>
          <a:noFill/>
          <a:ln w="9525" algn="ctr">
            <a:noFill/>
            <a:miter lim="800000"/>
            <a:headEnd/>
            <a:tailEnd/>
          </a:ln>
        </p:spPr>
        <p:txBody>
          <a:bodyPr wrap="none">
            <a:spAutoFit/>
          </a:bodyPr>
          <a:lstStyle/>
          <a:p>
            <a:pPr algn="ctr" rtl="1"/>
            <a:r>
              <a:rPr lang="ar-EG" sz="3200" b="1">
                <a:solidFill>
                  <a:schemeClr val="accent2"/>
                </a:solidFill>
              </a:rPr>
              <a:t>3- بعضَ الحِكَم من وقوع الكسوف والخسوف.</a:t>
            </a:r>
            <a:endParaRPr lang="en-US" sz="3200" b="1">
              <a:solidFill>
                <a:schemeClr val="accent2"/>
              </a:solidFill>
            </a:endParaRPr>
          </a:p>
        </p:txBody>
      </p:sp>
      <p:sp>
        <p:nvSpPr>
          <p:cNvPr id="6163" name="Rectangle 19"/>
          <p:cNvSpPr>
            <a:spLocks noChangeArrowheads="1"/>
          </p:cNvSpPr>
          <p:nvPr/>
        </p:nvSpPr>
        <p:spPr bwMode="auto">
          <a:xfrm>
            <a:off x="612775" y="3933825"/>
            <a:ext cx="7416800" cy="584200"/>
          </a:xfrm>
          <a:prstGeom prst="rect">
            <a:avLst/>
          </a:prstGeom>
          <a:noFill/>
          <a:ln w="9525" algn="ctr">
            <a:noFill/>
            <a:miter lim="800000"/>
            <a:headEnd/>
            <a:tailEnd/>
          </a:ln>
        </p:spPr>
        <p:txBody>
          <a:bodyPr>
            <a:spAutoFit/>
          </a:bodyPr>
          <a:lstStyle/>
          <a:p>
            <a:pPr algn="ctr" rtl="1"/>
            <a:r>
              <a:rPr lang="ar-EG" sz="3200" b="1">
                <a:solidFill>
                  <a:schemeClr val="accent2"/>
                </a:solidFill>
              </a:rPr>
              <a:t>4- متى تشرع صلاة الكسوف والخسوف وأهمّ أحكامها.</a:t>
            </a:r>
          </a:p>
        </p:txBody>
      </p:sp>
      <p:sp>
        <p:nvSpPr>
          <p:cNvPr id="6164" name="Rectangle 20"/>
          <p:cNvSpPr>
            <a:spLocks noChangeArrowheads="1"/>
          </p:cNvSpPr>
          <p:nvPr/>
        </p:nvSpPr>
        <p:spPr bwMode="auto">
          <a:xfrm>
            <a:off x="-142875" y="4652963"/>
            <a:ext cx="8101013" cy="1077912"/>
          </a:xfrm>
          <a:prstGeom prst="rect">
            <a:avLst/>
          </a:prstGeom>
          <a:noFill/>
          <a:ln w="9525" algn="ctr">
            <a:noFill/>
            <a:miter lim="800000"/>
            <a:headEnd/>
            <a:tailEnd/>
          </a:ln>
        </p:spPr>
        <p:txBody>
          <a:bodyPr>
            <a:spAutoFit/>
          </a:bodyPr>
          <a:lstStyle/>
          <a:p>
            <a:pPr algn="r" rtl="1"/>
            <a:r>
              <a:rPr lang="ar-EG" sz="3200" b="1">
                <a:solidFill>
                  <a:schemeClr val="accent2"/>
                </a:solidFill>
              </a:rPr>
              <a:t>5- كيفية صلاة الكسوف، والفرق بينها</a:t>
            </a:r>
            <a:r>
              <a:rPr lang="ar-SA" sz="3200" b="1">
                <a:solidFill>
                  <a:schemeClr val="accent2"/>
                </a:solidFill>
              </a:rPr>
              <a:t> </a:t>
            </a:r>
            <a:r>
              <a:rPr lang="ar-EG" sz="3200" b="1">
                <a:solidFill>
                  <a:schemeClr val="accent2"/>
                </a:solidFill>
              </a:rPr>
              <a:t>وبين بقية</a:t>
            </a:r>
            <a:endParaRPr lang="ar-SA" sz="3200" b="1">
              <a:solidFill>
                <a:schemeClr val="accent2"/>
              </a:solidFill>
            </a:endParaRPr>
          </a:p>
          <a:p>
            <a:pPr algn="r" rtl="1"/>
            <a:r>
              <a:rPr lang="ar-EG" sz="3200" b="1">
                <a:solidFill>
                  <a:schemeClr val="accent2"/>
                </a:solidFill>
              </a:rPr>
              <a:t> الصلوات.</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أريد أن أتعلم.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Right)">
                                      <p:cBhvr>
                                        <p:cTn id="14" dur="10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par>
                                <p:cTn id="15" presetID="12" presetClass="entr" presetSubtype="1" fill="hold" grpId="0" nodeType="with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slide(fromTop)">
                                      <p:cBhvr>
                                        <p:cTn id="17" dur="1000"/>
                                        <p:tgtEl>
                                          <p:spTgt spid="6158"/>
                                        </p:tgtEl>
                                      </p:cBhvr>
                                    </p:animEffect>
                                  </p:childTnLst>
                                  <p:subTnLst>
                                    <p:audio>
                                      <p:cMediaNode>
                                        <p:cTn display="0" masterRel="sameClick">
                                          <p:stCondLst>
                                            <p:cond evt="begin" delay="0">
                                              <p:tn val="15"/>
                                            </p:cond>
                                          </p:stCondLst>
                                          <p:endCondLst>
                                            <p:cond evt="onStopAudio" delay="0">
                                              <p:tgtEl>
                                                <p:sldTgt/>
                                              </p:tgtEl>
                                            </p:cond>
                                          </p:endCondLst>
                                        </p:cTn>
                                        <p:tgtEl>
                                          <p:sndTgt r:embed="rId5" name="حاجةَ الإنسان للماء وأثر انقطاع المطر.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slide(fromTop)">
                                      <p:cBhvr>
                                        <p:cTn id="22" dur="1000"/>
                                        <p:tgtEl>
                                          <p:spTgt spid="6159"/>
                                        </p:tgtEl>
                                      </p:cBhvr>
                                    </p:animEffect>
                                  </p:childTnLst>
                                  <p:subTnLst>
                                    <p:audio>
                                      <p:cMediaNode>
                                        <p:cTn display="0" masterRel="sameClick">
                                          <p:stCondLst>
                                            <p:cond evt="begin" delay="0">
                                              <p:tn val="20"/>
                                            </p:cond>
                                          </p:stCondLst>
                                          <p:endCondLst>
                                            <p:cond evt="onStopAudio" delay="0">
                                              <p:tgtEl>
                                                <p:sldTgt/>
                                              </p:tgtEl>
                                            </p:cond>
                                          </p:endCondLst>
                                        </p:cTn>
                                        <p:tgtEl>
                                          <p:sndTgt r:embed="rId6" name="متى تشرع صلاة الاستسقاء وأهمّ.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animEffect transition="in" filter="slide(fromTop)">
                                      <p:cBhvr>
                                        <p:cTn id="27" dur="1000"/>
                                        <p:tgtEl>
                                          <p:spTgt spid="6161"/>
                                        </p:tgtEl>
                                      </p:cBhvr>
                                    </p:animEffect>
                                  </p:childTnLst>
                                  <p:subTnLst>
                                    <p:audio>
                                      <p:cMediaNode>
                                        <p:cTn display="0" masterRel="sameClick">
                                          <p:stCondLst>
                                            <p:cond evt="begin" delay="0">
                                              <p:tn val="25"/>
                                            </p:cond>
                                          </p:stCondLst>
                                          <p:endCondLst>
                                            <p:cond evt="onStopAudio" delay="0">
                                              <p:tgtEl>
                                                <p:sldTgt/>
                                              </p:tgtEl>
                                            </p:cond>
                                          </p:endCondLst>
                                        </p:cTn>
                                        <p:tgtEl>
                                          <p:sndTgt r:embed="rId7" name="بعضَ الحِكَم من وقوع الكسوف والخسوف.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6163"/>
                                        </p:tgtEl>
                                        <p:attrNameLst>
                                          <p:attrName>style.visibility</p:attrName>
                                        </p:attrNameLst>
                                      </p:cBhvr>
                                      <p:to>
                                        <p:strVal val="visible"/>
                                      </p:to>
                                    </p:set>
                                    <p:animEffect transition="in" filter="slide(fromTop)">
                                      <p:cBhvr>
                                        <p:cTn id="32" dur="1000"/>
                                        <p:tgtEl>
                                          <p:spTgt spid="6163"/>
                                        </p:tgtEl>
                                      </p:cBhvr>
                                    </p:animEffect>
                                  </p:childTnLst>
                                  <p:subTnLst>
                                    <p:audio>
                                      <p:cMediaNode>
                                        <p:cTn display="0" masterRel="sameClick">
                                          <p:stCondLst>
                                            <p:cond evt="begin" delay="0">
                                              <p:tn val="30"/>
                                            </p:cond>
                                          </p:stCondLst>
                                          <p:endCondLst>
                                            <p:cond evt="onStopAudio" delay="0">
                                              <p:tgtEl>
                                                <p:sldTgt/>
                                              </p:tgtEl>
                                            </p:cond>
                                          </p:endCondLst>
                                        </p:cTn>
                                        <p:tgtEl>
                                          <p:sndTgt r:embed="rId8" name="متى تشرع صلاة الكسوف والخسوف.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6164"/>
                                        </p:tgtEl>
                                        <p:attrNameLst>
                                          <p:attrName>style.visibility</p:attrName>
                                        </p:attrNameLst>
                                      </p:cBhvr>
                                      <p:to>
                                        <p:strVal val="visible"/>
                                      </p:to>
                                    </p:set>
                                    <p:animEffect transition="in" filter="slide(fromTop)">
                                      <p:cBhvr>
                                        <p:cTn id="37" dur="1000"/>
                                        <p:tgtEl>
                                          <p:spTgt spid="6164"/>
                                        </p:tgtEl>
                                      </p:cBhvr>
                                    </p:animEffect>
                                  </p:childTnLst>
                                  <p:subTnLst>
                                    <p:audio>
                                      <p:cMediaNode>
                                        <p:cTn display="0" masterRel="sameClick">
                                          <p:stCondLst>
                                            <p:cond evt="begin" delay="0">
                                              <p:tn val="35"/>
                                            </p:cond>
                                          </p:stCondLst>
                                          <p:endCondLst>
                                            <p:cond evt="onStopAudio" delay="0">
                                              <p:tgtEl>
                                                <p:sldTgt/>
                                              </p:tgtEl>
                                            </p:cond>
                                          </p:endCondLst>
                                        </p:cTn>
                                        <p:tgtEl>
                                          <p:sndTgt r:embed="rId9" name="كيفية صلاة الكسوف، والفرق بين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58" grpId="0"/>
      <p:bldP spid="6159" grpId="0"/>
      <p:bldP spid="6161" grpId="0"/>
      <p:bldP spid="6163" grpId="0"/>
      <p:bldP spid="6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مكونة من 12 نقطة 1"/>
          <p:cNvSpPr/>
          <p:nvPr/>
        </p:nvSpPr>
        <p:spPr>
          <a:xfrm>
            <a:off x="1043608" y="404664"/>
            <a:ext cx="7200800" cy="5238571"/>
          </a:xfrm>
          <a:prstGeom prst="star12">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lgn="ctr" rtl="1">
              <a:defRPr/>
            </a:pPr>
            <a:r>
              <a:rPr lang="ar-SA" sz="8800" b="1" dirty="0">
                <a:solidFill>
                  <a:schemeClr val="tx1"/>
                </a:solidFill>
              </a:rPr>
              <a:t>صلاة الاستسقاء</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صلاة الاستسق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14375" y="571500"/>
            <a:ext cx="8072438" cy="5738813"/>
            <a:chOff x="1142976" y="285728"/>
            <a:chExt cx="7143800" cy="4929222"/>
          </a:xfrm>
        </p:grpSpPr>
        <p:sp>
          <p:nvSpPr>
            <p:cNvPr id="7" name="Flowchart: Manual Input 6"/>
            <p:cNvSpPr/>
            <p:nvPr/>
          </p:nvSpPr>
          <p:spPr>
            <a:xfrm flipH="1">
              <a:off x="1142976" y="285728"/>
              <a:ext cx="7072151" cy="4929222"/>
            </a:xfrm>
            <a:prstGeom prst="flowChartManualInput">
              <a:avLst/>
            </a:prstGeom>
            <a:solidFill>
              <a:srgbClr val="99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sp>
          <p:nvSpPr>
            <p:cNvPr id="3" name="Flowchart: Manual Input 7"/>
            <p:cNvSpPr/>
            <p:nvPr/>
          </p:nvSpPr>
          <p:spPr>
            <a:xfrm>
              <a:off x="1142976" y="641614"/>
              <a:ext cx="7143800" cy="4573336"/>
            </a:xfrm>
            <a:prstGeom prst="flowChartManualInp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solidFill>
                  <a:schemeClr val="tx1"/>
                </a:solidFill>
              </a:endParaRPr>
            </a:p>
          </p:txBody>
        </p:sp>
      </p:grpSp>
      <p:pic>
        <p:nvPicPr>
          <p:cNvPr id="9224" name="Picture 8"/>
          <p:cNvPicPr>
            <a:picLocks noChangeAspect="1" noChangeArrowheads="1"/>
          </p:cNvPicPr>
          <p:nvPr/>
        </p:nvPicPr>
        <p:blipFill>
          <a:blip r:embed="rId6">
            <a:lum bright="-10000" contrast="30000"/>
          </a:blip>
          <a:srcRect/>
          <a:stretch>
            <a:fillRect/>
          </a:stretch>
        </p:blipFill>
        <p:spPr bwMode="auto">
          <a:xfrm>
            <a:off x="2071688" y="2643188"/>
            <a:ext cx="4629150" cy="3387725"/>
          </a:xfrm>
          <a:prstGeom prst="rect">
            <a:avLst/>
          </a:prstGeom>
          <a:noFill/>
          <a:ln w="9525">
            <a:noFill/>
            <a:miter lim="800000"/>
            <a:headEnd/>
            <a:tailEnd/>
          </a:ln>
        </p:spPr>
      </p:pic>
      <p:sp>
        <p:nvSpPr>
          <p:cNvPr id="5" name="مستطيل 4"/>
          <p:cNvSpPr>
            <a:spLocks noChangeArrowheads="1"/>
          </p:cNvSpPr>
          <p:nvPr/>
        </p:nvSpPr>
        <p:spPr bwMode="auto">
          <a:xfrm>
            <a:off x="3419475" y="1484313"/>
            <a:ext cx="5357813" cy="646112"/>
          </a:xfrm>
          <a:prstGeom prst="rect">
            <a:avLst/>
          </a:prstGeom>
          <a:noFill/>
          <a:ln w="9525">
            <a:noFill/>
            <a:miter lim="800000"/>
            <a:headEnd/>
            <a:tailEnd/>
          </a:ln>
        </p:spPr>
        <p:txBody>
          <a:bodyPr>
            <a:spAutoFit/>
          </a:bodyPr>
          <a:lstStyle/>
          <a:p>
            <a:pPr algn="ctr" rtl="1"/>
            <a:r>
              <a:rPr lang="ar-EG" sz="3600" b="1">
                <a:latin typeface="Arial" pitchFamily="34" charset="0"/>
              </a:rPr>
              <a:t>اكتب تعبيراً مناسباً لكل صورة:</a:t>
            </a:r>
          </a:p>
        </p:txBody>
      </p:sp>
      <p:sp>
        <p:nvSpPr>
          <p:cNvPr id="10" name="مستطيل 9"/>
          <p:cNvSpPr>
            <a:spLocks noChangeArrowheads="1"/>
          </p:cNvSpPr>
          <p:nvPr/>
        </p:nvSpPr>
        <p:spPr bwMode="auto">
          <a:xfrm>
            <a:off x="2143125" y="5286375"/>
            <a:ext cx="5357813" cy="584200"/>
          </a:xfrm>
          <a:prstGeom prst="rect">
            <a:avLst/>
          </a:prstGeom>
          <a:noFill/>
          <a:ln w="9525">
            <a:noFill/>
            <a:miter lim="800000"/>
            <a:headEnd/>
            <a:tailEnd/>
          </a:ln>
        </p:spPr>
        <p:txBody>
          <a:bodyPr>
            <a:spAutoFit/>
          </a:bodyPr>
          <a:lstStyle/>
          <a:p>
            <a:pPr marL="457200" indent="-457200" algn="ctr" rtl="1">
              <a:buFont typeface="Wingdings" pitchFamily="2" charset="2"/>
              <a:buChar char="ü"/>
            </a:pPr>
            <a:r>
              <a:rPr lang="ar-EG" sz="3200" b="1">
                <a:solidFill>
                  <a:srgbClr val="FF0000"/>
                </a:solidFill>
                <a:cs typeface="Calibri" pitchFamily="34" charset="0"/>
              </a:rPr>
              <a:t>جفاف.</a:t>
            </a:r>
            <a:endParaRPr lang="ar-EG" sz="3200">
              <a:solidFill>
                <a:srgbClr val="FF0000"/>
              </a:solidFill>
              <a:latin typeface="Arial" pitchFamily="34" charset="0"/>
            </a:endParaRP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اكتب تعبيراً مناسباً لكل صورة.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box(in)">
                                      <p:cBhvr>
                                        <p:cTn id="15" dur="500"/>
                                        <p:tgtEl>
                                          <p:spTgt spid="9224"/>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5" name="جفا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714375" y="571500"/>
            <a:ext cx="8072438" cy="5738813"/>
            <a:chOff x="1142976" y="285728"/>
            <a:chExt cx="7143800" cy="4929222"/>
          </a:xfrm>
        </p:grpSpPr>
        <p:sp>
          <p:nvSpPr>
            <p:cNvPr id="7" name="Flowchart: Manual Input 6"/>
            <p:cNvSpPr/>
            <p:nvPr/>
          </p:nvSpPr>
          <p:spPr>
            <a:xfrm flipH="1">
              <a:off x="1142976" y="285728"/>
              <a:ext cx="7072151" cy="4929222"/>
            </a:xfrm>
            <a:prstGeom prst="flowChartManualInput">
              <a:avLst/>
            </a:prstGeom>
            <a:solidFill>
              <a:srgbClr val="99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sp>
          <p:nvSpPr>
            <p:cNvPr id="3" name="Flowchart: Manual Input 7"/>
            <p:cNvSpPr/>
            <p:nvPr/>
          </p:nvSpPr>
          <p:spPr>
            <a:xfrm>
              <a:off x="1142976" y="641614"/>
              <a:ext cx="7143800" cy="4573336"/>
            </a:xfrm>
            <a:prstGeom prst="flowChartManualInp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solidFill>
                  <a:schemeClr val="tx1"/>
                </a:solidFill>
              </a:endParaRPr>
            </a:p>
          </p:txBody>
        </p:sp>
      </p:grpSp>
      <p:pic>
        <p:nvPicPr>
          <p:cNvPr id="10248" name="Picture 8"/>
          <p:cNvPicPr>
            <a:picLocks noChangeAspect="1" noChangeArrowheads="1"/>
          </p:cNvPicPr>
          <p:nvPr/>
        </p:nvPicPr>
        <p:blipFill>
          <a:blip r:embed="rId4">
            <a:lum bright="-10000" contrast="30000"/>
          </a:blip>
          <a:srcRect/>
          <a:stretch>
            <a:fillRect/>
          </a:stretch>
        </p:blipFill>
        <p:spPr bwMode="auto">
          <a:xfrm>
            <a:off x="2286000" y="2643188"/>
            <a:ext cx="4694238" cy="3071812"/>
          </a:xfrm>
          <a:prstGeom prst="rect">
            <a:avLst/>
          </a:prstGeom>
          <a:noFill/>
          <a:ln w="9525">
            <a:noFill/>
            <a:miter lim="800000"/>
            <a:headEnd/>
            <a:tailEnd/>
          </a:ln>
        </p:spPr>
      </p:pic>
      <p:sp>
        <p:nvSpPr>
          <p:cNvPr id="10244" name="مستطيل 4"/>
          <p:cNvSpPr>
            <a:spLocks noChangeArrowheads="1"/>
          </p:cNvSpPr>
          <p:nvPr/>
        </p:nvSpPr>
        <p:spPr bwMode="auto">
          <a:xfrm>
            <a:off x="3348038" y="1484313"/>
            <a:ext cx="5357812" cy="646112"/>
          </a:xfrm>
          <a:prstGeom prst="rect">
            <a:avLst/>
          </a:prstGeom>
          <a:noFill/>
          <a:ln w="9525">
            <a:noFill/>
            <a:miter lim="800000"/>
            <a:headEnd/>
            <a:tailEnd/>
          </a:ln>
        </p:spPr>
        <p:txBody>
          <a:bodyPr>
            <a:spAutoFit/>
          </a:bodyPr>
          <a:lstStyle/>
          <a:p>
            <a:pPr algn="ctr" rtl="1"/>
            <a:r>
              <a:rPr lang="ar-EG" sz="3600" b="1">
                <a:latin typeface="Arial" pitchFamily="34" charset="0"/>
              </a:rPr>
              <a:t>اكتب تعبيراً مناسباً لكل صورة:</a:t>
            </a:r>
          </a:p>
        </p:txBody>
      </p:sp>
      <p:sp>
        <p:nvSpPr>
          <p:cNvPr id="10" name="مستطيل 9"/>
          <p:cNvSpPr>
            <a:spLocks noChangeArrowheads="1"/>
          </p:cNvSpPr>
          <p:nvPr/>
        </p:nvSpPr>
        <p:spPr bwMode="auto">
          <a:xfrm>
            <a:off x="2357438" y="5000625"/>
            <a:ext cx="5357812" cy="584200"/>
          </a:xfrm>
          <a:prstGeom prst="rect">
            <a:avLst/>
          </a:prstGeom>
          <a:noFill/>
          <a:ln w="9525">
            <a:noFill/>
            <a:miter lim="800000"/>
            <a:headEnd/>
            <a:tailEnd/>
          </a:ln>
        </p:spPr>
        <p:txBody>
          <a:bodyPr>
            <a:spAutoFit/>
          </a:bodyPr>
          <a:lstStyle/>
          <a:p>
            <a:pPr marL="457200" indent="-457200" algn="ctr" rtl="1">
              <a:buFont typeface="Wingdings" pitchFamily="2" charset="2"/>
              <a:buChar char="ü"/>
            </a:pPr>
            <a:r>
              <a:rPr lang="ar-EG" sz="3200" b="1">
                <a:solidFill>
                  <a:srgbClr val="FF0000"/>
                </a:solidFill>
                <a:cs typeface="Calibri" pitchFamily="34" charset="0"/>
              </a:rPr>
              <a:t>أرض خصبة.</a:t>
            </a:r>
            <a:endParaRPr lang="ar-EG" sz="3200">
              <a:solidFill>
                <a:srgbClr val="FF0000"/>
              </a:solidFill>
              <a:latin typeface="Arial" pitchFamily="34" charset="0"/>
            </a:endParaRP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ox(in)">
                                      <p:cBhvr>
                                        <p:cTn id="7" dur="500"/>
                                        <p:tgtEl>
                                          <p:spTgt spid="1024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أرض خصب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4">
  <a:themeElements>
    <a:clrScheme name="سمة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سمة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سمة4</Template>
  <TotalTime>5863</TotalTime>
  <Words>430</Words>
  <Application>Microsoft Office PowerPoint</Application>
  <PresentationFormat>عرض على الشاشة (3:4)‏</PresentationFormat>
  <Paragraphs>54</Paragraphs>
  <Slides>17</Slides>
  <Notes>1</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سمة4</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الفقه 1م ف2 طالب</dc:title>
  <dc:subject>الوحدة الرابعة عشر - صلاة الاستسقاء وصلاة الكسوف</dc:subject>
  <dc:creator>ا/بندر الحازمي</dc:creator>
  <cp:keywords>حقيبة إنجاز المعلم والمعلمة</cp:keywords>
  <cp:lastModifiedBy>Top Service</cp:lastModifiedBy>
  <cp:revision>420</cp:revision>
  <dcterms:modified xsi:type="dcterms:W3CDTF">2016-12-12T11:24:13Z</dcterms:modified>
</cp:coreProperties>
</file>