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462" r:id="rId2"/>
    <p:sldId id="443" r:id="rId3"/>
    <p:sldId id="457" r:id="rId4"/>
    <p:sldId id="438" r:id="rId5"/>
    <p:sldId id="463" r:id="rId6"/>
    <p:sldId id="458" r:id="rId7"/>
    <p:sldId id="439" r:id="rId8"/>
    <p:sldId id="440" r:id="rId9"/>
    <p:sldId id="441" r:id="rId10"/>
    <p:sldId id="442" r:id="rId11"/>
    <p:sldId id="454" r:id="rId12"/>
    <p:sldId id="459" r:id="rId13"/>
    <p:sldId id="460" r:id="rId14"/>
    <p:sldId id="461" r:id="rId15"/>
    <p:sldId id="444" r:id="rId16"/>
    <p:sldId id="445" r:id="rId17"/>
    <p:sldId id="446" r:id="rId18"/>
    <p:sldId id="447" r:id="rId19"/>
    <p:sldId id="456" r:id="rId20"/>
    <p:sldId id="448" r:id="rId21"/>
    <p:sldId id="449" r:id="rId22"/>
    <p:sldId id="450" r:id="rId23"/>
    <p:sldId id="451" r:id="rId24"/>
    <p:sldId id="452" r:id="rId25"/>
    <p:sldId id="453" r:id="rId26"/>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990099"/>
    <a:srgbClr val="00FF00"/>
    <a:srgbClr val="9900CC"/>
    <a:srgbClr val="CC0099"/>
    <a:srgbClr val="FF3300"/>
    <a:srgbClr val="00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1605" autoAdjust="0"/>
    <p:restoredTop sz="94660"/>
  </p:normalViewPr>
  <p:slideViewPr>
    <p:cSldViewPr>
      <p:cViewPr>
        <p:scale>
          <a:sx n="50" d="100"/>
          <a:sy n="50" d="100"/>
        </p:scale>
        <p:origin x="-378" y="-6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09BFA57F-8DC1-45F7-8219-56F3C4CC14E4}" type="datetimeFigureOut">
              <a:rPr lang="ar-EG"/>
              <a:pPr>
                <a:defRPr/>
              </a:pPr>
              <a:t>13/03/1438</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730BD807-70CB-4143-8DB9-9DDAA47DB7C6}" type="slidenum">
              <a:rPr lang="ar-EG"/>
              <a:pPr>
                <a:defRPr/>
              </a:pPr>
              <a:t>‹#›</a:t>
            </a:fld>
            <a:endParaRPr lang="ar-EG"/>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9630BA90-C8CA-4748-AD71-BD3C693A57AD}"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B55C8CE-18F2-4817-8AE0-9E9F9DF79D59}" type="slidenum">
              <a:rPr lang="ar-EG"/>
              <a:pPr>
                <a:defRPr/>
              </a:pPr>
              <a:t>‹#›</a:t>
            </a:fld>
            <a:endParaRPr lang="ar-E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9A9321BE-3E15-41AA-A3C7-522F95473373}"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43C05076-50EF-4418-9230-E933E5AEB87A}" type="slidenum">
              <a:rPr lang="ar-EG"/>
              <a:pPr>
                <a:defRPr/>
              </a:pPr>
              <a:t>‹#›</a:t>
            </a:fld>
            <a:endParaRPr lang="ar-E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F0B3097-1997-481B-A07A-EEE20EBD89B1}"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1ED49C64-05CB-48F9-AEA5-82E2D34DF10B}" type="slidenum">
              <a:rPr lang="ar-EG"/>
              <a:pPr>
                <a:defRPr/>
              </a:pPr>
              <a:t>‹#›</a:t>
            </a:fld>
            <a:endParaRPr lang="ar-EG"/>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C152E83A-3ADF-479D-B918-D4BB8F1B17FA}"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FA052CF-7DC7-4801-A614-9A7796C986F0}" type="slidenum">
              <a:rPr lang="ar-EG"/>
              <a:pPr>
                <a:defRPr/>
              </a:pPr>
              <a:t>‹#›</a:t>
            </a:fld>
            <a:endParaRPr lang="ar-EG"/>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9402897-6F8E-4531-9816-EAECBC3223F5}"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58D9B1C-3069-4386-A2D8-D6AF909804D8}" type="slidenum">
              <a:rPr lang="ar-EG"/>
              <a:pPr>
                <a:defRPr/>
              </a:pPr>
              <a:t>‹#›</a:t>
            </a:fld>
            <a:endParaRPr lang="ar-EG"/>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5AA74FB1-B9D7-4CFE-B62B-1F9E97A1A10D}"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E2FE2F0-6B5F-4341-A3C8-E7E694351651}" type="slidenum">
              <a:rPr lang="ar-EG"/>
              <a:pPr>
                <a:defRPr/>
              </a:pPr>
              <a:t>‹#›</a:t>
            </a:fld>
            <a:endParaRPr lang="ar-EG"/>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5E5F83BA-B6E4-41E2-B554-54038F01DA49}" type="datetimeFigureOut">
              <a:rPr lang="ar-EG"/>
              <a:pPr>
                <a:defRPr/>
              </a:pPr>
              <a:t>13/03/1438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0592C316-63BF-40D3-9765-C0D156DE26A2}" type="slidenum">
              <a:rPr lang="ar-EG"/>
              <a:pPr>
                <a:defRPr/>
              </a:pPr>
              <a:t>‹#›</a:t>
            </a:fld>
            <a:endParaRPr lang="ar-E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95324D8D-4ACA-4FD5-9957-29907D3B2A07}" type="datetimeFigureOut">
              <a:rPr lang="ar-EG"/>
              <a:pPr>
                <a:defRPr/>
              </a:pPr>
              <a:t>13/03/1438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1B9E67BD-D8E9-4E17-B696-C4A7B538DC86}" type="slidenum">
              <a:rPr lang="ar-EG"/>
              <a:pPr>
                <a:defRPr/>
              </a:pPr>
              <a:t>‹#›</a:t>
            </a:fld>
            <a:endParaRPr lang="ar-E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C2A67E-C612-4AE9-8074-9AACE00BAEB3}" type="datetimeFigureOut">
              <a:rPr lang="ar-EG"/>
              <a:pPr>
                <a:defRPr/>
              </a:pPr>
              <a:t>13/03/1438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22F40B66-BF1C-4DE5-A95B-5A1C19E5060F}" type="slidenum">
              <a:rPr lang="ar-EG"/>
              <a:pPr>
                <a:defRPr/>
              </a:pPr>
              <a:t>‹#›</a:t>
            </a:fld>
            <a:endParaRPr lang="ar-E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313333-539D-41A7-B851-53F4382FBF70}"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8055CA69-3986-4A7A-ADA5-7FD59CD65125}" type="slidenum">
              <a:rPr lang="ar-EG"/>
              <a:pPr>
                <a:defRPr/>
              </a:pPr>
              <a:t>‹#›</a:t>
            </a:fld>
            <a:endParaRPr lang="ar-E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4ECDD5-E46A-4613-A980-F1FDA74FD419}"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CEEAD8A3-DF39-4ED6-BFBB-B29D7270AF7B}" type="slidenum">
              <a:rPr lang="ar-EG"/>
              <a:pPr>
                <a:defRPr/>
              </a:pPr>
              <a:t>‹#›</a:t>
            </a:fld>
            <a:endParaRPr lang="ar-E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E998E21F-F71C-4571-9FE7-078E63A318C5}" type="datetimeFigureOut">
              <a:rPr lang="ar-EG"/>
              <a:pPr>
                <a:defRPr/>
              </a:pPr>
              <a:t>13/03/1438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EA8A5833-ECAA-487D-A8BE-1BB66EAFB62D}"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advClick="0" advTm="2000">
    <p:blinds/>
    <p:sndAc>
      <p:stSnd>
        <p:snd r:embed="rId13" name="explode.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26.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28.wav"/><Relationship Id="rId1" Type="http://schemas.openxmlformats.org/officeDocument/2006/relationships/slideLayout" Target="../slideLayouts/slideLayout7.xml"/><Relationship Id="rId4" Type="http://schemas.openxmlformats.org/officeDocument/2006/relationships/audio" Target="../media/audio30.wav"/></Relationships>
</file>

<file path=ppt/slides/_rels/slide12.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2.wav"/><Relationship Id="rId7" Type="http://schemas.openxmlformats.org/officeDocument/2006/relationships/audio" Target="../media/audio35.wav"/><Relationship Id="rId12" Type="http://schemas.openxmlformats.org/officeDocument/2006/relationships/image" Target="../media/image10.wmf"/><Relationship Id="rId2" Type="http://schemas.openxmlformats.org/officeDocument/2006/relationships/audio" Target="../media/audio31.wav"/><Relationship Id="rId1" Type="http://schemas.openxmlformats.org/officeDocument/2006/relationships/slideLayout" Target="../slideLayouts/slideLayout7.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28.wav"/><Relationship Id="rId10" Type="http://schemas.openxmlformats.org/officeDocument/2006/relationships/audio" Target="../media/audio38.wav"/><Relationship Id="rId4" Type="http://schemas.openxmlformats.org/officeDocument/2006/relationships/audio" Target="../media/audio33.wav"/><Relationship Id="rId9" Type="http://schemas.openxmlformats.org/officeDocument/2006/relationships/audio" Target="../media/audio37.wav"/></Relationships>
</file>

<file path=ppt/slides/_rels/slide13.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40.wav"/><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audio" Target="../media/audio42.wav"/></Relationships>
</file>

<file path=ppt/slides/_rels/slide14.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audio" Target="../media/audio43.wav"/><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audio" Target="../media/audio45.wav"/></Relationships>
</file>

<file path=ppt/slides/_rels/slide15.xml.rels><?xml version="1.0" encoding="UTF-8" standalone="yes"?>
<Relationships xmlns="http://schemas.openxmlformats.org/package/2006/relationships"><Relationship Id="rId3" Type="http://schemas.openxmlformats.org/officeDocument/2006/relationships/audio" Target="../media/audio46.wav"/><Relationship Id="rId7" Type="http://schemas.openxmlformats.org/officeDocument/2006/relationships/audio" Target="../media/audio50.wav"/><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s>
</file>

<file path=ppt/slides/_rels/slide16.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18.wav"/><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audio" Target="../media/audio53.wav"/><Relationship Id="rId4" Type="http://schemas.openxmlformats.org/officeDocument/2006/relationships/audio" Target="../media/audio52.wav"/></Relationships>
</file>

<file path=ppt/slides/_rels/slide17.xml.rels><?xml version="1.0" encoding="UTF-8" standalone="yes"?>
<Relationships xmlns="http://schemas.openxmlformats.org/package/2006/relationships"><Relationship Id="rId3" Type="http://schemas.openxmlformats.org/officeDocument/2006/relationships/audio" Target="../media/audio54.wav"/><Relationship Id="rId7" Type="http://schemas.openxmlformats.org/officeDocument/2006/relationships/image" Target="../media/image9.wmf"/><Relationship Id="rId2" Type="http://schemas.openxmlformats.org/officeDocument/2006/relationships/audio" Target="../media/audio18.wav"/><Relationship Id="rId1" Type="http://schemas.openxmlformats.org/officeDocument/2006/relationships/slideLayout" Target="../slideLayouts/slideLayout7.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14.wav"/></Relationships>
</file>

<file path=ppt/slides/_rels/slide18.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26.wav"/><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audio" Target="../media/audio59.wav"/><Relationship Id="rId4" Type="http://schemas.openxmlformats.org/officeDocument/2006/relationships/audio" Target="../media/audio58.wav"/></Relationships>
</file>

<file path=ppt/slides/_rels/slide1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audio" Target="../media/audio60.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audio" Target="../media/audio6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64.wav"/><Relationship Id="rId4" Type="http://schemas.openxmlformats.org/officeDocument/2006/relationships/audio" Target="../media/audio63.wav"/></Relationships>
</file>

<file path=ppt/slides/_rels/slide21.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22.wav"/><Relationship Id="rId1" Type="http://schemas.openxmlformats.org/officeDocument/2006/relationships/slideLayout" Target="../slideLayouts/slideLayout7.xml"/><Relationship Id="rId5" Type="http://schemas.openxmlformats.org/officeDocument/2006/relationships/audio" Target="../media/audio67.wav"/><Relationship Id="rId4" Type="http://schemas.openxmlformats.org/officeDocument/2006/relationships/audio" Target="../media/audio66.wav"/></Relationships>
</file>

<file path=ppt/slides/_rels/slide22.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26.wav"/><Relationship Id="rId1" Type="http://schemas.openxmlformats.org/officeDocument/2006/relationships/slideLayout" Target="../slideLayouts/slideLayout7.xml"/><Relationship Id="rId4" Type="http://schemas.openxmlformats.org/officeDocument/2006/relationships/audio" Target="../media/audio69.wav"/></Relationships>
</file>

<file path=ppt/slides/_rels/slide23.xml.rels><?xml version="1.0" encoding="UTF-8" standalone="yes"?>
<Relationships xmlns="http://schemas.openxmlformats.org/package/2006/relationships"><Relationship Id="rId3" Type="http://schemas.openxmlformats.org/officeDocument/2006/relationships/audio" Target="../media/audio70.wav"/><Relationship Id="rId7" Type="http://schemas.openxmlformats.org/officeDocument/2006/relationships/image" Target="../media/image13.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audio" Target="../media/audio73.wav"/><Relationship Id="rId5" Type="http://schemas.openxmlformats.org/officeDocument/2006/relationships/audio" Target="../media/audio72.wav"/><Relationship Id="rId4" Type="http://schemas.openxmlformats.org/officeDocument/2006/relationships/audio" Target="../media/audio71.wav"/></Relationships>
</file>

<file path=ppt/slides/_rels/slide24.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22.wav"/><Relationship Id="rId1" Type="http://schemas.openxmlformats.org/officeDocument/2006/relationships/slideLayout" Target="../slideLayouts/slideLayout7.xml"/><Relationship Id="rId5" Type="http://schemas.openxmlformats.org/officeDocument/2006/relationships/audio" Target="../media/audio76.wav"/><Relationship Id="rId4" Type="http://schemas.openxmlformats.org/officeDocument/2006/relationships/audio" Target="../media/audio75.wav"/></Relationships>
</file>

<file path=ppt/slides/_rels/slide25.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audio" Target="../media/audio87.wav"/><Relationship Id="rId18" Type="http://schemas.openxmlformats.org/officeDocument/2006/relationships/audio" Target="../media/audio92.wav"/><Relationship Id="rId3" Type="http://schemas.openxmlformats.org/officeDocument/2006/relationships/audio" Target="../media/audio77.wav"/><Relationship Id="rId7" Type="http://schemas.openxmlformats.org/officeDocument/2006/relationships/audio" Target="../media/audio81.wav"/><Relationship Id="rId12" Type="http://schemas.openxmlformats.org/officeDocument/2006/relationships/audio" Target="../media/audio86.wav"/><Relationship Id="rId17" Type="http://schemas.openxmlformats.org/officeDocument/2006/relationships/audio" Target="../media/audio91.wav"/><Relationship Id="rId2" Type="http://schemas.openxmlformats.org/officeDocument/2006/relationships/audio" Target="../media/audio13.wav"/><Relationship Id="rId16" Type="http://schemas.openxmlformats.org/officeDocument/2006/relationships/audio" Target="../media/audio90.wav"/><Relationship Id="rId1" Type="http://schemas.openxmlformats.org/officeDocument/2006/relationships/slideLayout" Target="../slideLayouts/slideLayout7.xml"/><Relationship Id="rId6" Type="http://schemas.openxmlformats.org/officeDocument/2006/relationships/audio" Target="../media/audio80.wav"/><Relationship Id="rId11" Type="http://schemas.openxmlformats.org/officeDocument/2006/relationships/audio" Target="../media/audio85.wav"/><Relationship Id="rId5" Type="http://schemas.openxmlformats.org/officeDocument/2006/relationships/audio" Target="../media/audio79.wav"/><Relationship Id="rId15" Type="http://schemas.openxmlformats.org/officeDocument/2006/relationships/audio" Target="../media/audio89.wav"/><Relationship Id="rId10" Type="http://schemas.openxmlformats.org/officeDocument/2006/relationships/audio" Target="../media/audio84.wav"/><Relationship Id="rId19" Type="http://schemas.openxmlformats.org/officeDocument/2006/relationships/audio" Target="../media/audio93.wav"/><Relationship Id="rId4" Type="http://schemas.openxmlformats.org/officeDocument/2006/relationships/audio" Target="../media/audio78.wav"/><Relationship Id="rId9" Type="http://schemas.openxmlformats.org/officeDocument/2006/relationships/audio" Target="../media/audio83.wav"/><Relationship Id="rId14" Type="http://schemas.openxmlformats.org/officeDocument/2006/relationships/audio" Target="../media/audio88.wav"/></Relationships>
</file>

<file path=ppt/slides/_rels/slide3.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0.wav"/><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audio" Target="../media/audio17.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8.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8.wav"/><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audio" Target="../media/audio21.wav"/><Relationship Id="rId4" Type="http://schemas.openxmlformats.org/officeDocument/2006/relationships/audio" Target="../media/audio20.wav"/></Relationships>
</file>

<file path=ppt/slides/_rels/slide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22.wav"/><Relationship Id="rId1" Type="http://schemas.openxmlformats.org/officeDocument/2006/relationships/slideLayout" Target="../slideLayouts/slideLayout7.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1066800" y="981075"/>
            <a:ext cx="6313488" cy="4886325"/>
          </a:xfrm>
          <a:prstGeom prst="verticalScroll">
            <a:avLst/>
          </a:prstGeom>
          <a:blipFill>
            <a:blip r:embed="rId4" cstate="print"/>
            <a:stretch>
              <a:fillRect/>
            </a:stretch>
          </a:blip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effectLst>
                <a:outerShdw blurRad="75057" dist="38100" dir="5400000" sy="-20000" rotWithShape="0">
                  <a:prstClr val="black">
                    <a:alpha val="25000"/>
                  </a:prstClr>
                </a:outerShdw>
              </a:effectLst>
            </a:endParaRPr>
          </a:p>
        </p:txBody>
      </p:sp>
      <p:sp>
        <p:nvSpPr>
          <p:cNvPr id="3" name="TextBox 2"/>
          <p:cNvSpPr txBox="1">
            <a:spLocks noChangeArrowheads="1"/>
          </p:cNvSpPr>
          <p:nvPr/>
        </p:nvSpPr>
        <p:spPr bwMode="auto">
          <a:xfrm>
            <a:off x="1763713" y="1700213"/>
            <a:ext cx="4951412" cy="4156075"/>
          </a:xfrm>
          <a:prstGeom prst="rect">
            <a:avLst/>
          </a:prstGeom>
          <a:noFill/>
          <a:ln w="9525">
            <a:noFill/>
            <a:miter lim="800000"/>
            <a:headEnd/>
            <a:tailEnd/>
          </a:ln>
        </p:spPr>
        <p:txBody>
          <a:bodyPr>
            <a:spAutoFit/>
          </a:bodyPr>
          <a:lstStyle/>
          <a:p>
            <a:pPr algn="ctr" rtl="0"/>
            <a:r>
              <a:rPr lang="ar-EG" sz="8800" b="1"/>
              <a:t>الوحدة السابعة عشرة</a:t>
            </a:r>
            <a:endParaRPr lang="en-US" sz="8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غلق سماعة.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الوحدة السابعة عش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95288" y="549275"/>
            <a:ext cx="8501062" cy="4929188"/>
            <a:chOff x="357158" y="2357430"/>
            <a:chExt cx="8501122" cy="4357718"/>
          </a:xfrm>
        </p:grpSpPr>
        <p:sp>
          <p:nvSpPr>
            <p:cNvPr id="3" name="Round Diagonal Corner Rectangle 9"/>
            <p:cNvSpPr/>
            <p:nvPr/>
          </p:nvSpPr>
          <p:spPr>
            <a:xfrm>
              <a:off x="357158" y="2357430"/>
              <a:ext cx="8501122" cy="4357718"/>
            </a:xfrm>
            <a:prstGeom prst="round2DiagRect">
              <a:avLst/>
            </a:prstGeom>
            <a:solidFill>
              <a:srgbClr val="00FFFF"/>
            </a:solid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rgbClr val="0000FF"/>
                </a:solidFill>
              </a:endParaRPr>
            </a:p>
          </p:txBody>
        </p:sp>
        <p:sp>
          <p:nvSpPr>
            <p:cNvPr id="4" name="Round Single Corner Rectangle 8"/>
            <p:cNvSpPr/>
            <p:nvPr/>
          </p:nvSpPr>
          <p:spPr>
            <a:xfrm>
              <a:off x="571472" y="2500582"/>
              <a:ext cx="7929619" cy="4071414"/>
            </a:xfrm>
            <a:prstGeom prst="round1Rect">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solidFill>
                  <a:srgbClr val="0000FF"/>
                </a:solidFill>
              </a:endParaRPr>
            </a:p>
          </p:txBody>
        </p:sp>
      </p:grpSp>
      <p:sp>
        <p:nvSpPr>
          <p:cNvPr id="18" name="مستطيل 17"/>
          <p:cNvSpPr>
            <a:spLocks noChangeArrowheads="1"/>
          </p:cNvSpPr>
          <p:nvPr/>
        </p:nvSpPr>
        <p:spPr bwMode="auto">
          <a:xfrm>
            <a:off x="714375" y="941388"/>
            <a:ext cx="7602538" cy="3416300"/>
          </a:xfrm>
          <a:prstGeom prst="rect">
            <a:avLst/>
          </a:prstGeom>
          <a:noFill/>
          <a:ln w="9525">
            <a:noFill/>
            <a:miter lim="800000"/>
            <a:headEnd/>
            <a:tailEnd/>
          </a:ln>
        </p:spPr>
        <p:txBody>
          <a:bodyPr>
            <a:spAutoFit/>
          </a:bodyPr>
          <a:lstStyle/>
          <a:p>
            <a:pPr algn="ctr"/>
            <a:r>
              <a:rPr lang="ar-EG" sz="3600" b="1">
                <a:solidFill>
                  <a:srgbClr val="0000FF"/>
                </a:solidFill>
              </a:rPr>
              <a:t>ت</a:t>
            </a:r>
            <a:r>
              <a:rPr lang="ar-SA" sz="3600" b="1">
                <a:solidFill>
                  <a:srgbClr val="0000FF"/>
                </a:solidFill>
              </a:rPr>
              <a:t>- ألا ينوي إقامة محددة، بل قد يبقي يوماً أو عشرة أيام حسب مناسبة المكان له، أو لديه غرض من علاج أو مراجعة للدوائر الحكومية وغيرها متى انتهى غرضه رجع إلى بلد</a:t>
            </a:r>
            <a:r>
              <a:rPr lang="ar-EG" sz="3600" b="1">
                <a:solidFill>
                  <a:srgbClr val="0000FF"/>
                </a:solidFill>
              </a:rPr>
              <a:t>ه</a:t>
            </a:r>
            <a:r>
              <a:rPr lang="ar-SA" sz="3600" b="1">
                <a:solidFill>
                  <a:srgbClr val="0000FF"/>
                </a:solidFill>
              </a:rPr>
              <a:t>، فهذا يجوز له القصر والترخص برخص السفر حتى يرجع، ولو زادت مدة بقائه على أربعة أيام.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13" presetID="1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lide(fromTop)">
                                      <p:cBhvr>
                                        <p:cTn id="15"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3" name="ألا ينوي إقامة محددة بل ق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0"/>
          <p:cNvGrpSpPr>
            <a:grpSpLocks/>
          </p:cNvGrpSpPr>
          <p:nvPr/>
        </p:nvGrpSpPr>
        <p:grpSpPr bwMode="auto">
          <a:xfrm>
            <a:off x="357188" y="571500"/>
            <a:ext cx="8501062" cy="4929188"/>
            <a:chOff x="357158" y="2357430"/>
            <a:chExt cx="8501122" cy="4357718"/>
          </a:xfrm>
        </p:grpSpPr>
        <p:sp>
          <p:nvSpPr>
            <p:cNvPr id="3" name="Round Diagonal Corner Rectangle 9"/>
            <p:cNvSpPr/>
            <p:nvPr/>
          </p:nvSpPr>
          <p:spPr>
            <a:xfrm>
              <a:off x="357158" y="2357430"/>
              <a:ext cx="8501122" cy="4357718"/>
            </a:xfrm>
            <a:prstGeom prst="round2DiagRect">
              <a:avLst/>
            </a:prstGeom>
            <a:solidFill>
              <a:srgbClr val="00FFFF"/>
            </a:solid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 name="Round Single Corner Rectangle 8"/>
            <p:cNvSpPr/>
            <p:nvPr/>
          </p:nvSpPr>
          <p:spPr>
            <a:xfrm>
              <a:off x="571472" y="2500582"/>
              <a:ext cx="7929619" cy="4071414"/>
            </a:xfrm>
            <a:prstGeom prst="round1Rect">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p>
          </p:txBody>
        </p:sp>
      </p:grpSp>
      <p:sp>
        <p:nvSpPr>
          <p:cNvPr id="19" name="مستطيل 18"/>
          <p:cNvSpPr>
            <a:spLocks noChangeArrowheads="1"/>
          </p:cNvSpPr>
          <p:nvPr/>
        </p:nvSpPr>
        <p:spPr bwMode="auto">
          <a:xfrm>
            <a:off x="755650" y="1700213"/>
            <a:ext cx="7561263" cy="2862262"/>
          </a:xfrm>
          <a:prstGeom prst="rect">
            <a:avLst/>
          </a:prstGeom>
          <a:noFill/>
          <a:ln w="9525">
            <a:noFill/>
            <a:miter lim="800000"/>
            <a:headEnd/>
            <a:tailEnd/>
          </a:ln>
        </p:spPr>
        <p:txBody>
          <a:bodyPr>
            <a:spAutoFit/>
          </a:bodyPr>
          <a:lstStyle/>
          <a:p>
            <a:pPr algn="ctr"/>
            <a:r>
              <a:rPr lang="ar-SA" sz="3600" b="1">
                <a:solidFill>
                  <a:srgbClr val="C00000"/>
                </a:solidFill>
              </a:rPr>
              <a:t>6-</a:t>
            </a:r>
            <a:r>
              <a:rPr lang="ar-SA" sz="3600" b="1"/>
              <a:t> إذا صلَّى المسافر خلف إمام مقيم وجب</a:t>
            </a:r>
            <a:r>
              <a:rPr lang="ar-EG" sz="3600" b="1"/>
              <a:t> عليه</a:t>
            </a:r>
            <a:r>
              <a:rPr lang="ar-SA" sz="3600" b="1"/>
              <a:t> إتمام الصلاة؛ ولو لم يدرك معه إلا التشهد الأخير.</a:t>
            </a:r>
          </a:p>
          <a:p>
            <a:pPr algn="ctr"/>
            <a:endParaRPr lang="ar-SA" sz="3600" b="1"/>
          </a:p>
          <a:p>
            <a:pPr algn="ctr"/>
            <a:r>
              <a:rPr lang="ar-SA" sz="3600" b="1">
                <a:solidFill>
                  <a:srgbClr val="C00000"/>
                </a:solidFill>
              </a:rPr>
              <a:t>7-</a:t>
            </a:r>
            <a:r>
              <a:rPr lang="ar-SA" sz="3600" b="1"/>
              <a:t> إذا صلَّى المقيم خلف مسافر يقصر الصلاة وجب على المقيم إتمام صلاته بعد سلام الإمام.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400" decel="100000"/>
                                        <p:tgtEl>
                                          <p:spTgt spid="19"/>
                                        </p:tgtEl>
                                      </p:cBhvr>
                                    </p:animEffect>
                                    <p:anim calcmode="lin" valueType="num">
                                      <p:cBhvr>
                                        <p:cTn id="8" dur="400" decel="100000" fill="hold"/>
                                        <p:tgtEl>
                                          <p:spTgt spid="19"/>
                                        </p:tgtEl>
                                        <p:attrNameLst>
                                          <p:attrName>style.rotation</p:attrName>
                                        </p:attrNameLst>
                                      </p:cBhvr>
                                      <p:tavLst>
                                        <p:tav tm="0">
                                          <p:val>
                                            <p:fltVal val="-90"/>
                                          </p:val>
                                        </p:tav>
                                        <p:tav tm="100000">
                                          <p:val>
                                            <p:fltVal val="0"/>
                                          </p:val>
                                        </p:tav>
                                      </p:tavLst>
                                    </p:anim>
                                    <p:anim calcmode="lin" valueType="num">
                                      <p:cBhvr>
                                        <p:cTn id="9" dur="400" decel="100000" fill="hold"/>
                                        <p:tgtEl>
                                          <p:spTgt spid="19"/>
                                        </p:tgtEl>
                                        <p:attrNameLst>
                                          <p:attrName>ppt_x</p:attrName>
                                        </p:attrNameLst>
                                      </p:cBhvr>
                                      <p:tavLst>
                                        <p:tav tm="0">
                                          <p:val>
                                            <p:strVal val="#ppt_x+0.4"/>
                                          </p:val>
                                        </p:tav>
                                        <p:tav tm="100000">
                                          <p:val>
                                            <p:strVal val="#ppt_x-0.05"/>
                                          </p:val>
                                        </p:tav>
                                      </p:tavLst>
                                    </p:anim>
                                    <p:anim calcmode="lin" valueType="num">
                                      <p:cBhvr>
                                        <p:cTn id="10" dur="400" decel="100000" fill="hold"/>
                                        <p:tgtEl>
                                          <p:spTgt spid="19"/>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9"/>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13" presetID="29" presetClass="entr" presetSubtype="0" fill="hold"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p:cTn id="15" dur="5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16" dur="5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7" dur="500"/>
                                        <p:tgtEl>
                                          <p:spTgt spid="19">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إذا صلَّى المسافر خلف إمام مقيم وجب.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 calcmode="lin" valueType="num">
                                      <p:cBhvr>
                                        <p:cTn id="22" dur="500" fill="hold"/>
                                        <p:tgtEl>
                                          <p:spTgt spid="19">
                                            <p:txEl>
                                              <p:pRg st="2" end="2"/>
                                            </p:txEl>
                                          </p:spTgt>
                                        </p:tgtEl>
                                        <p:attrNameLst>
                                          <p:attrName>ppt_x</p:attrName>
                                        </p:attrNameLst>
                                      </p:cBhvr>
                                      <p:tavLst>
                                        <p:tav tm="0">
                                          <p:val>
                                            <p:strVal val="#ppt_x-.2"/>
                                          </p:val>
                                        </p:tav>
                                        <p:tav tm="100000">
                                          <p:val>
                                            <p:strVal val="#ppt_x"/>
                                          </p:val>
                                        </p:tav>
                                      </p:tavLst>
                                    </p:anim>
                                    <p:anim calcmode="lin" valueType="num">
                                      <p:cBhvr>
                                        <p:cTn id="23" dur="500" fill="hold"/>
                                        <p:tgtEl>
                                          <p:spTgt spid="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4" dur="500"/>
                                        <p:tgtEl>
                                          <p:spTgt spid="19">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إذا صلَّى المقيم خلف مسافر يقص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55650" y="620713"/>
            <a:ext cx="4392613" cy="1077912"/>
          </a:xfrm>
          <a:prstGeom prst="rect">
            <a:avLst/>
          </a:prstGeom>
          <a:noFill/>
          <a:ln w="3175">
            <a:noFill/>
            <a:miter lim="800000"/>
            <a:headEnd/>
            <a:tailEnd/>
          </a:ln>
        </p:spPr>
        <p:txBody>
          <a:bodyPr>
            <a:spAutoFit/>
          </a:bodyPr>
          <a:lstStyle/>
          <a:p>
            <a:pPr algn="ctr"/>
            <a:r>
              <a:rPr lang="ar-EG" sz="3200" b="1">
                <a:latin typeface="Calibri" pitchFamily="34" charset="0"/>
              </a:rPr>
              <a:t> بين حكم القصر في الأحوال التالية مع بيان السبب:</a:t>
            </a:r>
            <a:endParaRPr lang="en-US" sz="3200">
              <a:latin typeface="Calibri" pitchFamily="34" charset="0"/>
            </a:endParaRPr>
          </a:p>
        </p:txBody>
      </p:sp>
      <p:pic>
        <p:nvPicPr>
          <p:cNvPr id="5" name="Picture 8" descr="D:\شغل منى\خلفيات جديدة\أشكال خارجية حلوة\أشكال خارجية حلوة1\براويز دائرية\00293.WMF"/>
          <p:cNvPicPr>
            <a:picLocks noChangeAspect="1" noChangeArrowheads="1"/>
          </p:cNvPicPr>
          <p:nvPr/>
        </p:nvPicPr>
        <p:blipFill>
          <a:blip r:embed="rId12"/>
          <a:srcRect/>
          <a:stretch>
            <a:fillRect/>
          </a:stretch>
        </p:blipFill>
        <p:spPr bwMode="auto">
          <a:xfrm>
            <a:off x="5076825" y="177800"/>
            <a:ext cx="3848100" cy="1136650"/>
          </a:xfrm>
          <a:prstGeom prst="rect">
            <a:avLst/>
          </a:prstGeom>
          <a:noFill/>
          <a:ln w="9525">
            <a:noFill/>
            <a:miter lim="800000"/>
            <a:headEnd/>
            <a:tailEnd/>
          </a:ln>
        </p:spPr>
      </p:pic>
      <p:sp>
        <p:nvSpPr>
          <p:cNvPr id="6" name="TextBox 5"/>
          <p:cNvSpPr txBox="1">
            <a:spLocks noChangeArrowheads="1"/>
          </p:cNvSpPr>
          <p:nvPr/>
        </p:nvSpPr>
        <p:spPr bwMode="auto">
          <a:xfrm>
            <a:off x="5795963" y="333375"/>
            <a:ext cx="2566987" cy="706438"/>
          </a:xfrm>
          <a:prstGeom prst="rect">
            <a:avLst/>
          </a:prstGeom>
          <a:noFill/>
          <a:ln w="9525">
            <a:noFill/>
            <a:miter lim="800000"/>
            <a:headEnd/>
            <a:tailEnd/>
          </a:ln>
        </p:spPr>
        <p:txBody>
          <a:bodyPr>
            <a:spAutoFit/>
          </a:bodyPr>
          <a:lstStyle/>
          <a:p>
            <a:pPr algn="ctr" rtl="0"/>
            <a:r>
              <a:rPr lang="ar-EG" sz="4000" b="1"/>
              <a:t>تمرين فردي</a:t>
            </a:r>
            <a:endParaRPr lang="en-US" sz="4000" b="1"/>
          </a:p>
        </p:txBody>
      </p:sp>
      <p:graphicFrame>
        <p:nvGraphicFramePr>
          <p:cNvPr id="7" name="Table 6"/>
          <p:cNvGraphicFramePr>
            <a:graphicFrameLocks noGrp="1"/>
          </p:cNvGraphicFramePr>
          <p:nvPr/>
        </p:nvGraphicFramePr>
        <p:xfrm>
          <a:off x="539750" y="1916113"/>
          <a:ext cx="7920879" cy="3672408"/>
        </p:xfrm>
        <a:graphic>
          <a:graphicData uri="http://schemas.openxmlformats.org/drawingml/2006/table">
            <a:tbl>
              <a:tblPr firstRow="1" bandRow="1">
                <a:tableStyleId>{F5AB1C69-6EDB-4FF4-983F-18BD219EF322}</a:tableStyleId>
              </a:tblPr>
              <a:tblGrid>
                <a:gridCol w="2640293"/>
                <a:gridCol w="2640293"/>
                <a:gridCol w="2640293"/>
              </a:tblGrid>
              <a:tr h="1008112">
                <a:tc>
                  <a:txBody>
                    <a:bodyPr/>
                    <a:lstStyle/>
                    <a:p>
                      <a:endParaRPr lang="en-US" dirty="0"/>
                    </a:p>
                  </a:txBody>
                  <a:tcPr/>
                </a:tc>
                <a:tc>
                  <a:txBody>
                    <a:bodyPr/>
                    <a:lstStyle/>
                    <a:p>
                      <a:endParaRPr lang="en-US" dirty="0"/>
                    </a:p>
                  </a:txBody>
                  <a:tcPr/>
                </a:tc>
                <a:tc>
                  <a:txBody>
                    <a:bodyPr/>
                    <a:lstStyle/>
                    <a:p>
                      <a:endParaRPr lang="en-US" dirty="0"/>
                    </a:p>
                  </a:txBody>
                  <a:tcPr/>
                </a:tc>
              </a:tr>
              <a:tr h="2664296">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19" name="Text Box 476"/>
          <p:cNvSpPr txBox="1">
            <a:spLocks noChangeArrowheads="1"/>
          </p:cNvSpPr>
          <p:nvPr/>
        </p:nvSpPr>
        <p:spPr bwMode="auto">
          <a:xfrm>
            <a:off x="6084888" y="2205038"/>
            <a:ext cx="2281237" cy="554037"/>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الحالة </a:t>
            </a:r>
            <a:endParaRPr lang="en-US" sz="3000" b="1">
              <a:solidFill>
                <a:srgbClr val="A50021"/>
              </a:solidFill>
              <a:latin typeface="Calibri" pitchFamily="34" charset="0"/>
            </a:endParaRPr>
          </a:p>
        </p:txBody>
      </p:sp>
      <p:sp>
        <p:nvSpPr>
          <p:cNvPr id="20" name="Text Box 477"/>
          <p:cNvSpPr txBox="1">
            <a:spLocks noChangeArrowheads="1"/>
          </p:cNvSpPr>
          <p:nvPr/>
        </p:nvSpPr>
        <p:spPr bwMode="auto">
          <a:xfrm>
            <a:off x="6011863" y="3043238"/>
            <a:ext cx="2376487" cy="2246312"/>
          </a:xfrm>
          <a:prstGeom prst="rect">
            <a:avLst/>
          </a:prstGeom>
          <a:noFill/>
          <a:ln w="9525">
            <a:noFill/>
            <a:miter lim="800000"/>
            <a:headEnd/>
            <a:tailEnd/>
          </a:ln>
        </p:spPr>
        <p:txBody>
          <a:bodyPr>
            <a:spAutoFit/>
          </a:bodyPr>
          <a:lstStyle/>
          <a:p>
            <a:pPr algn="ctr">
              <a:spcBef>
                <a:spcPct val="50000"/>
              </a:spcBef>
            </a:pPr>
            <a:r>
              <a:rPr lang="ar-EG" sz="2800" b="1">
                <a:solidFill>
                  <a:srgbClr val="A50021"/>
                </a:solidFill>
                <a:latin typeface="Calibri" pitchFamily="34" charset="0"/>
              </a:rPr>
              <a:t>خرجت مع أهلك في نزهة برية إلى منطقة تبعد عن البلد مسافة أربعين كيلو متراً.</a:t>
            </a:r>
            <a:endParaRPr lang="en-US" sz="2800" b="1">
              <a:solidFill>
                <a:srgbClr val="A50021"/>
              </a:solidFill>
              <a:latin typeface="Calibri" pitchFamily="34" charset="0"/>
            </a:endParaRPr>
          </a:p>
        </p:txBody>
      </p:sp>
      <p:sp>
        <p:nvSpPr>
          <p:cNvPr id="23" name="Text Box 476"/>
          <p:cNvSpPr txBox="1">
            <a:spLocks noChangeArrowheads="1"/>
          </p:cNvSpPr>
          <p:nvPr/>
        </p:nvSpPr>
        <p:spPr bwMode="auto">
          <a:xfrm>
            <a:off x="3348038" y="2133600"/>
            <a:ext cx="2281237" cy="554038"/>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حكم القصر</a:t>
            </a:r>
            <a:endParaRPr lang="en-US" sz="3000" b="1">
              <a:solidFill>
                <a:srgbClr val="A50021"/>
              </a:solidFill>
              <a:latin typeface="Calibri" pitchFamily="34" charset="0"/>
            </a:endParaRPr>
          </a:p>
        </p:txBody>
      </p:sp>
      <p:sp>
        <p:nvSpPr>
          <p:cNvPr id="24" name="Text Box 476"/>
          <p:cNvSpPr txBox="1">
            <a:spLocks noChangeArrowheads="1"/>
          </p:cNvSpPr>
          <p:nvPr/>
        </p:nvSpPr>
        <p:spPr bwMode="auto">
          <a:xfrm>
            <a:off x="827088" y="2060575"/>
            <a:ext cx="2282825" cy="554038"/>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السبب</a:t>
            </a:r>
            <a:endParaRPr lang="en-US" sz="3000" b="1">
              <a:solidFill>
                <a:srgbClr val="A50021"/>
              </a:solidFill>
              <a:latin typeface="Calibri" pitchFamily="34" charset="0"/>
            </a:endParaRPr>
          </a:p>
        </p:txBody>
      </p:sp>
      <p:sp>
        <p:nvSpPr>
          <p:cNvPr id="25" name="Text Box 472"/>
          <p:cNvSpPr txBox="1">
            <a:spLocks noChangeArrowheads="1"/>
          </p:cNvSpPr>
          <p:nvPr/>
        </p:nvSpPr>
        <p:spPr bwMode="auto">
          <a:xfrm>
            <a:off x="3779838" y="3141663"/>
            <a:ext cx="1655762" cy="584200"/>
          </a:xfrm>
          <a:prstGeom prst="rect">
            <a:avLst/>
          </a:prstGeom>
          <a:noFill/>
          <a:ln w="9525">
            <a:noFill/>
            <a:miter lim="800000"/>
            <a:headEnd/>
            <a:tailEnd/>
          </a:ln>
        </p:spPr>
        <p:txBody>
          <a:bodyPr>
            <a:spAutoFit/>
          </a:bodyPr>
          <a:lstStyle/>
          <a:p>
            <a:pPr>
              <a:spcBef>
                <a:spcPct val="50000"/>
              </a:spcBef>
            </a:pPr>
            <a:r>
              <a:rPr lang="ar-EG" sz="3200" b="1">
                <a:solidFill>
                  <a:srgbClr val="0000FF"/>
                </a:solidFill>
                <a:latin typeface="Calibri" pitchFamily="34" charset="0"/>
              </a:rPr>
              <a:t>لا يجوز</a:t>
            </a:r>
          </a:p>
        </p:txBody>
      </p:sp>
      <p:sp>
        <p:nvSpPr>
          <p:cNvPr id="26" name="Text Box 473"/>
          <p:cNvSpPr txBox="1">
            <a:spLocks noChangeArrowheads="1"/>
          </p:cNvSpPr>
          <p:nvPr/>
        </p:nvSpPr>
        <p:spPr bwMode="auto">
          <a:xfrm>
            <a:off x="611188" y="3213100"/>
            <a:ext cx="2144712" cy="1570038"/>
          </a:xfrm>
          <a:prstGeom prst="rect">
            <a:avLst/>
          </a:prstGeom>
          <a:noFill/>
          <a:ln w="9525">
            <a:noFill/>
            <a:miter lim="800000"/>
            <a:headEnd/>
            <a:tailEnd/>
          </a:ln>
        </p:spPr>
        <p:txBody>
          <a:bodyPr>
            <a:spAutoFit/>
          </a:bodyPr>
          <a:lstStyle/>
          <a:p>
            <a:pPr algn="ctr">
              <a:spcBef>
                <a:spcPct val="50000"/>
              </a:spcBef>
            </a:pPr>
            <a:r>
              <a:rPr lang="ar-EG" sz="3200" b="1">
                <a:solidFill>
                  <a:srgbClr val="0000FF"/>
                </a:solidFill>
                <a:latin typeface="Calibri" pitchFamily="34" charset="0"/>
              </a:rPr>
              <a:t>المسافة أقل من 80 كم تقريباً.</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0305 - chimes bells gongs.wav"/>
                                        </p:tgtEl>
                                      </p:cMediaNode>
                                    </p:audio>
                                  </p:sub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450" decel="100000" fill="hold"/>
                                        <p:tgtEl>
                                          <p:spTgt spid="6"/>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تمرين فردي.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4"/>
                                        </p:tgtEl>
                                        <p:attrNameLst>
                                          <p:attrName>ppt_x</p:attrName>
                                          <p:attrName>ppt_y</p:attrName>
                                        </p:attrNameLst>
                                      </p:cBhvr>
                                    </p:animMotion>
                                    <p:animEffect transition="in" filter="fade">
                                      <p:cBhvr>
                                        <p:cTn id="23"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بين حكم القصر في الأحوال التالية.wav"/>
                                        </p:tgtEl>
                                      </p:cMediaNode>
                                    </p:audio>
                                  </p:sub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slide(fromBottom)">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par>
                                <p:cTn id="29" presetID="2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6" name="الحالة.wav"/>
                                        </p:tgtEl>
                                      </p:cMediaNode>
                                    </p:audio>
                                  </p:sub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lide(fromBottom)">
                                      <p:cBhvr>
                                        <p:cTn id="37"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7" name="خرجت مع أهلك في نزهة برية.wav"/>
                                        </p:tgtEl>
                                      </p:cMediaNode>
                                    </p:audio>
                                  </p:sub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slide(fromBottom)">
                                      <p:cBhvr>
                                        <p:cTn id="42" dur="500"/>
                                        <p:tgtEl>
                                          <p:spTgt spid="23"/>
                                        </p:tgtEl>
                                      </p:cBhvr>
                                    </p:animEffect>
                                  </p:childTnLst>
                                  <p:subTnLst>
                                    <p:audio>
                                      <p:cMediaNode>
                                        <p:cTn display="0" masterRel="sameClick">
                                          <p:stCondLst>
                                            <p:cond evt="begin" delay="0">
                                              <p:tn val="40"/>
                                            </p:cond>
                                          </p:stCondLst>
                                          <p:endCondLst>
                                            <p:cond evt="onStopAudio" delay="0">
                                              <p:tgtEl>
                                                <p:sldTgt/>
                                              </p:tgtEl>
                                            </p:cond>
                                          </p:endCondLst>
                                        </p:cTn>
                                        <p:tgtEl>
                                          <p:sndTgt r:embed="rId8" name="حكم القصر.wav"/>
                                        </p:tgtEl>
                                      </p:cMediaNode>
                                    </p:audio>
                                  </p:sub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lide(fromBottom)">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9" name="لا يجوز.wav"/>
                                        </p:tgtEl>
                                      </p:cMediaNode>
                                    </p:audio>
                                  </p:sub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slide(fromBottom)">
                                      <p:cBhvr>
                                        <p:cTn id="52" dur="500"/>
                                        <p:tgtEl>
                                          <p:spTgt spid="24"/>
                                        </p:tgtEl>
                                      </p:cBhvr>
                                    </p:animEffect>
                                  </p:childTnLst>
                                  <p:subTnLst>
                                    <p:audio>
                                      <p:cMediaNode>
                                        <p:cTn display="0" masterRel="sameClick">
                                          <p:stCondLst>
                                            <p:cond evt="begin" delay="0">
                                              <p:tn val="50"/>
                                            </p:cond>
                                          </p:stCondLst>
                                          <p:endCondLst>
                                            <p:cond evt="onStopAudio" delay="0">
                                              <p:tgtEl>
                                                <p:sldTgt/>
                                              </p:tgtEl>
                                            </p:cond>
                                          </p:endCondLst>
                                        </p:cTn>
                                        <p:tgtEl>
                                          <p:sndTgt r:embed="rId10" name="السبب.wav"/>
                                        </p:tgtEl>
                                      </p:cMediaNode>
                                    </p:audio>
                                  </p:sub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slide(fromBottom)">
                                      <p:cBhvr>
                                        <p:cTn id="57" dur="500"/>
                                        <p:tgtEl>
                                          <p:spTgt spid="26"/>
                                        </p:tgtEl>
                                      </p:cBhvr>
                                    </p:animEffect>
                                  </p:childTnLst>
                                  <p:subTnLst>
                                    <p:audio>
                                      <p:cMediaNode>
                                        <p:cTn display="0" masterRel="sameClick">
                                          <p:stCondLst>
                                            <p:cond evt="begin" delay="0">
                                              <p:tn val="55"/>
                                            </p:cond>
                                          </p:stCondLst>
                                          <p:endCondLst>
                                            <p:cond evt="onStopAudio" delay="0">
                                              <p:tgtEl>
                                                <p:sldTgt/>
                                              </p:tgtEl>
                                            </p:cond>
                                          </p:endCondLst>
                                        </p:cTn>
                                        <p:tgtEl>
                                          <p:sndTgt r:embed="rId11" name="المسافة أقل من 80 كم تقريب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p:bldP spid="20"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755650" y="620713"/>
            <a:ext cx="4392613" cy="1077912"/>
          </a:xfrm>
          <a:prstGeom prst="rect">
            <a:avLst/>
          </a:prstGeom>
          <a:noFill/>
          <a:ln w="3175">
            <a:noFill/>
            <a:miter lim="800000"/>
            <a:headEnd/>
            <a:tailEnd/>
          </a:ln>
        </p:spPr>
        <p:txBody>
          <a:bodyPr>
            <a:spAutoFit/>
          </a:bodyPr>
          <a:lstStyle/>
          <a:p>
            <a:pPr algn="ctr"/>
            <a:r>
              <a:rPr lang="ar-EG" sz="3200" b="1">
                <a:latin typeface="Calibri" pitchFamily="34" charset="0"/>
              </a:rPr>
              <a:t> بين حكم القصر في الأحوال التالية مع بيان السبب:</a:t>
            </a:r>
            <a:endParaRPr lang="en-US" sz="3200">
              <a:latin typeface="Calibri" pitchFamily="34" charset="0"/>
            </a:endParaRPr>
          </a:p>
        </p:txBody>
      </p:sp>
      <p:pic>
        <p:nvPicPr>
          <p:cNvPr id="24579" name="Picture 8" descr="D:\شغل منى\خلفيات جديدة\أشكال خارجية حلوة\أشكال خارجية حلوة1\براويز دائرية\00293.WMF"/>
          <p:cNvPicPr>
            <a:picLocks noChangeAspect="1" noChangeArrowheads="1"/>
          </p:cNvPicPr>
          <p:nvPr/>
        </p:nvPicPr>
        <p:blipFill>
          <a:blip r:embed="rId5"/>
          <a:srcRect/>
          <a:stretch>
            <a:fillRect/>
          </a:stretch>
        </p:blipFill>
        <p:spPr bwMode="auto">
          <a:xfrm>
            <a:off x="5076825" y="177800"/>
            <a:ext cx="3848100" cy="1136650"/>
          </a:xfrm>
          <a:prstGeom prst="rect">
            <a:avLst/>
          </a:prstGeom>
          <a:noFill/>
          <a:ln w="9525">
            <a:noFill/>
            <a:miter lim="800000"/>
            <a:headEnd/>
            <a:tailEnd/>
          </a:ln>
        </p:spPr>
      </p:pic>
      <p:sp>
        <p:nvSpPr>
          <p:cNvPr id="24580" name="TextBox 3"/>
          <p:cNvSpPr txBox="1">
            <a:spLocks noChangeArrowheads="1"/>
          </p:cNvSpPr>
          <p:nvPr/>
        </p:nvSpPr>
        <p:spPr bwMode="auto">
          <a:xfrm>
            <a:off x="5795963" y="333375"/>
            <a:ext cx="2566987" cy="706438"/>
          </a:xfrm>
          <a:prstGeom prst="rect">
            <a:avLst/>
          </a:prstGeom>
          <a:noFill/>
          <a:ln w="9525">
            <a:noFill/>
            <a:miter lim="800000"/>
            <a:headEnd/>
            <a:tailEnd/>
          </a:ln>
        </p:spPr>
        <p:txBody>
          <a:bodyPr>
            <a:spAutoFit/>
          </a:bodyPr>
          <a:lstStyle/>
          <a:p>
            <a:pPr algn="ctr" rtl="0"/>
            <a:r>
              <a:rPr lang="ar-EG" sz="4000" b="1"/>
              <a:t>تمرين فردي</a:t>
            </a:r>
            <a:endParaRPr lang="en-US" sz="4000" b="1"/>
          </a:p>
        </p:txBody>
      </p:sp>
      <p:graphicFrame>
        <p:nvGraphicFramePr>
          <p:cNvPr id="5" name="Table 4"/>
          <p:cNvGraphicFramePr>
            <a:graphicFrameLocks noGrp="1"/>
          </p:cNvGraphicFramePr>
          <p:nvPr/>
        </p:nvGraphicFramePr>
        <p:xfrm>
          <a:off x="539750" y="1916113"/>
          <a:ext cx="7920879" cy="3672408"/>
        </p:xfrm>
        <a:graphic>
          <a:graphicData uri="http://schemas.openxmlformats.org/drawingml/2006/table">
            <a:tbl>
              <a:tblPr firstRow="1" bandRow="1">
                <a:tableStyleId>{F5AB1C69-6EDB-4FF4-983F-18BD219EF322}</a:tableStyleId>
              </a:tblPr>
              <a:tblGrid>
                <a:gridCol w="2640293"/>
                <a:gridCol w="2640293"/>
                <a:gridCol w="2640293"/>
              </a:tblGrid>
              <a:tr h="1008112">
                <a:tc>
                  <a:txBody>
                    <a:bodyPr/>
                    <a:lstStyle/>
                    <a:p>
                      <a:endParaRPr lang="en-US" dirty="0"/>
                    </a:p>
                  </a:txBody>
                  <a:tcPr/>
                </a:tc>
                <a:tc>
                  <a:txBody>
                    <a:bodyPr/>
                    <a:lstStyle/>
                    <a:p>
                      <a:endParaRPr lang="en-US" dirty="0"/>
                    </a:p>
                  </a:txBody>
                  <a:tcPr/>
                </a:tc>
                <a:tc>
                  <a:txBody>
                    <a:bodyPr/>
                    <a:lstStyle/>
                    <a:p>
                      <a:endParaRPr lang="en-US" dirty="0"/>
                    </a:p>
                  </a:txBody>
                  <a:tcPr/>
                </a:tc>
              </a:tr>
              <a:tr h="2664296">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24595" name="Text Box 476"/>
          <p:cNvSpPr txBox="1">
            <a:spLocks noChangeArrowheads="1"/>
          </p:cNvSpPr>
          <p:nvPr/>
        </p:nvSpPr>
        <p:spPr bwMode="auto">
          <a:xfrm>
            <a:off x="6084888" y="2205038"/>
            <a:ext cx="2281237" cy="554037"/>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الحالة </a:t>
            </a:r>
            <a:endParaRPr lang="en-US" sz="3000" b="1">
              <a:solidFill>
                <a:srgbClr val="A50021"/>
              </a:solidFill>
              <a:latin typeface="Calibri" pitchFamily="34" charset="0"/>
            </a:endParaRPr>
          </a:p>
        </p:txBody>
      </p:sp>
      <p:sp>
        <p:nvSpPr>
          <p:cNvPr id="7" name="Text Box 477"/>
          <p:cNvSpPr txBox="1">
            <a:spLocks noChangeArrowheads="1"/>
          </p:cNvSpPr>
          <p:nvPr/>
        </p:nvSpPr>
        <p:spPr bwMode="auto">
          <a:xfrm>
            <a:off x="6011863" y="3043238"/>
            <a:ext cx="2376487" cy="2678112"/>
          </a:xfrm>
          <a:prstGeom prst="rect">
            <a:avLst/>
          </a:prstGeom>
          <a:noFill/>
          <a:ln w="9525">
            <a:noFill/>
            <a:miter lim="800000"/>
            <a:headEnd/>
            <a:tailEnd/>
          </a:ln>
        </p:spPr>
        <p:txBody>
          <a:bodyPr>
            <a:spAutoFit/>
          </a:bodyPr>
          <a:lstStyle/>
          <a:p>
            <a:pPr algn="ctr">
              <a:spcBef>
                <a:spcPct val="50000"/>
              </a:spcBef>
            </a:pPr>
            <a:r>
              <a:rPr lang="ar-EG" sz="2800" b="1">
                <a:solidFill>
                  <a:srgbClr val="A50021"/>
                </a:solidFill>
                <a:latin typeface="Calibri" pitchFamily="34" charset="0"/>
              </a:rPr>
              <a:t>في أثناء سفركم توقفتم في إحدى القرى للصلاة، وأدركتم مع إمام القرية التشهد الأخير.</a:t>
            </a:r>
            <a:endParaRPr lang="en-US" sz="2800" b="1">
              <a:solidFill>
                <a:srgbClr val="A50021"/>
              </a:solidFill>
              <a:latin typeface="Calibri" pitchFamily="34" charset="0"/>
            </a:endParaRPr>
          </a:p>
        </p:txBody>
      </p:sp>
      <p:sp>
        <p:nvSpPr>
          <p:cNvPr id="24597" name="Text Box 476"/>
          <p:cNvSpPr txBox="1">
            <a:spLocks noChangeArrowheads="1"/>
          </p:cNvSpPr>
          <p:nvPr/>
        </p:nvSpPr>
        <p:spPr bwMode="auto">
          <a:xfrm>
            <a:off x="3348038" y="2133600"/>
            <a:ext cx="2281237" cy="554038"/>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حكم القصر</a:t>
            </a:r>
            <a:endParaRPr lang="en-US" sz="3000" b="1">
              <a:solidFill>
                <a:srgbClr val="A50021"/>
              </a:solidFill>
              <a:latin typeface="Calibri" pitchFamily="34" charset="0"/>
            </a:endParaRPr>
          </a:p>
        </p:txBody>
      </p:sp>
      <p:sp>
        <p:nvSpPr>
          <p:cNvPr id="24598" name="Text Box 476"/>
          <p:cNvSpPr txBox="1">
            <a:spLocks noChangeArrowheads="1"/>
          </p:cNvSpPr>
          <p:nvPr/>
        </p:nvSpPr>
        <p:spPr bwMode="auto">
          <a:xfrm>
            <a:off x="827088" y="2060575"/>
            <a:ext cx="2282825" cy="554038"/>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السبب</a:t>
            </a:r>
            <a:endParaRPr lang="en-US" sz="3000" b="1">
              <a:solidFill>
                <a:srgbClr val="A50021"/>
              </a:solidFill>
              <a:latin typeface="Calibri" pitchFamily="34" charset="0"/>
            </a:endParaRPr>
          </a:p>
        </p:txBody>
      </p:sp>
      <p:sp>
        <p:nvSpPr>
          <p:cNvPr id="10" name="Text Box 472"/>
          <p:cNvSpPr txBox="1">
            <a:spLocks noChangeArrowheads="1"/>
          </p:cNvSpPr>
          <p:nvPr/>
        </p:nvSpPr>
        <p:spPr bwMode="auto">
          <a:xfrm>
            <a:off x="3779838" y="3141663"/>
            <a:ext cx="1655762" cy="584200"/>
          </a:xfrm>
          <a:prstGeom prst="rect">
            <a:avLst/>
          </a:prstGeom>
          <a:noFill/>
          <a:ln w="9525">
            <a:noFill/>
            <a:miter lim="800000"/>
            <a:headEnd/>
            <a:tailEnd/>
          </a:ln>
        </p:spPr>
        <p:txBody>
          <a:bodyPr>
            <a:spAutoFit/>
          </a:bodyPr>
          <a:lstStyle/>
          <a:p>
            <a:pPr>
              <a:spcBef>
                <a:spcPct val="50000"/>
              </a:spcBef>
            </a:pPr>
            <a:r>
              <a:rPr lang="ar-EG" sz="3200" b="1">
                <a:solidFill>
                  <a:srgbClr val="0000FF"/>
                </a:solidFill>
                <a:latin typeface="Calibri" pitchFamily="34" charset="0"/>
              </a:rPr>
              <a:t>لا يجوز</a:t>
            </a:r>
          </a:p>
        </p:txBody>
      </p:sp>
      <p:sp>
        <p:nvSpPr>
          <p:cNvPr id="11" name="Text Box 473"/>
          <p:cNvSpPr txBox="1">
            <a:spLocks noChangeArrowheads="1"/>
          </p:cNvSpPr>
          <p:nvPr/>
        </p:nvSpPr>
        <p:spPr bwMode="auto">
          <a:xfrm>
            <a:off x="684213" y="3213100"/>
            <a:ext cx="2071687" cy="1076325"/>
          </a:xfrm>
          <a:prstGeom prst="rect">
            <a:avLst/>
          </a:prstGeom>
          <a:noFill/>
          <a:ln w="9525">
            <a:noFill/>
            <a:miter lim="800000"/>
            <a:headEnd/>
            <a:tailEnd/>
          </a:ln>
        </p:spPr>
        <p:txBody>
          <a:bodyPr>
            <a:spAutoFit/>
          </a:bodyPr>
          <a:lstStyle/>
          <a:p>
            <a:pPr algn="ctr">
              <a:spcBef>
                <a:spcPct val="50000"/>
              </a:spcBef>
            </a:pPr>
            <a:r>
              <a:rPr lang="ar-EG" sz="3200" b="1">
                <a:solidFill>
                  <a:srgbClr val="0000FF"/>
                </a:solidFill>
                <a:latin typeface="Calibri" pitchFamily="34" charset="0"/>
              </a:rPr>
              <a:t>للصلاة خلف إمامٍ مقيم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في أثناء سفركم توقفتم في إحدى.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لا يجوز2.wav"/>
                                        </p:tgtEl>
                                      </p:cMediaNode>
                                    </p:audio>
                                  </p:sub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Bottom)">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للصلاة خلف إمامٍ مق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755650" y="620713"/>
            <a:ext cx="4392613" cy="1077912"/>
          </a:xfrm>
          <a:prstGeom prst="rect">
            <a:avLst/>
          </a:prstGeom>
          <a:noFill/>
          <a:ln w="3175">
            <a:noFill/>
            <a:miter lim="800000"/>
            <a:headEnd/>
            <a:tailEnd/>
          </a:ln>
        </p:spPr>
        <p:txBody>
          <a:bodyPr>
            <a:spAutoFit/>
          </a:bodyPr>
          <a:lstStyle/>
          <a:p>
            <a:pPr algn="ctr"/>
            <a:r>
              <a:rPr lang="ar-EG" sz="3200" b="1">
                <a:latin typeface="Calibri" pitchFamily="34" charset="0"/>
              </a:rPr>
              <a:t> بين حكم القصر في الأحوال التالية مع بيان السبب:</a:t>
            </a:r>
            <a:endParaRPr lang="en-US" sz="3200">
              <a:latin typeface="Calibri" pitchFamily="34" charset="0"/>
            </a:endParaRPr>
          </a:p>
        </p:txBody>
      </p:sp>
      <p:pic>
        <p:nvPicPr>
          <p:cNvPr id="25603" name="Picture 8" descr="D:\شغل منى\خلفيات جديدة\أشكال خارجية حلوة\أشكال خارجية حلوة1\براويز دائرية\00293.WMF"/>
          <p:cNvPicPr>
            <a:picLocks noChangeAspect="1" noChangeArrowheads="1"/>
          </p:cNvPicPr>
          <p:nvPr/>
        </p:nvPicPr>
        <p:blipFill>
          <a:blip r:embed="rId5"/>
          <a:srcRect/>
          <a:stretch>
            <a:fillRect/>
          </a:stretch>
        </p:blipFill>
        <p:spPr bwMode="auto">
          <a:xfrm>
            <a:off x="5076825" y="177800"/>
            <a:ext cx="3848100" cy="1136650"/>
          </a:xfrm>
          <a:prstGeom prst="rect">
            <a:avLst/>
          </a:prstGeom>
          <a:noFill/>
          <a:ln w="9525">
            <a:noFill/>
            <a:miter lim="800000"/>
            <a:headEnd/>
            <a:tailEnd/>
          </a:ln>
        </p:spPr>
      </p:pic>
      <p:sp>
        <p:nvSpPr>
          <p:cNvPr id="25604" name="TextBox 3"/>
          <p:cNvSpPr txBox="1">
            <a:spLocks noChangeArrowheads="1"/>
          </p:cNvSpPr>
          <p:nvPr/>
        </p:nvSpPr>
        <p:spPr bwMode="auto">
          <a:xfrm>
            <a:off x="5795963" y="333375"/>
            <a:ext cx="2566987" cy="706438"/>
          </a:xfrm>
          <a:prstGeom prst="rect">
            <a:avLst/>
          </a:prstGeom>
          <a:noFill/>
          <a:ln w="9525">
            <a:noFill/>
            <a:miter lim="800000"/>
            <a:headEnd/>
            <a:tailEnd/>
          </a:ln>
        </p:spPr>
        <p:txBody>
          <a:bodyPr>
            <a:spAutoFit/>
          </a:bodyPr>
          <a:lstStyle/>
          <a:p>
            <a:pPr algn="ctr" rtl="0"/>
            <a:r>
              <a:rPr lang="ar-EG" sz="4000" b="1"/>
              <a:t>تمرين فردي</a:t>
            </a:r>
            <a:endParaRPr lang="en-US" sz="4000" b="1"/>
          </a:p>
        </p:txBody>
      </p:sp>
      <p:graphicFrame>
        <p:nvGraphicFramePr>
          <p:cNvPr id="5" name="Table 4"/>
          <p:cNvGraphicFramePr>
            <a:graphicFrameLocks noGrp="1"/>
          </p:cNvGraphicFramePr>
          <p:nvPr/>
        </p:nvGraphicFramePr>
        <p:xfrm>
          <a:off x="539750" y="1916113"/>
          <a:ext cx="7920879" cy="3672408"/>
        </p:xfrm>
        <a:graphic>
          <a:graphicData uri="http://schemas.openxmlformats.org/drawingml/2006/table">
            <a:tbl>
              <a:tblPr firstRow="1" bandRow="1">
                <a:tableStyleId>{F5AB1C69-6EDB-4FF4-983F-18BD219EF322}</a:tableStyleId>
              </a:tblPr>
              <a:tblGrid>
                <a:gridCol w="2640293"/>
                <a:gridCol w="2640293"/>
                <a:gridCol w="2640293"/>
              </a:tblGrid>
              <a:tr h="1008112">
                <a:tc>
                  <a:txBody>
                    <a:bodyPr/>
                    <a:lstStyle/>
                    <a:p>
                      <a:endParaRPr lang="en-US" dirty="0"/>
                    </a:p>
                  </a:txBody>
                  <a:tcPr/>
                </a:tc>
                <a:tc>
                  <a:txBody>
                    <a:bodyPr/>
                    <a:lstStyle/>
                    <a:p>
                      <a:endParaRPr lang="en-US" dirty="0"/>
                    </a:p>
                  </a:txBody>
                  <a:tcPr/>
                </a:tc>
                <a:tc>
                  <a:txBody>
                    <a:bodyPr/>
                    <a:lstStyle/>
                    <a:p>
                      <a:endParaRPr lang="en-US" dirty="0"/>
                    </a:p>
                  </a:txBody>
                  <a:tcPr/>
                </a:tc>
              </a:tr>
              <a:tr h="2664296">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25619" name="Text Box 476"/>
          <p:cNvSpPr txBox="1">
            <a:spLocks noChangeArrowheads="1"/>
          </p:cNvSpPr>
          <p:nvPr/>
        </p:nvSpPr>
        <p:spPr bwMode="auto">
          <a:xfrm>
            <a:off x="6084888" y="2205038"/>
            <a:ext cx="2281237" cy="554037"/>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الحالة </a:t>
            </a:r>
            <a:endParaRPr lang="en-US" sz="3000" b="1">
              <a:solidFill>
                <a:srgbClr val="A50021"/>
              </a:solidFill>
              <a:latin typeface="Calibri" pitchFamily="34" charset="0"/>
            </a:endParaRPr>
          </a:p>
        </p:txBody>
      </p:sp>
      <p:sp>
        <p:nvSpPr>
          <p:cNvPr id="7" name="Text Box 477"/>
          <p:cNvSpPr txBox="1">
            <a:spLocks noChangeArrowheads="1"/>
          </p:cNvSpPr>
          <p:nvPr/>
        </p:nvSpPr>
        <p:spPr bwMode="auto">
          <a:xfrm>
            <a:off x="5867400" y="3043238"/>
            <a:ext cx="2520950" cy="2308225"/>
          </a:xfrm>
          <a:prstGeom prst="rect">
            <a:avLst/>
          </a:prstGeom>
          <a:noFill/>
          <a:ln w="9525">
            <a:noFill/>
            <a:miter lim="800000"/>
            <a:headEnd/>
            <a:tailEnd/>
          </a:ln>
        </p:spPr>
        <p:txBody>
          <a:bodyPr>
            <a:spAutoFit/>
          </a:bodyPr>
          <a:lstStyle/>
          <a:p>
            <a:pPr algn="ctr">
              <a:spcBef>
                <a:spcPct val="50000"/>
              </a:spcBef>
            </a:pPr>
            <a:r>
              <a:rPr lang="ar-EG" sz="2400" b="1">
                <a:solidFill>
                  <a:srgbClr val="A50021"/>
                </a:solidFill>
                <a:latin typeface="Calibri" pitchFamily="34" charset="0"/>
              </a:rPr>
              <a:t>سافرت مع والدك للعلاج في إحدى الدول، ولا تعلمون المدة التي ستقضونها للعلاج، لكنكم تعلمون أنها أكثر من أربعة أيام.</a:t>
            </a:r>
            <a:endParaRPr lang="en-US" sz="2400" b="1">
              <a:solidFill>
                <a:srgbClr val="A50021"/>
              </a:solidFill>
              <a:latin typeface="Calibri" pitchFamily="34" charset="0"/>
            </a:endParaRPr>
          </a:p>
        </p:txBody>
      </p:sp>
      <p:sp>
        <p:nvSpPr>
          <p:cNvPr id="25621" name="Text Box 476"/>
          <p:cNvSpPr txBox="1">
            <a:spLocks noChangeArrowheads="1"/>
          </p:cNvSpPr>
          <p:nvPr/>
        </p:nvSpPr>
        <p:spPr bwMode="auto">
          <a:xfrm>
            <a:off x="3348038" y="2133600"/>
            <a:ext cx="2281237" cy="554038"/>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حكم القصر</a:t>
            </a:r>
            <a:endParaRPr lang="en-US" sz="3000" b="1">
              <a:solidFill>
                <a:srgbClr val="A50021"/>
              </a:solidFill>
              <a:latin typeface="Calibri" pitchFamily="34" charset="0"/>
            </a:endParaRPr>
          </a:p>
        </p:txBody>
      </p:sp>
      <p:sp>
        <p:nvSpPr>
          <p:cNvPr id="25622" name="Text Box 476"/>
          <p:cNvSpPr txBox="1">
            <a:spLocks noChangeArrowheads="1"/>
          </p:cNvSpPr>
          <p:nvPr/>
        </p:nvSpPr>
        <p:spPr bwMode="auto">
          <a:xfrm>
            <a:off x="827088" y="2060575"/>
            <a:ext cx="2282825" cy="554038"/>
          </a:xfrm>
          <a:prstGeom prst="rect">
            <a:avLst/>
          </a:prstGeom>
          <a:noFill/>
          <a:ln w="9525">
            <a:noFill/>
            <a:miter lim="800000"/>
            <a:headEnd/>
            <a:tailEnd/>
          </a:ln>
        </p:spPr>
        <p:txBody>
          <a:bodyPr anchor="b">
            <a:spAutoFit/>
          </a:bodyPr>
          <a:lstStyle/>
          <a:p>
            <a:pPr algn="ctr">
              <a:spcBef>
                <a:spcPct val="10000"/>
              </a:spcBef>
            </a:pPr>
            <a:r>
              <a:rPr lang="ar-EG" sz="3000" b="1">
                <a:solidFill>
                  <a:srgbClr val="A50021"/>
                </a:solidFill>
                <a:latin typeface="Calibri" pitchFamily="34" charset="0"/>
              </a:rPr>
              <a:t>السبب</a:t>
            </a:r>
            <a:endParaRPr lang="en-US" sz="3000" b="1">
              <a:solidFill>
                <a:srgbClr val="A50021"/>
              </a:solidFill>
              <a:latin typeface="Calibri" pitchFamily="34" charset="0"/>
            </a:endParaRPr>
          </a:p>
        </p:txBody>
      </p:sp>
      <p:sp>
        <p:nvSpPr>
          <p:cNvPr id="10" name="Text Box 472"/>
          <p:cNvSpPr txBox="1">
            <a:spLocks noChangeArrowheads="1"/>
          </p:cNvSpPr>
          <p:nvPr/>
        </p:nvSpPr>
        <p:spPr bwMode="auto">
          <a:xfrm>
            <a:off x="3779838" y="3141663"/>
            <a:ext cx="1655762" cy="584200"/>
          </a:xfrm>
          <a:prstGeom prst="rect">
            <a:avLst/>
          </a:prstGeom>
          <a:noFill/>
          <a:ln w="9525">
            <a:noFill/>
            <a:miter lim="800000"/>
            <a:headEnd/>
            <a:tailEnd/>
          </a:ln>
        </p:spPr>
        <p:txBody>
          <a:bodyPr>
            <a:spAutoFit/>
          </a:bodyPr>
          <a:lstStyle/>
          <a:p>
            <a:pPr algn="ctr">
              <a:spcBef>
                <a:spcPct val="50000"/>
              </a:spcBef>
            </a:pPr>
            <a:r>
              <a:rPr lang="ar-EG" sz="3200" b="1">
                <a:solidFill>
                  <a:srgbClr val="0000FF"/>
                </a:solidFill>
                <a:latin typeface="Calibri" pitchFamily="34" charset="0"/>
              </a:rPr>
              <a:t>يجوز</a:t>
            </a:r>
          </a:p>
        </p:txBody>
      </p:sp>
      <p:sp>
        <p:nvSpPr>
          <p:cNvPr id="11" name="Text Box 473"/>
          <p:cNvSpPr txBox="1">
            <a:spLocks noChangeArrowheads="1"/>
          </p:cNvSpPr>
          <p:nvPr/>
        </p:nvSpPr>
        <p:spPr bwMode="auto">
          <a:xfrm>
            <a:off x="611188" y="3213100"/>
            <a:ext cx="2144712" cy="1076325"/>
          </a:xfrm>
          <a:prstGeom prst="rect">
            <a:avLst/>
          </a:prstGeom>
          <a:noFill/>
          <a:ln w="9525">
            <a:noFill/>
            <a:miter lim="800000"/>
            <a:headEnd/>
            <a:tailEnd/>
          </a:ln>
        </p:spPr>
        <p:txBody>
          <a:bodyPr>
            <a:spAutoFit/>
          </a:bodyPr>
          <a:lstStyle/>
          <a:p>
            <a:pPr algn="ctr">
              <a:spcBef>
                <a:spcPct val="50000"/>
              </a:spcBef>
            </a:pPr>
            <a:r>
              <a:rPr lang="ar-EG" sz="3200" b="1">
                <a:solidFill>
                  <a:srgbClr val="0000FF"/>
                </a:solidFill>
                <a:latin typeface="Calibri" pitchFamily="34" charset="0"/>
              </a:rPr>
              <a:t>لأنه لم ينو الإقامة</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سافرت مع والدك للعلاج في إحدى.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يجوز.wav"/>
                                        </p:tgtEl>
                                      </p:cMediaNode>
                                    </p:audio>
                                  </p:sub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Bottom)">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لأنه لم ينو الإقا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971550" y="0"/>
            <a:ext cx="7572375" cy="4797425"/>
            <a:chOff x="1142976" y="285728"/>
            <a:chExt cx="7143800" cy="4929222"/>
          </a:xfrm>
        </p:grpSpPr>
        <p:sp>
          <p:nvSpPr>
            <p:cNvPr id="7" name="Flowchart: Manual Input 6"/>
            <p:cNvSpPr/>
            <p:nvPr/>
          </p:nvSpPr>
          <p:spPr>
            <a:xfrm flipH="1">
              <a:off x="1142976" y="285728"/>
              <a:ext cx="7070416" cy="4929222"/>
            </a:xfrm>
            <a:prstGeom prst="flowChartManualInput">
              <a:avLst/>
            </a:prstGeom>
            <a:solidFill>
              <a:srgbClr val="9900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8" name="Flowchart: Manual Input 7"/>
            <p:cNvSpPr/>
            <p:nvPr/>
          </p:nvSpPr>
          <p:spPr>
            <a:xfrm>
              <a:off x="1142976" y="642942"/>
              <a:ext cx="7143800" cy="4572008"/>
            </a:xfrm>
            <a:prstGeom prst="flowChartManualInput">
              <a:avLst/>
            </a:prstGeom>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b="1"/>
            </a:p>
          </p:txBody>
        </p:sp>
      </p:grpSp>
      <p:sp>
        <p:nvSpPr>
          <p:cNvPr id="6" name="مستطيل 5"/>
          <p:cNvSpPr>
            <a:spLocks noChangeArrowheads="1"/>
          </p:cNvSpPr>
          <p:nvPr/>
        </p:nvSpPr>
        <p:spPr bwMode="auto">
          <a:xfrm>
            <a:off x="1042988" y="1989138"/>
            <a:ext cx="7416800" cy="2678112"/>
          </a:xfrm>
          <a:prstGeom prst="rect">
            <a:avLst/>
          </a:prstGeom>
          <a:noFill/>
          <a:ln w="9525">
            <a:noFill/>
            <a:miter lim="800000"/>
            <a:headEnd/>
            <a:tailEnd/>
          </a:ln>
        </p:spPr>
        <p:txBody>
          <a:bodyPr>
            <a:spAutoFit/>
          </a:bodyPr>
          <a:lstStyle/>
          <a:p>
            <a:pPr algn="ctr" rtl="0"/>
            <a:r>
              <a:rPr lang="ar-EG" sz="2800" b="1"/>
              <a:t>صلاة المسافر على مركوبه قسمان: </a:t>
            </a:r>
          </a:p>
          <a:p>
            <a:pPr algn="ctr" rtl="0"/>
            <a:r>
              <a:rPr lang="ar-SA" sz="2800" b="1">
                <a:solidFill>
                  <a:srgbClr val="C00000"/>
                </a:solidFill>
              </a:rPr>
              <a:t>القسم الأول: </a:t>
            </a:r>
            <a:r>
              <a:rPr lang="ar-SA" sz="2800" b="1"/>
              <a:t>أن تكون الصلاة نافلة، فتصح على المركوب مطلقاً بعذر أو بغير</a:t>
            </a:r>
            <a:r>
              <a:rPr lang="ar-EG" sz="2800" b="1"/>
              <a:t> </a:t>
            </a:r>
            <a:r>
              <a:rPr lang="ar-SA" sz="2800" b="1"/>
              <a:t>عذر، مستقبلاً للكعبة أو غير مستقبل لها، لما ثبت من حديث عبد الله بن عمر رضي الله عنهما، </a:t>
            </a:r>
            <a:r>
              <a:rPr lang="ar-EG" sz="2800" b="1"/>
              <a:t>"</a:t>
            </a:r>
            <a:r>
              <a:rPr lang="ar-SA" sz="2800" b="1">
                <a:solidFill>
                  <a:srgbClr val="00B050"/>
                </a:solidFill>
              </a:rPr>
              <a:t>أن النبي صلى الله عليه وسلم كان يصلِّي النافلة في السفر على راحلته أينما توجهت</a:t>
            </a:r>
            <a:r>
              <a:rPr lang="ar-EG" sz="2800" b="1">
                <a:solidFill>
                  <a:srgbClr val="00B050"/>
                </a:solidFill>
              </a:rPr>
              <a:t>"</a:t>
            </a:r>
            <a:r>
              <a:rPr lang="ar-EG" sz="2800" b="1" baseline="30000">
                <a:solidFill>
                  <a:srgbClr val="00B050"/>
                </a:solidFill>
              </a:rPr>
              <a:t>(1)</a:t>
            </a:r>
            <a:r>
              <a:rPr lang="ar-SA" sz="2800" b="1"/>
              <a:t>؛ لكن الأفضل أن يستفتح الصلاة متجهاً إلى القبلة.</a:t>
            </a:r>
          </a:p>
        </p:txBody>
      </p:sp>
      <p:grpSp>
        <p:nvGrpSpPr>
          <p:cNvPr id="3" name="Group 1"/>
          <p:cNvGrpSpPr>
            <a:grpSpLocks/>
          </p:cNvGrpSpPr>
          <p:nvPr/>
        </p:nvGrpSpPr>
        <p:grpSpPr bwMode="auto">
          <a:xfrm>
            <a:off x="3570288" y="174625"/>
            <a:ext cx="5281612" cy="1774825"/>
            <a:chOff x="3857620" y="285728"/>
            <a:chExt cx="4857752" cy="2000264"/>
          </a:xfrm>
        </p:grpSpPr>
        <p:grpSp>
          <p:nvGrpSpPr>
            <p:cNvPr id="26630" name="Group 3"/>
            <p:cNvGrpSpPr>
              <a:grpSpLocks/>
            </p:cNvGrpSpPr>
            <p:nvPr/>
          </p:nvGrpSpPr>
          <p:grpSpPr bwMode="auto">
            <a:xfrm>
              <a:off x="3857620" y="285728"/>
              <a:ext cx="4857752" cy="2000264"/>
              <a:chOff x="3571868" y="285728"/>
              <a:chExt cx="5143504" cy="2643206"/>
            </a:xfrm>
          </p:grpSpPr>
          <p:sp>
            <p:nvSpPr>
              <p:cNvPr id="12" name="32-Point Star 4"/>
              <p:cNvSpPr/>
              <p:nvPr/>
            </p:nvSpPr>
            <p:spPr>
              <a:xfrm>
                <a:off x="3571868" y="285728"/>
                <a:ext cx="5143504" cy="2643206"/>
              </a:xfrm>
              <a:prstGeom prst="star32">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3600" b="1" dirty="0"/>
              </a:p>
            </p:txBody>
          </p:sp>
          <p:sp>
            <p:nvSpPr>
              <p:cNvPr id="13" name="32-Point Star 5"/>
              <p:cNvSpPr/>
              <p:nvPr/>
            </p:nvSpPr>
            <p:spPr>
              <a:xfrm>
                <a:off x="3857620" y="642918"/>
                <a:ext cx="4572032" cy="1928826"/>
              </a:xfrm>
              <a:prstGeom prst="star32">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fontAlgn="auto">
                  <a:spcBef>
                    <a:spcPts val="0"/>
                  </a:spcBef>
                  <a:spcAft>
                    <a:spcPts val="0"/>
                  </a:spcAft>
                  <a:defRPr/>
                </a:pPr>
                <a:endParaRPr lang="ar-EG"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6631" name="Rectangle 1"/>
            <p:cNvSpPr>
              <a:spLocks noChangeArrowheads="1"/>
            </p:cNvSpPr>
            <p:nvPr/>
          </p:nvSpPr>
          <p:spPr bwMode="auto">
            <a:xfrm>
              <a:off x="4811229" y="917287"/>
              <a:ext cx="3015166" cy="589680"/>
            </a:xfrm>
            <a:prstGeom prst="rect">
              <a:avLst/>
            </a:prstGeom>
            <a:noFill/>
            <a:ln w="9525">
              <a:noFill/>
              <a:miter lim="800000"/>
              <a:headEnd/>
              <a:tailEnd/>
            </a:ln>
          </p:spPr>
          <p:txBody>
            <a:bodyPr wrap="none" anchor="ctr">
              <a:spAutoFit/>
            </a:bodyPr>
            <a:lstStyle/>
            <a:p>
              <a:r>
                <a:rPr lang="ar-SA" sz="2800" b="1">
                  <a:solidFill>
                    <a:schemeClr val="bg1"/>
                  </a:solidFill>
                  <a:latin typeface="Calibri" pitchFamily="34" charset="0"/>
                  <a:cs typeface="Times New Roman" pitchFamily="18" charset="0"/>
                </a:rPr>
                <a:t>صلاة المسافر على مركوبه</a:t>
              </a:r>
              <a:endParaRPr lang="ar-EG" sz="3600" b="1">
                <a:solidFill>
                  <a:schemeClr val="bg1"/>
                </a:solidFill>
              </a:endParaRPr>
            </a:p>
          </p:txBody>
        </p:sp>
      </p:grpSp>
      <p:sp>
        <p:nvSpPr>
          <p:cNvPr id="14" name="TextBox 13"/>
          <p:cNvSpPr txBox="1">
            <a:spLocks noChangeArrowheads="1"/>
          </p:cNvSpPr>
          <p:nvPr/>
        </p:nvSpPr>
        <p:spPr bwMode="auto">
          <a:xfrm>
            <a:off x="468313" y="5157788"/>
            <a:ext cx="8207375" cy="1200150"/>
          </a:xfrm>
          <a:prstGeom prst="rect">
            <a:avLst/>
          </a:prstGeom>
          <a:noFill/>
          <a:ln w="9525">
            <a:noFill/>
            <a:miter lim="800000"/>
            <a:headEnd/>
            <a:tailEnd/>
          </a:ln>
        </p:spPr>
        <p:txBody>
          <a:bodyPr>
            <a:spAutoFit/>
          </a:bodyPr>
          <a:lstStyle/>
          <a:p>
            <a:pPr algn="ctr" rtl="0"/>
            <a:r>
              <a:rPr lang="ar-EG" sz="2400" b="1" dirty="0">
                <a:solidFill>
                  <a:srgbClr val="7030A0"/>
                </a:solidFill>
              </a:rPr>
              <a:t>(1) انظر صحيح البخاري، كتاب تقصير الصلاة، باب التطوع على الدواب، برقم</a:t>
            </a:r>
          </a:p>
          <a:p>
            <a:pPr algn="ctr"/>
            <a:r>
              <a:rPr lang="ar-EG" sz="2400" b="1" dirty="0">
                <a:solidFill>
                  <a:srgbClr val="7030A0"/>
                </a:solidFill>
              </a:rPr>
              <a:t>  ( </a:t>
            </a:r>
            <a:r>
              <a:rPr lang="ar-EG" sz="2400" b="1" dirty="0" smtClean="0">
                <a:solidFill>
                  <a:srgbClr val="7030A0"/>
                </a:solidFill>
              </a:rPr>
              <a:t>1094،1093)، </a:t>
            </a:r>
            <a:r>
              <a:rPr lang="ar-EG" sz="2400" b="1" dirty="0">
                <a:solidFill>
                  <a:srgbClr val="7030A0"/>
                </a:solidFill>
              </a:rPr>
              <a:t>ومسلم كتاب صلاة المسافرين، باب جواز صلاة الناقلة على الدابة في السفر حيث توجهت، برقم: (700).</a:t>
            </a:r>
            <a:endParaRPr lang="en-US" sz="2400" b="1"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8" presetID="17"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ppt_x</p:attrName>
                                        </p:attrNameLst>
                                      </p:cBhvr>
                                      <p:tavLst>
                                        <p:tav tm="0">
                                          <p:val>
                                            <p:strVal val="#ppt_x"/>
                                          </p:val>
                                        </p:tav>
                                        <p:tav tm="100000">
                                          <p:val>
                                            <p:strVal val="#ppt_x"/>
                                          </p:val>
                                        </p:tav>
                                      </p:tavLst>
                                    </p:anim>
                                    <p:anim calcmode="lin" valueType="num">
                                      <p:cBhvr>
                                        <p:cTn id="11" dur="500" fill="hold"/>
                                        <p:tgtEl>
                                          <p:spTgt spid="3"/>
                                        </p:tgtEl>
                                        <p:attrNameLst>
                                          <p:attrName>ppt_y</p:attrName>
                                        </p:attrNameLst>
                                      </p:cBhvr>
                                      <p:tavLst>
                                        <p:tav tm="0">
                                          <p:val>
                                            <p:strVal val="#ppt_y-#ppt_h/2"/>
                                          </p:val>
                                        </p:tav>
                                        <p:tav tm="100000">
                                          <p:val>
                                            <p:strVal val="#ppt_y"/>
                                          </p:val>
                                        </p:tav>
                                      </p:tavLst>
                                    </p:anim>
                                    <p:anim calcmode="lin" valueType="num">
                                      <p:cBhvr>
                                        <p:cTn id="12" dur="500" fill="hold"/>
                                        <p:tgtEl>
                                          <p:spTgt spid="3"/>
                                        </p:tgtEl>
                                        <p:attrNameLst>
                                          <p:attrName>ppt_w</p:attrName>
                                        </p:attrNameLst>
                                      </p:cBhvr>
                                      <p:tavLst>
                                        <p:tav tm="0">
                                          <p:val>
                                            <p:strVal val="#ppt_w"/>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صلاة المسافر على مركوبه.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4" name="coin.wav"/>
                                        </p:tgtEl>
                                      </p:cMediaNode>
                                    </p:audio>
                                  </p:subTnLst>
                                </p:cTn>
                              </p:par>
                              <p:par>
                                <p:cTn id="19" presetID="18" presetClass="entr" presetSubtype="12"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strips(downLeft)">
                                      <p:cBhvr>
                                        <p:cTn id="21" dur="500"/>
                                        <p:tgtEl>
                                          <p:spTgt spid="6">
                                            <p:txEl>
                                              <p:pRg st="0" end="0"/>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صلاة المسافر على مركوبه قسمان.wav"/>
                                        </p:tgtEl>
                                      </p:cMediaNode>
                                    </p:audio>
                                  </p:sub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strips(downLeft)">
                                      <p:cBhvr>
                                        <p:cTn id="26" dur="500"/>
                                        <p:tgtEl>
                                          <p:spTgt spid="6">
                                            <p:txEl>
                                              <p:pRg st="1" end="1"/>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6" name="القسم الأول أن تكون الصلاة نافلة.wav"/>
                                        </p:tgtEl>
                                      </p:cMediaNode>
                                    </p:audio>
                                  </p:sub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 decel="100000"/>
                                        <p:tgtEl>
                                          <p:spTgt spid="14"/>
                                        </p:tgtEl>
                                      </p:cBhvr>
                                    </p:animEffect>
                                    <p:anim calcmode="lin" valueType="num">
                                      <p:cBhvr>
                                        <p:cTn id="32" dur="400" decel="100000" fill="hold"/>
                                        <p:tgtEl>
                                          <p:spTgt spid="14"/>
                                        </p:tgtEl>
                                        <p:attrNameLst>
                                          <p:attrName>style.rotation</p:attrName>
                                        </p:attrNameLst>
                                      </p:cBhvr>
                                      <p:tavLst>
                                        <p:tav tm="0">
                                          <p:val>
                                            <p:fltVal val="-90"/>
                                          </p:val>
                                        </p:tav>
                                        <p:tav tm="100000">
                                          <p:val>
                                            <p:fltVal val="0"/>
                                          </p:val>
                                        </p:tav>
                                      </p:tavLst>
                                    </p:anim>
                                    <p:anim calcmode="lin" valueType="num">
                                      <p:cBhvr>
                                        <p:cTn id="33" dur="400" decel="100000" fill="hold"/>
                                        <p:tgtEl>
                                          <p:spTgt spid="14"/>
                                        </p:tgtEl>
                                        <p:attrNameLst>
                                          <p:attrName>ppt_x</p:attrName>
                                        </p:attrNameLst>
                                      </p:cBhvr>
                                      <p:tavLst>
                                        <p:tav tm="0">
                                          <p:val>
                                            <p:strVal val="#ppt_x+0.4"/>
                                          </p:val>
                                        </p:tav>
                                        <p:tav tm="100000">
                                          <p:val>
                                            <p:strVal val="#ppt_x-0.05"/>
                                          </p:val>
                                        </p:tav>
                                      </p:tavLst>
                                    </p:anim>
                                    <p:anim calcmode="lin" valueType="num">
                                      <p:cBhvr>
                                        <p:cTn id="34" dur="400" decel="100000" fill="hold"/>
                                        <p:tgtEl>
                                          <p:spTgt spid="14"/>
                                        </p:tgtEl>
                                        <p:attrNameLst>
                                          <p:attrName>ppt_y</p:attrName>
                                        </p:attrNameLst>
                                      </p:cBhvr>
                                      <p:tavLst>
                                        <p:tav tm="0">
                                          <p:val>
                                            <p:strVal val="#ppt_y-0.4"/>
                                          </p:val>
                                        </p:tav>
                                        <p:tav tm="100000">
                                          <p:val>
                                            <p:strVal val="#ppt_y+0.1"/>
                                          </p:val>
                                        </p:tav>
                                      </p:tavLst>
                                    </p:anim>
                                    <p:anim calcmode="lin" valueType="num">
                                      <p:cBhvr>
                                        <p:cTn id="35" dur="100" accel="100000" fill="hold">
                                          <p:stCondLst>
                                            <p:cond delay="400"/>
                                          </p:stCondLst>
                                        </p:cTn>
                                        <p:tgtEl>
                                          <p:spTgt spid="14"/>
                                        </p:tgtEl>
                                        <p:attrNameLst>
                                          <p:attrName>ppt_x</p:attrName>
                                        </p:attrNameLst>
                                      </p:cBhvr>
                                      <p:tavLst>
                                        <p:tav tm="0">
                                          <p:val>
                                            <p:strVal val="#ppt_x-0.05"/>
                                          </p:val>
                                        </p:tav>
                                        <p:tav tm="100000">
                                          <p:val>
                                            <p:strVal val="#ppt_x"/>
                                          </p:val>
                                        </p:tav>
                                      </p:tavLst>
                                    </p:anim>
                                    <p:anim calcmode="lin" valueType="num">
                                      <p:cBhvr>
                                        <p:cTn id="36" dur="100" accel="100000" fill="hold">
                                          <p:stCondLst>
                                            <p:cond delay="400"/>
                                          </p:stCondLst>
                                        </p:cTn>
                                        <p:tgtEl>
                                          <p:spTgt spid="1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انظر صحيح البخاري كتاب تقصير الصل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6"/>
          <a:srcRect/>
          <a:stretch>
            <a:fillRect/>
          </a:stretch>
        </p:blipFill>
        <p:spPr bwMode="auto">
          <a:xfrm>
            <a:off x="214313" y="1000125"/>
            <a:ext cx="8929687" cy="5410200"/>
          </a:xfrm>
          <a:prstGeom prst="rect">
            <a:avLst/>
          </a:prstGeom>
          <a:noFill/>
          <a:ln w="9525">
            <a:noFill/>
            <a:miter lim="800000"/>
            <a:headEnd/>
            <a:tailEnd/>
          </a:ln>
        </p:spPr>
      </p:pic>
      <p:sp>
        <p:nvSpPr>
          <p:cNvPr id="5" name="مستطيل 4"/>
          <p:cNvSpPr>
            <a:spLocks noChangeArrowheads="1"/>
          </p:cNvSpPr>
          <p:nvPr/>
        </p:nvSpPr>
        <p:spPr bwMode="auto">
          <a:xfrm>
            <a:off x="1214438" y="2071688"/>
            <a:ext cx="7215187" cy="523875"/>
          </a:xfrm>
          <a:prstGeom prst="rect">
            <a:avLst/>
          </a:prstGeom>
          <a:noFill/>
          <a:ln w="9525">
            <a:noFill/>
            <a:miter lim="800000"/>
            <a:headEnd/>
            <a:tailEnd/>
          </a:ln>
        </p:spPr>
        <p:txBody>
          <a:bodyPr>
            <a:spAutoFit/>
          </a:bodyPr>
          <a:lstStyle/>
          <a:p>
            <a:pPr algn="ctr" rtl="0"/>
            <a:r>
              <a:rPr lang="ar-SA" sz="2800" b="1"/>
              <a:t>القسم الثاني: أن تكون الصلاة فريضة، فلا تخلو من حالتين:</a:t>
            </a:r>
          </a:p>
        </p:txBody>
      </p:sp>
      <p:sp>
        <p:nvSpPr>
          <p:cNvPr id="7" name="مستطيل 6"/>
          <p:cNvSpPr>
            <a:spLocks noChangeArrowheads="1"/>
          </p:cNvSpPr>
          <p:nvPr/>
        </p:nvSpPr>
        <p:spPr bwMode="auto">
          <a:xfrm>
            <a:off x="755650" y="3844925"/>
            <a:ext cx="7532688" cy="1384300"/>
          </a:xfrm>
          <a:prstGeom prst="rect">
            <a:avLst/>
          </a:prstGeom>
          <a:noFill/>
          <a:ln w="9525">
            <a:noFill/>
            <a:miter lim="800000"/>
            <a:headEnd/>
            <a:tailEnd/>
          </a:ln>
        </p:spPr>
        <p:txBody>
          <a:bodyPr>
            <a:spAutoFit/>
          </a:bodyPr>
          <a:lstStyle/>
          <a:p>
            <a:pPr algn="ctr" rtl="0"/>
            <a:r>
              <a:rPr lang="ar-SA" sz="2800" b="1"/>
              <a:t>أن يتمكن من فعل الصلاة على المركوب كما يجب، فيمكنه الاستقبال والقيام والركوع</a:t>
            </a:r>
            <a:r>
              <a:rPr lang="ar-EG" sz="2800" b="1"/>
              <a:t> والسجود فالصلاة على المركوب</a:t>
            </a:r>
            <a:r>
              <a:rPr lang="ar-SA" sz="2800" b="1"/>
              <a:t> في هذه الحالة صحيحة بعذر ودون عذر، وذلك كالصلاة في السفينة.</a:t>
            </a:r>
          </a:p>
        </p:txBody>
      </p:sp>
      <p:grpSp>
        <p:nvGrpSpPr>
          <p:cNvPr id="2" name="Group 3"/>
          <p:cNvGrpSpPr>
            <a:grpSpLocks/>
          </p:cNvGrpSpPr>
          <p:nvPr/>
        </p:nvGrpSpPr>
        <p:grpSpPr bwMode="auto">
          <a:xfrm>
            <a:off x="2714625" y="2700338"/>
            <a:ext cx="3643313" cy="952500"/>
            <a:chOff x="3000364" y="71414"/>
            <a:chExt cx="3357586" cy="1428232"/>
          </a:xfrm>
        </p:grpSpPr>
        <p:sp>
          <p:nvSpPr>
            <p:cNvPr id="9" name="Diamond 4"/>
            <p:cNvSpPr/>
            <p:nvPr/>
          </p:nvSpPr>
          <p:spPr>
            <a:xfrm>
              <a:off x="4571626" y="71414"/>
              <a:ext cx="1000692" cy="928351"/>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0" name="Diamond 5"/>
            <p:cNvSpPr/>
            <p:nvPr/>
          </p:nvSpPr>
          <p:spPr>
            <a:xfrm>
              <a:off x="4786688" y="71414"/>
              <a:ext cx="999229" cy="928351"/>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1" name="Diamond 6"/>
            <p:cNvSpPr/>
            <p:nvPr/>
          </p:nvSpPr>
          <p:spPr>
            <a:xfrm flipH="1">
              <a:off x="3061810" y="571295"/>
              <a:ext cx="1010934" cy="928351"/>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2" name="Diamond 7"/>
            <p:cNvSpPr/>
            <p:nvPr/>
          </p:nvSpPr>
          <p:spPr>
            <a:xfrm>
              <a:off x="5285570" y="571295"/>
              <a:ext cx="1000692" cy="928351"/>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3" name="Diamond 8"/>
            <p:cNvSpPr/>
            <p:nvPr/>
          </p:nvSpPr>
          <p:spPr>
            <a:xfrm>
              <a:off x="5073436" y="142826"/>
              <a:ext cx="997766" cy="928351"/>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4" name="Heptagon 9"/>
            <p:cNvSpPr/>
            <p:nvPr/>
          </p:nvSpPr>
          <p:spPr>
            <a:xfrm>
              <a:off x="3000364" y="214237"/>
              <a:ext cx="3357586" cy="1216377"/>
            </a:xfrm>
            <a:prstGeom prst="heptag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27660" name="Rectangle 10"/>
            <p:cNvSpPr>
              <a:spLocks noChangeArrowheads="1"/>
            </p:cNvSpPr>
            <p:nvPr/>
          </p:nvSpPr>
          <p:spPr bwMode="auto">
            <a:xfrm>
              <a:off x="3371853" y="357171"/>
              <a:ext cx="2405626" cy="1061444"/>
            </a:xfrm>
            <a:prstGeom prst="rect">
              <a:avLst/>
            </a:prstGeom>
            <a:noFill/>
            <a:ln w="9525">
              <a:noFill/>
              <a:miter lim="800000"/>
              <a:headEnd/>
              <a:tailEnd/>
            </a:ln>
          </p:spPr>
          <p:txBody>
            <a:bodyPr>
              <a:spAutoFit/>
            </a:bodyPr>
            <a:lstStyle/>
            <a:p>
              <a:pPr algn="ctr"/>
              <a:r>
                <a:rPr lang="ar-SA" sz="4000" b="1">
                  <a:solidFill>
                    <a:schemeClr val="bg1"/>
                  </a:solidFill>
                </a:rPr>
                <a:t>الحالة الأولى</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style.rotation</p:attrName>
                                        </p:attrNameLst>
                                      </p:cBhvr>
                                      <p:tavLst>
                                        <p:tav tm="0">
                                          <p:val>
                                            <p:fltVal val="720"/>
                                          </p:val>
                                        </p:tav>
                                        <p:tav tm="100000">
                                          <p:val>
                                            <p:fltVal val="0"/>
                                          </p:val>
                                        </p:tav>
                                      </p:tavLst>
                                    </p:anim>
                                    <p:anim calcmode="lin" valueType="num">
                                      <p:cBhvr>
                                        <p:cTn id="9" dur="500" fill="hold"/>
                                        <p:tgtEl>
                                          <p:spTgt spid="6"/>
                                        </p:tgtEl>
                                        <p:attrNameLst>
                                          <p:attrName>ppt_h</p:attrName>
                                        </p:attrNameLst>
                                      </p:cBhvr>
                                      <p:tavLst>
                                        <p:tav tm="0">
                                          <p:val>
                                            <p:fltVal val="0"/>
                                          </p:val>
                                        </p:tav>
                                        <p:tav tm="100000">
                                          <p:val>
                                            <p:strVal val="#ppt_h"/>
                                          </p:val>
                                        </p:tav>
                                      </p:tavLst>
                                    </p:anim>
                                    <p:anim calcmode="lin" valueType="num">
                                      <p:cBhvr>
                                        <p:cTn id="10" dur="500" fill="hold"/>
                                        <p:tgtEl>
                                          <p:spTgt spid="6"/>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SOUND528.WAV"/>
                                        </p:tgtEl>
                                      </p:cMediaNode>
                                    </p:audio>
                                  </p:subTnLst>
                                </p:cTn>
                              </p:par>
                              <p:par>
                                <p:cTn id="11" presetID="1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Right)">
                                      <p:cBhvr>
                                        <p:cTn id="13" dur="500"/>
                                        <p:tgtEl>
                                          <p:spTgt spid="5"/>
                                        </p:tgtEl>
                                      </p:cBhvr>
                                    </p:animEffect>
                                  </p:childTnLst>
                                  <p:subTnLst>
                                    <p:animClr clrSpc="rgb" dir="cw">
                                      <p:cBhvr override="childStyle">
                                        <p:cTn dur="1" fill="hold" display="0" masterRel="nextClick" afterEffect="1"/>
                                        <p:tgtEl>
                                          <p:spTgt spid="5"/>
                                        </p:tgtEl>
                                        <p:attrNameLst>
                                          <p:attrName>ppt_c</p:attrName>
                                        </p:attrNameLst>
                                      </p:cBhvr>
                                      <p:to>
                                        <a:srgbClr val="9900CC"/>
                                      </p:to>
                                    </p:animClr>
                                    <p:audio>
                                      <p:cMediaNode>
                                        <p:cTn display="0" masterRel="sameClick">
                                          <p:stCondLst>
                                            <p:cond evt="begin" delay="0">
                                              <p:tn val="11"/>
                                            </p:cond>
                                          </p:stCondLst>
                                          <p:endCondLst>
                                            <p:cond evt="onStopAudio" delay="0">
                                              <p:tgtEl>
                                                <p:sldTgt/>
                                              </p:tgtEl>
                                            </p:cond>
                                          </p:endCondLst>
                                        </p:cTn>
                                        <p:tgtEl>
                                          <p:sndTgt r:embed="rId3" name="القسم الثاني أن تكون الصلاة فريضة.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Horizontal)">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الحالة الأولى.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أن يتمكن من فعل الصلاة على المركو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7"/>
          <a:srcRect/>
          <a:stretch>
            <a:fillRect/>
          </a:stretch>
        </p:blipFill>
        <p:spPr bwMode="auto">
          <a:xfrm>
            <a:off x="214313" y="1000125"/>
            <a:ext cx="8929687" cy="5410200"/>
          </a:xfrm>
          <a:prstGeom prst="rect">
            <a:avLst/>
          </a:prstGeom>
          <a:noFill/>
          <a:ln w="9525">
            <a:noFill/>
            <a:miter lim="800000"/>
            <a:headEnd/>
            <a:tailEnd/>
          </a:ln>
        </p:spPr>
      </p:pic>
      <p:sp>
        <p:nvSpPr>
          <p:cNvPr id="7" name="مستطيل 6"/>
          <p:cNvSpPr>
            <a:spLocks noChangeArrowheads="1"/>
          </p:cNvSpPr>
          <p:nvPr/>
        </p:nvSpPr>
        <p:spPr bwMode="auto">
          <a:xfrm>
            <a:off x="1143000" y="3759200"/>
            <a:ext cx="7215188" cy="1200150"/>
          </a:xfrm>
          <a:prstGeom prst="rect">
            <a:avLst/>
          </a:prstGeom>
          <a:noFill/>
          <a:ln>
            <a:noFill/>
          </a:ln>
          <a:effectLst/>
          <a:extLst>
            <a:ext uri="{909E8E84-426E-40DD-AFC4-6F175D3DCCD1}"/>
            <a:ext uri="{91240B29-F687-4F45-9708-019B960494DF}"/>
          </a:extLst>
        </p:spPr>
        <p:txBody>
          <a:bodyPr>
            <a:spAutoFit/>
          </a:bodyPr>
          <a:lstStyle/>
          <a:p>
            <a:pPr algn="justLow">
              <a:defRPr/>
            </a:pPr>
            <a:r>
              <a:rPr lang="ar-SA" sz="3600" b="1" dirty="0">
                <a:solidFill>
                  <a:srgbClr val="FF0000"/>
                </a:solidFill>
                <a:cs typeface="+mn-cs"/>
              </a:rPr>
              <a:t>1-</a:t>
            </a:r>
            <a:r>
              <a:rPr lang="ar-EG" sz="3600" b="1" dirty="0">
                <a:solidFill>
                  <a:srgbClr val="FF0000"/>
                </a:solidFill>
                <a:cs typeface="+mn-cs"/>
              </a:rPr>
              <a:t> الصلاة في الطائرة.</a:t>
            </a:r>
            <a:endParaRPr lang="ar-SA" sz="3600" b="1" dirty="0">
              <a:solidFill>
                <a:srgbClr val="FF0000"/>
              </a:solidFill>
              <a:cs typeface="+mn-cs"/>
            </a:endParaRPr>
          </a:p>
          <a:p>
            <a:pPr algn="justLow">
              <a:defRPr/>
            </a:pPr>
            <a:r>
              <a:rPr lang="ar-SA" sz="3600" b="1" dirty="0">
                <a:solidFill>
                  <a:srgbClr val="FF0000"/>
                </a:solidFill>
                <a:cs typeface="+mn-cs"/>
              </a:rPr>
              <a:t>2-</a:t>
            </a:r>
            <a:r>
              <a:rPr lang="ar-EG" sz="3600" b="1" dirty="0">
                <a:solidFill>
                  <a:srgbClr val="FF0000"/>
                </a:solidFill>
                <a:cs typeface="+mn-cs"/>
              </a:rPr>
              <a:t> الصلاة في السيارة.</a:t>
            </a:r>
            <a:endParaRPr lang="ar-SA" sz="3600" b="1" dirty="0">
              <a:solidFill>
                <a:srgbClr val="FF0000"/>
              </a:solidFill>
              <a:cs typeface="+mn-cs"/>
            </a:endParaRPr>
          </a:p>
        </p:txBody>
      </p:sp>
      <p:grpSp>
        <p:nvGrpSpPr>
          <p:cNvPr id="2" name="Group 3"/>
          <p:cNvGrpSpPr>
            <a:grpSpLocks/>
          </p:cNvGrpSpPr>
          <p:nvPr/>
        </p:nvGrpSpPr>
        <p:grpSpPr bwMode="auto">
          <a:xfrm>
            <a:off x="2357438" y="2000250"/>
            <a:ext cx="4500562" cy="952500"/>
            <a:chOff x="3000364" y="71414"/>
            <a:chExt cx="3357586" cy="1428232"/>
          </a:xfrm>
        </p:grpSpPr>
        <p:sp>
          <p:nvSpPr>
            <p:cNvPr id="9" name="Diamond 4"/>
            <p:cNvSpPr/>
            <p:nvPr/>
          </p:nvSpPr>
          <p:spPr>
            <a:xfrm>
              <a:off x="4571975" y="71414"/>
              <a:ext cx="1000762" cy="928351"/>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0" name="Diamond 5"/>
            <p:cNvSpPr/>
            <p:nvPr/>
          </p:nvSpPr>
          <p:spPr>
            <a:xfrm>
              <a:off x="4786339" y="71414"/>
              <a:ext cx="999578" cy="928351"/>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 name="Diamond 6"/>
            <p:cNvSpPr/>
            <p:nvPr/>
          </p:nvSpPr>
          <p:spPr>
            <a:xfrm flipH="1">
              <a:off x="3061949" y="571295"/>
              <a:ext cx="1010236" cy="928351"/>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2" name="Diamond 7"/>
            <p:cNvSpPr/>
            <p:nvPr/>
          </p:nvSpPr>
          <p:spPr>
            <a:xfrm>
              <a:off x="5286128" y="571295"/>
              <a:ext cx="1000762" cy="928351"/>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3" name="Diamond 8"/>
            <p:cNvSpPr/>
            <p:nvPr/>
          </p:nvSpPr>
          <p:spPr>
            <a:xfrm>
              <a:off x="5072948" y="142826"/>
              <a:ext cx="998393" cy="928351"/>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4" name="Heptagon 9"/>
            <p:cNvSpPr/>
            <p:nvPr/>
          </p:nvSpPr>
          <p:spPr>
            <a:xfrm>
              <a:off x="3000364" y="214237"/>
              <a:ext cx="3357586" cy="1216378"/>
            </a:xfrm>
            <a:prstGeom prst="heptag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8683" name="Rectangle 10"/>
            <p:cNvSpPr>
              <a:spLocks noChangeArrowheads="1"/>
            </p:cNvSpPr>
            <p:nvPr/>
          </p:nvSpPr>
          <p:spPr bwMode="auto">
            <a:xfrm>
              <a:off x="3371853" y="357171"/>
              <a:ext cx="2405626" cy="1061444"/>
            </a:xfrm>
            <a:prstGeom prst="rect">
              <a:avLst/>
            </a:prstGeom>
            <a:noFill/>
            <a:ln w="9525">
              <a:noFill/>
              <a:miter lim="800000"/>
              <a:headEnd/>
              <a:tailEnd/>
            </a:ln>
          </p:spPr>
          <p:txBody>
            <a:bodyPr>
              <a:spAutoFit/>
            </a:bodyPr>
            <a:lstStyle/>
            <a:p>
              <a:pPr algn="ctr"/>
              <a:r>
                <a:rPr lang="ar-SA" sz="4000" b="1">
                  <a:solidFill>
                    <a:srgbClr val="FFFF00"/>
                  </a:solidFill>
                </a:rPr>
                <a:t>مثّل بأمثلة أخرى</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style.rotation</p:attrName>
                                        </p:attrNameLst>
                                      </p:cBhvr>
                                      <p:tavLst>
                                        <p:tav tm="0">
                                          <p:val>
                                            <p:fltVal val="720"/>
                                          </p:val>
                                        </p:tav>
                                        <p:tav tm="100000">
                                          <p:val>
                                            <p:fltVal val="0"/>
                                          </p:val>
                                        </p:tav>
                                      </p:tavLst>
                                    </p:anim>
                                    <p:anim calcmode="lin" valueType="num">
                                      <p:cBhvr>
                                        <p:cTn id="9" dur="500" fill="hold"/>
                                        <p:tgtEl>
                                          <p:spTgt spid="6"/>
                                        </p:tgtEl>
                                        <p:attrNameLst>
                                          <p:attrName>ppt_h</p:attrName>
                                        </p:attrNameLst>
                                      </p:cBhvr>
                                      <p:tavLst>
                                        <p:tav tm="0">
                                          <p:val>
                                            <p:fltVal val="0"/>
                                          </p:val>
                                        </p:tav>
                                        <p:tav tm="100000">
                                          <p:val>
                                            <p:strVal val="#ppt_h"/>
                                          </p:val>
                                        </p:tav>
                                      </p:tavLst>
                                    </p:anim>
                                    <p:anim calcmode="lin" valueType="num">
                                      <p:cBhvr>
                                        <p:cTn id="10" dur="500" fill="hold"/>
                                        <p:tgtEl>
                                          <p:spTgt spid="6"/>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SOUND528.WAV"/>
                                        </p:tgtEl>
                                      </p:cMediaNode>
                                    </p:audio>
                                  </p:subTnLst>
                                </p:cTn>
                              </p:par>
                              <p:par>
                                <p:cTn id="11" presetID="16" presetClass="entr" presetSubtype="2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مثّل بأمثلة أخرى.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4" name="click.wav"/>
                                        </p:tgtEl>
                                      </p:cMediaNode>
                                    </p:audio>
                                  </p:subTnLst>
                                </p:cTn>
                              </p:par>
                              <p:par>
                                <p:cTn id="19" presetID="55" presetClass="entr"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2"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3" dur="500"/>
                                        <p:tgtEl>
                                          <p:spTgt spid="7">
                                            <p:txEl>
                                              <p:pRg st="0" end="0"/>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الصلاة في الطائرة.wav"/>
                                        </p:tgtEl>
                                      </p:cMediaNode>
                                    </p:audio>
                                  </p:sub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p:cTn id="28" dur="5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9"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30" dur="500"/>
                                        <p:tgtEl>
                                          <p:spTgt spid="7">
                                            <p:txEl>
                                              <p:pRg st="1" end="1"/>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الصلاة في السيا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p:cNvPicPr>
            <a:picLocks noChangeAspect="1" noChangeArrowheads="1"/>
          </p:cNvPicPr>
          <p:nvPr/>
        </p:nvPicPr>
        <p:blipFill>
          <a:blip r:embed="rId6" cstate="print">
            <a:duotone>
              <a:schemeClr val="accent3">
                <a:shade val="45000"/>
                <a:satMod val="135000"/>
              </a:schemeClr>
              <a:prstClr val="white"/>
            </a:duotone>
          </a:blip>
          <a:srcRect/>
          <a:stretch>
            <a:fillRect/>
          </a:stretch>
        </p:blipFill>
        <p:spPr bwMode="auto">
          <a:xfrm>
            <a:off x="652490" y="928670"/>
            <a:ext cx="7848600" cy="5357850"/>
          </a:xfrm>
          <a:prstGeom prst="rect">
            <a:avLst/>
          </a:prstGeom>
          <a:noFill/>
          <a:ln w="9525">
            <a:noFill/>
            <a:miter lim="800000"/>
            <a:headEnd/>
            <a:tailEnd/>
          </a:ln>
          <a:effectLst/>
        </p:spPr>
      </p:pic>
      <p:sp>
        <p:nvSpPr>
          <p:cNvPr id="16" name="مستطيل 15"/>
          <p:cNvSpPr/>
          <p:nvPr/>
        </p:nvSpPr>
        <p:spPr>
          <a:xfrm>
            <a:off x="1403648" y="1364575"/>
            <a:ext cx="6429420" cy="1200329"/>
          </a:xfrm>
          <a:prstGeom prst="rect">
            <a:avLst/>
          </a:prstGeom>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rtl="0">
              <a:defRPr/>
            </a:pPr>
            <a:r>
              <a:rPr lang="ar-EG" sz="3600" b="1" dirty="0"/>
              <a:t>ألا يتمكن من فعل الصلاة على المركوب كما يجب، فله حالتان</a:t>
            </a:r>
            <a:r>
              <a:rPr lang="ar-EG"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grpSp>
        <p:nvGrpSpPr>
          <p:cNvPr id="2" name="Group 3"/>
          <p:cNvGrpSpPr>
            <a:grpSpLocks/>
          </p:cNvGrpSpPr>
          <p:nvPr/>
        </p:nvGrpSpPr>
        <p:grpSpPr bwMode="auto">
          <a:xfrm>
            <a:off x="2728913" y="333375"/>
            <a:ext cx="3643312" cy="952500"/>
            <a:chOff x="3000364" y="71414"/>
            <a:chExt cx="3357586" cy="1428760"/>
          </a:xfrm>
        </p:grpSpPr>
        <p:sp>
          <p:nvSpPr>
            <p:cNvPr id="18" name="Diamond 4"/>
            <p:cNvSpPr/>
            <p:nvPr/>
          </p:nvSpPr>
          <p:spPr>
            <a:xfrm>
              <a:off x="4571627" y="71414"/>
              <a:ext cx="1000692" cy="928694"/>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9" name="Diamond 5"/>
            <p:cNvSpPr/>
            <p:nvPr/>
          </p:nvSpPr>
          <p:spPr>
            <a:xfrm>
              <a:off x="4786687" y="71414"/>
              <a:ext cx="999230" cy="928694"/>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1" name="Diamond 6"/>
            <p:cNvSpPr/>
            <p:nvPr/>
          </p:nvSpPr>
          <p:spPr>
            <a:xfrm flipH="1">
              <a:off x="3061810" y="571480"/>
              <a:ext cx="1010933" cy="928694"/>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2" name="Diamond 7"/>
            <p:cNvSpPr/>
            <p:nvPr/>
          </p:nvSpPr>
          <p:spPr>
            <a:xfrm>
              <a:off x="5285571" y="571480"/>
              <a:ext cx="1000692" cy="928694"/>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3" name="Diamond 8"/>
            <p:cNvSpPr/>
            <p:nvPr/>
          </p:nvSpPr>
          <p:spPr>
            <a:xfrm>
              <a:off x="5073435" y="142852"/>
              <a:ext cx="997766" cy="928694"/>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4" name="Heptagon 9"/>
            <p:cNvSpPr/>
            <p:nvPr/>
          </p:nvSpPr>
          <p:spPr>
            <a:xfrm>
              <a:off x="3000364" y="214290"/>
              <a:ext cx="3357586" cy="1214446"/>
            </a:xfrm>
            <a:prstGeom prst="heptagon">
              <a:avLst/>
            </a:prstGeom>
            <a:ln/>
          </p:spPr>
          <p:style>
            <a:lnRef idx="2">
              <a:schemeClr val="accent3"/>
            </a:lnRef>
            <a:fillRef idx="1">
              <a:schemeClr val="lt1"/>
            </a:fillRef>
            <a:effectRef idx="0">
              <a:schemeClr val="accent3"/>
            </a:effectRef>
            <a:fontRef idx="minor">
              <a:schemeClr val="dk1"/>
            </a:fontRef>
          </p:style>
          <p:txBody>
            <a:bodyPr rtlCol="1" anchor="ctr"/>
            <a:lstStyle/>
            <a:p>
              <a:pPr algn="ctr" fontAlgn="auto">
                <a:spcBef>
                  <a:spcPts val="0"/>
                </a:spcBef>
                <a:spcAft>
                  <a:spcPts val="0"/>
                </a:spcAft>
                <a:defRPr/>
              </a:pPr>
              <a:endParaRPr lang="ar-EG" b="1">
                <a:solidFill>
                  <a:schemeClr val="tx1"/>
                </a:solidFill>
              </a:endParaRPr>
            </a:p>
          </p:txBody>
        </p:sp>
        <p:sp>
          <p:nvSpPr>
            <p:cNvPr id="29708" name="Rectangle 10"/>
            <p:cNvSpPr>
              <a:spLocks noChangeArrowheads="1"/>
            </p:cNvSpPr>
            <p:nvPr/>
          </p:nvSpPr>
          <p:spPr bwMode="auto">
            <a:xfrm>
              <a:off x="3371853" y="357172"/>
              <a:ext cx="2405626" cy="1061814"/>
            </a:xfrm>
            <a:prstGeom prst="rect">
              <a:avLst/>
            </a:prstGeom>
            <a:noFill/>
            <a:ln w="9525">
              <a:noFill/>
              <a:miter lim="800000"/>
              <a:headEnd/>
              <a:tailEnd/>
            </a:ln>
          </p:spPr>
          <p:txBody>
            <a:bodyPr>
              <a:spAutoFit/>
            </a:bodyPr>
            <a:lstStyle/>
            <a:p>
              <a:pPr algn="ctr"/>
              <a:r>
                <a:rPr lang="ar-SA" sz="4000" b="1"/>
                <a:t>الحالة الثانية</a:t>
              </a:r>
            </a:p>
          </p:txBody>
        </p:sp>
      </p:grpSp>
      <p:sp>
        <p:nvSpPr>
          <p:cNvPr id="26" name="مستطيل 25"/>
          <p:cNvSpPr>
            <a:spLocks noChangeArrowheads="1"/>
          </p:cNvSpPr>
          <p:nvPr/>
        </p:nvSpPr>
        <p:spPr bwMode="auto">
          <a:xfrm>
            <a:off x="1619250" y="3497263"/>
            <a:ext cx="5976938" cy="2308225"/>
          </a:xfrm>
          <a:prstGeom prst="rect">
            <a:avLst/>
          </a:prstGeom>
          <a:noFill/>
          <a:ln w="9525">
            <a:noFill/>
            <a:miter lim="800000"/>
            <a:headEnd/>
            <a:tailEnd/>
          </a:ln>
        </p:spPr>
        <p:txBody>
          <a:bodyPr>
            <a:spAutoFit/>
          </a:bodyPr>
          <a:lstStyle/>
          <a:p>
            <a:pPr algn="ctr" rtl="0"/>
            <a:r>
              <a:rPr lang="ar-SA" sz="3600" b="1">
                <a:solidFill>
                  <a:srgbClr val="C00000"/>
                </a:solidFill>
              </a:rPr>
              <a:t>1- </a:t>
            </a:r>
            <a:r>
              <a:rPr lang="ar-EG" sz="3600" b="1">
                <a:solidFill>
                  <a:srgbClr val="C00000"/>
                </a:solidFill>
              </a:rPr>
              <a:t>أن يتمكن من النزول والصلاة على الأرض، وذلك كالمسافر بالسيارة، فيجب عليه النزول، ويصلِّي الصلاة على الوجه الكامل.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3" name="الحالة الثانية.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Left)">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ألا يتمكن من فعل الصلاة على.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downLeft)">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5" name="أن يتمكن من النزول والصلاة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52490" y="928670"/>
            <a:ext cx="7848600" cy="5357850"/>
          </a:xfrm>
          <a:prstGeom prst="rect">
            <a:avLst/>
          </a:prstGeom>
          <a:noFill/>
          <a:ln w="9525">
            <a:noFill/>
            <a:miter lim="800000"/>
            <a:headEnd/>
            <a:tailEnd/>
          </a:ln>
          <a:effectLst/>
        </p:spPr>
      </p:pic>
      <p:sp>
        <p:nvSpPr>
          <p:cNvPr id="26" name="مستطيل 25"/>
          <p:cNvSpPr>
            <a:spLocks noChangeArrowheads="1"/>
          </p:cNvSpPr>
          <p:nvPr/>
        </p:nvSpPr>
        <p:spPr bwMode="auto">
          <a:xfrm>
            <a:off x="1643063" y="2492375"/>
            <a:ext cx="6024562" cy="3540125"/>
          </a:xfrm>
          <a:prstGeom prst="rect">
            <a:avLst/>
          </a:prstGeom>
          <a:noFill/>
          <a:ln w="9525">
            <a:noFill/>
            <a:miter lim="800000"/>
            <a:headEnd/>
            <a:tailEnd/>
          </a:ln>
        </p:spPr>
        <p:txBody>
          <a:bodyPr>
            <a:spAutoFit/>
          </a:bodyPr>
          <a:lstStyle/>
          <a:p>
            <a:pPr algn="ctr" rtl="0"/>
            <a:r>
              <a:rPr lang="ar-SA" sz="2800" b="1">
                <a:solidFill>
                  <a:srgbClr val="C00000"/>
                </a:solidFill>
              </a:rPr>
              <a:t>2- </a:t>
            </a:r>
            <a:r>
              <a:rPr lang="ar-EG" sz="2800" b="1">
                <a:solidFill>
                  <a:srgbClr val="C00000"/>
                </a:solidFill>
              </a:rPr>
              <a:t>ألا</a:t>
            </a:r>
            <a:r>
              <a:rPr lang="ar-SA" sz="2800" b="1">
                <a:solidFill>
                  <a:srgbClr val="C00000"/>
                </a:solidFill>
              </a:rPr>
              <a:t> </a:t>
            </a:r>
            <a:r>
              <a:rPr lang="ar-EG" sz="2800" b="1">
                <a:solidFill>
                  <a:srgbClr val="C00000"/>
                </a:solidFill>
              </a:rPr>
              <a:t>يتمكن من النزول والصلاة على الأرض، وذلك كالمسافر بالطائرة إذا لم يكن بها محل للصلاة، أو كان مسافراً بالسيارة ونحوها ولا يمكنه النزول خوفاً من مطر أو عدو أو غيرهما، فإنه يصلِّي حسب استطاعته، ويوم</a:t>
            </a:r>
            <a:r>
              <a:rPr lang="ar-SA" sz="2800" b="1">
                <a:solidFill>
                  <a:srgbClr val="C00000"/>
                </a:solidFill>
              </a:rPr>
              <a:t>يء</a:t>
            </a:r>
            <a:r>
              <a:rPr lang="ar-EG" sz="2800" b="1">
                <a:solidFill>
                  <a:srgbClr val="C00000"/>
                </a:solidFill>
              </a:rPr>
              <a:t> بالركوع والسجود، وإن أخر الصلاة حتى يتيسر نزوله قبل خروج الوقت فهو أولى. مع ملاحظة جواز جمع التأخير في هذه الحالة.</a:t>
            </a:r>
            <a:endParaRPr lang="en-US" sz="2800" b="1">
              <a:solidFill>
                <a:srgbClr val="C00000"/>
              </a:solidFill>
            </a:endParaRPr>
          </a:p>
        </p:txBody>
      </p:sp>
      <p:sp>
        <p:nvSpPr>
          <p:cNvPr id="13" name="مستطيل 12"/>
          <p:cNvSpPr/>
          <p:nvPr/>
        </p:nvSpPr>
        <p:spPr>
          <a:xfrm>
            <a:off x="1403648" y="1364575"/>
            <a:ext cx="6429420" cy="1200329"/>
          </a:xfrm>
          <a:prstGeom prst="rect">
            <a:avLst/>
          </a:prstGeom>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rtl="0">
              <a:defRPr/>
            </a:pPr>
            <a:r>
              <a:rPr lang="ar-EG" sz="3600" b="1" dirty="0"/>
              <a:t>ألا يتمكن من فعل الصلاة على المركوب كما يجب، فله حالتان</a:t>
            </a:r>
            <a:r>
              <a:rPr lang="ar-EG"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grpSp>
        <p:nvGrpSpPr>
          <p:cNvPr id="30725" name="Group 3"/>
          <p:cNvGrpSpPr>
            <a:grpSpLocks/>
          </p:cNvGrpSpPr>
          <p:nvPr/>
        </p:nvGrpSpPr>
        <p:grpSpPr bwMode="auto">
          <a:xfrm>
            <a:off x="2728913" y="333375"/>
            <a:ext cx="3643312" cy="952500"/>
            <a:chOff x="3000364" y="71414"/>
            <a:chExt cx="3357586" cy="1428760"/>
          </a:xfrm>
        </p:grpSpPr>
        <p:sp>
          <p:nvSpPr>
            <p:cNvPr id="17" name="Diamond 4"/>
            <p:cNvSpPr/>
            <p:nvPr/>
          </p:nvSpPr>
          <p:spPr>
            <a:xfrm>
              <a:off x="4571627" y="71414"/>
              <a:ext cx="1000692" cy="928694"/>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20" name="Diamond 5"/>
            <p:cNvSpPr/>
            <p:nvPr/>
          </p:nvSpPr>
          <p:spPr>
            <a:xfrm>
              <a:off x="4786687" y="71414"/>
              <a:ext cx="999230" cy="928694"/>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27" name="Diamond 6"/>
            <p:cNvSpPr/>
            <p:nvPr/>
          </p:nvSpPr>
          <p:spPr>
            <a:xfrm flipH="1">
              <a:off x="3061810" y="571480"/>
              <a:ext cx="1010933" cy="928694"/>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28" name="Diamond 7"/>
            <p:cNvSpPr/>
            <p:nvPr/>
          </p:nvSpPr>
          <p:spPr>
            <a:xfrm>
              <a:off x="5285571" y="571480"/>
              <a:ext cx="1000692" cy="928694"/>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29" name="Diamond 8"/>
            <p:cNvSpPr/>
            <p:nvPr/>
          </p:nvSpPr>
          <p:spPr>
            <a:xfrm>
              <a:off x="5073435" y="142852"/>
              <a:ext cx="997766" cy="928694"/>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30" name="Heptagon 9"/>
            <p:cNvSpPr/>
            <p:nvPr/>
          </p:nvSpPr>
          <p:spPr>
            <a:xfrm>
              <a:off x="3000364" y="214290"/>
              <a:ext cx="3357586" cy="1214446"/>
            </a:xfrm>
            <a:prstGeom prst="heptagon">
              <a:avLst/>
            </a:prstGeom>
            <a:ln/>
          </p:spPr>
          <p:style>
            <a:lnRef idx="2">
              <a:schemeClr val="accent3"/>
            </a:lnRef>
            <a:fillRef idx="1">
              <a:schemeClr val="lt1"/>
            </a:fillRef>
            <a:effectRef idx="0">
              <a:schemeClr val="accent3"/>
            </a:effectRef>
            <a:fontRef idx="minor">
              <a:schemeClr val="dk1"/>
            </a:fontRef>
          </p:style>
          <p:txBody>
            <a:bodyPr rtlCol="1" anchor="ctr"/>
            <a:lstStyle/>
            <a:p>
              <a:pPr algn="ctr" fontAlgn="auto">
                <a:spcBef>
                  <a:spcPts val="0"/>
                </a:spcBef>
                <a:spcAft>
                  <a:spcPts val="0"/>
                </a:spcAft>
                <a:defRPr/>
              </a:pPr>
              <a:endParaRPr lang="ar-EG">
                <a:solidFill>
                  <a:schemeClr val="tx1"/>
                </a:solidFill>
              </a:endParaRPr>
            </a:p>
          </p:txBody>
        </p:sp>
        <p:sp>
          <p:nvSpPr>
            <p:cNvPr id="30732" name="Rectangle 10"/>
            <p:cNvSpPr>
              <a:spLocks noChangeArrowheads="1"/>
            </p:cNvSpPr>
            <p:nvPr/>
          </p:nvSpPr>
          <p:spPr bwMode="auto">
            <a:xfrm>
              <a:off x="3371853" y="357172"/>
              <a:ext cx="2405626" cy="1061814"/>
            </a:xfrm>
            <a:prstGeom prst="rect">
              <a:avLst/>
            </a:prstGeom>
            <a:noFill/>
            <a:ln w="9525">
              <a:noFill/>
              <a:miter lim="800000"/>
              <a:headEnd/>
              <a:tailEnd/>
            </a:ln>
          </p:spPr>
          <p:txBody>
            <a:bodyPr>
              <a:spAutoFit/>
            </a:bodyPr>
            <a:lstStyle/>
            <a:p>
              <a:pPr algn="ctr"/>
              <a:r>
                <a:rPr lang="ar-SA" sz="4000" b="1"/>
                <a:t>الحالة الثانية</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ألا يتمكن من النزول والصلاة على الأر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620713"/>
            <a:ext cx="8643938" cy="4786312"/>
            <a:chOff x="2214546" y="0"/>
            <a:chExt cx="7045915" cy="2438400"/>
          </a:xfrm>
        </p:grpSpPr>
        <p:pic>
          <p:nvPicPr>
            <p:cNvPr id="9" name="Picture 9" descr="AppleSZ.png"/>
            <p:cNvPicPr>
              <a:picLocks noChangeAspect="1"/>
            </p:cNvPicPr>
            <p:nvPr/>
          </p:nvPicPr>
          <p:blipFill>
            <a:blip r:embed="rId3" cstate="print">
              <a:duotone>
                <a:prstClr val="black"/>
                <a:schemeClr val="accent6">
                  <a:tint val="45000"/>
                  <a:satMod val="400000"/>
                </a:schemeClr>
              </a:duotone>
            </a:blip>
            <a:stretch>
              <a:fillRect/>
            </a:stretch>
          </p:blipFill>
          <p:spPr>
            <a:xfrm>
              <a:off x="2214546" y="0"/>
              <a:ext cx="7045915" cy="2438400"/>
            </a:xfrm>
            <a:prstGeom prst="rect">
              <a:avLst/>
            </a:prstGeom>
            <a:effectLst>
              <a:innerShdw blurRad="330200">
                <a:srgbClr val="0000FF"/>
              </a:innerShdw>
            </a:effectLst>
          </p:spPr>
        </p:pic>
        <p:sp>
          <p:nvSpPr>
            <p:cNvPr id="14340" name="TextBox 1"/>
            <p:cNvSpPr txBox="1">
              <a:spLocks noChangeArrowheads="1"/>
            </p:cNvSpPr>
            <p:nvPr/>
          </p:nvSpPr>
          <p:spPr bwMode="auto">
            <a:xfrm>
              <a:off x="3643139" y="934113"/>
              <a:ext cx="3715119" cy="893716"/>
            </a:xfrm>
            <a:prstGeom prst="rect">
              <a:avLst/>
            </a:prstGeom>
            <a:noFill/>
            <a:ln w="9525">
              <a:noFill/>
              <a:miter lim="800000"/>
              <a:headEnd/>
              <a:tailEnd/>
            </a:ln>
          </p:spPr>
          <p:txBody>
            <a:bodyPr>
              <a:spAutoFit/>
            </a:bodyPr>
            <a:lstStyle/>
            <a:p>
              <a:pPr algn="ctr"/>
              <a:r>
                <a:rPr lang="ar-EG" sz="5400" b="1">
                  <a:solidFill>
                    <a:schemeClr val="bg1"/>
                  </a:solidFill>
                </a:rPr>
                <a:t>تابع "</a:t>
              </a:r>
              <a:r>
                <a:rPr lang="ar-SA" sz="5400" b="1">
                  <a:solidFill>
                    <a:schemeClr val="bg1"/>
                  </a:solidFill>
                </a:rPr>
                <a:t>صلاة أهل الأعذار</a:t>
              </a:r>
              <a:r>
                <a:rPr lang="ar-EG" sz="5400" b="1">
                  <a:solidFill>
                    <a:schemeClr val="bg1"/>
                  </a:solidFill>
                </a:rPr>
                <a:t>"</a:t>
              </a:r>
              <a:endParaRPr lang="ar-SA" sz="5400" b="1">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تابع صلاة أهل الأعذ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6"/>
          <a:srcRect/>
          <a:stretch>
            <a:fillRect/>
          </a:stretch>
        </p:blipFill>
        <p:spPr bwMode="auto">
          <a:xfrm>
            <a:off x="142875" y="857250"/>
            <a:ext cx="8858250" cy="5643563"/>
          </a:xfrm>
          <a:prstGeom prst="rect">
            <a:avLst/>
          </a:prstGeom>
          <a:noFill/>
          <a:ln w="9525">
            <a:noFill/>
            <a:miter lim="800000"/>
            <a:headEnd/>
            <a:tailEnd/>
          </a:ln>
        </p:spPr>
      </p:pic>
      <p:sp>
        <p:nvSpPr>
          <p:cNvPr id="8" name="مستطيل 7"/>
          <p:cNvSpPr>
            <a:spLocks noChangeArrowheads="1"/>
          </p:cNvSpPr>
          <p:nvPr/>
        </p:nvSpPr>
        <p:spPr bwMode="auto">
          <a:xfrm>
            <a:off x="1357313" y="2924175"/>
            <a:ext cx="6429375" cy="1385888"/>
          </a:xfrm>
          <a:prstGeom prst="rect">
            <a:avLst/>
          </a:prstGeom>
          <a:noFill/>
          <a:ln w="9525">
            <a:noFill/>
            <a:miter lim="800000"/>
            <a:headEnd/>
            <a:tailEnd/>
          </a:ln>
        </p:spPr>
        <p:txBody>
          <a:bodyPr>
            <a:spAutoFit/>
          </a:bodyPr>
          <a:lstStyle/>
          <a:p>
            <a:pPr algn="ctr" rtl="0"/>
            <a:r>
              <a:rPr lang="ar-EG" sz="2800" b="1"/>
              <a:t>الجمع بين الصلاتين يراد به الجمع بين الظهر والعصر في وقت إحداهما، والجمع بين المغرب والعشاء في وقت إحداهما.</a:t>
            </a:r>
          </a:p>
        </p:txBody>
      </p:sp>
      <p:sp>
        <p:nvSpPr>
          <p:cNvPr id="9" name="مستطيل 8"/>
          <p:cNvSpPr>
            <a:spLocks noChangeArrowheads="1"/>
          </p:cNvSpPr>
          <p:nvPr/>
        </p:nvSpPr>
        <p:spPr bwMode="auto">
          <a:xfrm>
            <a:off x="1500188" y="4352925"/>
            <a:ext cx="6429375" cy="1385888"/>
          </a:xfrm>
          <a:prstGeom prst="rect">
            <a:avLst/>
          </a:prstGeom>
          <a:noFill/>
          <a:ln w="9525">
            <a:noFill/>
            <a:miter lim="800000"/>
            <a:headEnd/>
            <a:tailEnd/>
          </a:ln>
        </p:spPr>
        <p:txBody>
          <a:bodyPr>
            <a:spAutoFit/>
          </a:bodyPr>
          <a:lstStyle/>
          <a:p>
            <a:pPr algn="ctr" rtl="0"/>
            <a:r>
              <a:rPr lang="ar-EG" sz="2800" b="1">
                <a:solidFill>
                  <a:srgbClr val="C00000"/>
                </a:solidFill>
              </a:rPr>
              <a:t>والجمع نوعان</a:t>
            </a:r>
            <a:r>
              <a:rPr lang="ar-EG" sz="2800" b="1"/>
              <a:t>: جمع تقديم، وجمع تأخيرٍ، وهو </a:t>
            </a:r>
            <a:r>
              <a:rPr lang="ar-EG" sz="2800" b="1">
                <a:solidFill>
                  <a:srgbClr val="C00000"/>
                </a:solidFill>
              </a:rPr>
              <a:t>رخصة</a:t>
            </a:r>
            <a:r>
              <a:rPr lang="ar-EG" sz="2800" b="1"/>
              <a:t> </a:t>
            </a:r>
            <a:r>
              <a:rPr lang="ar-EG" sz="2800" b="1">
                <a:solidFill>
                  <a:srgbClr val="C00000"/>
                </a:solidFill>
              </a:rPr>
              <a:t>فيجوز عند الحاجة إليه</a:t>
            </a:r>
            <a:r>
              <a:rPr lang="ar-EG" sz="2800" b="1"/>
              <a:t>، ومن الحالات التي يجوز فيها الجمع ما يلي:</a:t>
            </a:r>
          </a:p>
        </p:txBody>
      </p:sp>
      <p:grpSp>
        <p:nvGrpSpPr>
          <p:cNvPr id="2" name="Group 3"/>
          <p:cNvGrpSpPr>
            <a:grpSpLocks/>
          </p:cNvGrpSpPr>
          <p:nvPr/>
        </p:nvGrpSpPr>
        <p:grpSpPr bwMode="auto">
          <a:xfrm>
            <a:off x="2143125" y="1714500"/>
            <a:ext cx="5143500" cy="952500"/>
            <a:chOff x="3000364" y="71414"/>
            <a:chExt cx="3357586" cy="1428232"/>
          </a:xfrm>
        </p:grpSpPr>
        <p:sp>
          <p:nvSpPr>
            <p:cNvPr id="13" name="Diamond 4"/>
            <p:cNvSpPr/>
            <p:nvPr/>
          </p:nvSpPr>
          <p:spPr>
            <a:xfrm>
              <a:off x="4571383" y="71414"/>
              <a:ext cx="1001058" cy="928351"/>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4" name="Diamond 5"/>
            <p:cNvSpPr/>
            <p:nvPr/>
          </p:nvSpPr>
          <p:spPr>
            <a:xfrm>
              <a:off x="4786931" y="71414"/>
              <a:ext cx="998985" cy="928351"/>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5" name="Diamond 6"/>
            <p:cNvSpPr/>
            <p:nvPr/>
          </p:nvSpPr>
          <p:spPr>
            <a:xfrm flipH="1">
              <a:off x="3061506" y="571295"/>
              <a:ext cx="1010384" cy="928351"/>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6" name="Diamond 7"/>
            <p:cNvSpPr/>
            <p:nvPr/>
          </p:nvSpPr>
          <p:spPr>
            <a:xfrm>
              <a:off x="5286424" y="571295"/>
              <a:ext cx="1000022" cy="928351"/>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7" name="Diamond 8"/>
            <p:cNvSpPr/>
            <p:nvPr/>
          </p:nvSpPr>
          <p:spPr>
            <a:xfrm>
              <a:off x="5072948" y="142826"/>
              <a:ext cx="998985" cy="928351"/>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Heptagon 9"/>
            <p:cNvSpPr/>
            <p:nvPr/>
          </p:nvSpPr>
          <p:spPr>
            <a:xfrm>
              <a:off x="3000364" y="214237"/>
              <a:ext cx="3357586" cy="1216378"/>
            </a:xfrm>
            <a:prstGeom prst="heptag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31756" name="Rectangle 10"/>
            <p:cNvSpPr>
              <a:spLocks noChangeArrowheads="1"/>
            </p:cNvSpPr>
            <p:nvPr/>
          </p:nvSpPr>
          <p:spPr bwMode="auto">
            <a:xfrm>
              <a:off x="3371853" y="357171"/>
              <a:ext cx="2405626" cy="1061444"/>
            </a:xfrm>
            <a:prstGeom prst="rect">
              <a:avLst/>
            </a:prstGeom>
            <a:noFill/>
            <a:ln w="9525">
              <a:noFill/>
              <a:miter lim="800000"/>
              <a:headEnd/>
              <a:tailEnd/>
            </a:ln>
          </p:spPr>
          <p:txBody>
            <a:bodyPr>
              <a:spAutoFit/>
            </a:bodyPr>
            <a:lstStyle/>
            <a:p>
              <a:pPr algn="ctr"/>
              <a:r>
                <a:rPr lang="ar-SA" sz="4000" b="1">
                  <a:solidFill>
                    <a:schemeClr val="bg1"/>
                  </a:solidFill>
                </a:rPr>
                <a:t>الجمع بين الصلاتين</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7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7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7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11" presetID="16" presetClass="entr" presetSubtype="2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الجمع بين الصلاتين.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lide(fromRight)">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4" name="الجمع بين الصلاتين يراد به الجمع بين.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3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400" decel="100000"/>
                                        <p:tgtEl>
                                          <p:spTgt spid="9"/>
                                        </p:tgtEl>
                                      </p:cBhvr>
                                    </p:animEffect>
                                    <p:anim calcmode="lin" valueType="num">
                                      <p:cBhvr>
                                        <p:cTn id="24" dur="400" decel="100000" fill="hold"/>
                                        <p:tgtEl>
                                          <p:spTgt spid="9"/>
                                        </p:tgtEl>
                                        <p:attrNameLst>
                                          <p:attrName>style.rotation</p:attrName>
                                        </p:attrNameLst>
                                      </p:cBhvr>
                                      <p:tavLst>
                                        <p:tav tm="0">
                                          <p:val>
                                            <p:fltVal val="-90"/>
                                          </p:val>
                                        </p:tav>
                                        <p:tav tm="100000">
                                          <p:val>
                                            <p:fltVal val="0"/>
                                          </p:val>
                                        </p:tav>
                                      </p:tavLst>
                                    </p:anim>
                                    <p:anim calcmode="lin" valueType="num">
                                      <p:cBhvr>
                                        <p:cTn id="25" dur="400" decel="100000" fill="hold"/>
                                        <p:tgtEl>
                                          <p:spTgt spid="9"/>
                                        </p:tgtEl>
                                        <p:attrNameLst>
                                          <p:attrName>ppt_x</p:attrName>
                                        </p:attrNameLst>
                                      </p:cBhvr>
                                      <p:tavLst>
                                        <p:tav tm="0">
                                          <p:val>
                                            <p:strVal val="#ppt_x+0.4"/>
                                          </p:val>
                                        </p:tav>
                                        <p:tav tm="100000">
                                          <p:val>
                                            <p:strVal val="#ppt_x-0.05"/>
                                          </p:val>
                                        </p:tav>
                                      </p:tavLst>
                                    </p:anim>
                                    <p:anim calcmode="lin" valueType="num">
                                      <p:cBhvr>
                                        <p:cTn id="26" dur="400" decel="100000" fill="hold"/>
                                        <p:tgtEl>
                                          <p:spTgt spid="9"/>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والجمع نوعان جمع تقد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28625" y="714375"/>
            <a:ext cx="8501063" cy="5465763"/>
            <a:chOff x="571472" y="4643446"/>
            <a:chExt cx="6296068" cy="2224102"/>
          </a:xfrm>
        </p:grpSpPr>
        <p:sp>
          <p:nvSpPr>
            <p:cNvPr id="12" name="Rounded Rectangle 9"/>
            <p:cNvSpPr/>
            <p:nvPr/>
          </p:nvSpPr>
          <p:spPr>
            <a:xfrm>
              <a:off x="643192" y="4643446"/>
              <a:ext cx="6143222" cy="192889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3" name="Rounded Rectangle 10"/>
            <p:cNvSpPr/>
            <p:nvPr/>
          </p:nvSpPr>
          <p:spPr>
            <a:xfrm>
              <a:off x="724318" y="4938658"/>
              <a:ext cx="6143222" cy="1928890"/>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4" name="Rounded Rectangle 11"/>
            <p:cNvSpPr/>
            <p:nvPr/>
          </p:nvSpPr>
          <p:spPr>
            <a:xfrm>
              <a:off x="571472" y="4713212"/>
              <a:ext cx="6143222" cy="2001239"/>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5" name="مستطيل 14"/>
          <p:cNvSpPr>
            <a:spLocks noChangeArrowheads="1"/>
          </p:cNvSpPr>
          <p:nvPr/>
        </p:nvSpPr>
        <p:spPr bwMode="auto">
          <a:xfrm>
            <a:off x="785813" y="1143000"/>
            <a:ext cx="7747000" cy="1528763"/>
          </a:xfrm>
          <a:prstGeom prst="rect">
            <a:avLst/>
          </a:prstGeom>
          <a:noFill/>
          <a:ln w="9525">
            <a:noFill/>
            <a:miter lim="800000"/>
            <a:headEnd/>
            <a:tailEnd/>
          </a:ln>
        </p:spPr>
        <p:txBody>
          <a:bodyPr>
            <a:spAutoFit/>
          </a:bodyPr>
          <a:lstStyle/>
          <a:p>
            <a:pPr algn="ctr"/>
            <a:r>
              <a:rPr lang="ar-SA" sz="4000" b="1" baseline="-25000"/>
              <a:t>1- </a:t>
            </a:r>
            <a:r>
              <a:rPr lang="ar-SA" sz="4000" b="1" baseline="-25000">
                <a:solidFill>
                  <a:srgbClr val="C00000"/>
                </a:solidFill>
              </a:rPr>
              <a:t>السفر</a:t>
            </a:r>
            <a:r>
              <a:rPr lang="ar-SA" sz="4000" b="1" baseline="-25000"/>
              <a:t>، فيجوز للمسافر الجمع مطلقاً، والأفضل له ترك الجمع إذا استقر في موضع وقتاً يتسع لأداء كل صلاة في وقتها، </a:t>
            </a:r>
            <a:r>
              <a:rPr lang="ar-SA" sz="4000" b="1" baseline="-25000">
                <a:solidFill>
                  <a:srgbClr val="00B050"/>
                </a:solidFill>
              </a:rPr>
              <a:t>كما فعل النبي صلى الله عليه وسلم في منى حيث كان يقصر الصلاة ولا يجمع</a:t>
            </a:r>
            <a:r>
              <a:rPr lang="ar-SA" sz="4000" b="1">
                <a:solidFill>
                  <a:srgbClr val="00B050"/>
                </a:solidFill>
              </a:rPr>
              <a:t>.</a:t>
            </a:r>
          </a:p>
        </p:txBody>
      </p:sp>
      <p:sp>
        <p:nvSpPr>
          <p:cNvPr id="16" name="مستطيل 15"/>
          <p:cNvSpPr>
            <a:spLocks noChangeArrowheads="1"/>
          </p:cNvSpPr>
          <p:nvPr/>
        </p:nvSpPr>
        <p:spPr bwMode="auto">
          <a:xfrm>
            <a:off x="1042988" y="3213100"/>
            <a:ext cx="7215187" cy="503238"/>
          </a:xfrm>
          <a:prstGeom prst="rect">
            <a:avLst/>
          </a:prstGeom>
          <a:noFill/>
          <a:ln w="9525">
            <a:noFill/>
            <a:miter lim="800000"/>
            <a:headEnd/>
            <a:tailEnd/>
          </a:ln>
        </p:spPr>
        <p:txBody>
          <a:bodyPr>
            <a:spAutoFit/>
          </a:bodyPr>
          <a:lstStyle/>
          <a:p>
            <a:pPr algn="ctr" rtl="0"/>
            <a:r>
              <a:rPr lang="ar-SA" sz="4000" b="1" baseline="-25000"/>
              <a:t>2- المرض الذي يشقُّ معه فعلً كلِّ صلاة في وقتها.</a:t>
            </a:r>
          </a:p>
        </p:txBody>
      </p:sp>
      <p:sp>
        <p:nvSpPr>
          <p:cNvPr id="17" name="مستطيل 16"/>
          <p:cNvSpPr>
            <a:spLocks noChangeArrowheads="1"/>
          </p:cNvSpPr>
          <p:nvPr/>
        </p:nvSpPr>
        <p:spPr bwMode="auto">
          <a:xfrm>
            <a:off x="1000125" y="4286250"/>
            <a:ext cx="7215188" cy="830263"/>
          </a:xfrm>
          <a:prstGeom prst="rect">
            <a:avLst/>
          </a:prstGeom>
          <a:noFill/>
          <a:ln w="9525">
            <a:noFill/>
            <a:miter lim="800000"/>
            <a:headEnd/>
            <a:tailEnd/>
          </a:ln>
        </p:spPr>
        <p:txBody>
          <a:bodyPr>
            <a:spAutoFit/>
          </a:bodyPr>
          <a:lstStyle/>
          <a:p>
            <a:pPr algn="ctr" rtl="0"/>
            <a:r>
              <a:rPr lang="ar-SA" sz="3600" b="1" baseline="-25000"/>
              <a:t>3-</a:t>
            </a:r>
            <a:r>
              <a:rPr lang="ar-SA" sz="3600" b="1" baseline="-25000">
                <a:solidFill>
                  <a:srgbClr val="C00000"/>
                </a:solidFill>
              </a:rPr>
              <a:t> المطر </a:t>
            </a:r>
            <a:r>
              <a:rPr lang="ar-SA" sz="3600" b="1" baseline="-25000"/>
              <a:t>الذي تحصل به مشقة على الناس في الحضور إلى المسجد وقت الصلاة الأخرى، أما من صلى في بيته وقت المطر فلا يجمع لأجله.</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lide(fromTop)">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3" name="السفر فيجوز للمسافر الجمع مطلقاً.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Top)">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المرض الذي يشقُّ معه فعلً كلِّ صلاة في وقتها.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lide(fromTop)">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5" name="المطر الذي تحصل به مشقة على النا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42875" y="642938"/>
            <a:ext cx="8858250" cy="5643562"/>
            <a:chOff x="142844" y="2071678"/>
            <a:chExt cx="8929750" cy="2571768"/>
          </a:xfrm>
        </p:grpSpPr>
        <p:sp>
          <p:nvSpPr>
            <p:cNvPr id="12" name="Snip Diagonal Corner Rectangle 7"/>
            <p:cNvSpPr/>
            <p:nvPr/>
          </p:nvSpPr>
          <p:spPr>
            <a:xfrm>
              <a:off x="429301" y="2071678"/>
              <a:ext cx="8643293" cy="2143502"/>
            </a:xfrm>
            <a:prstGeom prst="snip2DiagRect">
              <a:avLst/>
            </a:prstGeom>
            <a:solidFill>
              <a:srgbClr val="FF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3" name="Snip Diagonal Corner Rectangle 6"/>
            <p:cNvSpPr/>
            <p:nvPr/>
          </p:nvSpPr>
          <p:spPr>
            <a:xfrm>
              <a:off x="142844" y="2499944"/>
              <a:ext cx="8643294" cy="2143502"/>
            </a:xfrm>
            <a:prstGeom prst="snip2DiagRect">
              <a:avLst/>
            </a:prstGeom>
            <a:solidFill>
              <a:srgbClr val="9900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4" name="Snip Diagonal Corner Rectangle 5"/>
            <p:cNvSpPr/>
            <p:nvPr/>
          </p:nvSpPr>
          <p:spPr>
            <a:xfrm>
              <a:off x="286872" y="2286534"/>
              <a:ext cx="8641694" cy="2142055"/>
            </a:xfrm>
            <a:prstGeom prst="snip2Diag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5" name="مستطيل 14"/>
          <p:cNvSpPr>
            <a:spLocks noChangeArrowheads="1"/>
          </p:cNvSpPr>
          <p:nvPr/>
        </p:nvSpPr>
        <p:spPr bwMode="auto">
          <a:xfrm>
            <a:off x="785813" y="2428875"/>
            <a:ext cx="7715250" cy="2554288"/>
          </a:xfrm>
          <a:prstGeom prst="rect">
            <a:avLst/>
          </a:prstGeom>
          <a:noFill/>
          <a:ln w="9525">
            <a:noFill/>
            <a:miter lim="800000"/>
            <a:headEnd/>
            <a:tailEnd/>
          </a:ln>
        </p:spPr>
        <p:txBody>
          <a:bodyPr>
            <a:spAutoFit/>
          </a:bodyPr>
          <a:lstStyle/>
          <a:p>
            <a:pPr algn="ctr" rtl="0"/>
            <a:r>
              <a:rPr lang="ar-EG" sz="3200" b="1"/>
              <a:t>صلاة الجمعة صلاة مستقلة لا تجمع إليها صلاة العصر؛ لعدم الدليل على جواز الجمع في مثل هذه الحالة، فلا يجوز جمع العصر إليها في الحضر لمطر وغيره، ولا في السفر إذا صلاّها جمعة مع الناس في البلد الذي هو فيه، أما إذا صلاّها ظهراً فيجوز جمع العصر إليها.</a:t>
            </a:r>
          </a:p>
        </p:txBody>
      </p:sp>
      <p:grpSp>
        <p:nvGrpSpPr>
          <p:cNvPr id="3" name="Group 3"/>
          <p:cNvGrpSpPr>
            <a:grpSpLocks/>
          </p:cNvGrpSpPr>
          <p:nvPr/>
        </p:nvGrpSpPr>
        <p:grpSpPr bwMode="auto">
          <a:xfrm>
            <a:off x="1357313" y="1211263"/>
            <a:ext cx="6858000" cy="952500"/>
            <a:chOff x="3000364" y="71414"/>
            <a:chExt cx="3357586" cy="1428675"/>
          </a:xfrm>
        </p:grpSpPr>
        <p:sp>
          <p:nvSpPr>
            <p:cNvPr id="23" name="Diamond 4"/>
            <p:cNvSpPr/>
            <p:nvPr/>
          </p:nvSpPr>
          <p:spPr>
            <a:xfrm>
              <a:off x="4571901" y="71414"/>
              <a:ext cx="1000281" cy="928639"/>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24" name="Diamond 5"/>
            <p:cNvSpPr/>
            <p:nvPr/>
          </p:nvSpPr>
          <p:spPr>
            <a:xfrm>
              <a:off x="4786413" y="71414"/>
              <a:ext cx="999504" cy="928639"/>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25" name="Diamond 6"/>
            <p:cNvSpPr/>
            <p:nvPr/>
          </p:nvSpPr>
          <p:spPr>
            <a:xfrm flipH="1">
              <a:off x="3061764" y="571450"/>
              <a:ext cx="1010385" cy="928639"/>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26" name="Diamond 7"/>
            <p:cNvSpPr/>
            <p:nvPr/>
          </p:nvSpPr>
          <p:spPr>
            <a:xfrm>
              <a:off x="5286165" y="571450"/>
              <a:ext cx="1001058" cy="928639"/>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27" name="Diamond 8"/>
            <p:cNvSpPr/>
            <p:nvPr/>
          </p:nvSpPr>
          <p:spPr>
            <a:xfrm>
              <a:off x="5073207" y="142848"/>
              <a:ext cx="998727" cy="928639"/>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28" name="Heptagon 9"/>
            <p:cNvSpPr/>
            <p:nvPr/>
          </p:nvSpPr>
          <p:spPr>
            <a:xfrm>
              <a:off x="3000364" y="214282"/>
              <a:ext cx="3357586" cy="1214374"/>
            </a:xfrm>
            <a:prstGeom prst="heptag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33803" name="Rectangle 10"/>
            <p:cNvSpPr>
              <a:spLocks noChangeArrowheads="1"/>
            </p:cNvSpPr>
            <p:nvPr/>
          </p:nvSpPr>
          <p:spPr bwMode="auto">
            <a:xfrm>
              <a:off x="3371853" y="357171"/>
              <a:ext cx="2405626" cy="1061773"/>
            </a:xfrm>
            <a:prstGeom prst="rect">
              <a:avLst/>
            </a:prstGeom>
            <a:noFill/>
            <a:ln w="9525">
              <a:noFill/>
              <a:miter lim="800000"/>
              <a:headEnd/>
              <a:tailEnd/>
            </a:ln>
          </p:spPr>
          <p:txBody>
            <a:bodyPr>
              <a:spAutoFit/>
            </a:bodyPr>
            <a:lstStyle/>
            <a:p>
              <a:pPr algn="ctr"/>
              <a:r>
                <a:rPr lang="ar-SA" sz="4000" b="1">
                  <a:solidFill>
                    <a:schemeClr val="bg1"/>
                  </a:solidFill>
                </a:rPr>
                <a:t>حكم جمع العصر إلى الجمعة</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11" presetID="16" presetClass="entr" presetSubtype="2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Horizontal)">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حكم جمع العصر إلى الجمعة.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صلاة الجمعة صلاة مستقلة لا تجمع إلي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7"/>
          <a:srcRect/>
          <a:stretch>
            <a:fillRect/>
          </a:stretch>
        </p:blipFill>
        <p:spPr bwMode="auto">
          <a:xfrm>
            <a:off x="107950" y="1000125"/>
            <a:ext cx="8893175" cy="5381625"/>
          </a:xfrm>
          <a:prstGeom prst="rect">
            <a:avLst/>
          </a:prstGeom>
          <a:noFill/>
          <a:ln w="9525">
            <a:noFill/>
            <a:miter lim="800000"/>
            <a:headEnd/>
            <a:tailEnd/>
          </a:ln>
        </p:spPr>
      </p:pic>
      <p:sp>
        <p:nvSpPr>
          <p:cNvPr id="7" name="مستطيل 6"/>
          <p:cNvSpPr>
            <a:spLocks noChangeArrowheads="1"/>
          </p:cNvSpPr>
          <p:nvPr/>
        </p:nvSpPr>
        <p:spPr bwMode="auto">
          <a:xfrm>
            <a:off x="1143000" y="1928813"/>
            <a:ext cx="6715125" cy="1384300"/>
          </a:xfrm>
          <a:prstGeom prst="rect">
            <a:avLst/>
          </a:prstGeom>
          <a:noFill/>
          <a:ln w="9525">
            <a:noFill/>
            <a:miter lim="800000"/>
            <a:headEnd/>
            <a:tailEnd/>
          </a:ln>
        </p:spPr>
        <p:txBody>
          <a:bodyPr>
            <a:spAutoFit/>
          </a:bodyPr>
          <a:lstStyle/>
          <a:p>
            <a:pPr algn="ctr" rtl="0"/>
            <a:r>
              <a:rPr lang="ar-EG" sz="2800" b="1"/>
              <a:t>1- صلّيت في أحد المساجد في يوم شديد المطر، فصلَّى الإمام المغرب، ثم جمع إليها صلاة العشاء وقصرها ركعتين وسلم</a:t>
            </a:r>
            <a:r>
              <a:rPr lang="ar-SA" sz="2800" b="1"/>
              <a:t>.</a:t>
            </a:r>
            <a:endParaRPr lang="ar-EG" sz="2000" b="1"/>
          </a:p>
        </p:txBody>
      </p:sp>
      <p:sp>
        <p:nvSpPr>
          <p:cNvPr id="13" name="مستطيل 12"/>
          <p:cNvSpPr>
            <a:spLocks noChangeArrowheads="1"/>
          </p:cNvSpPr>
          <p:nvPr/>
        </p:nvSpPr>
        <p:spPr bwMode="auto">
          <a:xfrm>
            <a:off x="1285875" y="3429000"/>
            <a:ext cx="6715125" cy="523875"/>
          </a:xfrm>
          <a:prstGeom prst="rect">
            <a:avLst/>
          </a:prstGeom>
          <a:noFill/>
          <a:ln w="9525">
            <a:noFill/>
            <a:miter lim="800000"/>
            <a:headEnd/>
            <a:tailEnd/>
          </a:ln>
        </p:spPr>
        <p:txBody>
          <a:bodyPr>
            <a:spAutoFit/>
          </a:bodyPr>
          <a:lstStyle/>
          <a:p>
            <a:pPr algn="ctr" rtl="0"/>
            <a:r>
              <a:rPr lang="ar-EG" sz="2800" b="1">
                <a:solidFill>
                  <a:srgbClr val="0000FF"/>
                </a:solidFill>
              </a:rPr>
              <a:t>ما الخطأ الذي وقع فيه الإمام؟ وما موقفك في هذه الحالة؟</a:t>
            </a:r>
          </a:p>
        </p:txBody>
      </p:sp>
      <p:sp>
        <p:nvSpPr>
          <p:cNvPr id="14" name="مستطيل 13"/>
          <p:cNvSpPr>
            <a:spLocks noChangeArrowheads="1"/>
          </p:cNvSpPr>
          <p:nvPr/>
        </p:nvSpPr>
        <p:spPr bwMode="auto">
          <a:xfrm>
            <a:off x="971550" y="3952875"/>
            <a:ext cx="7200900" cy="1052513"/>
          </a:xfrm>
          <a:prstGeom prst="rect">
            <a:avLst/>
          </a:prstGeom>
          <a:noFill/>
          <a:ln w="9525">
            <a:noFill/>
            <a:miter lim="800000"/>
            <a:headEnd/>
            <a:tailEnd/>
          </a:ln>
        </p:spPr>
        <p:txBody>
          <a:bodyPr>
            <a:spAutoFit/>
          </a:bodyPr>
          <a:lstStyle/>
          <a:p>
            <a:pPr marL="228600" algn="ctr">
              <a:lnSpc>
                <a:spcPct val="115000"/>
              </a:lnSpc>
              <a:spcAft>
                <a:spcPts val="600"/>
              </a:spcAft>
            </a:pPr>
            <a:r>
              <a:rPr lang="ar-EG" sz="2800" b="1" u="sng">
                <a:solidFill>
                  <a:srgbClr val="FF0000"/>
                </a:solidFill>
                <a:latin typeface="Calibri" pitchFamily="34" charset="0"/>
                <a:cs typeface="Times New Roman" pitchFamily="18" charset="0"/>
              </a:rPr>
              <a:t>الخطأ الذي وقع فيه الإمام أنه</a:t>
            </a:r>
            <a:r>
              <a:rPr lang="ar-EG" sz="2800" b="1">
                <a:solidFill>
                  <a:srgbClr val="FF0000"/>
                </a:solidFill>
                <a:latin typeface="Calibri" pitchFamily="34" charset="0"/>
                <a:cs typeface="Times New Roman" pitchFamily="18" charset="0"/>
              </a:rPr>
              <a:t>: </a:t>
            </a:r>
            <a:r>
              <a:rPr lang="ar-EG" sz="2800" b="1">
                <a:solidFill>
                  <a:srgbClr val="CC3399"/>
                </a:solidFill>
                <a:latin typeface="Calibri" pitchFamily="34" charset="0"/>
                <a:cs typeface="Times New Roman" pitchFamily="18" charset="0"/>
              </a:rPr>
              <a:t>قصر وهو ليس على سفر، ولكن يجوز الجمع بين صلاة المغرب والعشاء لشدة المطر.</a:t>
            </a:r>
            <a:endParaRPr lang="en-US" sz="2000">
              <a:latin typeface="Calibri" pitchFamily="34" charset="0"/>
              <a:cs typeface="Times New Roman" pitchFamily="18" charset="0"/>
            </a:endParaRPr>
          </a:p>
        </p:txBody>
      </p:sp>
      <p:sp>
        <p:nvSpPr>
          <p:cNvPr id="15" name="Wave 1"/>
          <p:cNvSpPr/>
          <p:nvPr/>
        </p:nvSpPr>
        <p:spPr>
          <a:xfrm>
            <a:off x="6643702" y="785794"/>
            <a:ext cx="2357454" cy="1213306"/>
          </a:xfrm>
          <a:prstGeom prst="wave">
            <a:avLst>
              <a:gd name="adj1" fmla="val 12500"/>
              <a:gd name="adj2" fmla="val -10000"/>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fontAlgn="auto">
              <a:spcBef>
                <a:spcPts val="0"/>
              </a:spcBef>
              <a:spcAft>
                <a:spcPts val="0"/>
              </a:spcAft>
              <a:defRPr/>
            </a:pPr>
            <a:r>
              <a:rPr lang="ar-SA" sz="5400" dirty="0">
                <a:ln w="18415" cmpd="sng">
                  <a:solidFill>
                    <a:srgbClr val="FFFFFF"/>
                  </a:solidFill>
                  <a:prstDash val="solid"/>
                </a:ln>
                <a:solidFill>
                  <a:srgbClr val="FFFFFF"/>
                </a:solidFill>
                <a:effectLst>
                  <a:outerShdw blurRad="63500" dir="3600000" algn="tl" rotWithShape="0">
                    <a:srgbClr val="000000">
                      <a:alpha val="70000"/>
                    </a:srgbClr>
                  </a:outerShdw>
                </a:effectLst>
              </a:rPr>
              <a:t>فكر</a:t>
            </a:r>
            <a:endParaRPr lang="ar-EG"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7" presetClass="entr" presetSubtype="10" fill="hold" nodeType="withEffect">
                                  <p:stCondLst>
                                    <p:cond delay="0"/>
                                  </p:stCondLst>
                                  <p:childTnLst>
                                    <p:set>
                                      <p:cBhvr>
                                        <p:cTn id="10" dur="1" fill="hold">
                                          <p:stCondLst>
                                            <p:cond delay="0"/>
                                          </p:stCondLst>
                                        </p:cTn>
                                        <p:tgtEl>
                                          <p:spTgt spid="33794"/>
                                        </p:tgtEl>
                                        <p:attrNameLst>
                                          <p:attrName>style.visibility</p:attrName>
                                        </p:attrNameLst>
                                      </p:cBhvr>
                                      <p:to>
                                        <p:strVal val="visible"/>
                                      </p:to>
                                    </p:set>
                                    <p:anim calcmode="lin" valueType="num">
                                      <p:cBhvr>
                                        <p:cTn id="11" dur="500" fill="hold"/>
                                        <p:tgtEl>
                                          <p:spTgt spid="33794"/>
                                        </p:tgtEl>
                                        <p:attrNameLst>
                                          <p:attrName>ppt_w</p:attrName>
                                        </p:attrNameLst>
                                      </p:cBhvr>
                                      <p:tavLst>
                                        <p:tav tm="0">
                                          <p:val>
                                            <p:fltVal val="0"/>
                                          </p:val>
                                        </p:tav>
                                        <p:tav tm="100000">
                                          <p:val>
                                            <p:strVal val="#ppt_w"/>
                                          </p:val>
                                        </p:tav>
                                      </p:tavLst>
                                    </p:anim>
                                    <p:anim calcmode="lin" valueType="num">
                                      <p:cBhvr>
                                        <p:cTn id="12" dur="500" fill="hold"/>
                                        <p:tgtEl>
                                          <p:spTgt spid="3379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فكر.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4" name="صلّيت في أحد المساجد في يوم شديد المطر.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5" name="ما الخطأ الذي وقع فيه الإمام.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6" name="الخطأ الذي وقع فيه الإمام أنه قص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57188" y="571500"/>
            <a:ext cx="8501062" cy="5748338"/>
            <a:chOff x="571472" y="4643446"/>
            <a:chExt cx="6296068" cy="2224102"/>
          </a:xfrm>
        </p:grpSpPr>
        <p:sp>
          <p:nvSpPr>
            <p:cNvPr id="6" name="Rounded Rectangle 9"/>
            <p:cNvSpPr/>
            <p:nvPr/>
          </p:nvSpPr>
          <p:spPr>
            <a:xfrm>
              <a:off x="643192" y="4643446"/>
              <a:ext cx="6143223" cy="1928661"/>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Rounded Rectangle 10"/>
            <p:cNvSpPr/>
            <p:nvPr/>
          </p:nvSpPr>
          <p:spPr>
            <a:xfrm>
              <a:off x="724318" y="4938887"/>
              <a:ext cx="6143222" cy="1928661"/>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Rounded Rectangle 11"/>
            <p:cNvSpPr/>
            <p:nvPr/>
          </p:nvSpPr>
          <p:spPr>
            <a:xfrm>
              <a:off x="571472" y="4713467"/>
              <a:ext cx="6143222" cy="2001139"/>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34819" name="مستطيل 8"/>
          <p:cNvSpPr>
            <a:spLocks noChangeArrowheads="1"/>
          </p:cNvSpPr>
          <p:nvPr/>
        </p:nvSpPr>
        <p:spPr bwMode="auto">
          <a:xfrm>
            <a:off x="714375" y="1000125"/>
            <a:ext cx="7572375" cy="2062163"/>
          </a:xfrm>
          <a:prstGeom prst="rect">
            <a:avLst/>
          </a:prstGeom>
          <a:noFill/>
          <a:ln w="9525">
            <a:noFill/>
            <a:miter lim="800000"/>
            <a:headEnd/>
            <a:tailEnd/>
          </a:ln>
        </p:spPr>
        <p:txBody>
          <a:bodyPr>
            <a:spAutoFit/>
          </a:bodyPr>
          <a:lstStyle/>
          <a:p>
            <a:pPr algn="ctr" rtl="0"/>
            <a:r>
              <a:rPr lang="ar-EG" sz="3200" b="1"/>
              <a:t>2-كنت مع أهلك في سفر، فنزلتم للصلاة في إحدى محطات الوقود، وصلَّى بكم شخص صلاة المغرب، وقصرها ركعتين، قال له بعض الناس: </a:t>
            </a:r>
            <a:r>
              <a:rPr lang="ar-EG" sz="3200" b="1">
                <a:solidFill>
                  <a:srgbClr val="990099"/>
                </a:solidFill>
              </a:rPr>
              <a:t>لماذا صلّيت ركعتين؟ </a:t>
            </a:r>
            <a:r>
              <a:rPr lang="ar-EG" sz="3200" b="1">
                <a:solidFill>
                  <a:srgbClr val="C00000"/>
                </a:solidFill>
              </a:rPr>
              <a:t>فقال:</a:t>
            </a:r>
            <a:r>
              <a:rPr lang="ar-EG" sz="3200" b="1"/>
              <a:t> نحن على سفر والمسافر يقصر الصلاة.</a:t>
            </a:r>
          </a:p>
        </p:txBody>
      </p:sp>
      <p:sp>
        <p:nvSpPr>
          <p:cNvPr id="13" name="مستطيل 12"/>
          <p:cNvSpPr>
            <a:spLocks noChangeArrowheads="1"/>
          </p:cNvSpPr>
          <p:nvPr/>
        </p:nvSpPr>
        <p:spPr bwMode="auto">
          <a:xfrm>
            <a:off x="1042988" y="3429000"/>
            <a:ext cx="7072312" cy="646113"/>
          </a:xfrm>
          <a:prstGeom prst="rect">
            <a:avLst/>
          </a:prstGeom>
          <a:noFill/>
          <a:ln w="9525">
            <a:noFill/>
            <a:miter lim="800000"/>
            <a:headEnd/>
            <a:tailEnd/>
          </a:ln>
        </p:spPr>
        <p:txBody>
          <a:bodyPr>
            <a:spAutoFit/>
          </a:bodyPr>
          <a:lstStyle/>
          <a:p>
            <a:pPr algn="ctr" rtl="0"/>
            <a:r>
              <a:rPr lang="ar-EG" sz="3600" b="1">
                <a:solidFill>
                  <a:srgbClr val="0000FF"/>
                </a:solidFill>
              </a:rPr>
              <a:t>ما موقفك في هذه الحالة؟ وكيف تتصرف؟</a:t>
            </a:r>
          </a:p>
        </p:txBody>
      </p:sp>
      <p:sp>
        <p:nvSpPr>
          <p:cNvPr id="16" name="مستطيل 15"/>
          <p:cNvSpPr>
            <a:spLocks noChangeArrowheads="1"/>
          </p:cNvSpPr>
          <p:nvPr/>
        </p:nvSpPr>
        <p:spPr bwMode="auto">
          <a:xfrm>
            <a:off x="684213" y="4076700"/>
            <a:ext cx="7897812" cy="1041400"/>
          </a:xfrm>
          <a:prstGeom prst="rect">
            <a:avLst/>
          </a:prstGeom>
          <a:noFill/>
          <a:ln>
            <a:noFill/>
          </a:ln>
          <a:extLst>
            <a:ext uri="{909E8E84-426E-40DD-AFC4-6F175D3DCCD1}"/>
            <a:ext uri="{91240B29-F687-4F45-9708-019B960494DF}"/>
          </a:extLst>
        </p:spPr>
        <p:txBody>
          <a:bodyPr>
            <a:spAutoFit/>
          </a:bodyPr>
          <a:lstStyle/>
          <a:p>
            <a:pPr marL="685800" indent="-457200" algn="justLow">
              <a:lnSpc>
                <a:spcPct val="115000"/>
              </a:lnSpc>
              <a:spcAft>
                <a:spcPts val="1000"/>
              </a:spcAft>
              <a:buFont typeface="Wingdings" pitchFamily="2" charset="2"/>
              <a:buChar char="ü"/>
              <a:defRPr/>
            </a:pPr>
            <a:r>
              <a:rPr lang="ar-EG" sz="2800" b="1" dirty="0">
                <a:solidFill>
                  <a:srgbClr val="FF0000"/>
                </a:solidFill>
                <a:cs typeface="+mn-cs"/>
              </a:rPr>
              <a:t>أخبره أنه لا قصر في صلاة المغرب، إنما القصر في الصلاة الرباعية فقط، وبهذا عليهم إعادة الصلاة.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3" presetClass="entr" presetSubtype="5" fill="hold" grpId="0"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blinds(vertical)">
                                      <p:cBhvr>
                                        <p:cTn id="10" dur="500"/>
                                        <p:tgtEl>
                                          <p:spTgt spid="34819"/>
                                        </p:tgtEl>
                                      </p:cBhvr>
                                    </p:animEffect>
                                  </p:childTnLst>
                                  <p:subTnLst>
                                    <p:audio>
                                      <p:cMediaNode>
                                        <p:cTn display="0" masterRel="sameClick">
                                          <p:stCondLst>
                                            <p:cond evt="begin" delay="0">
                                              <p:tn val="8"/>
                                            </p:cond>
                                          </p:stCondLst>
                                          <p:endCondLst>
                                            <p:cond evt="onStopAudio" delay="0">
                                              <p:tgtEl>
                                                <p:sldTgt/>
                                              </p:tgtEl>
                                            </p:cond>
                                          </p:endCondLst>
                                        </p:cTn>
                                        <p:tgtEl>
                                          <p:sndTgt r:embed="rId3" name="كنت مع أهلك في سفر فنزلتم للصلاة.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Right)">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4" name="ما موقفك في هذه الحالة.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أخبره أنه لا قصر في صلاة المغر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68313" y="571500"/>
            <a:ext cx="8318500" cy="5953125"/>
            <a:chOff x="1142976" y="285728"/>
            <a:chExt cx="7143800" cy="4929222"/>
          </a:xfrm>
        </p:grpSpPr>
        <p:sp>
          <p:nvSpPr>
            <p:cNvPr id="7" name="Flowchart: Manual Input 6"/>
            <p:cNvSpPr/>
            <p:nvPr/>
          </p:nvSpPr>
          <p:spPr>
            <a:xfrm flipH="1">
              <a:off x="1142976" y="285728"/>
              <a:ext cx="7071544" cy="4929222"/>
            </a:xfrm>
            <a:prstGeom prst="flowChartManualInput">
              <a:avLst/>
            </a:prstGeom>
            <a:solidFill>
              <a:srgbClr val="9900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Flowchart: Manual Input 7"/>
            <p:cNvSpPr/>
            <p:nvPr/>
          </p:nvSpPr>
          <p:spPr>
            <a:xfrm>
              <a:off x="1142976" y="641947"/>
              <a:ext cx="7143800" cy="4573003"/>
            </a:xfrm>
            <a:prstGeom prst="flowChartManualInput">
              <a:avLst/>
            </a:prstGeom>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a:p>
          </p:txBody>
        </p:sp>
      </p:grpSp>
      <p:sp>
        <p:nvSpPr>
          <p:cNvPr id="6" name="مستطيل 5"/>
          <p:cNvSpPr/>
          <p:nvPr/>
        </p:nvSpPr>
        <p:spPr>
          <a:xfrm>
            <a:off x="1547664" y="476672"/>
            <a:ext cx="7072362" cy="461665"/>
          </a:xfrm>
          <a:prstGeom prst="rect">
            <a:avLst/>
          </a:prstGeom>
        </p:spPr>
        <p:txBody>
          <a:bodyPr>
            <a:spAutoFit/>
          </a:bodyPr>
          <a:lstStyle/>
          <a:p>
            <a:pPr rtl="0">
              <a:defRPr/>
            </a:pPr>
            <a:r>
              <a:rPr lang="ar-EG" sz="2400" dirty="0"/>
              <a:t>3-</a:t>
            </a:r>
            <a:r>
              <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ar-EG" sz="2400" b="1" dirty="0"/>
              <a:t>قارن بين صلاة الحضر وصلاة السفر في الجدول التالي:</a:t>
            </a:r>
            <a:endPar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10" name="جدول 9"/>
          <p:cNvGraphicFramePr>
            <a:graphicFrameLocks noGrp="1"/>
          </p:cNvGraphicFramePr>
          <p:nvPr/>
        </p:nvGraphicFramePr>
        <p:xfrm>
          <a:off x="642938" y="1857375"/>
          <a:ext cx="7991475" cy="4763838"/>
        </p:xfrm>
        <a:graphic>
          <a:graphicData uri="http://schemas.openxmlformats.org/drawingml/2006/table">
            <a:tbl>
              <a:tblPr rtl="1"/>
              <a:tblGrid>
                <a:gridCol w="2663825"/>
                <a:gridCol w="2663825"/>
                <a:gridCol w="2663825"/>
              </a:tblGrid>
              <a:tr h="65947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4671">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2960">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2960">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66093">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3697288" y="2738438"/>
            <a:ext cx="2303462" cy="523875"/>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EG" sz="2800" b="1" dirty="0" smtClean="0">
                <a:solidFill>
                  <a:srgbClr val="FF0000"/>
                </a:solidFill>
                <a:cs typeface="+mn-cs"/>
              </a:rPr>
              <a:t> تتم الصلاة.</a:t>
            </a:r>
          </a:p>
        </p:txBody>
      </p:sp>
      <p:sp>
        <p:nvSpPr>
          <p:cNvPr id="4" name="TextBox 3"/>
          <p:cNvSpPr txBox="1"/>
          <p:nvPr/>
        </p:nvSpPr>
        <p:spPr>
          <a:xfrm>
            <a:off x="3500438" y="3286125"/>
            <a:ext cx="2460625" cy="1200150"/>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EG" sz="2400" b="1" dirty="0" smtClean="0">
                <a:solidFill>
                  <a:srgbClr val="FF0000"/>
                </a:solidFill>
                <a:cs typeface="+mn-cs"/>
              </a:rPr>
              <a:t>يجوز الجمع في حال المطر والبرد الشديدين ، والمرض، والخوف</a:t>
            </a:r>
            <a:endParaRPr lang="ar-EG" sz="2400" dirty="0" smtClean="0">
              <a:solidFill>
                <a:srgbClr val="FF0000"/>
              </a:solidFill>
              <a:cs typeface="+mn-cs"/>
            </a:endParaRPr>
          </a:p>
        </p:txBody>
      </p:sp>
      <p:sp>
        <p:nvSpPr>
          <p:cNvPr id="5" name="TextBox 4"/>
          <p:cNvSpPr txBox="1"/>
          <p:nvPr/>
        </p:nvSpPr>
        <p:spPr>
          <a:xfrm>
            <a:off x="3500438" y="4572000"/>
            <a:ext cx="2259012" cy="831850"/>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EG" sz="2400" b="1" dirty="0" smtClean="0">
                <a:solidFill>
                  <a:srgbClr val="FF0000"/>
                </a:solidFill>
                <a:cs typeface="+mn-cs"/>
              </a:rPr>
              <a:t>واجبة ولا يجوز جمعها مع العصر.</a:t>
            </a:r>
            <a:endParaRPr lang="ar-EG" sz="2400" dirty="0" smtClean="0">
              <a:solidFill>
                <a:srgbClr val="FF0000"/>
              </a:solidFill>
              <a:cs typeface="+mn-cs"/>
            </a:endParaRPr>
          </a:p>
        </p:txBody>
      </p:sp>
      <p:sp>
        <p:nvSpPr>
          <p:cNvPr id="9" name="TextBox 8"/>
          <p:cNvSpPr txBox="1"/>
          <p:nvPr/>
        </p:nvSpPr>
        <p:spPr>
          <a:xfrm>
            <a:off x="3841750" y="5762625"/>
            <a:ext cx="1582738" cy="523875"/>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EG" sz="2800" b="1" dirty="0" smtClean="0">
                <a:solidFill>
                  <a:srgbClr val="FF0000"/>
                </a:solidFill>
                <a:cs typeface="+mn-cs"/>
              </a:rPr>
              <a:t>واجب</a:t>
            </a:r>
            <a:endParaRPr lang="ar-EG" sz="2800" dirty="0" smtClean="0">
              <a:solidFill>
                <a:srgbClr val="FF0000"/>
              </a:solidFill>
              <a:cs typeface="+mn-cs"/>
            </a:endParaRPr>
          </a:p>
        </p:txBody>
      </p:sp>
      <p:sp>
        <p:nvSpPr>
          <p:cNvPr id="11" name="TextBox 10"/>
          <p:cNvSpPr txBox="1"/>
          <p:nvPr/>
        </p:nvSpPr>
        <p:spPr>
          <a:xfrm>
            <a:off x="684213" y="2708275"/>
            <a:ext cx="2592387" cy="708025"/>
          </a:xfrm>
          <a:prstGeom prst="rect">
            <a:avLst/>
          </a:prstGeom>
          <a:noFill/>
        </p:spPr>
        <p:txBody>
          <a:bodyPr rtlCol="1">
            <a:spAutoFit/>
          </a:bodyPr>
          <a:lstStyle/>
          <a:p>
            <a:pPr>
              <a:defRPr/>
            </a:pPr>
            <a:r>
              <a:rPr lang="ar-EG" sz="2000" b="1" dirty="0">
                <a:solidFill>
                  <a:srgbClr val="0000FF"/>
                </a:solidFill>
                <a:latin typeface="Microsoft Sans Serif" pitchFamily="34" charset="0"/>
                <a:ea typeface="Calibri"/>
                <a:cs typeface="+mj-cs"/>
              </a:rPr>
              <a:t>يترخص المسافر بقصر الصلوات الرباعية.</a:t>
            </a:r>
          </a:p>
        </p:txBody>
      </p:sp>
      <p:sp>
        <p:nvSpPr>
          <p:cNvPr id="12" name="TextBox 11"/>
          <p:cNvSpPr txBox="1"/>
          <p:nvPr/>
        </p:nvSpPr>
        <p:spPr>
          <a:xfrm>
            <a:off x="755650" y="3429000"/>
            <a:ext cx="2520950" cy="1016000"/>
          </a:xfrm>
          <a:prstGeom prst="rect">
            <a:avLst/>
          </a:prstGeom>
          <a:noFill/>
        </p:spPr>
        <p:txBody>
          <a:bodyPr rtlCol="1">
            <a:spAutoFit/>
          </a:bodyPr>
          <a:lstStyle/>
          <a:p>
            <a:pPr algn="ctr">
              <a:defRPr/>
            </a:pPr>
            <a:r>
              <a:rPr lang="ar-EG" sz="2000" b="1" dirty="0">
                <a:solidFill>
                  <a:srgbClr val="0000FF"/>
                </a:solidFill>
                <a:latin typeface="Microsoft Sans Serif" pitchFamily="34" charset="0"/>
                <a:ea typeface="Calibri"/>
                <a:cs typeface="+mj-cs"/>
              </a:rPr>
              <a:t>يترخص المسافر بجمع صلاتي الظهر والعصر، والمغرب والعشاء.</a:t>
            </a:r>
          </a:p>
        </p:txBody>
      </p:sp>
      <p:sp>
        <p:nvSpPr>
          <p:cNvPr id="13" name="TextBox 12"/>
          <p:cNvSpPr txBox="1"/>
          <p:nvPr/>
        </p:nvSpPr>
        <p:spPr>
          <a:xfrm>
            <a:off x="755650" y="4581525"/>
            <a:ext cx="2566988" cy="708025"/>
          </a:xfrm>
          <a:prstGeom prst="rect">
            <a:avLst/>
          </a:prstGeom>
          <a:noFill/>
        </p:spPr>
        <p:txBody>
          <a:bodyPr rtlCol="1">
            <a:spAutoFit/>
          </a:bodyPr>
          <a:lstStyle/>
          <a:p>
            <a:pPr algn="ctr">
              <a:defRPr/>
            </a:pPr>
            <a:r>
              <a:rPr lang="ar-EG" sz="2000" b="1" dirty="0">
                <a:solidFill>
                  <a:srgbClr val="0000FF"/>
                </a:solidFill>
                <a:latin typeface="Microsoft Sans Serif" pitchFamily="34" charset="0"/>
                <a:ea typeface="Calibri"/>
                <a:cs typeface="+mj-cs"/>
              </a:rPr>
              <a:t>لا تجب بها الجمعة ولكنها تجزئ عن الظهر.</a:t>
            </a:r>
          </a:p>
        </p:txBody>
      </p:sp>
      <p:sp>
        <p:nvSpPr>
          <p:cNvPr id="14" name="TextBox 13"/>
          <p:cNvSpPr txBox="1"/>
          <p:nvPr/>
        </p:nvSpPr>
        <p:spPr>
          <a:xfrm>
            <a:off x="827088" y="5589588"/>
            <a:ext cx="2427287" cy="830262"/>
          </a:xfrm>
          <a:prstGeom prst="rect">
            <a:avLst/>
          </a:prstGeom>
          <a:noFill/>
        </p:spPr>
        <p:txBody>
          <a:bodyPr rtlCol="1">
            <a:spAutoFit/>
          </a:bodyPr>
          <a:lstStyle/>
          <a:p>
            <a:pPr algn="justLow">
              <a:defRPr/>
            </a:pPr>
            <a:r>
              <a:rPr lang="ar-EG" sz="2400" b="1" dirty="0">
                <a:solidFill>
                  <a:srgbClr val="0000FF"/>
                </a:solidFill>
                <a:latin typeface="Microsoft Sans Serif" pitchFamily="34" charset="0"/>
                <a:ea typeface="Calibri"/>
                <a:cs typeface="+mj-cs"/>
              </a:rPr>
              <a:t>إذا نوى الإقامة في أي بلد.</a:t>
            </a:r>
          </a:p>
        </p:txBody>
      </p:sp>
      <p:sp>
        <p:nvSpPr>
          <p:cNvPr id="15" name="مستطيل 14"/>
          <p:cNvSpPr>
            <a:spLocks noChangeArrowheads="1"/>
          </p:cNvSpPr>
          <p:nvPr/>
        </p:nvSpPr>
        <p:spPr bwMode="auto">
          <a:xfrm>
            <a:off x="6616700" y="2000250"/>
            <a:ext cx="1689100" cy="523875"/>
          </a:xfrm>
          <a:prstGeom prst="rect">
            <a:avLst/>
          </a:prstGeom>
          <a:noFill/>
          <a:ln w="9525">
            <a:noFill/>
            <a:miter lim="800000"/>
            <a:headEnd/>
            <a:tailEnd/>
          </a:ln>
        </p:spPr>
        <p:txBody>
          <a:bodyPr wrap="none">
            <a:spAutoFit/>
          </a:bodyPr>
          <a:lstStyle/>
          <a:p>
            <a:pPr algn="ctr"/>
            <a:r>
              <a:rPr lang="ar-EG" sz="2800" b="1">
                <a:solidFill>
                  <a:srgbClr val="C00000"/>
                </a:solidFill>
                <a:latin typeface="Times New Roman" pitchFamily="18" charset="0"/>
                <a:cs typeface="Times New Roman" pitchFamily="18" charset="0"/>
              </a:rPr>
              <a:t>وجه المقارنة</a:t>
            </a:r>
            <a:endParaRPr lang="en-US" sz="2400" b="1">
              <a:solidFill>
                <a:srgbClr val="C00000"/>
              </a:solidFill>
              <a:latin typeface="Times New Roman" pitchFamily="18" charset="0"/>
              <a:cs typeface="Times New Roman" pitchFamily="18" charset="0"/>
            </a:endParaRPr>
          </a:p>
        </p:txBody>
      </p:sp>
      <p:sp>
        <p:nvSpPr>
          <p:cNvPr id="16" name="مستطيل 15"/>
          <p:cNvSpPr>
            <a:spLocks noChangeArrowheads="1"/>
          </p:cNvSpPr>
          <p:nvPr/>
        </p:nvSpPr>
        <p:spPr bwMode="auto">
          <a:xfrm>
            <a:off x="3973513" y="2012950"/>
            <a:ext cx="1652587" cy="522288"/>
          </a:xfrm>
          <a:prstGeom prst="rect">
            <a:avLst/>
          </a:prstGeom>
          <a:noFill/>
          <a:ln w="9525">
            <a:noFill/>
            <a:miter lim="800000"/>
            <a:headEnd/>
            <a:tailEnd/>
          </a:ln>
        </p:spPr>
        <p:txBody>
          <a:bodyPr wrap="none">
            <a:spAutoFit/>
          </a:bodyPr>
          <a:lstStyle/>
          <a:p>
            <a:pPr algn="ctr"/>
            <a:r>
              <a:rPr lang="ar-EG" sz="2800" b="1">
                <a:solidFill>
                  <a:srgbClr val="C00000"/>
                </a:solidFill>
                <a:latin typeface="Times New Roman" pitchFamily="18" charset="0"/>
                <a:cs typeface="Times New Roman" pitchFamily="18" charset="0"/>
              </a:rPr>
              <a:t>صلاة الحضر</a:t>
            </a:r>
            <a:endParaRPr lang="en-US" sz="2400" b="1">
              <a:solidFill>
                <a:srgbClr val="C00000"/>
              </a:solidFill>
              <a:latin typeface="Times New Roman" pitchFamily="18" charset="0"/>
              <a:cs typeface="Times New Roman" pitchFamily="18" charset="0"/>
            </a:endParaRPr>
          </a:p>
        </p:txBody>
      </p:sp>
      <p:sp>
        <p:nvSpPr>
          <p:cNvPr id="17" name="مستطيل 16"/>
          <p:cNvSpPr>
            <a:spLocks noChangeArrowheads="1"/>
          </p:cNvSpPr>
          <p:nvPr/>
        </p:nvSpPr>
        <p:spPr bwMode="auto">
          <a:xfrm>
            <a:off x="1285875" y="2047875"/>
            <a:ext cx="1522413" cy="523875"/>
          </a:xfrm>
          <a:prstGeom prst="rect">
            <a:avLst/>
          </a:prstGeom>
          <a:noFill/>
          <a:ln w="9525">
            <a:noFill/>
            <a:miter lim="800000"/>
            <a:headEnd/>
            <a:tailEnd/>
          </a:ln>
        </p:spPr>
        <p:txBody>
          <a:bodyPr wrap="none">
            <a:spAutoFit/>
          </a:bodyPr>
          <a:lstStyle/>
          <a:p>
            <a:pPr algn="ctr"/>
            <a:r>
              <a:rPr lang="ar-EG" sz="2800" b="1">
                <a:solidFill>
                  <a:srgbClr val="C00000"/>
                </a:solidFill>
                <a:latin typeface="Times New Roman" pitchFamily="18" charset="0"/>
                <a:cs typeface="Times New Roman" pitchFamily="18" charset="0"/>
              </a:rPr>
              <a:t>صلاة السفر</a:t>
            </a:r>
            <a:endParaRPr lang="en-US" sz="2400" b="1">
              <a:solidFill>
                <a:srgbClr val="C00000"/>
              </a:solidFill>
              <a:latin typeface="Times New Roman" pitchFamily="18" charset="0"/>
              <a:cs typeface="Times New Roman" pitchFamily="18" charset="0"/>
            </a:endParaRPr>
          </a:p>
        </p:txBody>
      </p:sp>
      <p:sp>
        <p:nvSpPr>
          <p:cNvPr id="18" name="مستطيل 17"/>
          <p:cNvSpPr>
            <a:spLocks noChangeArrowheads="1"/>
          </p:cNvSpPr>
          <p:nvPr/>
        </p:nvSpPr>
        <p:spPr bwMode="auto">
          <a:xfrm>
            <a:off x="7072313" y="2786063"/>
            <a:ext cx="898525" cy="523875"/>
          </a:xfrm>
          <a:prstGeom prst="rect">
            <a:avLst/>
          </a:prstGeom>
          <a:noFill/>
          <a:ln w="9525">
            <a:noFill/>
            <a:miter lim="800000"/>
            <a:headEnd/>
            <a:tailEnd/>
          </a:ln>
        </p:spPr>
        <p:txBody>
          <a:bodyPr wrap="none">
            <a:spAutoFit/>
          </a:bodyPr>
          <a:lstStyle/>
          <a:p>
            <a:pPr algn="just"/>
            <a:r>
              <a:rPr lang="ar-EG" sz="2800" b="1">
                <a:latin typeface="Times New Roman" pitchFamily="18" charset="0"/>
                <a:cs typeface="Times New Roman" pitchFamily="18" charset="0"/>
              </a:rPr>
              <a:t>القصر</a:t>
            </a:r>
            <a:endParaRPr lang="en-US" sz="2400" b="1">
              <a:latin typeface="Times New Roman" pitchFamily="18" charset="0"/>
              <a:cs typeface="Times New Roman" pitchFamily="18" charset="0"/>
            </a:endParaRPr>
          </a:p>
        </p:txBody>
      </p:sp>
      <p:sp>
        <p:nvSpPr>
          <p:cNvPr id="19" name="مستطيل 18"/>
          <p:cNvSpPr>
            <a:spLocks noChangeArrowheads="1"/>
          </p:cNvSpPr>
          <p:nvPr/>
        </p:nvSpPr>
        <p:spPr bwMode="auto">
          <a:xfrm>
            <a:off x="7148513" y="3630613"/>
            <a:ext cx="852487" cy="523875"/>
          </a:xfrm>
          <a:prstGeom prst="rect">
            <a:avLst/>
          </a:prstGeom>
          <a:noFill/>
          <a:ln w="9525">
            <a:noFill/>
            <a:miter lim="800000"/>
            <a:headEnd/>
            <a:tailEnd/>
          </a:ln>
        </p:spPr>
        <p:txBody>
          <a:bodyPr wrap="none">
            <a:spAutoFit/>
          </a:bodyPr>
          <a:lstStyle/>
          <a:p>
            <a:pPr algn="just"/>
            <a:r>
              <a:rPr lang="ar-EG" sz="2800" b="1">
                <a:latin typeface="Times New Roman" pitchFamily="18" charset="0"/>
                <a:cs typeface="Times New Roman" pitchFamily="18" charset="0"/>
              </a:rPr>
              <a:t>الجمع</a:t>
            </a:r>
            <a:endParaRPr lang="en-US" sz="2400" b="1">
              <a:latin typeface="Times New Roman" pitchFamily="18" charset="0"/>
              <a:cs typeface="Times New Roman" pitchFamily="18" charset="0"/>
            </a:endParaRPr>
          </a:p>
        </p:txBody>
      </p:sp>
      <p:sp>
        <p:nvSpPr>
          <p:cNvPr id="20" name="مستطيل 19"/>
          <p:cNvSpPr>
            <a:spLocks noChangeArrowheads="1"/>
          </p:cNvSpPr>
          <p:nvPr/>
        </p:nvSpPr>
        <p:spPr bwMode="auto">
          <a:xfrm>
            <a:off x="6643688" y="4833938"/>
            <a:ext cx="1647825" cy="523875"/>
          </a:xfrm>
          <a:prstGeom prst="rect">
            <a:avLst/>
          </a:prstGeom>
          <a:noFill/>
          <a:ln w="9525">
            <a:noFill/>
            <a:miter lim="800000"/>
            <a:headEnd/>
            <a:tailEnd/>
          </a:ln>
        </p:spPr>
        <p:txBody>
          <a:bodyPr wrap="none">
            <a:spAutoFit/>
          </a:bodyPr>
          <a:lstStyle/>
          <a:p>
            <a:pPr algn="just"/>
            <a:r>
              <a:rPr lang="ar-EG" sz="2800" b="1">
                <a:latin typeface="Times New Roman" pitchFamily="18" charset="0"/>
                <a:cs typeface="Times New Roman" pitchFamily="18" charset="0"/>
              </a:rPr>
              <a:t>صلاة الجمعة</a:t>
            </a:r>
            <a:endParaRPr lang="en-US" sz="2400" b="1">
              <a:latin typeface="Times New Roman" pitchFamily="18" charset="0"/>
              <a:cs typeface="Times New Roman" pitchFamily="18" charset="0"/>
            </a:endParaRPr>
          </a:p>
        </p:txBody>
      </p:sp>
      <p:sp>
        <p:nvSpPr>
          <p:cNvPr id="21" name="مستطيل 20"/>
          <p:cNvSpPr>
            <a:spLocks noChangeArrowheads="1"/>
          </p:cNvSpPr>
          <p:nvPr/>
        </p:nvSpPr>
        <p:spPr bwMode="auto">
          <a:xfrm>
            <a:off x="7000875" y="5857875"/>
            <a:ext cx="900113" cy="523875"/>
          </a:xfrm>
          <a:prstGeom prst="rect">
            <a:avLst/>
          </a:prstGeom>
          <a:noFill/>
          <a:ln w="9525">
            <a:noFill/>
            <a:miter lim="800000"/>
            <a:headEnd/>
            <a:tailEnd/>
          </a:ln>
        </p:spPr>
        <p:txBody>
          <a:bodyPr wrap="none">
            <a:spAutoFit/>
          </a:bodyPr>
          <a:lstStyle/>
          <a:p>
            <a:pPr algn="just"/>
            <a:r>
              <a:rPr lang="ar-EG" sz="2800" b="1">
                <a:latin typeface="Times New Roman" pitchFamily="18" charset="0"/>
                <a:cs typeface="Times New Roman" pitchFamily="18" charset="0"/>
              </a:rPr>
              <a:t>الإتمام</a:t>
            </a:r>
            <a:endParaRPr lang="en-US" sz="2400" b="1">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8" presetID="1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Top)">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3" name="قارن بين صلاة الحضر وصلاة السفر في الجدول التالي.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90"/>
                                          </p:val>
                                        </p:tav>
                                        <p:tav tm="100000">
                                          <p:val>
                                            <p:fltVal val="0"/>
                                          </p:val>
                                        </p:tav>
                                      </p:tavLst>
                                    </p:anim>
                                    <p:animEffect transition="in" filter="fade">
                                      <p:cBhvr>
                                        <p:cTn id="18"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laser.wav"/>
                                        </p:tgtEl>
                                      </p:cMediaNode>
                                    </p:audio>
                                  </p:subTnLst>
                                </p:cTn>
                              </p:par>
                              <p:par>
                                <p:cTn id="19" presetID="17"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5" name="وجه المقارنة.wav"/>
                                        </p:tgtEl>
                                      </p:cMediaNode>
                                    </p:audio>
                                  </p:sub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6" name="القصر.wav"/>
                                        </p:tgtEl>
                                      </p:cMediaNode>
                                    </p:audio>
                                  </p:sub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7" name="صلاة الحضر.wav"/>
                                        </p:tgtEl>
                                      </p:cMediaNode>
                                    </p:audio>
                                  </p:sub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 calcmode="lin" valueType="num">
                                      <p:cBhvr>
                                        <p:cTn id="41" dur="500" fill="hold"/>
                                        <p:tgtEl>
                                          <p:spTgt spid="3"/>
                                        </p:tgtEl>
                                        <p:attrNameLst>
                                          <p:attrName>style.rotation</p:attrName>
                                        </p:attrNameLst>
                                      </p:cBhvr>
                                      <p:tavLst>
                                        <p:tav tm="0">
                                          <p:val>
                                            <p:fltVal val="90"/>
                                          </p:val>
                                        </p:tav>
                                        <p:tav tm="100000">
                                          <p:val>
                                            <p:fltVal val="0"/>
                                          </p:val>
                                        </p:tav>
                                      </p:tavLst>
                                    </p:anim>
                                    <p:animEffect transition="in" filter="fade">
                                      <p:cBhvr>
                                        <p:cTn id="42" dur="500"/>
                                        <p:tgtEl>
                                          <p:spTgt spid="3"/>
                                        </p:tgtEl>
                                      </p:cBhvr>
                                    </p:animEffect>
                                  </p:childTnLst>
                                  <p:subTnLst>
                                    <p:audio>
                                      <p:cMediaNode>
                                        <p:cTn display="0" masterRel="sameClick">
                                          <p:stCondLst>
                                            <p:cond evt="begin" delay="0">
                                              <p:tn val="37"/>
                                            </p:cond>
                                          </p:stCondLst>
                                          <p:endCondLst>
                                            <p:cond evt="onStopAudio" delay="0">
                                              <p:tgtEl>
                                                <p:sldTgt/>
                                              </p:tgtEl>
                                            </p:cond>
                                          </p:endCondLst>
                                        </p:cTn>
                                        <p:tgtEl>
                                          <p:sndTgt r:embed="rId8" name="تتم الصلاة.wav"/>
                                        </p:tgtEl>
                                      </p:cMediaNode>
                                    </p:audio>
                                  </p:sub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9" name="صلاة السفر.wav"/>
                                        </p:tgtEl>
                                      </p:cMediaNode>
                                    </p:audio>
                                  </p:sub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 calcmode="lin" valueType="num">
                                      <p:cBhvr>
                                        <p:cTn id="55" dur="500" fill="hold"/>
                                        <p:tgtEl>
                                          <p:spTgt spid="11"/>
                                        </p:tgtEl>
                                        <p:attrNameLst>
                                          <p:attrName>style.rotation</p:attrName>
                                        </p:attrNameLst>
                                      </p:cBhvr>
                                      <p:tavLst>
                                        <p:tav tm="0">
                                          <p:val>
                                            <p:fltVal val="90"/>
                                          </p:val>
                                        </p:tav>
                                        <p:tav tm="100000">
                                          <p:val>
                                            <p:fltVal val="0"/>
                                          </p:val>
                                        </p:tav>
                                      </p:tavLst>
                                    </p:anim>
                                    <p:animEffect transition="in" filter="fade">
                                      <p:cBhvr>
                                        <p:cTn id="56"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10" name="يترخص المسافر بقصر الصلوات الرباعية.wav"/>
                                        </p:tgtEl>
                                      </p:cMediaNode>
                                    </p:audio>
                                  </p:sub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11" name="الجمع.wav"/>
                                        </p:tgtEl>
                                      </p:cMediaNode>
                                    </p:audio>
                                  </p:sub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 calcmode="lin" valueType="num">
                                      <p:cBhvr>
                                        <p:cTn id="69" dur="500" fill="hold"/>
                                        <p:tgtEl>
                                          <p:spTgt spid="4"/>
                                        </p:tgtEl>
                                        <p:attrNameLst>
                                          <p:attrName>style.rotation</p:attrName>
                                        </p:attrNameLst>
                                      </p:cBhvr>
                                      <p:tavLst>
                                        <p:tav tm="0">
                                          <p:val>
                                            <p:fltVal val="90"/>
                                          </p:val>
                                        </p:tav>
                                        <p:tav tm="100000">
                                          <p:val>
                                            <p:fltVal val="0"/>
                                          </p:val>
                                        </p:tav>
                                      </p:tavLst>
                                    </p:anim>
                                    <p:animEffect transition="in" filter="fade">
                                      <p:cBhvr>
                                        <p:cTn id="70" dur="500"/>
                                        <p:tgtEl>
                                          <p:spTgt spid="4"/>
                                        </p:tgtEl>
                                      </p:cBhvr>
                                    </p:animEffect>
                                  </p:childTnLst>
                                  <p:subTnLst>
                                    <p:audio>
                                      <p:cMediaNode>
                                        <p:cTn display="0" masterRel="sameClick">
                                          <p:stCondLst>
                                            <p:cond evt="begin" delay="0">
                                              <p:tn val="65"/>
                                            </p:cond>
                                          </p:stCondLst>
                                          <p:endCondLst>
                                            <p:cond evt="onStopAudio" delay="0">
                                              <p:tgtEl>
                                                <p:sldTgt/>
                                              </p:tgtEl>
                                            </p:cond>
                                          </p:endCondLst>
                                        </p:cTn>
                                        <p:tgtEl>
                                          <p:sndTgt r:embed="rId12" name="يجوز الجمع في حال المطر والبرد.wav"/>
                                        </p:tgtEl>
                                      </p:cMediaNode>
                                    </p:audio>
                                  </p:sub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 calcmode="lin" valueType="num">
                                      <p:cBhvr>
                                        <p:cTn id="77" dur="500" fill="hold"/>
                                        <p:tgtEl>
                                          <p:spTgt spid="12"/>
                                        </p:tgtEl>
                                        <p:attrNameLst>
                                          <p:attrName>style.rotation</p:attrName>
                                        </p:attrNameLst>
                                      </p:cBhvr>
                                      <p:tavLst>
                                        <p:tav tm="0">
                                          <p:val>
                                            <p:fltVal val="90"/>
                                          </p:val>
                                        </p:tav>
                                        <p:tav tm="100000">
                                          <p:val>
                                            <p:fltVal val="0"/>
                                          </p:val>
                                        </p:tav>
                                      </p:tavLst>
                                    </p:anim>
                                    <p:animEffect transition="in" filter="fade">
                                      <p:cBhvr>
                                        <p:cTn id="78" dur="500"/>
                                        <p:tgtEl>
                                          <p:spTgt spid="12"/>
                                        </p:tgtEl>
                                      </p:cBhvr>
                                    </p:animEffect>
                                  </p:childTnLst>
                                  <p:subTnLst>
                                    <p:audio>
                                      <p:cMediaNode>
                                        <p:cTn display="0" masterRel="sameClick">
                                          <p:stCondLst>
                                            <p:cond evt="begin" delay="0">
                                              <p:tn val="73"/>
                                            </p:cond>
                                          </p:stCondLst>
                                          <p:endCondLst>
                                            <p:cond evt="onStopAudio" delay="0">
                                              <p:tgtEl>
                                                <p:sldTgt/>
                                              </p:tgtEl>
                                            </p:cond>
                                          </p:endCondLst>
                                        </p:cTn>
                                        <p:tgtEl>
                                          <p:sndTgt r:embed="rId13" name="يترخص المسافر بجمع صلاتي الظهر.wav"/>
                                        </p:tgtEl>
                                      </p:cMediaNode>
                                    </p:audio>
                                  </p:subTnLst>
                                </p:cTn>
                              </p:par>
                            </p:childTnLst>
                          </p:cTn>
                        </p:par>
                      </p:childTnLst>
                    </p:cTn>
                  </p:par>
                  <p:par>
                    <p:cTn id="79" fill="hold">
                      <p:stCondLst>
                        <p:cond delay="indefinite"/>
                      </p:stCondLst>
                      <p:childTnLst>
                        <p:par>
                          <p:cTn id="80" fill="hold">
                            <p:stCondLst>
                              <p:cond delay="0"/>
                            </p:stCondLst>
                            <p:childTnLst>
                              <p:par>
                                <p:cTn id="81" presetID="17"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fill="hold"/>
                                        <p:tgtEl>
                                          <p:spTgt spid="20"/>
                                        </p:tgtEl>
                                        <p:attrNameLst>
                                          <p:attrName>ppt_w</p:attrName>
                                        </p:attrNameLst>
                                      </p:cBhvr>
                                      <p:tavLst>
                                        <p:tav tm="0">
                                          <p:val>
                                            <p:fltVal val="0"/>
                                          </p:val>
                                        </p:tav>
                                        <p:tav tm="100000">
                                          <p:val>
                                            <p:strVal val="#ppt_w"/>
                                          </p:val>
                                        </p:tav>
                                      </p:tavLst>
                                    </p:anim>
                                    <p:anim calcmode="lin" valueType="num">
                                      <p:cBhvr>
                                        <p:cTn id="84" dur="5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4" name="صلاة الجمعة.wav"/>
                                        </p:tgtEl>
                                      </p:cMediaNode>
                                    </p:audio>
                                  </p:sub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p:cTn id="89" dur="500" fill="hold"/>
                                        <p:tgtEl>
                                          <p:spTgt spid="5"/>
                                        </p:tgtEl>
                                        <p:attrNameLst>
                                          <p:attrName>ppt_w</p:attrName>
                                        </p:attrNameLst>
                                      </p:cBhvr>
                                      <p:tavLst>
                                        <p:tav tm="0">
                                          <p:val>
                                            <p:fltVal val="0"/>
                                          </p:val>
                                        </p:tav>
                                        <p:tav tm="100000">
                                          <p:val>
                                            <p:strVal val="#ppt_w"/>
                                          </p:val>
                                        </p:tav>
                                      </p:tavLst>
                                    </p:anim>
                                    <p:anim calcmode="lin" valueType="num">
                                      <p:cBhvr>
                                        <p:cTn id="90" dur="500" fill="hold"/>
                                        <p:tgtEl>
                                          <p:spTgt spid="5"/>
                                        </p:tgtEl>
                                        <p:attrNameLst>
                                          <p:attrName>ppt_h</p:attrName>
                                        </p:attrNameLst>
                                      </p:cBhvr>
                                      <p:tavLst>
                                        <p:tav tm="0">
                                          <p:val>
                                            <p:fltVal val="0"/>
                                          </p:val>
                                        </p:tav>
                                        <p:tav tm="100000">
                                          <p:val>
                                            <p:strVal val="#ppt_h"/>
                                          </p:val>
                                        </p:tav>
                                      </p:tavLst>
                                    </p:anim>
                                    <p:anim calcmode="lin" valueType="num">
                                      <p:cBhvr>
                                        <p:cTn id="91" dur="500" fill="hold"/>
                                        <p:tgtEl>
                                          <p:spTgt spid="5"/>
                                        </p:tgtEl>
                                        <p:attrNameLst>
                                          <p:attrName>style.rotation</p:attrName>
                                        </p:attrNameLst>
                                      </p:cBhvr>
                                      <p:tavLst>
                                        <p:tav tm="0">
                                          <p:val>
                                            <p:fltVal val="90"/>
                                          </p:val>
                                        </p:tav>
                                        <p:tav tm="100000">
                                          <p:val>
                                            <p:fltVal val="0"/>
                                          </p:val>
                                        </p:tav>
                                      </p:tavLst>
                                    </p:anim>
                                    <p:animEffect transition="in" filter="fade">
                                      <p:cBhvr>
                                        <p:cTn id="92" dur="500"/>
                                        <p:tgtEl>
                                          <p:spTgt spid="5"/>
                                        </p:tgtEl>
                                      </p:cBhvr>
                                    </p:animEffect>
                                  </p:childTnLst>
                                  <p:subTnLst>
                                    <p:audio>
                                      <p:cMediaNode>
                                        <p:cTn display="0" masterRel="sameClick">
                                          <p:stCondLst>
                                            <p:cond evt="begin" delay="0">
                                              <p:tn val="87"/>
                                            </p:cond>
                                          </p:stCondLst>
                                          <p:endCondLst>
                                            <p:cond evt="onStopAudio" delay="0">
                                              <p:tgtEl>
                                                <p:sldTgt/>
                                              </p:tgtEl>
                                            </p:cond>
                                          </p:endCondLst>
                                        </p:cTn>
                                        <p:tgtEl>
                                          <p:sndTgt r:embed="rId15" name="واجبة ولا يجوز جمعها مع.wav"/>
                                        </p:tgtEl>
                                      </p:cMediaNode>
                                    </p:audio>
                                  </p:sub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500" fill="hold"/>
                                        <p:tgtEl>
                                          <p:spTgt spid="13"/>
                                        </p:tgtEl>
                                        <p:attrNameLst>
                                          <p:attrName>ppt_w</p:attrName>
                                        </p:attrNameLst>
                                      </p:cBhvr>
                                      <p:tavLst>
                                        <p:tav tm="0">
                                          <p:val>
                                            <p:fltVal val="0"/>
                                          </p:val>
                                        </p:tav>
                                        <p:tav tm="100000">
                                          <p:val>
                                            <p:strVal val="#ppt_w"/>
                                          </p:val>
                                        </p:tav>
                                      </p:tavLst>
                                    </p:anim>
                                    <p:anim calcmode="lin" valueType="num">
                                      <p:cBhvr>
                                        <p:cTn id="98" dur="500" fill="hold"/>
                                        <p:tgtEl>
                                          <p:spTgt spid="13"/>
                                        </p:tgtEl>
                                        <p:attrNameLst>
                                          <p:attrName>ppt_h</p:attrName>
                                        </p:attrNameLst>
                                      </p:cBhvr>
                                      <p:tavLst>
                                        <p:tav tm="0">
                                          <p:val>
                                            <p:fltVal val="0"/>
                                          </p:val>
                                        </p:tav>
                                        <p:tav tm="100000">
                                          <p:val>
                                            <p:strVal val="#ppt_h"/>
                                          </p:val>
                                        </p:tav>
                                      </p:tavLst>
                                    </p:anim>
                                    <p:anim calcmode="lin" valueType="num">
                                      <p:cBhvr>
                                        <p:cTn id="99" dur="500" fill="hold"/>
                                        <p:tgtEl>
                                          <p:spTgt spid="13"/>
                                        </p:tgtEl>
                                        <p:attrNameLst>
                                          <p:attrName>style.rotation</p:attrName>
                                        </p:attrNameLst>
                                      </p:cBhvr>
                                      <p:tavLst>
                                        <p:tav tm="0">
                                          <p:val>
                                            <p:fltVal val="90"/>
                                          </p:val>
                                        </p:tav>
                                        <p:tav tm="100000">
                                          <p:val>
                                            <p:fltVal val="0"/>
                                          </p:val>
                                        </p:tav>
                                      </p:tavLst>
                                    </p:anim>
                                    <p:animEffect transition="in" filter="fade">
                                      <p:cBhvr>
                                        <p:cTn id="100" dur="500"/>
                                        <p:tgtEl>
                                          <p:spTgt spid="13"/>
                                        </p:tgtEl>
                                      </p:cBhvr>
                                    </p:animEffect>
                                  </p:childTnLst>
                                  <p:subTnLst>
                                    <p:audio>
                                      <p:cMediaNode>
                                        <p:cTn display="0" masterRel="sameClick">
                                          <p:stCondLst>
                                            <p:cond evt="begin" delay="0">
                                              <p:tn val="95"/>
                                            </p:cond>
                                          </p:stCondLst>
                                          <p:endCondLst>
                                            <p:cond evt="onStopAudio" delay="0">
                                              <p:tgtEl>
                                                <p:sldTgt/>
                                              </p:tgtEl>
                                            </p:cond>
                                          </p:endCondLst>
                                        </p:cTn>
                                        <p:tgtEl>
                                          <p:sndTgt r:embed="rId16" name="لا تجب بها الجمعة ولكنها تجزئ عن.wav"/>
                                        </p:tgtEl>
                                      </p:cMediaNode>
                                    </p:audio>
                                  </p:subTnLst>
                                </p:cTn>
                              </p:par>
                            </p:childTnLst>
                          </p:cTn>
                        </p:par>
                      </p:childTnLst>
                    </p:cTn>
                  </p:par>
                  <p:par>
                    <p:cTn id="101" fill="hold">
                      <p:stCondLst>
                        <p:cond delay="indefinite"/>
                      </p:stCondLst>
                      <p:childTnLst>
                        <p:par>
                          <p:cTn id="102" fill="hold">
                            <p:stCondLst>
                              <p:cond delay="0"/>
                            </p:stCondLst>
                            <p:childTnLst>
                              <p:par>
                                <p:cTn id="103" presetID="17" presetClass="entr" presetSubtype="1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ppt_w</p:attrName>
                                        </p:attrNameLst>
                                      </p:cBhvr>
                                      <p:tavLst>
                                        <p:tav tm="0">
                                          <p:val>
                                            <p:fltVal val="0"/>
                                          </p:val>
                                        </p:tav>
                                        <p:tav tm="100000">
                                          <p:val>
                                            <p:strVal val="#ppt_w"/>
                                          </p:val>
                                        </p:tav>
                                      </p:tavLst>
                                    </p:anim>
                                    <p:anim calcmode="lin" valueType="num">
                                      <p:cBhvr>
                                        <p:cTn id="106" dur="5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17" name="الإتمام.wav"/>
                                        </p:tgtEl>
                                      </p:cMediaNode>
                                    </p:audio>
                                  </p:subTnLst>
                                </p:cTn>
                              </p:par>
                            </p:childTnLst>
                          </p:cTn>
                        </p:par>
                      </p:childTnLst>
                    </p:cTn>
                  </p:par>
                  <p:par>
                    <p:cTn id="107" fill="hold" nodeType="clickPar">
                      <p:stCondLst>
                        <p:cond delay="indefinite"/>
                      </p:stCondLst>
                      <p:childTnLst>
                        <p:par>
                          <p:cTn id="108" fill="hold" nodeType="withGroup">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anim calcmode="lin" valueType="num">
                                      <p:cBhvr>
                                        <p:cTn id="111" dur="500" fill="hold"/>
                                        <p:tgtEl>
                                          <p:spTgt spid="9"/>
                                        </p:tgtEl>
                                        <p:attrNameLst>
                                          <p:attrName>ppt_w</p:attrName>
                                        </p:attrNameLst>
                                      </p:cBhvr>
                                      <p:tavLst>
                                        <p:tav tm="0">
                                          <p:val>
                                            <p:fltVal val="0"/>
                                          </p:val>
                                        </p:tav>
                                        <p:tav tm="100000">
                                          <p:val>
                                            <p:strVal val="#ppt_w"/>
                                          </p:val>
                                        </p:tav>
                                      </p:tavLst>
                                    </p:anim>
                                    <p:anim calcmode="lin" valueType="num">
                                      <p:cBhvr>
                                        <p:cTn id="112" dur="500" fill="hold"/>
                                        <p:tgtEl>
                                          <p:spTgt spid="9"/>
                                        </p:tgtEl>
                                        <p:attrNameLst>
                                          <p:attrName>ppt_h</p:attrName>
                                        </p:attrNameLst>
                                      </p:cBhvr>
                                      <p:tavLst>
                                        <p:tav tm="0">
                                          <p:val>
                                            <p:fltVal val="0"/>
                                          </p:val>
                                        </p:tav>
                                        <p:tav tm="100000">
                                          <p:val>
                                            <p:strVal val="#ppt_h"/>
                                          </p:val>
                                        </p:tav>
                                      </p:tavLst>
                                    </p:anim>
                                    <p:anim calcmode="lin" valueType="num">
                                      <p:cBhvr>
                                        <p:cTn id="113" dur="500" fill="hold"/>
                                        <p:tgtEl>
                                          <p:spTgt spid="9"/>
                                        </p:tgtEl>
                                        <p:attrNameLst>
                                          <p:attrName>style.rotation</p:attrName>
                                        </p:attrNameLst>
                                      </p:cBhvr>
                                      <p:tavLst>
                                        <p:tav tm="0">
                                          <p:val>
                                            <p:fltVal val="90"/>
                                          </p:val>
                                        </p:tav>
                                        <p:tav tm="100000">
                                          <p:val>
                                            <p:fltVal val="0"/>
                                          </p:val>
                                        </p:tav>
                                      </p:tavLst>
                                    </p:anim>
                                    <p:animEffect transition="in" filter="fade">
                                      <p:cBhvr>
                                        <p:cTn id="114" dur="500"/>
                                        <p:tgtEl>
                                          <p:spTgt spid="9"/>
                                        </p:tgtEl>
                                      </p:cBhvr>
                                    </p:animEffect>
                                  </p:childTnLst>
                                  <p:subTnLst>
                                    <p:audio>
                                      <p:cMediaNode>
                                        <p:cTn display="0" masterRel="sameClick">
                                          <p:stCondLst>
                                            <p:cond evt="begin" delay="0">
                                              <p:tn val="109"/>
                                            </p:cond>
                                          </p:stCondLst>
                                          <p:endCondLst>
                                            <p:cond evt="onStopAudio" delay="0">
                                              <p:tgtEl>
                                                <p:sldTgt/>
                                              </p:tgtEl>
                                            </p:cond>
                                          </p:endCondLst>
                                        </p:cTn>
                                        <p:tgtEl>
                                          <p:sndTgt r:embed="rId18" name="واجب.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500" fill="hold"/>
                                        <p:tgtEl>
                                          <p:spTgt spid="14"/>
                                        </p:tgtEl>
                                        <p:attrNameLst>
                                          <p:attrName>ppt_w</p:attrName>
                                        </p:attrNameLst>
                                      </p:cBhvr>
                                      <p:tavLst>
                                        <p:tav tm="0">
                                          <p:val>
                                            <p:fltVal val="0"/>
                                          </p:val>
                                        </p:tav>
                                        <p:tav tm="100000">
                                          <p:val>
                                            <p:strVal val="#ppt_w"/>
                                          </p:val>
                                        </p:tav>
                                      </p:tavLst>
                                    </p:anim>
                                    <p:anim calcmode="lin" valueType="num">
                                      <p:cBhvr>
                                        <p:cTn id="120" dur="500" fill="hold"/>
                                        <p:tgtEl>
                                          <p:spTgt spid="14"/>
                                        </p:tgtEl>
                                        <p:attrNameLst>
                                          <p:attrName>ppt_h</p:attrName>
                                        </p:attrNameLst>
                                      </p:cBhvr>
                                      <p:tavLst>
                                        <p:tav tm="0">
                                          <p:val>
                                            <p:fltVal val="0"/>
                                          </p:val>
                                        </p:tav>
                                        <p:tav tm="100000">
                                          <p:val>
                                            <p:strVal val="#ppt_h"/>
                                          </p:val>
                                        </p:tav>
                                      </p:tavLst>
                                    </p:anim>
                                    <p:anim calcmode="lin" valueType="num">
                                      <p:cBhvr>
                                        <p:cTn id="121" dur="500" fill="hold"/>
                                        <p:tgtEl>
                                          <p:spTgt spid="14"/>
                                        </p:tgtEl>
                                        <p:attrNameLst>
                                          <p:attrName>style.rotation</p:attrName>
                                        </p:attrNameLst>
                                      </p:cBhvr>
                                      <p:tavLst>
                                        <p:tav tm="0">
                                          <p:val>
                                            <p:fltVal val="90"/>
                                          </p:val>
                                        </p:tav>
                                        <p:tav tm="100000">
                                          <p:val>
                                            <p:fltVal val="0"/>
                                          </p:val>
                                        </p:tav>
                                      </p:tavLst>
                                    </p:anim>
                                    <p:animEffect transition="in" filter="fade">
                                      <p:cBhvr>
                                        <p:cTn id="122" dur="500"/>
                                        <p:tgtEl>
                                          <p:spTgt spid="14"/>
                                        </p:tgtEl>
                                      </p:cBhvr>
                                    </p:animEffect>
                                  </p:childTnLst>
                                  <p:subTnLst>
                                    <p:audio>
                                      <p:cMediaNode>
                                        <p:cTn display="0" masterRel="sameClick">
                                          <p:stCondLst>
                                            <p:cond evt="begin" delay="0">
                                              <p:tn val="117"/>
                                            </p:cond>
                                          </p:stCondLst>
                                          <p:endCondLst>
                                            <p:cond evt="onStopAudio" delay="0">
                                              <p:tgtEl>
                                                <p:sldTgt/>
                                              </p:tgtEl>
                                            </p:cond>
                                          </p:endCondLst>
                                        </p:cTn>
                                        <p:tgtEl>
                                          <p:sndTgt r:embed="rId19" name="إذا نوى الإقامة في أي بل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12" grpId="0"/>
      <p:bldP spid="13" grpId="0"/>
      <p:bldP spid="14" grpId="0"/>
      <p:bldP spid="15" grpId="0"/>
      <p:bldP spid="16"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043608" y="1772816"/>
            <a:ext cx="7524328" cy="2571768"/>
          </a:xfrm>
          <a:prstGeom prst="plaque">
            <a:avLst>
              <a:gd name="adj" fmla="val 50000"/>
            </a:avLst>
          </a:prstGeom>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8800" b="1" dirty="0">
                <a:ln w="18415" cmpd="sng">
                  <a:solidFill>
                    <a:srgbClr val="FFFFFF"/>
                  </a:solidFill>
                  <a:prstDash val="solid"/>
                </a:ln>
                <a:solidFill>
                  <a:srgbClr val="FFFFFF"/>
                </a:solidFill>
                <a:effectLst>
                  <a:outerShdw blurRad="63500" dir="3600000" algn="tl" rotWithShape="0">
                    <a:srgbClr val="000000">
                      <a:alpha val="70000"/>
                    </a:srgbClr>
                  </a:outerShdw>
                </a:effectLst>
              </a:rPr>
              <a:t>صلاة المسافر</a:t>
            </a:r>
            <a:endParaRPr lang="ar-EG" sz="8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2" decel="100000"/>
                                        <p:tgtEl>
                                          <p:spTgt spid="2"/>
                                        </p:tgtEl>
                                      </p:cBhvr>
                                    </p:animEffect>
                                    <p:animScale>
                                      <p:cBhvr>
                                        <p:cTn id="8" dur="192" decel="100000"/>
                                        <p:tgtEl>
                                          <p:spTgt spid="2"/>
                                        </p:tgtEl>
                                      </p:cBhvr>
                                      <p:from x="10000" y="10000"/>
                                      <p:to x="200000" y="450000"/>
                                    </p:animScale>
                                    <p:animScale>
                                      <p:cBhvr>
                                        <p:cTn id="9" dur="308" accel="100000" fill="hold">
                                          <p:stCondLst>
                                            <p:cond delay="192"/>
                                          </p:stCondLst>
                                        </p:cTn>
                                        <p:tgtEl>
                                          <p:spTgt spid="2"/>
                                        </p:tgtEl>
                                      </p:cBhvr>
                                      <p:from x="200000" y="450000"/>
                                      <p:to x="100000" y="100000"/>
                                    </p:animScale>
                                    <p:set>
                                      <p:cBhvr>
                                        <p:cTn id="10" dur="192" fill="hold"/>
                                        <p:tgtEl>
                                          <p:spTgt spid="2"/>
                                        </p:tgtEl>
                                        <p:attrNameLst>
                                          <p:attrName>ppt_x</p:attrName>
                                        </p:attrNameLst>
                                      </p:cBhvr>
                                      <p:to>
                                        <p:strVal val="(0.5)"/>
                                      </p:to>
                                    </p:set>
                                    <p:anim from="(0.5)" to="(#ppt_x)" calcmode="lin" valueType="num">
                                      <p:cBhvr>
                                        <p:cTn id="11" dur="308" accel="100000" fill="hold">
                                          <p:stCondLst>
                                            <p:cond delay="192"/>
                                          </p:stCondLst>
                                        </p:cTn>
                                        <p:tgtEl>
                                          <p:spTgt spid="2"/>
                                        </p:tgtEl>
                                        <p:attrNameLst>
                                          <p:attrName>ppt_x</p:attrName>
                                        </p:attrNameLst>
                                      </p:cBhvr>
                                    </p:anim>
                                    <p:set>
                                      <p:cBhvr>
                                        <p:cTn id="12" dur="192" fill="hold"/>
                                        <p:tgtEl>
                                          <p:spTgt spid="2"/>
                                        </p:tgtEl>
                                        <p:attrNameLst>
                                          <p:attrName>ppt_y</p:attrName>
                                        </p:attrNameLst>
                                      </p:cBhvr>
                                      <p:to>
                                        <p:strVal val="(#ppt_y+0.4)"/>
                                      </p:to>
                                    </p:set>
                                    <p:anim from="(#ppt_y+0.4)" to="(#ppt_y)" calcmode="lin" valueType="num">
                                      <p:cBhvr>
                                        <p:cTn id="13" dur="308" accel="100000" fill="hold">
                                          <p:stCondLst>
                                            <p:cond delay="192"/>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صلاة المساف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571472" y="1643050"/>
            <a:ext cx="3286148" cy="121444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3571868" y="3309941"/>
            <a:ext cx="2928957" cy="1285883"/>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857224" y="3381379"/>
            <a:ext cx="2500330" cy="1143008"/>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1928794" y="4953015"/>
            <a:ext cx="2857520" cy="1404943"/>
          </a:xfrm>
          <a:prstGeom prst="rect">
            <a:avLst/>
          </a:prstGeom>
          <a:noFill/>
          <a:ln w="9525">
            <a:noFill/>
            <a:miter lim="800000"/>
            <a:headEnd/>
            <a:tailEnd/>
          </a:ln>
          <a:effectLst/>
        </p:spPr>
      </p:pic>
      <p:sp>
        <p:nvSpPr>
          <p:cNvPr id="12" name="Plaque 1"/>
          <p:cNvSpPr/>
          <p:nvPr/>
        </p:nvSpPr>
        <p:spPr>
          <a:xfrm>
            <a:off x="3286116" y="620688"/>
            <a:ext cx="4500594" cy="857256"/>
          </a:xfrm>
          <a:prstGeom prst="plaque">
            <a:avLst>
              <a:gd name="adj" fmla="val 50000"/>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r>
              <a:rPr lang="ar-SA" sz="4400" b="1" dirty="0">
                <a:solidFill>
                  <a:srgbClr val="FFFF00"/>
                </a:solidFill>
              </a:rPr>
              <a:t>صفة صلاة المسافر</a:t>
            </a:r>
            <a:endParaRPr lang="ar-EG" sz="44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par>
                                <p:cTn id="8" presetID="4" presetClass="entr" presetSubtype="16"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box(in)">
                                      <p:cBhvr>
                                        <p:cTn id="10" dur="500"/>
                                        <p:tgtEl>
                                          <p:spTgt spid="1027"/>
                                        </p:tgtEl>
                                      </p:cBhvr>
                                    </p:animEffect>
                                  </p:childTnLst>
                                </p:cTn>
                              </p:par>
                              <p:par>
                                <p:cTn id="11" presetID="4"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ox(in)">
                                      <p:cBhvr>
                                        <p:cTn id="13" dur="500"/>
                                        <p:tgtEl>
                                          <p:spTgt spid="1028"/>
                                        </p:tgtEl>
                                      </p:cBhvr>
                                    </p:animEffect>
                                  </p:childTnLst>
                                </p:cTn>
                              </p:par>
                              <p:par>
                                <p:cTn id="14" presetID="4" presetClass="entr" presetSubtype="16"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box(in)">
                                      <p:cBhvr>
                                        <p:cTn id="16" dur="500"/>
                                        <p:tgtEl>
                                          <p:spTgt spid="1029"/>
                                        </p:tgtEl>
                                      </p:cBhvr>
                                    </p:animEffect>
                                  </p:childTnLst>
                                  <p:subTnLst>
                                    <p:audio>
                                      <p:cMediaNode>
                                        <p:cTn display="0" masterRel="sameClick">
                                          <p:stCondLst>
                                            <p:cond evt="begin" delay="0">
                                              <p:tn val="14"/>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p:cNvSpPr>
            <a:spLocks noChangeArrowheads="1"/>
          </p:cNvSpPr>
          <p:nvPr/>
        </p:nvSpPr>
        <p:spPr bwMode="auto">
          <a:xfrm>
            <a:off x="827088" y="1989138"/>
            <a:ext cx="7459662" cy="1200150"/>
          </a:xfrm>
          <a:prstGeom prst="rect">
            <a:avLst/>
          </a:prstGeom>
          <a:noFill/>
          <a:ln w="9525">
            <a:noFill/>
            <a:miter lim="800000"/>
            <a:headEnd/>
            <a:tailEnd/>
          </a:ln>
        </p:spPr>
        <p:txBody>
          <a:bodyPr>
            <a:spAutoFit/>
          </a:bodyPr>
          <a:lstStyle/>
          <a:p>
            <a:pPr algn="ctr"/>
            <a:r>
              <a:rPr lang="ar-SA" sz="3600" b="1" dirty="0">
                <a:solidFill>
                  <a:srgbClr val="C00000"/>
                </a:solidFill>
              </a:rPr>
              <a:t>يُسنُّ</a:t>
            </a:r>
            <a:r>
              <a:rPr lang="ar-SA" sz="3600" b="1" dirty="0"/>
              <a:t> للمسافر قصر الصلاة الرباعية (الظهر والعصر والعشاء) فيصلِّيها ركعتين؛ لقوله تعالى</a:t>
            </a:r>
            <a:r>
              <a:rPr lang="ar-EG" sz="3600" b="1" dirty="0"/>
              <a:t>:</a:t>
            </a:r>
            <a:endParaRPr lang="ar-SA" sz="4000" b="1" dirty="0"/>
          </a:p>
        </p:txBody>
      </p:sp>
      <p:sp>
        <p:nvSpPr>
          <p:cNvPr id="11" name="Plaque 1"/>
          <p:cNvSpPr/>
          <p:nvPr/>
        </p:nvSpPr>
        <p:spPr>
          <a:xfrm>
            <a:off x="2555776" y="620688"/>
            <a:ext cx="4500594" cy="857256"/>
          </a:xfrm>
          <a:prstGeom prst="plaque">
            <a:avLst>
              <a:gd name="adj" fmla="val 50000"/>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r>
              <a:rPr lang="ar-SA" sz="4400" b="1" dirty="0">
                <a:solidFill>
                  <a:srgbClr val="FFFF00"/>
                </a:solidFill>
              </a:rPr>
              <a:t>صفة صلاة المسافر</a:t>
            </a:r>
            <a:endParaRPr lang="ar-EG" sz="4400" b="1" dirty="0">
              <a:solidFill>
                <a:srgbClr val="FFFF00"/>
              </a:solidFill>
            </a:endParaRPr>
          </a:p>
        </p:txBody>
      </p:sp>
      <p:sp>
        <p:nvSpPr>
          <p:cNvPr id="8" name="TextBox 7"/>
          <p:cNvSpPr txBox="1">
            <a:spLocks noChangeArrowheads="1"/>
          </p:cNvSpPr>
          <p:nvPr/>
        </p:nvSpPr>
        <p:spPr bwMode="auto">
          <a:xfrm>
            <a:off x="468313" y="5643563"/>
            <a:ext cx="7889875" cy="461962"/>
          </a:xfrm>
          <a:prstGeom prst="rect">
            <a:avLst/>
          </a:prstGeom>
          <a:noFill/>
          <a:ln w="9525">
            <a:noFill/>
            <a:miter lim="800000"/>
            <a:headEnd/>
            <a:tailEnd/>
          </a:ln>
        </p:spPr>
        <p:txBody>
          <a:bodyPr>
            <a:spAutoFit/>
          </a:bodyPr>
          <a:lstStyle/>
          <a:p>
            <a:pPr rtl="0"/>
            <a:r>
              <a:rPr lang="ar-EG" sz="2400" b="1">
                <a:solidFill>
                  <a:srgbClr val="7030A0"/>
                </a:solidFill>
              </a:rPr>
              <a:t>(1) سورة النساء الآية 101.</a:t>
            </a:r>
            <a:endParaRPr lang="en-US" sz="2400" b="1">
              <a:solidFill>
                <a:srgbClr val="7030A0"/>
              </a:solidFill>
            </a:endParaRPr>
          </a:p>
        </p:txBody>
      </p:sp>
      <p:pic>
        <p:nvPicPr>
          <p:cNvPr id="15366" name="Picture 6"/>
          <p:cNvPicPr>
            <a:picLocks noChangeAspect="1" noChangeArrowheads="1"/>
          </p:cNvPicPr>
          <p:nvPr/>
        </p:nvPicPr>
        <p:blipFill>
          <a:blip r:embed="rId5">
            <a:clrChange>
              <a:clrFrom>
                <a:srgbClr val="F5FAF6"/>
              </a:clrFrom>
              <a:clrTo>
                <a:srgbClr val="F5FAF6">
                  <a:alpha val="0"/>
                </a:srgbClr>
              </a:clrTo>
            </a:clrChange>
            <a:lum contrast="30000"/>
          </a:blip>
          <a:srcRect/>
          <a:stretch>
            <a:fillRect/>
          </a:stretch>
        </p:blipFill>
        <p:spPr bwMode="auto">
          <a:xfrm>
            <a:off x="1071563" y="3500438"/>
            <a:ext cx="7162800" cy="1314450"/>
          </a:xfrm>
          <a:prstGeom prst="rect">
            <a:avLst/>
          </a:prstGeom>
          <a:noFill/>
          <a:ln w="9525">
            <a:noFill/>
            <a:miter lim="800000"/>
            <a:headEnd/>
            <a:tailEnd/>
          </a:ln>
          <a:effectLst>
            <a:prstShdw prst="shdw13" dist="53882" dir="13500000">
              <a:schemeClr val="bg2">
                <a:alpha val="50000"/>
              </a:schemeClr>
            </a:prst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box(in)">
                                      <p:cBhvr>
                                        <p:cTn id="12" dur="500"/>
                                        <p:tgtEl>
                                          <p:spTgt spid="15366"/>
                                        </p:tgtEl>
                                      </p:cBhvr>
                                    </p:animEffect>
                                  </p:childTnLst>
                                </p:cTn>
                              </p:par>
                              <p:par>
                                <p:cTn id="13" presetID="39" presetClass="entr" presetSubtype="0" accel="10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يُسنُّ للمسافر قصر الصلاة الرباعية.wav"/>
                                        </p:tgtEl>
                                      </p:cMediaNode>
                                    </p:audio>
                                  </p:sub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400" decel="100000"/>
                                        <p:tgtEl>
                                          <p:spTgt spid="8"/>
                                        </p:tgtEl>
                                      </p:cBhvr>
                                    </p:animEffect>
                                    <p:anim calcmode="lin" valueType="num">
                                      <p:cBhvr>
                                        <p:cTn id="24" dur="400" decel="100000" fill="hold"/>
                                        <p:tgtEl>
                                          <p:spTgt spid="8"/>
                                        </p:tgtEl>
                                        <p:attrNameLst>
                                          <p:attrName>style.rotation</p:attrName>
                                        </p:attrNameLst>
                                      </p:cBhvr>
                                      <p:tavLst>
                                        <p:tav tm="0">
                                          <p:val>
                                            <p:fltVal val="-90"/>
                                          </p:val>
                                        </p:tav>
                                        <p:tav tm="100000">
                                          <p:val>
                                            <p:fltVal val="0"/>
                                          </p:val>
                                        </p:tav>
                                      </p:tavLst>
                                    </p:anim>
                                    <p:anim calcmode="lin" valueType="num">
                                      <p:cBhvr>
                                        <p:cTn id="25" dur="400" decel="100000" fill="hold"/>
                                        <p:tgtEl>
                                          <p:spTgt spid="8"/>
                                        </p:tgtEl>
                                        <p:attrNameLst>
                                          <p:attrName>ppt_x</p:attrName>
                                        </p:attrNameLst>
                                      </p:cBhvr>
                                      <p:tavLst>
                                        <p:tav tm="0">
                                          <p:val>
                                            <p:strVal val="#ppt_x+0.4"/>
                                          </p:val>
                                        </p:tav>
                                        <p:tav tm="100000">
                                          <p:val>
                                            <p:strVal val="#ppt_x-0.05"/>
                                          </p:val>
                                        </p:tav>
                                      </p:tavLst>
                                    </p:anim>
                                    <p:anim calcmode="lin" valueType="num">
                                      <p:cBhvr>
                                        <p:cTn id="26" dur="400" decel="100000" fill="hold"/>
                                        <p:tgtEl>
                                          <p:spTgt spid="8"/>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سورة النساء الآيه 1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1"/>
          <p:cNvSpPr/>
          <p:nvPr/>
        </p:nvSpPr>
        <p:spPr>
          <a:xfrm>
            <a:off x="2555776" y="620688"/>
            <a:ext cx="4500594" cy="857256"/>
          </a:xfrm>
          <a:prstGeom prst="plaque">
            <a:avLst>
              <a:gd name="adj" fmla="val 50000"/>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r>
              <a:rPr lang="ar-SA" sz="4400" dirty="0">
                <a:ln w="18415" cmpd="sng">
                  <a:solidFill>
                    <a:srgbClr val="FFFFFF"/>
                  </a:solidFill>
                  <a:prstDash val="solid"/>
                </a:ln>
                <a:solidFill>
                  <a:srgbClr val="FFFFFF"/>
                </a:solidFill>
                <a:effectLst>
                  <a:outerShdw blurRad="63500" dir="3600000" algn="tl" rotWithShape="0">
                    <a:srgbClr val="000000">
                      <a:alpha val="70000"/>
                    </a:srgbClr>
                  </a:outerShdw>
                </a:effectLst>
              </a:rPr>
              <a:t>صفة صلاة المسافر</a:t>
            </a:r>
            <a:endParaRPr lang="ar-EG"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مستطيل 11"/>
          <p:cNvSpPr>
            <a:spLocks noChangeArrowheads="1"/>
          </p:cNvSpPr>
          <p:nvPr/>
        </p:nvSpPr>
        <p:spPr bwMode="auto">
          <a:xfrm>
            <a:off x="684213" y="1700213"/>
            <a:ext cx="7775575" cy="2308225"/>
          </a:xfrm>
          <a:prstGeom prst="rect">
            <a:avLst/>
          </a:prstGeom>
          <a:noFill/>
          <a:ln w="9525">
            <a:noFill/>
            <a:miter lim="800000"/>
            <a:headEnd/>
            <a:tailEnd/>
          </a:ln>
        </p:spPr>
        <p:txBody>
          <a:bodyPr>
            <a:spAutoFit/>
          </a:bodyPr>
          <a:lstStyle/>
          <a:p>
            <a:pPr algn="ctr"/>
            <a:r>
              <a:rPr lang="ar-SA" sz="3600" b="1" dirty="0"/>
              <a:t>وعن أنس بن مالك رضي الله عنه قال: </a:t>
            </a:r>
            <a:r>
              <a:rPr lang="ar-EG" sz="3600" b="1" dirty="0"/>
              <a:t>"</a:t>
            </a:r>
            <a:r>
              <a:rPr lang="ar-SA" sz="3600" b="1" dirty="0">
                <a:solidFill>
                  <a:srgbClr val="C00000"/>
                </a:solidFill>
              </a:rPr>
              <a:t>خرجنا مع النبي صلى الله عليه وسلم من المدينة إلى مكة، فكان يصلِّي ركعتين ركعتين حتى رجعنا إلى المدينة</a:t>
            </a:r>
            <a:r>
              <a:rPr lang="en-US" sz="3600" b="1" dirty="0"/>
              <a:t>"</a:t>
            </a:r>
            <a:r>
              <a:rPr lang="ar-EG" sz="3600" b="1" baseline="30000" dirty="0"/>
              <a:t>(2)</a:t>
            </a:r>
            <a:r>
              <a:rPr lang="ar-SA" sz="3600" b="1" dirty="0"/>
              <a:t>.</a:t>
            </a:r>
            <a:endParaRPr lang="ar-SA" sz="4000" b="1" dirty="0"/>
          </a:p>
        </p:txBody>
      </p:sp>
      <p:sp>
        <p:nvSpPr>
          <p:cNvPr id="6" name="TextBox 5"/>
          <p:cNvSpPr txBox="1">
            <a:spLocks noChangeArrowheads="1"/>
          </p:cNvSpPr>
          <p:nvPr/>
        </p:nvSpPr>
        <p:spPr bwMode="auto">
          <a:xfrm>
            <a:off x="323850" y="5072063"/>
            <a:ext cx="8208963" cy="1200150"/>
          </a:xfrm>
          <a:prstGeom prst="rect">
            <a:avLst/>
          </a:prstGeom>
          <a:noFill/>
          <a:ln w="9525">
            <a:noFill/>
            <a:miter lim="800000"/>
            <a:headEnd/>
            <a:tailEnd/>
          </a:ln>
        </p:spPr>
        <p:txBody>
          <a:bodyPr>
            <a:spAutoFit/>
          </a:bodyPr>
          <a:lstStyle/>
          <a:p>
            <a:r>
              <a:rPr lang="ar-EG" sz="2400" b="1">
                <a:solidFill>
                  <a:srgbClr val="7030A0"/>
                </a:solidFill>
              </a:rPr>
              <a:t>(2) أخرجه البخاري في كتاب تقصير الصلاة، باب ما جاء في التقصير، وكم يقيم  حتى يقصر، رقم: (1081)، ومسلم في كتاب صلاة المسافرين، باب صلاة المسافرين وقصرها، رقم: (693).  </a:t>
            </a:r>
            <a:endParaRPr lang="en-US" sz="2400" b="1">
              <a:solidFill>
                <a:srgbClr val="7030A0"/>
              </a:solidFill>
            </a:endParaRPr>
          </a:p>
        </p:txBody>
      </p:sp>
      <p:pic>
        <p:nvPicPr>
          <p:cNvPr id="7" name="Picture 2"/>
          <p:cNvPicPr>
            <a:picLocks noChangeAspect="1" noChangeArrowheads="1"/>
          </p:cNvPicPr>
          <p:nvPr/>
        </p:nvPicPr>
        <p:blipFill>
          <a:blip r:embed="rId4"/>
          <a:srcRect/>
          <a:stretch>
            <a:fillRect/>
          </a:stretch>
        </p:blipFill>
        <p:spPr bwMode="auto">
          <a:xfrm>
            <a:off x="571472" y="571480"/>
            <a:ext cx="2000264" cy="121444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وعن أنس بن مالك رضي الله عنه قال.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400" decel="100000"/>
                                        <p:tgtEl>
                                          <p:spTgt spid="6"/>
                                        </p:tgtEl>
                                      </p:cBhvr>
                                    </p:animEffect>
                                    <p:anim calcmode="lin" valueType="num">
                                      <p:cBhvr>
                                        <p:cTn id="13" dur="400" decel="100000" fill="hold"/>
                                        <p:tgtEl>
                                          <p:spTgt spid="6"/>
                                        </p:tgtEl>
                                        <p:attrNameLst>
                                          <p:attrName>style.rotation</p:attrName>
                                        </p:attrNameLst>
                                      </p:cBhvr>
                                      <p:tavLst>
                                        <p:tav tm="0">
                                          <p:val>
                                            <p:fltVal val="-90"/>
                                          </p:val>
                                        </p:tav>
                                        <p:tav tm="100000">
                                          <p:val>
                                            <p:fltVal val="0"/>
                                          </p:val>
                                        </p:tav>
                                      </p:tavLst>
                                    </p:anim>
                                    <p:anim calcmode="lin" valueType="num">
                                      <p:cBhvr>
                                        <p:cTn id="14" dur="400" decel="100000" fill="hold"/>
                                        <p:tgtEl>
                                          <p:spTgt spid="6"/>
                                        </p:tgtEl>
                                        <p:attrNameLst>
                                          <p:attrName>ppt_x</p:attrName>
                                        </p:attrNameLst>
                                      </p:cBhvr>
                                      <p:tavLst>
                                        <p:tav tm="0">
                                          <p:val>
                                            <p:strVal val="#ppt_x+0.4"/>
                                          </p:val>
                                        </p:tav>
                                        <p:tav tm="100000">
                                          <p:val>
                                            <p:strVal val="#ppt_x-0.05"/>
                                          </p:val>
                                        </p:tav>
                                      </p:tavLst>
                                    </p:anim>
                                    <p:anim calcmode="lin" valueType="num">
                                      <p:cBhvr>
                                        <p:cTn id="15" dur="400" decel="100000" fill="hold"/>
                                        <p:tgtEl>
                                          <p:spTgt spid="6"/>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أخرجه البخاري في كتاب تقصير الصل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95288" y="765175"/>
            <a:ext cx="8501062" cy="4608513"/>
            <a:chOff x="571472" y="4643446"/>
            <a:chExt cx="6296068" cy="2224102"/>
          </a:xfrm>
        </p:grpSpPr>
        <p:sp>
          <p:nvSpPr>
            <p:cNvPr id="3" name="Rounded Rectangle 9"/>
            <p:cNvSpPr/>
            <p:nvPr/>
          </p:nvSpPr>
          <p:spPr>
            <a:xfrm>
              <a:off x="643192" y="4643446"/>
              <a:ext cx="6143223" cy="1929138"/>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4" name="Rounded Rectangle 10"/>
            <p:cNvSpPr/>
            <p:nvPr/>
          </p:nvSpPr>
          <p:spPr>
            <a:xfrm>
              <a:off x="724318" y="4938410"/>
              <a:ext cx="6143222" cy="1929138"/>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5" name="Rounded Rectangle 11"/>
            <p:cNvSpPr/>
            <p:nvPr/>
          </p:nvSpPr>
          <p:spPr>
            <a:xfrm>
              <a:off x="571472" y="4713165"/>
              <a:ext cx="6143222" cy="2001155"/>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sp>
        <p:nvSpPr>
          <p:cNvPr id="10" name="مستطيل 9"/>
          <p:cNvSpPr>
            <a:spLocks noChangeArrowheads="1"/>
          </p:cNvSpPr>
          <p:nvPr/>
        </p:nvSpPr>
        <p:spPr bwMode="auto">
          <a:xfrm>
            <a:off x="684213" y="1595438"/>
            <a:ext cx="7283450" cy="3046412"/>
          </a:xfrm>
          <a:prstGeom prst="rect">
            <a:avLst/>
          </a:prstGeom>
          <a:noFill/>
          <a:ln w="9525">
            <a:noFill/>
            <a:miter lim="800000"/>
            <a:headEnd/>
            <a:tailEnd/>
          </a:ln>
        </p:spPr>
        <p:txBody>
          <a:bodyPr>
            <a:spAutoFit/>
          </a:bodyPr>
          <a:lstStyle/>
          <a:p>
            <a:pPr rtl="0"/>
            <a:r>
              <a:rPr lang="ar-SA" sz="3200" b="1">
                <a:solidFill>
                  <a:srgbClr val="C00000"/>
                </a:solidFill>
              </a:rPr>
              <a:t>1- </a:t>
            </a:r>
            <a:r>
              <a:rPr lang="ar-SA" sz="3200" b="1"/>
              <a:t>المسافة التي إذا أراد المسافر قطعها جاز له قصر الصلاة هي 80 كم تقريباً</a:t>
            </a:r>
            <a:r>
              <a:rPr lang="ar-EG" sz="3200" b="1"/>
              <a:t> </a:t>
            </a:r>
            <a:r>
              <a:rPr lang="ar-EG" sz="3200" b="1" baseline="30000"/>
              <a:t>(3) </a:t>
            </a:r>
            <a:r>
              <a:rPr lang="ar-SA" sz="3200" b="1"/>
              <a:t>.</a:t>
            </a:r>
          </a:p>
          <a:p>
            <a:pPr rtl="0"/>
            <a:r>
              <a:rPr lang="ar-SA" sz="3200" b="1">
                <a:solidFill>
                  <a:srgbClr val="C00000"/>
                </a:solidFill>
              </a:rPr>
              <a:t>2- </a:t>
            </a:r>
            <a:r>
              <a:rPr lang="ar-SA" sz="3200" b="1"/>
              <a:t>يجوز للمسافر القصر من حين خروجه من بلده، وذلك بمفارقته آخر بيوتها العامرة، ولا عبرة بالبيوت القديمة الخربة غير المسكونة، ولا المزارع والاستراحات التي خارج البلد.</a:t>
            </a:r>
            <a:endParaRPr lang="ar-SA" sz="3600" b="1"/>
          </a:p>
        </p:txBody>
      </p:sp>
      <p:sp>
        <p:nvSpPr>
          <p:cNvPr id="11" name="Cloud 1"/>
          <p:cNvSpPr/>
          <p:nvPr/>
        </p:nvSpPr>
        <p:spPr>
          <a:xfrm>
            <a:off x="2252663" y="193675"/>
            <a:ext cx="4572000" cy="1214438"/>
          </a:xfrm>
          <a:prstGeom prst="cloud">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4400" b="1" dirty="0">
                <a:solidFill>
                  <a:schemeClr val="bg1"/>
                </a:solidFill>
              </a:rPr>
              <a:t>أحكام القصر</a:t>
            </a:r>
          </a:p>
        </p:txBody>
      </p:sp>
      <p:sp>
        <p:nvSpPr>
          <p:cNvPr id="9" name="TextBox 8"/>
          <p:cNvSpPr txBox="1">
            <a:spLocks noChangeArrowheads="1"/>
          </p:cNvSpPr>
          <p:nvPr/>
        </p:nvSpPr>
        <p:spPr bwMode="auto">
          <a:xfrm>
            <a:off x="468313" y="5589588"/>
            <a:ext cx="8207375" cy="830262"/>
          </a:xfrm>
          <a:prstGeom prst="rect">
            <a:avLst/>
          </a:prstGeom>
          <a:noFill/>
          <a:ln w="9525">
            <a:noFill/>
            <a:miter lim="800000"/>
            <a:headEnd/>
            <a:tailEnd/>
          </a:ln>
        </p:spPr>
        <p:txBody>
          <a:bodyPr>
            <a:spAutoFit/>
          </a:bodyPr>
          <a:lstStyle/>
          <a:p>
            <a:r>
              <a:rPr lang="ar-EG" sz="2400" b="1">
                <a:solidFill>
                  <a:srgbClr val="7030A0"/>
                </a:solidFill>
              </a:rPr>
              <a:t>(3) وقال بعض العلماء: إن ضابط السفر هو العرف في طول المسافة ومدة الإقامة، فما يسميه الناس سفراً فهو سفر.</a:t>
            </a:r>
            <a:endParaRPr lang="en-US" sz="2400" b="1">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حكام القصر.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suction.wav"/>
                                        </p:tgtEl>
                                      </p:cMediaNode>
                                    </p:audio>
                                  </p:subTnLst>
                                </p:cTn>
                              </p:par>
                              <p:par>
                                <p:cTn id="15" presetID="1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Right)">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8" presetID="29" presetClass="entr" presetSubtype="0" fill="hold"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5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21" dur="5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2" dur="500"/>
                                        <p:tgtEl>
                                          <p:spTgt spid="10">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المسافة التي إذا أراد المسافر قطعها جاز.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p:cTn id="27" dur="5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28" dur="5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9" dur="500"/>
                                        <p:tgtEl>
                                          <p:spTgt spid="10">
                                            <p:txEl>
                                              <p:pRg st="1" end="1"/>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يجوز للمسافر القصر من حين خروجه.wav"/>
                                        </p:tgtEl>
                                      </p:cMediaNode>
                                    </p:audio>
                                  </p:sub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400" decel="100000"/>
                                        <p:tgtEl>
                                          <p:spTgt spid="9"/>
                                        </p:tgtEl>
                                      </p:cBhvr>
                                    </p:animEffect>
                                    <p:anim calcmode="lin" valueType="num">
                                      <p:cBhvr>
                                        <p:cTn id="35" dur="400" decel="100000" fill="hold"/>
                                        <p:tgtEl>
                                          <p:spTgt spid="9"/>
                                        </p:tgtEl>
                                        <p:attrNameLst>
                                          <p:attrName>style.rotation</p:attrName>
                                        </p:attrNameLst>
                                      </p:cBhvr>
                                      <p:tavLst>
                                        <p:tav tm="0">
                                          <p:val>
                                            <p:fltVal val="-90"/>
                                          </p:val>
                                        </p:tav>
                                        <p:tav tm="100000">
                                          <p:val>
                                            <p:fltVal val="0"/>
                                          </p:val>
                                        </p:tav>
                                      </p:tavLst>
                                    </p:anim>
                                    <p:anim calcmode="lin" valueType="num">
                                      <p:cBhvr>
                                        <p:cTn id="36" dur="400" decel="100000" fill="hold"/>
                                        <p:tgtEl>
                                          <p:spTgt spid="9"/>
                                        </p:tgtEl>
                                        <p:attrNameLst>
                                          <p:attrName>ppt_x</p:attrName>
                                        </p:attrNameLst>
                                      </p:cBhvr>
                                      <p:tavLst>
                                        <p:tav tm="0">
                                          <p:val>
                                            <p:strVal val="#ppt_x+0.4"/>
                                          </p:val>
                                        </p:tav>
                                        <p:tav tm="100000">
                                          <p:val>
                                            <p:strVal val="#ppt_x-0.05"/>
                                          </p:val>
                                        </p:tav>
                                      </p:tavLst>
                                    </p:anim>
                                    <p:anim calcmode="lin" valueType="num">
                                      <p:cBhvr>
                                        <p:cTn id="37" dur="400" decel="100000" fill="hold"/>
                                        <p:tgtEl>
                                          <p:spTgt spid="9"/>
                                        </p:tgtEl>
                                        <p:attrNameLst>
                                          <p:attrName>ppt_y</p:attrName>
                                        </p:attrNameLst>
                                      </p:cBhvr>
                                      <p:tavLst>
                                        <p:tav tm="0">
                                          <p:val>
                                            <p:strVal val="#ppt_y-0.4"/>
                                          </p:val>
                                        </p:tav>
                                        <p:tav tm="100000">
                                          <p:val>
                                            <p:strVal val="#ppt_y+0.1"/>
                                          </p:val>
                                        </p:tav>
                                      </p:tavLst>
                                    </p:anim>
                                    <p:anim calcmode="lin" valueType="num">
                                      <p:cBhvr>
                                        <p:cTn id="38"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39" dur="100" accel="100000" fill="hold">
                                          <p:stCondLst>
                                            <p:cond delay="400"/>
                                          </p:stCondLst>
                                        </p:cTn>
                                        <p:tgtEl>
                                          <p:spTgt spid="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7" name="وقال بعض العلماء إن ضابط السف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6"/>
          <a:srcRect/>
          <a:stretch>
            <a:fillRect/>
          </a:stretch>
        </p:blipFill>
        <p:spPr bwMode="auto">
          <a:xfrm>
            <a:off x="142875" y="1357313"/>
            <a:ext cx="9001125" cy="5043487"/>
          </a:xfrm>
          <a:prstGeom prst="rect">
            <a:avLst/>
          </a:prstGeom>
          <a:noFill/>
          <a:ln w="9525">
            <a:noFill/>
            <a:miter lim="800000"/>
            <a:headEnd/>
            <a:tailEnd/>
          </a:ln>
        </p:spPr>
      </p:pic>
      <p:sp>
        <p:nvSpPr>
          <p:cNvPr id="8" name="مستطيل 7"/>
          <p:cNvSpPr>
            <a:spLocks noChangeArrowheads="1"/>
          </p:cNvSpPr>
          <p:nvPr/>
        </p:nvSpPr>
        <p:spPr bwMode="auto">
          <a:xfrm>
            <a:off x="755650" y="2616200"/>
            <a:ext cx="7704138" cy="2308225"/>
          </a:xfrm>
          <a:prstGeom prst="rect">
            <a:avLst/>
          </a:prstGeom>
          <a:noFill/>
          <a:ln w="9525">
            <a:noFill/>
            <a:miter lim="800000"/>
            <a:headEnd/>
            <a:tailEnd/>
          </a:ln>
        </p:spPr>
        <p:txBody>
          <a:bodyPr>
            <a:spAutoFit/>
          </a:bodyPr>
          <a:lstStyle/>
          <a:p>
            <a:pPr rtl="0"/>
            <a:r>
              <a:rPr lang="ar-SA" sz="3600" b="1">
                <a:solidFill>
                  <a:srgbClr val="C00000"/>
                </a:solidFill>
              </a:rPr>
              <a:t>3-</a:t>
            </a:r>
            <a:r>
              <a:rPr lang="ar-SA" sz="3600" b="1"/>
              <a:t> للمسافر القصر في رجوعه حتى يدخل بلده الذي خرج منه.</a:t>
            </a:r>
          </a:p>
          <a:p>
            <a:pPr rtl="0"/>
            <a:r>
              <a:rPr lang="ar-SA" sz="3600" b="1">
                <a:solidFill>
                  <a:srgbClr val="C00000"/>
                </a:solidFill>
              </a:rPr>
              <a:t>4- </a:t>
            </a:r>
            <a:r>
              <a:rPr lang="ar-SA" sz="3600" b="1"/>
              <a:t>إذا كان المطار خارج البلد جاز للمسافر أن يترخص فيه بالقصر والجمع في ذهابه ورجوعه.</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style.rotation</p:attrName>
                                        </p:attrNameLst>
                                      </p:cBhvr>
                                      <p:tavLst>
                                        <p:tav tm="0">
                                          <p:val>
                                            <p:fltVal val="720"/>
                                          </p:val>
                                        </p:tav>
                                        <p:tav tm="100000">
                                          <p:val>
                                            <p:fltVal val="0"/>
                                          </p:val>
                                        </p:tav>
                                      </p:tavLst>
                                    </p:anim>
                                    <p:anim calcmode="lin" valueType="num">
                                      <p:cBhvr>
                                        <p:cTn id="9" dur="500" fill="hold"/>
                                        <p:tgtEl>
                                          <p:spTgt spid="3"/>
                                        </p:tgtEl>
                                        <p:attrNameLst>
                                          <p:attrName>ppt_h</p:attrName>
                                        </p:attrNameLst>
                                      </p:cBhvr>
                                      <p:tavLst>
                                        <p:tav tm="0">
                                          <p:val>
                                            <p:fltVal val="0"/>
                                          </p:val>
                                        </p:tav>
                                        <p:tav tm="100000">
                                          <p:val>
                                            <p:strVal val="#ppt_h"/>
                                          </p:val>
                                        </p:tav>
                                      </p:tavLst>
                                    </p:anim>
                                    <p:anim calcmode="lin" valueType="num">
                                      <p:cBhvr>
                                        <p:cTn id="10" dur="500" fill="hold"/>
                                        <p:tgtEl>
                                          <p:spTgt spid="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SOUND528.WAV"/>
                                        </p:tgtEl>
                                      </p:cMediaNode>
                                    </p:audio>
                                  </p:subTnLst>
                                </p:cTn>
                              </p:par>
                              <p:par>
                                <p:cTn id="11" presetID="1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Righ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par>
                                <p:cTn id="14" presetID="29"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8" dur="500"/>
                                        <p:tgtEl>
                                          <p:spTgt spid="8">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للمسافر القصر في رجوعه حتى يدخل بلده.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p:cTn id="23" dur="5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24" dur="5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5" dur="500"/>
                                        <p:tgtEl>
                                          <p:spTgt spid="8">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إذا كان المطار خارج البلد جاز للمساف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57188" y="549275"/>
            <a:ext cx="8501062" cy="5345113"/>
            <a:chOff x="571472" y="4643446"/>
            <a:chExt cx="6296068" cy="2224102"/>
          </a:xfrm>
        </p:grpSpPr>
        <p:sp>
          <p:nvSpPr>
            <p:cNvPr id="7" name="Rounded Rectangle 9"/>
            <p:cNvSpPr/>
            <p:nvPr/>
          </p:nvSpPr>
          <p:spPr>
            <a:xfrm>
              <a:off x="643192" y="4643446"/>
              <a:ext cx="6143223" cy="1928832"/>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Rounded Rectangle 10"/>
            <p:cNvSpPr/>
            <p:nvPr/>
          </p:nvSpPr>
          <p:spPr>
            <a:xfrm>
              <a:off x="724318" y="4938716"/>
              <a:ext cx="6143222" cy="1928832"/>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9" name="Rounded Rectangle 11"/>
            <p:cNvSpPr/>
            <p:nvPr/>
          </p:nvSpPr>
          <p:spPr>
            <a:xfrm>
              <a:off x="571472" y="4713465"/>
              <a:ext cx="6143222" cy="2000833"/>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5" name="مستطيل 14"/>
          <p:cNvSpPr>
            <a:spLocks noChangeArrowheads="1"/>
          </p:cNvSpPr>
          <p:nvPr/>
        </p:nvSpPr>
        <p:spPr bwMode="auto">
          <a:xfrm>
            <a:off x="1116013" y="908050"/>
            <a:ext cx="6786562" cy="1262063"/>
          </a:xfrm>
          <a:prstGeom prst="rect">
            <a:avLst/>
          </a:prstGeom>
          <a:noFill/>
          <a:ln w="9525">
            <a:noFill/>
            <a:miter lim="800000"/>
            <a:headEnd/>
            <a:tailEnd/>
          </a:ln>
        </p:spPr>
        <p:txBody>
          <a:bodyPr>
            <a:spAutoFit/>
          </a:bodyPr>
          <a:lstStyle/>
          <a:p>
            <a:pPr algn="ctr" rtl="0"/>
            <a:r>
              <a:rPr lang="ar-EG" sz="4400" b="1">
                <a:solidFill>
                  <a:srgbClr val="C00000"/>
                </a:solidFill>
              </a:rPr>
              <a:t>5-</a:t>
            </a:r>
            <a:r>
              <a:rPr lang="ar-EG" sz="3200" b="1"/>
              <a:t> </a:t>
            </a:r>
            <a:r>
              <a:rPr lang="ar-SA" sz="3200" b="1"/>
              <a:t>إذا وصل المسافر بلداً وأراد الإقامة فيه، فله ثلاثة أحوال:</a:t>
            </a:r>
          </a:p>
        </p:txBody>
      </p:sp>
      <p:sp>
        <p:nvSpPr>
          <p:cNvPr id="16" name="مستطيل 15"/>
          <p:cNvSpPr>
            <a:spLocks noChangeArrowheads="1"/>
          </p:cNvSpPr>
          <p:nvPr/>
        </p:nvSpPr>
        <p:spPr bwMode="auto">
          <a:xfrm>
            <a:off x="539750" y="2571750"/>
            <a:ext cx="8064500" cy="2862263"/>
          </a:xfrm>
          <a:prstGeom prst="rect">
            <a:avLst/>
          </a:prstGeom>
          <a:noFill/>
          <a:ln w="9525">
            <a:noFill/>
            <a:miter lim="800000"/>
            <a:headEnd/>
            <a:tailEnd/>
          </a:ln>
        </p:spPr>
        <p:txBody>
          <a:bodyPr>
            <a:spAutoFit/>
          </a:bodyPr>
          <a:lstStyle/>
          <a:p>
            <a:pPr algn="ctr"/>
            <a:r>
              <a:rPr lang="ar-SA" sz="3600" b="1">
                <a:solidFill>
                  <a:srgbClr val="0000FF"/>
                </a:solidFill>
              </a:rPr>
              <a:t>أ-</a:t>
            </a:r>
            <a:r>
              <a:rPr lang="ar-EG" sz="3600" b="1">
                <a:solidFill>
                  <a:srgbClr val="0000FF"/>
                </a:solidFill>
              </a:rPr>
              <a:t> </a:t>
            </a:r>
            <a:r>
              <a:rPr lang="ar-SA" sz="3600" b="1">
                <a:solidFill>
                  <a:srgbClr val="0000FF"/>
                </a:solidFill>
              </a:rPr>
              <a:t>أن ينوي الإقامة أكثر من أربعة أيام، فيجب عليه إتمام الصلاة من أول يوم استقر فيه، ولا يترخص برخص السفر.</a:t>
            </a:r>
          </a:p>
          <a:p>
            <a:pPr algn="ctr"/>
            <a:r>
              <a:rPr lang="ar-SA" sz="3600" b="1">
                <a:solidFill>
                  <a:srgbClr val="0000FF"/>
                </a:solidFill>
              </a:rPr>
              <a:t>ب- أن ينوي الإقامة أربعة أيام فأقل، فيجوز له القصر والترخص برخص السفر جميع المدة.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7"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ppt_x</p:attrName>
                                        </p:attrNameLst>
                                      </p:cBhvr>
                                      <p:tavLst>
                                        <p:tav tm="0">
                                          <p:val>
                                            <p:strVal val="#ppt_x+#ppt_w/2"/>
                                          </p:val>
                                        </p:tav>
                                        <p:tav tm="100000">
                                          <p:val>
                                            <p:strVal val="#ppt_x"/>
                                          </p:val>
                                        </p:tav>
                                      </p:tavLst>
                                    </p:anim>
                                    <p:anim calcmode="lin" valueType="num">
                                      <p:cBhvr>
                                        <p:cTn id="11" dur="500" fill="hold"/>
                                        <p:tgtEl>
                                          <p:spTgt spid="15"/>
                                        </p:tgtEl>
                                        <p:attrNameLst>
                                          <p:attrName>ppt_y</p:attrName>
                                        </p:attrNameLst>
                                      </p:cBhvr>
                                      <p:tavLst>
                                        <p:tav tm="0">
                                          <p:val>
                                            <p:strVal val="#ppt_y"/>
                                          </p:val>
                                        </p:tav>
                                        <p:tav tm="100000">
                                          <p:val>
                                            <p:strVal val="#ppt_y"/>
                                          </p:val>
                                        </p:tav>
                                      </p:tavLst>
                                    </p:anim>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إذا وصل المسافر بلداً وأراد الإقامة فيه.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ppt_x</p:attrName>
                                        </p:attrNameLst>
                                      </p:cBhvr>
                                      <p:tavLst>
                                        <p:tav tm="0">
                                          <p:val>
                                            <p:strVal val="#ppt_x-.2"/>
                                          </p:val>
                                        </p:tav>
                                        <p:tav tm="100000">
                                          <p:val>
                                            <p:strVal val="#ppt_x"/>
                                          </p:val>
                                        </p:tav>
                                      </p:tavLst>
                                    </p:anim>
                                    <p:anim calcmode="lin" valueType="num">
                                      <p:cBhvr>
                                        <p:cTn id="19"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0"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4" name="breeze.wav"/>
                                        </p:tgtEl>
                                      </p:cMediaNode>
                                    </p:audio>
                                  </p:subTnLst>
                                </p:cTn>
                              </p:par>
                              <p:par>
                                <p:cTn id="21" presetID="29" presetClass="entr" presetSubtype="0" fill="hold" nodeType="with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p:cTn id="23" dur="5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24" dur="5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500"/>
                                        <p:tgtEl>
                                          <p:spTgt spid="16">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أن ينوي الإقامة أكثر من أربعة أيام فيجب عليه.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 calcmode="lin" valueType="num">
                                      <p:cBhvr>
                                        <p:cTn id="30" dur="5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31" dur="5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2" dur="500"/>
                                        <p:tgtEl>
                                          <p:spTgt spid="16">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أن ينوي الإقامة أربعة أيام فأق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3627</TotalTime>
  <Words>1185</Words>
  <Application>Microsoft Office PowerPoint</Application>
  <PresentationFormat>عرض على الشاشة (3:4)‏</PresentationFormat>
  <Paragraphs>101</Paragraphs>
  <Slides>25</Slides>
  <Notes>0</Notes>
  <HiddenSlides>0</HiddenSlides>
  <MMClips>0</MMClips>
  <ScaleCrop>false</ScaleCrop>
  <HeadingPairs>
    <vt:vector size="4" baseType="variant">
      <vt:variant>
        <vt:lpstr>سمة</vt:lpstr>
      </vt:variant>
      <vt:variant>
        <vt:i4>1</vt:i4>
      </vt:variant>
      <vt:variant>
        <vt:lpstr>عناوين الشرائح</vt:lpstr>
      </vt:variant>
      <vt:variant>
        <vt:i4>25</vt:i4>
      </vt:variant>
    </vt:vector>
  </HeadingPairs>
  <TitlesOfParts>
    <vt:vector size="26"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vector>
  </TitlesOfParts>
  <Company>( AQSA Comp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الفقه 1م ف2 طالب</dc:title>
  <dc:subject>تابع صلاة أهل الأعذار</dc:subject>
  <dc:creator>ا/بندر الحازمي</dc:creator>
  <cp:keywords>حقيبة إنجاز المعلم والمعلمة</cp:keywords>
  <cp:lastModifiedBy>Top Service</cp:lastModifiedBy>
  <cp:revision>545</cp:revision>
  <dcterms:created xsi:type="dcterms:W3CDTF">2010-08-15T01:21:11Z</dcterms:created>
  <dcterms:modified xsi:type="dcterms:W3CDTF">2016-12-12T16:38:41Z</dcterms:modified>
</cp:coreProperties>
</file>