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5" r:id="rId2"/>
    <p:sldId id="274" r:id="rId3"/>
    <p:sldId id="265" r:id="rId4"/>
    <p:sldId id="257" r:id="rId5"/>
    <p:sldId id="259" r:id="rId6"/>
    <p:sldId id="287" r:id="rId7"/>
    <p:sldId id="267" r:id="rId8"/>
    <p:sldId id="279" r:id="rId9"/>
    <p:sldId id="280" r:id="rId10"/>
    <p:sldId id="288" r:id="rId11"/>
    <p:sldId id="269" r:id="rId12"/>
    <p:sldId id="290" r:id="rId13"/>
    <p:sldId id="292" r:id="rId14"/>
    <p:sldId id="291" r:id="rId15"/>
    <p:sldId id="266" r:id="rId16"/>
    <p:sldId id="289" r:id="rId17"/>
    <p:sldId id="258" r:id="rId18"/>
    <p:sldId id="293" r:id="rId19"/>
    <p:sldId id="281" r:id="rId20"/>
    <p:sldId id="282" r:id="rId21"/>
    <p:sldId id="268" r:id="rId22"/>
    <p:sldId id="294" r:id="rId23"/>
    <p:sldId id="283" r:id="rId24"/>
    <p:sldId id="284" r:id="rId25"/>
    <p:sldId id="273" r:id="rId26"/>
    <p:sldId id="272" r:id="rId27"/>
    <p:sldId id="285" r:id="rId2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184" autoAdjust="0"/>
  </p:normalViewPr>
  <p:slideViewPr>
    <p:cSldViewPr>
      <p:cViewPr varScale="1">
        <p:scale>
          <a:sx n="66" d="100"/>
          <a:sy n="66" d="100"/>
        </p:scale>
        <p:origin x="5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8F9A-7850-4DFB-AAB4-C719CCD1845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7436-CB27-47C8-95B7-2F074E20C2D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09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8F9A-7850-4DFB-AAB4-C719CCD1845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7436-CB27-47C8-95B7-2F074E20C2D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883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8F9A-7850-4DFB-AAB4-C719CCD1845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7436-CB27-47C8-95B7-2F074E20C2D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7354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8F9A-7850-4DFB-AAB4-C719CCD1845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7436-CB27-47C8-95B7-2F074E20C2D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958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8F9A-7850-4DFB-AAB4-C719CCD1845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7436-CB27-47C8-95B7-2F074E20C2D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5152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8F9A-7850-4DFB-AAB4-C719CCD1845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7436-CB27-47C8-95B7-2F074E20C2D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539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8F9A-7850-4DFB-AAB4-C719CCD1845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7436-CB27-47C8-95B7-2F074E20C2D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019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8F9A-7850-4DFB-AAB4-C719CCD1845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7436-CB27-47C8-95B7-2F074E20C2D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6574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8F9A-7850-4DFB-AAB4-C719CCD1845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7436-CB27-47C8-95B7-2F074E20C2D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246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8F9A-7850-4DFB-AAB4-C719CCD1845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7436-CB27-47C8-95B7-2F074E20C2D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4137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8F9A-7850-4DFB-AAB4-C719CCD1845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7436-CB27-47C8-95B7-2F074E20C2D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636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8F9A-7850-4DFB-AAB4-C719CCD1845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47436-CB27-47C8-95B7-2F074E20C2D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9806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 rot="341396">
            <a:off x="2441307" y="3111407"/>
            <a:ext cx="5256599" cy="857256"/>
          </a:xfrm>
          <a:prstGeom prst="rect">
            <a:avLst/>
          </a:prstGeom>
        </p:spPr>
        <p:txBody>
          <a:bodyPr rtlCol="1"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n-cs"/>
              </a:rPr>
              <a:t>حرف ومهن</a:t>
            </a:r>
          </a:p>
        </p:txBody>
      </p:sp>
      <p:sp>
        <p:nvSpPr>
          <p:cNvPr id="5" name="مستطيل 4"/>
          <p:cNvSpPr/>
          <p:nvPr/>
        </p:nvSpPr>
        <p:spPr>
          <a:xfrm rot="273330">
            <a:off x="3920070" y="1680328"/>
            <a:ext cx="27462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الوحدة الرابعة</a:t>
            </a:r>
          </a:p>
        </p:txBody>
      </p:sp>
    </p:spTree>
    <p:extLst>
      <p:ext uri="{BB962C8B-B14F-4D97-AF65-F5344CB8AC3E}">
        <p14:creationId xmlns:p14="http://schemas.microsoft.com/office/powerpoint/2010/main" val="421633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-Point Star 7"/>
          <p:cNvSpPr/>
          <p:nvPr/>
        </p:nvSpPr>
        <p:spPr>
          <a:xfrm>
            <a:off x="506389" y="980728"/>
            <a:ext cx="1728192" cy="1656184"/>
          </a:xfrm>
          <a:prstGeom prst="star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...............</a:t>
            </a:r>
          </a:p>
        </p:txBody>
      </p:sp>
      <p:sp>
        <p:nvSpPr>
          <p:cNvPr id="9" name="6-Point Star 8"/>
          <p:cNvSpPr/>
          <p:nvPr/>
        </p:nvSpPr>
        <p:spPr>
          <a:xfrm>
            <a:off x="2699792" y="980728"/>
            <a:ext cx="1728192" cy="1656184"/>
          </a:xfrm>
          <a:prstGeom prst="star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...............</a:t>
            </a:r>
          </a:p>
        </p:txBody>
      </p:sp>
      <p:sp>
        <p:nvSpPr>
          <p:cNvPr id="10" name="6-Point Star 9"/>
          <p:cNvSpPr/>
          <p:nvPr/>
        </p:nvSpPr>
        <p:spPr>
          <a:xfrm>
            <a:off x="1835696" y="2512269"/>
            <a:ext cx="1728192" cy="1656184"/>
          </a:xfrm>
          <a:prstGeom prst="star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...............</a:t>
            </a:r>
          </a:p>
        </p:txBody>
      </p:sp>
      <p:sp>
        <p:nvSpPr>
          <p:cNvPr id="11" name="6-Point Star 10"/>
          <p:cNvSpPr/>
          <p:nvPr/>
        </p:nvSpPr>
        <p:spPr>
          <a:xfrm>
            <a:off x="4110953" y="2510299"/>
            <a:ext cx="1728192" cy="1656184"/>
          </a:xfrm>
          <a:prstGeom prst="star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...............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2508800" y="4107970"/>
            <a:ext cx="1728192" cy="1656184"/>
          </a:xfrm>
          <a:prstGeom prst="star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...............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4644008" y="4168453"/>
            <a:ext cx="1728192" cy="1656184"/>
          </a:xfrm>
          <a:prstGeom prst="star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...............</a:t>
            </a:r>
          </a:p>
        </p:txBody>
      </p:sp>
      <p:sp>
        <p:nvSpPr>
          <p:cNvPr id="14" name="6-Point Star 13"/>
          <p:cNvSpPr/>
          <p:nvPr/>
        </p:nvSpPr>
        <p:spPr>
          <a:xfrm>
            <a:off x="6804248" y="4168453"/>
            <a:ext cx="1728192" cy="1656184"/>
          </a:xfrm>
          <a:prstGeom prst="star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..............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9065" y="1480432"/>
            <a:ext cx="9120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إلى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2607" y="1485654"/>
            <a:ext cx="9120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على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19047" y="3015225"/>
            <a:ext cx="9120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3790" y="3013100"/>
            <a:ext cx="9120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12342" y="4673379"/>
            <a:ext cx="9120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عن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2102" y="4686752"/>
            <a:ext cx="9120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25463" y="4612896"/>
            <a:ext cx="9120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بـ</a:t>
            </a:r>
          </a:p>
        </p:txBody>
      </p:sp>
    </p:spTree>
    <p:extLst>
      <p:ext uri="{BB962C8B-B14F-4D97-AF65-F5344CB8AC3E}">
        <p14:creationId xmlns:p14="http://schemas.microsoft.com/office/powerpoint/2010/main" val="136705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697250"/>
            <a:ext cx="820891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2- الكلمات التي تجرها هذه الحروف أسماء أم أفعال؟</a:t>
            </a:r>
          </a:p>
          <a:p>
            <a:pPr algn="ctr"/>
            <a:endParaRPr lang="ar-EG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ar-E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.............................</a:t>
            </a:r>
          </a:p>
          <a:p>
            <a:pPr algn="ctr"/>
            <a:endParaRPr lang="ar-EG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ar-EG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ar-E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3- العلامة الإعرابية للاسم المجرور هي: .............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2285" y="2721114"/>
            <a:ext cx="2952328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أسماء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74" y="4233282"/>
            <a:ext cx="2952328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الكسرة</a:t>
            </a:r>
          </a:p>
        </p:txBody>
      </p:sp>
    </p:spTree>
    <p:extLst>
      <p:ext uri="{BB962C8B-B14F-4D97-AF65-F5344CB8AC3E}">
        <p14:creationId xmlns:p14="http://schemas.microsoft.com/office/powerpoint/2010/main" val="17281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3707904" y="549951"/>
            <a:ext cx="2002233" cy="99935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أحــلل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2116" y="1597022"/>
            <a:ext cx="36369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أكمل الجدول الآتي: 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88926"/>
              </p:ext>
            </p:extLst>
          </p:nvPr>
        </p:nvGraphicFramePr>
        <p:xfrm>
          <a:off x="539552" y="2352625"/>
          <a:ext cx="7992889" cy="376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4459">
                <a:tc>
                  <a:txBody>
                    <a:bodyPr/>
                    <a:lstStyle/>
                    <a:p>
                      <a:pPr algn="ctr"/>
                      <a:r>
                        <a:rPr lang="ar-EG" sz="3200" dirty="0"/>
                        <a:t>العلامة الإعرابية 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3200" dirty="0"/>
                        <a:t>الاسم المجرور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3200" dirty="0"/>
                        <a:t>حرف الجر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3200" dirty="0"/>
                        <a:t>الأمثلة 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037">
                <a:tc>
                  <a:txBody>
                    <a:bodyPr/>
                    <a:lstStyle/>
                    <a:p>
                      <a:pPr algn="ctr"/>
                      <a:r>
                        <a:rPr lang="ar-EG" sz="3600" b="1" dirty="0"/>
                        <a:t>الكسرة 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3600" b="1" dirty="0"/>
                        <a:t>ظهره 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519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519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4175160" y="3862344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على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122116" y="3699029"/>
            <a:ext cx="3366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/>
              <a:t>لأن يغدو أحدكم فيحتطب على ظهره </a:t>
            </a:r>
            <a:endParaRPr lang="en-US" sz="2800" dirty="0"/>
          </a:p>
        </p:txBody>
      </p:sp>
      <p:sp>
        <p:nvSpPr>
          <p:cNvPr id="9" name="مستطيل 8"/>
          <p:cNvSpPr/>
          <p:nvPr/>
        </p:nvSpPr>
        <p:spPr>
          <a:xfrm>
            <a:off x="5392346" y="5011930"/>
            <a:ext cx="30964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/>
              <a:t>الاستغناء بالعمل خير من سؤال الناس</a:t>
            </a:r>
            <a:endParaRPr lang="en-US" sz="2800" dirty="0"/>
          </a:p>
        </p:txBody>
      </p:sp>
      <p:sp>
        <p:nvSpPr>
          <p:cNvPr id="10" name="مستطيل 9"/>
          <p:cNvSpPr/>
          <p:nvPr/>
        </p:nvSpPr>
        <p:spPr>
          <a:xfrm>
            <a:off x="4247295" y="5427429"/>
            <a:ext cx="577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من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446068" y="4719540"/>
            <a:ext cx="378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بـ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572022" y="4719542"/>
            <a:ext cx="873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العمل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11893" y="4719541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الكسرة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532338" y="5427429"/>
            <a:ext cx="896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سؤال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69912" y="5427429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الكسرة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64124"/>
              </p:ext>
            </p:extLst>
          </p:nvPr>
        </p:nvGraphicFramePr>
        <p:xfrm>
          <a:off x="611560" y="620688"/>
          <a:ext cx="7992889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6104">
                <a:tc>
                  <a:txBody>
                    <a:bodyPr/>
                    <a:lstStyle/>
                    <a:p>
                      <a:pPr algn="ctr"/>
                      <a:r>
                        <a:rPr lang="ar-EG" sz="3200" dirty="0"/>
                        <a:t>العلامة الإعرابية 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3200" dirty="0"/>
                        <a:t>الاسم المجرور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3200" dirty="0"/>
                        <a:t>حرف الجر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3200" dirty="0"/>
                        <a:t>الأمثلة 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246">
                <a:tc>
                  <a:txBody>
                    <a:bodyPr/>
                    <a:lstStyle/>
                    <a:p>
                      <a:pPr algn="ctr"/>
                      <a:r>
                        <a:rPr lang="ar-EG" sz="3600" b="1" dirty="0"/>
                        <a:t> </a:t>
                      </a:r>
                      <a:endParaRPr lang="en-US" sz="3600" b="1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3600" b="1" dirty="0"/>
                        <a:t>عبد الله</a:t>
                      </a:r>
                      <a:r>
                        <a:rPr lang="ar-EG" sz="3600" b="1" baseline="0" dirty="0"/>
                        <a:t> </a:t>
                      </a:r>
                      <a:r>
                        <a:rPr lang="ar-EG" sz="3600" b="1" dirty="0"/>
                        <a:t> </a:t>
                      </a:r>
                      <a:endParaRPr lang="en-US" sz="3600" b="1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342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796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3600" b="1" dirty="0"/>
                        <a:t>الزيت</a:t>
                      </a:r>
                      <a:endParaRPr lang="en-US" sz="3600" b="1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4449613" y="5133843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لـ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452312" y="4595233"/>
            <a:ext cx="3096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/>
              <a:t>أُحب من يحوِّل الطين إلى آنية للزيت أو العطر</a:t>
            </a:r>
            <a:endParaRPr lang="en-US" sz="2400" dirty="0"/>
          </a:p>
        </p:txBody>
      </p:sp>
      <p:sp>
        <p:nvSpPr>
          <p:cNvPr id="8" name="مستطيل 7"/>
          <p:cNvSpPr/>
          <p:nvPr/>
        </p:nvSpPr>
        <p:spPr>
          <a:xfrm>
            <a:off x="4266405" y="2276872"/>
            <a:ext cx="630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عن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300295" y="2060848"/>
            <a:ext cx="3400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/>
              <a:t>عن عبد الله بن عمر رضي الله عنه قال: قال النبي ﷺ:(ما يزال العبد يسأل الناس حتى يأتي يوم القيامة وليس في وجهه مزعة لحم</a:t>
            </a:r>
            <a:r>
              <a:rPr lang="ar-EG" sz="1600" b="1" dirty="0"/>
              <a:t>) </a:t>
            </a:r>
            <a:r>
              <a:rPr lang="ar-EG" b="1" dirty="0"/>
              <a:t>رواه البخاري رقم 1474</a:t>
            </a:r>
            <a:endParaRPr lang="en-US" sz="2800" dirty="0"/>
          </a:p>
        </p:txBody>
      </p:sp>
      <p:sp>
        <p:nvSpPr>
          <p:cNvPr id="11" name="مستطيل 10"/>
          <p:cNvSpPr/>
          <p:nvPr/>
        </p:nvSpPr>
        <p:spPr>
          <a:xfrm>
            <a:off x="971600" y="2306924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الكسرة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941657" y="3284984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الكسرة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361447" y="3284983"/>
            <a:ext cx="546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في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660763" y="3284982"/>
            <a:ext cx="941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وجهه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971600" y="4224510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الكسرة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941656" y="5243059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الكسرة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272015" y="4170245"/>
            <a:ext cx="59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إلى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925258" y="4285949"/>
            <a:ext cx="676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آنية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Wave 3"/>
          <p:cNvSpPr/>
          <p:nvPr/>
        </p:nvSpPr>
        <p:spPr>
          <a:xfrm>
            <a:off x="3563888" y="476672"/>
            <a:ext cx="2002233" cy="99935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أستنتج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395536" y="1988840"/>
            <a:ext cx="820891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حروف الجر هي حروف تجر الاسم الواقع بعدها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من حروف الجر:</a:t>
            </a:r>
          </a:p>
          <a:p>
            <a:pPr algn="ctr"/>
            <a:r>
              <a:rPr lang="ar-E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(من – إلى – عن – على – في – الباء – اللام)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الاسم الذي يقع بعد حرف الجر يسمى الاسم المجرور.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علامة جر الاسم المجرور بحرف الجر هنا الكسرة. </a:t>
            </a:r>
          </a:p>
        </p:txBody>
      </p:sp>
    </p:spTree>
    <p:extLst>
      <p:ext uri="{BB962C8B-B14F-4D97-AF65-F5344CB8AC3E}">
        <p14:creationId xmlns:p14="http://schemas.microsoft.com/office/powerpoint/2010/main" val="399555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 rot="190417">
            <a:off x="6402079" y="579218"/>
            <a:ext cx="1714496" cy="65330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b="1" dirty="0"/>
              <a:t>أطبق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384257"/>
            <a:ext cx="74731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أضع في كل فراغ مما يأتي حرف جر مناسباً: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1877" y="2132856"/>
            <a:ext cx="655272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Low">
              <a:buFont typeface="Wingdings" pitchFamily="2" charset="2"/>
              <a:buChar char="Ø"/>
            </a:pPr>
            <a:r>
              <a:rPr lang="ar-EG" sz="3600" b="1" dirty="0">
                <a:solidFill>
                  <a:srgbClr val="C00000"/>
                </a:solidFill>
              </a:rPr>
              <a:t>يوصينا ديننا..........إتقان العمل، ويحثنا........السعي، وكسب العيش بالحلال، ويؤكد على إعطاء العمل حقه، كي نصل........القمة.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234" y="2132855"/>
            <a:ext cx="7200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EG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7218" y="2678737"/>
            <a:ext cx="9361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على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3781" y="3708321"/>
            <a:ext cx="7200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إلى </a:t>
            </a:r>
          </a:p>
        </p:txBody>
      </p:sp>
    </p:spTree>
    <p:extLst>
      <p:ext uri="{BB962C8B-B14F-4D97-AF65-F5344CB8AC3E}">
        <p14:creationId xmlns:p14="http://schemas.microsoft.com/office/powerpoint/2010/main" val="27085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55501" y="624980"/>
            <a:ext cx="683299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2- أضع في كل فراغ اسما مجروراً مناسباً من الكلمات في الشكل المقابل: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2758" y="2090752"/>
            <a:ext cx="7130488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ar-EG" sz="3200" b="1" dirty="0">
                <a:solidFill>
                  <a:srgbClr val="C00000"/>
                </a:solidFill>
              </a:rPr>
              <a:t>إن كان الكلام من فضة فالسكوت من...............</a:t>
            </a:r>
          </a:p>
          <a:p>
            <a:pPr marL="285750" indent="-285750">
              <a:buFont typeface="Wingdings" pitchFamily="2" charset="2"/>
              <a:buChar char="§"/>
            </a:pPr>
            <a:endParaRPr lang="ar-EG" sz="3200" b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ar-EG" sz="3200" b="1" dirty="0">
                <a:solidFill>
                  <a:srgbClr val="C00000"/>
                </a:solidFill>
              </a:rPr>
              <a:t>الجود بـ..............أقصى غاية الجود.</a:t>
            </a:r>
          </a:p>
          <a:p>
            <a:pPr marL="285750" indent="-285750">
              <a:buFont typeface="Wingdings" pitchFamily="2" charset="2"/>
              <a:buChar char="§"/>
            </a:pPr>
            <a:endParaRPr lang="ar-EG" sz="3200" b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ar-EG" sz="3200" b="1" dirty="0">
                <a:solidFill>
                  <a:srgbClr val="C00000"/>
                </a:solidFill>
              </a:rPr>
              <a:t>إنَّ غداً لـ.............قريب. </a:t>
            </a:r>
          </a:p>
          <a:p>
            <a:pPr marL="285750" indent="-285750">
              <a:buFont typeface="Wingdings" pitchFamily="2" charset="2"/>
              <a:buChar char="§"/>
            </a:pPr>
            <a:endParaRPr lang="ar-EG" sz="3200" b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ar-EG" sz="3200" b="1" dirty="0">
                <a:solidFill>
                  <a:srgbClr val="C00000"/>
                </a:solidFill>
              </a:rPr>
              <a:t>أكرم النفس عن..................</a:t>
            </a:r>
          </a:p>
        </p:txBody>
      </p:sp>
      <p:sp>
        <p:nvSpPr>
          <p:cNvPr id="14" name="Flowchart: Preparation 13"/>
          <p:cNvSpPr/>
          <p:nvPr/>
        </p:nvSpPr>
        <p:spPr>
          <a:xfrm>
            <a:off x="539552" y="3874263"/>
            <a:ext cx="1472098" cy="965069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7030A0"/>
                </a:solidFill>
              </a:rPr>
              <a:t>النفس</a:t>
            </a:r>
          </a:p>
        </p:txBody>
      </p:sp>
      <p:sp>
        <p:nvSpPr>
          <p:cNvPr id="16" name="Flowchart: Preparation 15"/>
          <p:cNvSpPr/>
          <p:nvPr/>
        </p:nvSpPr>
        <p:spPr>
          <a:xfrm>
            <a:off x="539552" y="4884305"/>
            <a:ext cx="1490887" cy="1033909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7030A0"/>
                </a:solidFill>
              </a:rPr>
              <a:t>ذهب</a:t>
            </a:r>
          </a:p>
        </p:txBody>
      </p:sp>
      <p:sp>
        <p:nvSpPr>
          <p:cNvPr id="17" name="Flowchart: Preparation 16"/>
          <p:cNvSpPr/>
          <p:nvPr/>
        </p:nvSpPr>
        <p:spPr>
          <a:xfrm>
            <a:off x="2030439" y="4900708"/>
            <a:ext cx="1675972" cy="1019241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7030A0"/>
                </a:solidFill>
              </a:rPr>
              <a:t>ناظره</a:t>
            </a:r>
          </a:p>
        </p:txBody>
      </p:sp>
      <p:sp>
        <p:nvSpPr>
          <p:cNvPr id="18" name="Flowchart: Preparation 17"/>
          <p:cNvSpPr/>
          <p:nvPr/>
        </p:nvSpPr>
        <p:spPr>
          <a:xfrm>
            <a:off x="2011651" y="3874262"/>
            <a:ext cx="1694760" cy="1001841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7030A0"/>
                </a:solidFill>
              </a:rPr>
              <a:t>العيوب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1650" y="2000806"/>
            <a:ext cx="80021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</a:rPr>
              <a:t>ذهب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60627" y="2948513"/>
            <a:ext cx="89960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</a:rPr>
              <a:t>النفس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12393" y="3991018"/>
            <a:ext cx="93487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</a:rPr>
              <a:t>ناظره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52918" y="4900708"/>
            <a:ext cx="108876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</a:rPr>
              <a:t>العيوب</a:t>
            </a:r>
          </a:p>
        </p:txBody>
      </p:sp>
    </p:spTree>
    <p:extLst>
      <p:ext uri="{BB962C8B-B14F-4D97-AF65-F5344CB8AC3E}">
        <p14:creationId xmlns:p14="http://schemas.microsoft.com/office/powerpoint/2010/main" val="390955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4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66254"/>
            <a:ext cx="75608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EG" sz="3600" b="1" dirty="0">
                <a:solidFill>
                  <a:srgbClr val="7030A0"/>
                </a:solidFill>
              </a:rPr>
              <a:t>3- أجيب حسب ما هو مطلوب بين القوسين: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73751"/>
            <a:ext cx="7992888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سملت على أخي. </a:t>
            </a:r>
          </a:p>
          <a:p>
            <a:pPr algn="ctr">
              <a:lnSpc>
                <a:spcPct val="150000"/>
              </a:lnSpc>
            </a:pPr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(أضع مكان الاسم المجرور المذكر اسمًا مؤنثاً)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نظرت إلى قمة الجبل. </a:t>
            </a:r>
          </a:p>
          <a:p>
            <a:pPr algn="ctr">
              <a:lnSpc>
                <a:spcPct val="150000"/>
              </a:lnSpc>
            </a:pPr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(أضع مكان الاسم المجرور المفرد جمع تكسير)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ar-EG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613976"/>
            <a:ext cx="2232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/>
              <a:t>(أختي)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3284984"/>
            <a:ext cx="2232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/>
              <a:t>(الجبال)</a:t>
            </a:r>
          </a:p>
        </p:txBody>
      </p:sp>
    </p:spTree>
    <p:extLst>
      <p:ext uri="{BB962C8B-B14F-4D97-AF65-F5344CB8AC3E}">
        <p14:creationId xmlns:p14="http://schemas.microsoft.com/office/powerpoint/2010/main" val="19706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272" y="622429"/>
            <a:ext cx="75608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EG" sz="3600" b="1" dirty="0">
                <a:solidFill>
                  <a:srgbClr val="7030A0"/>
                </a:solidFill>
              </a:rPr>
              <a:t>3- أجيب حسب ما هو مطلوب بين القوسين: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7992888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ar-EG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للوالدين حق عظيم. </a:t>
            </a:r>
          </a:p>
          <a:p>
            <a:pPr algn="ctr">
              <a:lnSpc>
                <a:spcPct val="150000"/>
              </a:lnSpc>
            </a:pPr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(أضع مكان الاسم المجرور المثنى اسماً مفرداً)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EG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نفتخر بالمواطنين الصالحين. </a:t>
            </a:r>
          </a:p>
          <a:p>
            <a:pPr algn="ctr">
              <a:lnSpc>
                <a:spcPct val="150000"/>
              </a:lnSpc>
            </a:pPr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(أضع مكان جمع المذكر السالم جمع مؤنث سالماً)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1764105"/>
            <a:ext cx="2232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/>
              <a:t>(الوالد)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169" y="3717032"/>
            <a:ext cx="38164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/>
              <a:t>(المواطنات، الصالحات)</a:t>
            </a:r>
          </a:p>
        </p:txBody>
      </p:sp>
    </p:spTree>
    <p:extLst>
      <p:ext uri="{BB962C8B-B14F-4D97-AF65-F5344CB8AC3E}">
        <p14:creationId xmlns:p14="http://schemas.microsoft.com/office/powerpoint/2010/main" val="25382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992888" cy="10772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EG" sz="3200" b="1" dirty="0"/>
              <a:t>4- أربط الوظيفة النحوية في العمود الأول بالحالة الإعرابية في العمود الثاني والعلامة الإعرابية في العمود الثالث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631443"/>
              </p:ext>
            </p:extLst>
          </p:nvPr>
        </p:nvGraphicFramePr>
        <p:xfrm>
          <a:off x="5868144" y="2060848"/>
          <a:ext cx="2471936" cy="404822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31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الوظيفة النحوية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1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المفعول به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31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الخبر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1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>
                          <a:solidFill>
                            <a:schemeClr val="tx1"/>
                          </a:solidFill>
                        </a:rPr>
                        <a:t>الاسم المجرور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31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المبتدأ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31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المفعول المطلق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31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الفاعل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110240"/>
              </p:ext>
            </p:extLst>
          </p:nvPr>
        </p:nvGraphicFramePr>
        <p:xfrm>
          <a:off x="971600" y="2060848"/>
          <a:ext cx="4824536" cy="396543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41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الحالة الإعرابية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العلامة الإعرابية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790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الرفع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الضمة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790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النصب</a:t>
                      </a:r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الفتحة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9790"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الجر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000" b="1" dirty="0"/>
                        <a:t>الكسرة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رابط كسهم مستقيم 2"/>
          <p:cNvCxnSpPr/>
          <p:nvPr/>
        </p:nvCxnSpPr>
        <p:spPr>
          <a:xfrm flipH="1">
            <a:off x="5148064" y="2924944"/>
            <a:ext cx="1440160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4932040" y="4077072"/>
            <a:ext cx="1656184" cy="1227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 flipV="1">
            <a:off x="4932040" y="3068960"/>
            <a:ext cx="163509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 flipV="1">
            <a:off x="5148064" y="4162701"/>
            <a:ext cx="1296144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 flipV="1">
            <a:off x="4824028" y="3115768"/>
            <a:ext cx="1872208" cy="2684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flipH="1" flipV="1">
            <a:off x="2717794" y="3210035"/>
            <a:ext cx="1404156" cy="29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H="1" flipV="1">
            <a:off x="2663788" y="4362163"/>
            <a:ext cx="1404156" cy="29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flipH="1" flipV="1">
            <a:off x="2771800" y="5514291"/>
            <a:ext cx="1404156" cy="29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F889DE51-9356-4B68-A643-77AA8FF63CB4}"/>
              </a:ext>
            </a:extLst>
          </p:cNvPr>
          <p:cNvCxnSpPr>
            <a:cxnSpLocks/>
          </p:cNvCxnSpPr>
          <p:nvPr/>
        </p:nvCxnSpPr>
        <p:spPr>
          <a:xfrm flipH="1" flipV="1">
            <a:off x="5014595" y="3115768"/>
            <a:ext cx="1653092" cy="14913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7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47A4A0-79E3-4CFC-9815-02F7E5BBD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5400600" cy="5289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2274838"/>
            <a:ext cx="3842624" cy="230832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الوظيفة النحوية </a:t>
            </a:r>
          </a:p>
        </p:txBody>
      </p:sp>
    </p:spTree>
    <p:extLst>
      <p:ext uri="{BB962C8B-B14F-4D97-AF65-F5344CB8AC3E}">
        <p14:creationId xmlns:p14="http://schemas.microsoft.com/office/powerpoint/2010/main" val="154842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mohandes\Desktop\بوربوينت\اشكال تلقائية وايقونات\d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13" y="415803"/>
            <a:ext cx="3816424" cy="152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5749" y="856179"/>
            <a:ext cx="13681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/>
              <a:t>أعرب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40595"/>
              </p:ext>
            </p:extLst>
          </p:nvPr>
        </p:nvGraphicFramePr>
        <p:xfrm>
          <a:off x="611560" y="2132856"/>
          <a:ext cx="7884930" cy="399262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628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53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نموذج معرب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أشارك في الإعراب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600" b="1" dirty="0"/>
                        <a:t>أعرب الكلمات الملونة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883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لأن</a:t>
                      </a:r>
                      <a:r>
                        <a:rPr lang="ar-EG" sz="2800" b="1" baseline="0" dirty="0"/>
                        <a:t> يغدو أحدكم فيحتطب </a:t>
                      </a:r>
                      <a:r>
                        <a:rPr lang="ar-EG" sz="2800" b="1" baseline="0" dirty="0">
                          <a:solidFill>
                            <a:srgbClr val="FF0000"/>
                          </a:solidFill>
                        </a:rPr>
                        <a:t>على</a:t>
                      </a:r>
                      <a:r>
                        <a:rPr lang="ar-EG" sz="2800" b="1" baseline="0" dirty="0"/>
                        <a:t> </a:t>
                      </a:r>
                      <a:r>
                        <a:rPr lang="ar-EG" sz="2800" b="1" baseline="0" dirty="0">
                          <a:solidFill>
                            <a:srgbClr val="0070C0"/>
                          </a:solidFill>
                        </a:rPr>
                        <a:t>ظهره</a:t>
                      </a:r>
                      <a:r>
                        <a:rPr lang="ar-EG" sz="2800" b="1" baseline="0" dirty="0"/>
                        <a:t>.</a:t>
                      </a:r>
                      <a:endParaRPr lang="ar-EG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الاستغناء</a:t>
                      </a:r>
                      <a:r>
                        <a:rPr lang="ar-EG" sz="2800" b="1" baseline="0" dirty="0"/>
                        <a:t> </a:t>
                      </a:r>
                      <a:r>
                        <a:rPr lang="ar-EG" sz="2800" b="1" baseline="0" dirty="0">
                          <a:solidFill>
                            <a:srgbClr val="FF0000"/>
                          </a:solidFill>
                        </a:rPr>
                        <a:t>با</a:t>
                      </a:r>
                      <a:r>
                        <a:rPr lang="ar-EG" sz="2800" b="1" baseline="0" dirty="0">
                          <a:solidFill>
                            <a:srgbClr val="0070C0"/>
                          </a:solidFill>
                        </a:rPr>
                        <a:t>لعمل </a:t>
                      </a:r>
                      <a:endParaRPr lang="ar-EG" sz="2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خير </a:t>
                      </a:r>
                      <a:r>
                        <a:rPr lang="ar-EG" sz="2800" b="1" dirty="0">
                          <a:solidFill>
                            <a:srgbClr val="FF0000"/>
                          </a:solidFill>
                        </a:rPr>
                        <a:t>من</a:t>
                      </a:r>
                      <a:r>
                        <a:rPr lang="ar-EG" sz="2800" b="1" dirty="0"/>
                        <a:t> </a:t>
                      </a:r>
                      <a:r>
                        <a:rPr lang="ar-EG" sz="2800" b="1" dirty="0">
                          <a:solidFill>
                            <a:srgbClr val="0070C0"/>
                          </a:solidFill>
                        </a:rPr>
                        <a:t>سؤال</a:t>
                      </a:r>
                      <a:r>
                        <a:rPr lang="ar-EG" sz="2800" b="1" baseline="0" dirty="0"/>
                        <a:t> الناس </a:t>
                      </a:r>
                      <a:endParaRPr lang="ar-EG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11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>
                          <a:solidFill>
                            <a:srgbClr val="FF0000"/>
                          </a:solidFill>
                        </a:rPr>
                        <a:t>على:</a:t>
                      </a:r>
                      <a:r>
                        <a:rPr lang="ar-EG" sz="2800" b="1" dirty="0"/>
                        <a:t> حرف جر</a:t>
                      </a:r>
                    </a:p>
                    <a:p>
                      <a:pPr algn="ctr" rtl="1"/>
                      <a:r>
                        <a:rPr lang="ar-EG" sz="2800" b="1" dirty="0">
                          <a:solidFill>
                            <a:srgbClr val="0070C0"/>
                          </a:solidFill>
                        </a:rPr>
                        <a:t>ظهره</a:t>
                      </a:r>
                      <a:r>
                        <a:rPr lang="ar-EG" sz="2800" b="1" dirty="0"/>
                        <a:t>: اسم مجرور وعلامة جره  الكسرة</a:t>
                      </a:r>
                      <a:r>
                        <a:rPr lang="ar-EG" sz="2800" b="1" baseline="0" dirty="0"/>
                        <a:t> الظاهرة تحت آخره.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>
                          <a:solidFill>
                            <a:srgbClr val="FF0000"/>
                          </a:solidFill>
                        </a:rPr>
                        <a:t>الباء:</a:t>
                      </a:r>
                      <a:r>
                        <a:rPr lang="ar-EG" sz="2800" b="1" dirty="0"/>
                        <a:t> حرف</a:t>
                      </a:r>
                      <a:r>
                        <a:rPr lang="ar-EG" sz="2800" b="1" baseline="0" dirty="0"/>
                        <a:t>.......</a:t>
                      </a:r>
                    </a:p>
                    <a:p>
                      <a:pPr algn="ctr" rtl="1"/>
                      <a:r>
                        <a:rPr lang="ar-EG" sz="2800" b="1" baseline="0" dirty="0">
                          <a:solidFill>
                            <a:srgbClr val="0070C0"/>
                          </a:solidFill>
                        </a:rPr>
                        <a:t>العمل</a:t>
                      </a:r>
                      <a:r>
                        <a:rPr lang="ar-EG" sz="2800" b="1" baseline="0" dirty="0"/>
                        <a:t>: اسم مجرور........................</a:t>
                      </a:r>
                      <a:endParaRPr lang="ar-EG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>
                          <a:solidFill>
                            <a:srgbClr val="FF0000"/>
                          </a:solidFill>
                        </a:rPr>
                        <a:t>من</a:t>
                      </a:r>
                      <a:r>
                        <a:rPr lang="ar-EG" sz="2800" b="1" baseline="0" dirty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ar-EG" sz="2800" b="1" baseline="0" dirty="0"/>
                        <a:t>............ </a:t>
                      </a:r>
                      <a:r>
                        <a:rPr lang="ar-EG" sz="2800" b="1" baseline="0" dirty="0">
                          <a:solidFill>
                            <a:srgbClr val="0070C0"/>
                          </a:solidFill>
                        </a:rPr>
                        <a:t>سؤال</a:t>
                      </a:r>
                      <a:r>
                        <a:rPr lang="ar-EG" sz="2800" b="1" baseline="0" dirty="0"/>
                        <a:t>:.............................</a:t>
                      </a:r>
                      <a:endParaRPr lang="ar-EG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61274" y="4057908"/>
            <a:ext cx="1152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7030A0"/>
                </a:solidFill>
              </a:rPr>
              <a:t>جــر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4949118"/>
            <a:ext cx="20215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وعلامة جره الكسرة الظاهرة تحت آخره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4273932"/>
            <a:ext cx="23762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حرف جر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4720114"/>
            <a:ext cx="21602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اسم مجرور وعلامة جره الكسرة الظاهرة تحت آخره</a:t>
            </a:r>
          </a:p>
        </p:txBody>
      </p:sp>
    </p:spTree>
    <p:extLst>
      <p:ext uri="{BB962C8B-B14F-4D97-AF65-F5344CB8AC3E}">
        <p14:creationId xmlns:p14="http://schemas.microsoft.com/office/powerpoint/2010/main" val="28656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266028" y="583814"/>
            <a:ext cx="2880320" cy="720080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rgbClr val="FF0000"/>
                </a:solidFill>
              </a:rPr>
              <a:t>أتعلم وأتسلى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1484784"/>
            <a:ext cx="5904656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EG" sz="3600" b="1" dirty="0"/>
              <a:t>أمثِّل الحوار الآتي مع من بجانبي: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47" y="2492896"/>
            <a:ext cx="1714287" cy="182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47283"/>
            <a:ext cx="1918164" cy="169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72" y="3866872"/>
            <a:ext cx="2001280" cy="173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3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340768"/>
            <a:ext cx="770485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نورة: </a:t>
            </a:r>
            <a:r>
              <a:rPr lang="ar-EG" sz="3600" b="1" dirty="0"/>
              <a:t>ما هذه اللوحات الجميلة يا فواز؟</a:t>
            </a:r>
          </a:p>
          <a:p>
            <a:r>
              <a:rPr lang="ar-EG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فواز:</a:t>
            </a:r>
            <a:r>
              <a:rPr lang="ar-EG" sz="3600" b="1" dirty="0"/>
              <a:t> هذه لوحات كلفنا بها معلم اللغة العربية. </a:t>
            </a:r>
          </a:p>
          <a:p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نورة</a:t>
            </a:r>
            <a:r>
              <a:rPr lang="ar-EG" sz="3600" b="1" dirty="0"/>
              <a:t>: وما علاقة معلم اللغة العربية بالرسم؟</a:t>
            </a:r>
          </a:p>
          <a:p>
            <a:r>
              <a:rPr lang="ar-EG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فواز</a:t>
            </a:r>
            <a:r>
              <a:rPr lang="ar-EG" sz="3600" b="1" dirty="0"/>
              <a:t>: طلب منا معلمنا تحويل بعض المعلومات المكتوبة إلى صورة مرسومة؛ فالصورة تبقى في الذاكرة مدة أطول من الكملة المكتوبة. فاخترت موضوع (علامات الإعراب الأصلية) </a:t>
            </a:r>
          </a:p>
        </p:txBody>
      </p:sp>
    </p:spTree>
    <p:extLst>
      <p:ext uri="{BB962C8B-B14F-4D97-AF65-F5344CB8AC3E}">
        <p14:creationId xmlns:p14="http://schemas.microsoft.com/office/powerpoint/2010/main" val="10556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20688"/>
            <a:ext cx="7986222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نورة</a:t>
            </a:r>
            <a:r>
              <a:rPr lang="ar-EG" sz="3200" b="1" dirty="0"/>
              <a:t>: وكيف تكون هذه الصورة معبرة عن علامات الإعراب الأصلية؟</a:t>
            </a:r>
          </a:p>
          <a:p>
            <a:r>
              <a:rPr lang="ar-EG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فواز</a:t>
            </a:r>
            <a:r>
              <a:rPr lang="ar-EG" sz="3200" b="1" dirty="0"/>
              <a:t>: إن تأملت الصور قليلاً وفكرت، توصلت للإجابة بنفسك.</a:t>
            </a:r>
          </a:p>
          <a:p>
            <a:r>
              <a:rPr lang="ar-E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نورة:</a:t>
            </a:r>
            <a:r>
              <a:rPr lang="ar-EG" sz="3200" b="1" dirty="0"/>
              <a:t> إذن دعني أفكر. </a:t>
            </a:r>
          </a:p>
          <a:p>
            <a:r>
              <a:rPr lang="ar-EG" sz="3200" b="1" dirty="0"/>
              <a:t>(بعد تفكير): نعم نعم وجدتها.</a:t>
            </a:r>
          </a:p>
          <a:p>
            <a:r>
              <a:rPr lang="ar-EG" sz="3200" b="1" dirty="0"/>
              <a:t>اللوحة الأولي تقول: </a:t>
            </a:r>
            <a:r>
              <a:rPr lang="ar-EG" sz="3200" b="1" dirty="0">
                <a:solidFill>
                  <a:srgbClr val="FF0000"/>
                </a:solidFill>
              </a:rPr>
              <a:t>رفعت</a:t>
            </a:r>
            <a:r>
              <a:rPr lang="ar-EG" sz="3200" b="1" dirty="0"/>
              <a:t> الأم ابنها </a:t>
            </a:r>
            <a:r>
              <a:rPr lang="ar-EG" sz="3200" b="1" dirty="0">
                <a:solidFill>
                  <a:srgbClr val="FF0000"/>
                </a:solidFill>
              </a:rPr>
              <a:t>وضمته</a:t>
            </a:r>
            <a:r>
              <a:rPr lang="ar-EG" sz="3200" b="1" dirty="0"/>
              <a:t>.</a:t>
            </a:r>
          </a:p>
          <a:p>
            <a:r>
              <a:rPr lang="ar-EG" sz="3200" b="1" dirty="0"/>
              <a:t>اللوحة الثانية تقول: </a:t>
            </a:r>
            <a:r>
              <a:rPr lang="ar-EG" sz="3200" b="1" dirty="0">
                <a:solidFill>
                  <a:srgbClr val="FF0000"/>
                </a:solidFill>
              </a:rPr>
              <a:t>نُصبت</a:t>
            </a:r>
            <a:r>
              <a:rPr lang="ar-EG" sz="3200" b="1" dirty="0"/>
              <a:t> الخيمة </a:t>
            </a:r>
            <a:r>
              <a:rPr lang="ar-EG" sz="3200" b="1" dirty="0">
                <a:solidFill>
                  <a:srgbClr val="FF0000"/>
                </a:solidFill>
              </a:rPr>
              <a:t>وفُتح</a:t>
            </a:r>
            <a:r>
              <a:rPr lang="ar-EG" sz="3200" b="1" dirty="0"/>
              <a:t> بابها.</a:t>
            </a:r>
          </a:p>
          <a:p>
            <a:r>
              <a:rPr lang="ar-EG" sz="3200" b="1" dirty="0"/>
              <a:t>اللوحة الثالثة تقول: وقعت </a:t>
            </a:r>
            <a:r>
              <a:rPr lang="ar-EG" sz="3200" b="1" dirty="0">
                <a:solidFill>
                  <a:srgbClr val="FF0000"/>
                </a:solidFill>
              </a:rPr>
              <a:t>الجرة</a:t>
            </a:r>
            <a:r>
              <a:rPr lang="ar-EG" sz="3200" b="1" dirty="0"/>
              <a:t> </a:t>
            </a:r>
            <a:r>
              <a:rPr lang="ar-EG" sz="3200" b="1" dirty="0">
                <a:solidFill>
                  <a:srgbClr val="FF0000"/>
                </a:solidFill>
              </a:rPr>
              <a:t>فكسرت</a:t>
            </a:r>
            <a:r>
              <a:rPr lang="ar-EG" sz="3200" b="1" dirty="0"/>
              <a:t>.</a:t>
            </a:r>
          </a:p>
          <a:p>
            <a:r>
              <a:rPr lang="ar-E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فواز</a:t>
            </a:r>
            <a:r>
              <a:rPr lang="ar-EG" sz="3200" b="1" dirty="0"/>
              <a:t>: ماهرة أنت يا نورة، في قراءة الصور، هذا ما أردته بالفعل، بارك الله فيكِ.</a:t>
            </a:r>
          </a:p>
        </p:txBody>
      </p:sp>
    </p:spTree>
    <p:extLst>
      <p:ext uri="{BB962C8B-B14F-4D97-AF65-F5344CB8AC3E}">
        <p14:creationId xmlns:p14="http://schemas.microsoft.com/office/powerpoint/2010/main" val="9629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3032" y="548680"/>
            <a:ext cx="7194231" cy="206210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ar-EG" sz="3200" b="1" dirty="0"/>
              <a:t>أجيب أنا ومجموعتي عن الأسئلة الآتية، بحيث يجيب الأول بجملة فيها حرف جر، والثاني يحدد حرف الجر، والثالث يستخرج الاسم المجرور، والرابع يسمي علامة الجر.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0804" y="2652579"/>
            <a:ext cx="7370527" cy="3244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عم يبحث أخوك؟...............................................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بم مررت وأنت في طريقك؟...................................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كم زاوية للمربع؟ 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أين وجدت قلمك؟..............................................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/>
              <a:t>كيف يجب أن ننظر العامل؟..................................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2887626" y="2721459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يبحث عن كتابه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83768" y="3343767"/>
            <a:ext cx="175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مررت بأخي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195736" y="4588850"/>
            <a:ext cx="341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وجدت قلمي على الأرض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66132" y="5304637"/>
            <a:ext cx="3894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يجب أن ننظر إلى العامل باحترام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D87216C-504A-49D2-9FFC-3BABC52ECD08}"/>
              </a:ext>
            </a:extLst>
          </p:cNvPr>
          <p:cNvSpPr/>
          <p:nvPr/>
        </p:nvSpPr>
        <p:spPr>
          <a:xfrm>
            <a:off x="2483768" y="3996353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للمربع أربع زوايا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1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7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lmohandes\Desktop\بوربوينت\اشكال للكتابة بداخلها\16753-brown-callout-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916182" cy="458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2348880"/>
            <a:ext cx="37444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الواجب المنزلي</a:t>
            </a:r>
          </a:p>
        </p:txBody>
      </p:sp>
    </p:spTree>
    <p:extLst>
      <p:ext uri="{BB962C8B-B14F-4D97-AF65-F5344CB8AC3E}">
        <p14:creationId xmlns:p14="http://schemas.microsoft.com/office/powerpoint/2010/main" val="356434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1560" y="548680"/>
            <a:ext cx="7813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/>
              <a:t>1- أصل ركني الجملة في العمود الأول بالجار والمجرور المكمِّل له في العمود الثاني، ثم أكتب الجملة كاملة في المكان الخالي وأنطقها نطقاً سليماً: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32989"/>
              </p:ext>
            </p:extLst>
          </p:nvPr>
        </p:nvGraphicFramePr>
        <p:xfrm>
          <a:off x="481974" y="2420888"/>
          <a:ext cx="7978458" cy="33281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21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03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chemeClr val="tx1"/>
                          </a:solidFill>
                        </a:rPr>
                        <a:t>اختفى الطائر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chemeClr val="tx1"/>
                          </a:solidFill>
                        </a:rPr>
                        <a:t>على حجابها 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03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يعتز المسلم</a:t>
                      </a:r>
                      <a:r>
                        <a:rPr lang="ar-EG" sz="2800" b="1" baseline="0" dirty="0"/>
                        <a:t> </a:t>
                      </a:r>
                      <a:endParaRPr lang="ar-EG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عن الأنظار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03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تحافظ</a:t>
                      </a:r>
                      <a:r>
                        <a:rPr lang="ar-EG" sz="2800" b="1" baseline="0" dirty="0"/>
                        <a:t> المسلمة </a:t>
                      </a:r>
                      <a:endParaRPr lang="ar-EG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من أركان الاسلام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03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الصلاة ركن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بدينه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816744" y="2511934"/>
            <a:ext cx="3026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rgbClr val="0070C0"/>
                </a:solidFill>
              </a:rPr>
              <a:t>اختفى الطائر عن الأنظار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297904" y="3329498"/>
            <a:ext cx="2175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rgbClr val="0070C0"/>
                </a:solidFill>
              </a:rPr>
              <a:t>يعتز المسلم بدينه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99093" y="4159529"/>
            <a:ext cx="3353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rgbClr val="0070C0"/>
                </a:solidFill>
              </a:rPr>
              <a:t>تحافظ المسلمة على حجابها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25968" y="5076343"/>
            <a:ext cx="3700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2800" b="1" dirty="0">
                <a:solidFill>
                  <a:srgbClr val="0070C0"/>
                </a:solidFill>
              </a:rPr>
              <a:t>الصلاة ركن من أركان الإسلام </a:t>
            </a:r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5790137" y="3035154"/>
            <a:ext cx="936104" cy="548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5652120" y="3610959"/>
            <a:ext cx="1080120" cy="17269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 flipV="1">
            <a:off x="5603220" y="3055213"/>
            <a:ext cx="1056590" cy="1281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 flipV="1">
            <a:off x="5796136" y="4682749"/>
            <a:ext cx="824138" cy="6352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3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2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mohandes\Desktop\بوربوينت\children-board_1308-3875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81369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348880"/>
            <a:ext cx="7344816" cy="29785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2- أكوِّن ثلاث جمل من إنشائي، يكون الاسم المجرور في الأولى مفرداً، وفي الثانية جمع تكسير، وفي الثالثة جمع مؤنث سالماً</a:t>
            </a:r>
          </a:p>
          <a:p>
            <a:pPr algn="ctr">
              <a:lnSpc>
                <a:spcPct val="150000"/>
              </a:lnSpc>
            </a:pPr>
            <a:r>
              <a:rPr lang="ar-EG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491880" y="357306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ar-EG" sz="3600" b="1" dirty="0">
                <a:solidFill>
                  <a:srgbClr val="FF0000"/>
                </a:solidFill>
              </a:rPr>
              <a:t>ذهبت إلى المدرسة.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EG" sz="3600" b="1" dirty="0">
                <a:solidFill>
                  <a:srgbClr val="FF0000"/>
                </a:solidFill>
              </a:rPr>
              <a:t>البجعة من الطيور المائية.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EG" sz="3600" b="1" dirty="0">
                <a:solidFill>
                  <a:srgbClr val="FF0000"/>
                </a:solidFill>
              </a:rPr>
              <a:t>سلمت على المعلمات.</a:t>
            </a:r>
          </a:p>
        </p:txBody>
      </p:sp>
    </p:spTree>
    <p:extLst>
      <p:ext uri="{BB962C8B-B14F-4D97-AF65-F5344CB8AC3E}">
        <p14:creationId xmlns:p14="http://schemas.microsoft.com/office/powerpoint/2010/main" val="27529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85C482-9B25-421D-899C-785AE3731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15980" r="15981" b="13147"/>
          <a:stretch/>
        </p:blipFill>
        <p:spPr>
          <a:xfrm>
            <a:off x="1331640" y="585845"/>
            <a:ext cx="6336704" cy="5110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275" y="2624210"/>
            <a:ext cx="460851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الاسم المجرور بحرف الجر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412547" y="1628800"/>
            <a:ext cx="28392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4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الدرس الأول </a:t>
            </a:r>
          </a:p>
        </p:txBody>
      </p:sp>
    </p:spTree>
    <p:extLst>
      <p:ext uri="{BB962C8B-B14F-4D97-AF65-F5344CB8AC3E}">
        <p14:creationId xmlns:p14="http://schemas.microsoft.com/office/powerpoint/2010/main" val="144933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mohandes\Desktop\بوربوينت\Daily-Notebook-and-Pen-Backgrounds-1000x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39" y="764704"/>
            <a:ext cx="253549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3298" y="1234992"/>
            <a:ext cx="20882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ar-EG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الهدف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042" y="3395232"/>
            <a:ext cx="7901977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4400" b="1" dirty="0">
                <a:solidFill>
                  <a:srgbClr val="FF0000"/>
                </a:solidFill>
              </a:rPr>
              <a:t>1- تعرُّف الاسم المجرور وتمييزه واستعماله.</a:t>
            </a:r>
          </a:p>
          <a:p>
            <a:pPr algn="justLow"/>
            <a:r>
              <a:rPr lang="ar-EG" sz="4400" b="1" dirty="0">
                <a:solidFill>
                  <a:srgbClr val="FF0000"/>
                </a:solidFill>
              </a:rPr>
              <a:t>2- اكتشاف العلامة الأصلية للجر.</a:t>
            </a:r>
          </a:p>
        </p:txBody>
      </p:sp>
    </p:spTree>
    <p:extLst>
      <p:ext uri="{BB962C8B-B14F-4D97-AF65-F5344CB8AC3E}">
        <p14:creationId xmlns:p14="http://schemas.microsoft.com/office/powerpoint/2010/main" val="16234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55776" y="1052736"/>
            <a:ext cx="4968552" cy="14672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800" b="1" dirty="0"/>
              <a:t>أثبت تعلمي السابق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2123728" y="3717032"/>
            <a:ext cx="51125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/>
              <a:t>أكمل الخريطة المعرفية الآتية:</a:t>
            </a:r>
          </a:p>
        </p:txBody>
      </p:sp>
    </p:spTree>
    <p:extLst>
      <p:ext uri="{BB962C8B-B14F-4D97-AF65-F5344CB8AC3E}">
        <p14:creationId xmlns:p14="http://schemas.microsoft.com/office/powerpoint/2010/main" val="7696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0-Point Star 7"/>
          <p:cNvSpPr/>
          <p:nvPr/>
        </p:nvSpPr>
        <p:spPr>
          <a:xfrm>
            <a:off x="3419872" y="404664"/>
            <a:ext cx="2262731" cy="1872208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b="1" dirty="0"/>
              <a:t>الكلمة</a:t>
            </a:r>
          </a:p>
        </p:txBody>
      </p:sp>
      <p:cxnSp>
        <p:nvCxnSpPr>
          <p:cNvPr id="10" name="Straight Connector 9"/>
          <p:cNvCxnSpPr>
            <a:endCxn id="13" idx="6"/>
          </p:cNvCxnSpPr>
          <p:nvPr/>
        </p:nvCxnSpPr>
        <p:spPr>
          <a:xfrm flipV="1">
            <a:off x="5682603" y="1491998"/>
            <a:ext cx="338369" cy="1435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10-Point Star 12"/>
          <p:cNvSpPr/>
          <p:nvPr/>
        </p:nvSpPr>
        <p:spPr>
          <a:xfrm>
            <a:off x="6020974" y="845169"/>
            <a:ext cx="2262731" cy="1872208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/>
              <a:t>.........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551235" y="2291295"/>
            <a:ext cx="0" cy="3909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8" idx="0"/>
            <a:endCxn id="8" idx="5"/>
          </p:cNvCxnSpPr>
          <p:nvPr/>
        </p:nvCxnSpPr>
        <p:spPr>
          <a:xfrm flipV="1">
            <a:off x="3090279" y="1630043"/>
            <a:ext cx="329591" cy="113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10-Point Star 17"/>
          <p:cNvSpPr/>
          <p:nvPr/>
        </p:nvSpPr>
        <p:spPr>
          <a:xfrm>
            <a:off x="827546" y="1096725"/>
            <a:ext cx="2262731" cy="1872208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/>
              <a:t>.........</a:t>
            </a:r>
          </a:p>
        </p:txBody>
      </p:sp>
      <p:sp>
        <p:nvSpPr>
          <p:cNvPr id="22" name="10-Point Star 21"/>
          <p:cNvSpPr/>
          <p:nvPr/>
        </p:nvSpPr>
        <p:spPr>
          <a:xfrm>
            <a:off x="3419870" y="2714210"/>
            <a:ext cx="2262731" cy="1872208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/>
              <a:t>.........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608998" y="4586418"/>
            <a:ext cx="0" cy="3909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10-Point Star 25"/>
          <p:cNvSpPr/>
          <p:nvPr/>
        </p:nvSpPr>
        <p:spPr>
          <a:xfrm>
            <a:off x="3590597" y="4781868"/>
            <a:ext cx="2059105" cy="1640012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/>
              <a:t>........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947759" y="2946406"/>
            <a:ext cx="0" cy="3909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10-Point Star 27"/>
          <p:cNvSpPr/>
          <p:nvPr/>
        </p:nvSpPr>
        <p:spPr>
          <a:xfrm>
            <a:off x="929358" y="3141856"/>
            <a:ext cx="2059105" cy="1640012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/>
              <a:t>........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243001" y="2750956"/>
            <a:ext cx="0" cy="3909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10-Point Star 29"/>
          <p:cNvSpPr/>
          <p:nvPr/>
        </p:nvSpPr>
        <p:spPr>
          <a:xfrm>
            <a:off x="6224600" y="2946406"/>
            <a:ext cx="2059105" cy="1640012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/>
              <a:t>........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6224600" y="1491998"/>
            <a:ext cx="1803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>
                <a:solidFill>
                  <a:srgbClr val="FFFF00"/>
                </a:solidFill>
              </a:rPr>
              <a:t>اسم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530462" y="3265594"/>
            <a:ext cx="1803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>
                <a:solidFill>
                  <a:srgbClr val="FFFF00"/>
                </a:solidFill>
              </a:rPr>
              <a:t>فعل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965552" y="1563764"/>
            <a:ext cx="1803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>
                <a:solidFill>
                  <a:srgbClr val="FFFF00"/>
                </a:solidFill>
              </a:rPr>
              <a:t>حرف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352260" y="3339422"/>
            <a:ext cx="1803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>
                <a:solidFill>
                  <a:srgbClr val="FFFF00"/>
                </a:solidFill>
              </a:rPr>
              <a:t>الأسد 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707106" y="5306134"/>
            <a:ext cx="1803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>
                <a:solidFill>
                  <a:srgbClr val="FFFF00"/>
                </a:solidFill>
              </a:rPr>
              <a:t>ذهب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969423" y="3565787"/>
            <a:ext cx="1803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>
                <a:solidFill>
                  <a:srgbClr val="FFFF00"/>
                </a:solidFill>
              </a:rPr>
              <a:t>على 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7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  <p:bldP spid="22" grpId="0" animBg="1"/>
      <p:bldP spid="26" grpId="0" animBg="1"/>
      <p:bldP spid="28" grpId="0" animBg="1"/>
      <p:bldP spid="30" grpId="0" animBg="1"/>
      <p:bldP spid="2" grpId="0"/>
      <p:bldP spid="16" grpId="0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F26B7F53-30CD-479D-B9E7-8C9C7C4463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4167" l="5000" r="94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48" y="343444"/>
            <a:ext cx="4899661" cy="1196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6594" y="524167"/>
            <a:ext cx="51125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dirty="0">
                <a:ln>
                  <a:solidFill>
                    <a:schemeClr val="tx1"/>
                  </a:solidFill>
                </a:ln>
              </a:rPr>
              <a:t>أبني تعلمي الجديد</a:t>
            </a:r>
            <a:endParaRPr lang="ar-EG" sz="32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6" y="2817918"/>
            <a:ext cx="356527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1701774"/>
            <a:ext cx="7294421" cy="452431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spc="50" dirty="0">
                <a:ln w="11430"/>
                <a:solidFill>
                  <a:srgbClr val="002060"/>
                </a:solidFill>
              </a:rPr>
              <a:t>ما اسم الحيوان الذي أراه في الصورة...........................................</a:t>
            </a:r>
          </a:p>
          <a:p>
            <a:pPr>
              <a:lnSpc>
                <a:spcPct val="150000"/>
              </a:lnSpc>
            </a:pPr>
            <a:endParaRPr lang="ar-EG" sz="3200" b="1" spc="50" dirty="0">
              <a:ln w="11430"/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spc="50" dirty="0">
                <a:ln w="11430"/>
                <a:solidFill>
                  <a:srgbClr val="002060"/>
                </a:solidFill>
              </a:rPr>
              <a:t>ماذا يفعل؟......................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spc="50" dirty="0">
                <a:ln w="11430"/>
                <a:solidFill>
                  <a:srgbClr val="002060"/>
                </a:solidFill>
              </a:rPr>
              <a:t>إذن الحصان يجر عربة.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spc="50" dirty="0">
                <a:ln w="11430"/>
                <a:solidFill>
                  <a:srgbClr val="002060"/>
                </a:solidFill>
              </a:rPr>
              <a:t>وفي لغتنا العربية حروف الجر تجر الأسماء.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7122" y="2462761"/>
            <a:ext cx="116891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حصان</a:t>
            </a:r>
            <a:endParaRPr lang="ar-EG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74216" y="3870078"/>
            <a:ext cx="183736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يجر العربة</a:t>
            </a:r>
            <a:endParaRPr lang="ar-EG" sz="3600" dirty="0"/>
          </a:p>
        </p:txBody>
      </p:sp>
    </p:spTree>
    <p:extLst>
      <p:ext uri="{BB962C8B-B14F-4D97-AF65-F5344CB8AC3E}">
        <p14:creationId xmlns:p14="http://schemas.microsoft.com/office/powerpoint/2010/main" val="34236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76672"/>
            <a:ext cx="7891611" cy="600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4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5928249" y="615481"/>
            <a:ext cx="2625057" cy="1080120"/>
          </a:xfrm>
          <a:prstGeom prst="cloudCallout">
            <a:avLst>
              <a:gd name="adj1" fmla="val -53319"/>
              <a:gd name="adj2" fmla="val 368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ألاحظ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1" y="2060848"/>
            <a:ext cx="7449593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ar-EG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أضيفت على الصورة السابقة معلومات في درسنا أتاملها ثم أجيب: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540" y="3749534"/>
            <a:ext cx="82809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أجمع حروف الجر المتناثرة على أجزاء الحصان وأدونها هنا:</a:t>
            </a:r>
          </a:p>
        </p:txBody>
      </p:sp>
    </p:spTree>
    <p:extLst>
      <p:ext uri="{BB962C8B-B14F-4D97-AF65-F5344CB8AC3E}">
        <p14:creationId xmlns:p14="http://schemas.microsoft.com/office/powerpoint/2010/main" val="42833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878</Words>
  <Application>Microsoft Office PowerPoint</Application>
  <PresentationFormat>عرض على الشاشة (4:3)</PresentationFormat>
  <Paragraphs>212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elmohandes</dc:creator>
  <cp:lastModifiedBy>Eman Adel</cp:lastModifiedBy>
  <cp:revision>110</cp:revision>
  <dcterms:created xsi:type="dcterms:W3CDTF">2019-03-27T21:01:32Z</dcterms:created>
  <dcterms:modified xsi:type="dcterms:W3CDTF">2020-11-29T12:25:43Z</dcterms:modified>
</cp:coreProperties>
</file>