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03" r:id="rId2"/>
    <p:sldId id="304" r:id="rId3"/>
    <p:sldId id="258" r:id="rId4"/>
    <p:sldId id="259" r:id="rId5"/>
    <p:sldId id="307" r:id="rId6"/>
    <p:sldId id="305" r:id="rId7"/>
    <p:sldId id="306" r:id="rId8"/>
    <p:sldId id="308" r:id="rId9"/>
    <p:sldId id="309" r:id="rId10"/>
    <p:sldId id="310" r:id="rId11"/>
    <p:sldId id="311" r:id="rId12"/>
    <p:sldId id="312" r:id="rId13"/>
    <p:sldId id="265" r:id="rId14"/>
    <p:sldId id="314" r:id="rId15"/>
    <p:sldId id="266" r:id="rId16"/>
    <p:sldId id="315" r:id="rId17"/>
    <p:sldId id="316" r:id="rId18"/>
    <p:sldId id="317" r:id="rId19"/>
    <p:sldId id="318" r:id="rId20"/>
    <p:sldId id="324" r:id="rId21"/>
    <p:sldId id="271" r:id="rId22"/>
    <p:sldId id="320" r:id="rId23"/>
    <p:sldId id="274" r:id="rId24"/>
    <p:sldId id="275" r:id="rId25"/>
    <p:sldId id="284" r:id="rId26"/>
    <p:sldId id="276" r:id="rId27"/>
    <p:sldId id="321" r:id="rId28"/>
    <p:sldId id="286" r:id="rId29"/>
    <p:sldId id="323" r:id="rId30"/>
    <p:sldId id="322" r:id="rId31"/>
  </p:sldIdLst>
  <p:sldSz cx="9144000" cy="6858000" type="screen4x3"/>
  <p:notesSz cx="6858000" cy="9144000"/>
  <p:defaultTextStyle>
    <a:defPPr>
      <a:defRPr lang="ar-E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000066"/>
    <a:srgbClr val="CC00CC"/>
    <a:srgbClr val="FFFF00"/>
    <a:srgbClr val="FF0066"/>
    <a:srgbClr val="FF3300"/>
    <a:srgbClr val="66FFFF"/>
  </p:clrMru>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72" autoAdjust="0"/>
    <p:restoredTop sz="94600" autoAdjust="0"/>
  </p:normalViewPr>
  <p:slideViewPr>
    <p:cSldViewPr>
      <p:cViewPr varScale="1">
        <p:scale>
          <a:sx n="62" d="100"/>
          <a:sy n="62" d="100"/>
        </p:scale>
        <p:origin x="-1568"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2E861-7207-4F2A-9562-70A519290A8B}"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pPr rtl="1"/>
          <a:endParaRPr lang="ar-SA"/>
        </a:p>
      </dgm:t>
    </dgm:pt>
    <dgm:pt modelId="{E288AE00-EEF4-4EC5-BA8C-AC9AAB2590E8}">
      <dgm:prSet phldrT="[نص]" custT="1">
        <dgm:style>
          <a:lnRef idx="1">
            <a:schemeClr val="accent3"/>
          </a:lnRef>
          <a:fillRef idx="2">
            <a:schemeClr val="accent3"/>
          </a:fillRef>
          <a:effectRef idx="1">
            <a:schemeClr val="accent3"/>
          </a:effectRef>
          <a:fontRef idx="minor">
            <a:schemeClr val="dk1"/>
          </a:fontRef>
        </dgm:style>
      </dgm:prSet>
      <dgm:spPr/>
      <dgm:t>
        <a:bodyPr/>
        <a:lstStyle/>
        <a:p>
          <a:pPr rtl="1"/>
          <a:endParaRPr lang="ar-SA" sz="4000" b="1" dirty="0">
            <a:solidFill>
              <a:srgbClr val="0000FF"/>
            </a:solidFill>
            <a:effectLst/>
            <a:cs typeface="+mn-cs"/>
          </a:endParaRPr>
        </a:p>
      </dgm:t>
    </dgm:pt>
    <dgm:pt modelId="{E3B07839-9210-4E09-8430-2D5FD7557D06}" type="parTrans" cxnId="{228C6C47-FE3C-4F30-98BB-044CBBDFCF28}">
      <dgm:prSet/>
      <dgm:spPr/>
      <dgm:t>
        <a:bodyPr/>
        <a:lstStyle/>
        <a:p>
          <a:pPr rtl="1"/>
          <a:endParaRPr lang="ar-SA">
            <a:cs typeface="+mn-cs"/>
          </a:endParaRPr>
        </a:p>
      </dgm:t>
    </dgm:pt>
    <dgm:pt modelId="{9D17D2E3-7B9A-40F4-987D-2D9785A133EE}" type="sibTrans" cxnId="{228C6C47-FE3C-4F30-98BB-044CBBDFCF28}">
      <dgm:prSet/>
      <dgm:spPr/>
      <dgm:t>
        <a:bodyPr/>
        <a:lstStyle/>
        <a:p>
          <a:pPr rtl="1"/>
          <a:endParaRPr lang="ar-SA">
            <a:cs typeface="+mn-cs"/>
          </a:endParaRPr>
        </a:p>
      </dgm:t>
    </dgm:pt>
    <dgm:pt modelId="{3BDBD830-4EB7-4950-B0A2-EB5419C46918}">
      <dgm:prSet phldrT="[نص]" custT="1">
        <dgm:style>
          <a:lnRef idx="1">
            <a:schemeClr val="accent5"/>
          </a:lnRef>
          <a:fillRef idx="2">
            <a:schemeClr val="accent5"/>
          </a:fillRef>
          <a:effectRef idx="1">
            <a:schemeClr val="accent5"/>
          </a:effectRef>
          <a:fontRef idx="minor">
            <a:schemeClr val="dk1"/>
          </a:fontRef>
        </dgm:style>
      </dgm:prSet>
      <dgm:spPr>
        <a:ln>
          <a:solidFill>
            <a:srgbClr val="C00000"/>
          </a:solidFill>
        </a:ln>
      </dgm:spPr>
      <dgm:t>
        <a:bodyPr/>
        <a:lstStyle/>
        <a:p>
          <a:pPr rtl="1"/>
          <a:endParaRPr lang="ar-SA" sz="4000" dirty="0">
            <a:solidFill>
              <a:srgbClr val="000066"/>
            </a:solidFill>
            <a:effectLst/>
            <a:cs typeface="+mn-cs"/>
          </a:endParaRPr>
        </a:p>
      </dgm:t>
    </dgm:pt>
    <dgm:pt modelId="{348183D4-4265-4BBC-A91D-4D8B6B14624B}" type="parTrans" cxnId="{C71672DB-0E1C-4689-9CF5-2D7CDDEFE47F}">
      <dgm:prSet/>
      <dgm:spPr/>
      <dgm:t>
        <a:bodyPr/>
        <a:lstStyle/>
        <a:p>
          <a:pPr rtl="1"/>
          <a:endParaRPr lang="ar-SA">
            <a:cs typeface="+mn-cs"/>
          </a:endParaRPr>
        </a:p>
      </dgm:t>
    </dgm:pt>
    <dgm:pt modelId="{B42D98C7-2540-4E43-A762-82F2A831D3AF}" type="sibTrans" cxnId="{C71672DB-0E1C-4689-9CF5-2D7CDDEFE47F}">
      <dgm:prSet/>
      <dgm:spPr/>
      <dgm:t>
        <a:bodyPr/>
        <a:lstStyle/>
        <a:p>
          <a:pPr rtl="1"/>
          <a:endParaRPr lang="ar-SA">
            <a:cs typeface="+mn-cs"/>
          </a:endParaRPr>
        </a:p>
      </dgm:t>
    </dgm:pt>
    <dgm:pt modelId="{AD525392-A0C8-468A-B0CE-CAE19F0807A0}">
      <dgm:prSet phldrT="[نص]" custT="1">
        <dgm:style>
          <a:lnRef idx="1">
            <a:schemeClr val="accent6"/>
          </a:lnRef>
          <a:fillRef idx="2">
            <a:schemeClr val="accent6"/>
          </a:fillRef>
          <a:effectRef idx="1">
            <a:schemeClr val="accent6"/>
          </a:effectRef>
          <a:fontRef idx="minor">
            <a:schemeClr val="dk1"/>
          </a:fontRef>
        </dgm:style>
      </dgm:prSet>
      <dgm:spPr>
        <a:ln>
          <a:solidFill>
            <a:srgbClr val="0000FF"/>
          </a:solidFill>
        </a:ln>
      </dgm:spPr>
      <dgm:t>
        <a:bodyPr/>
        <a:lstStyle/>
        <a:p>
          <a:pPr rtl="1"/>
          <a:endParaRPr lang="ar-SA" sz="4000" dirty="0">
            <a:solidFill>
              <a:srgbClr val="000066"/>
            </a:solidFill>
            <a:effectLst/>
            <a:cs typeface="+mn-cs"/>
          </a:endParaRPr>
        </a:p>
      </dgm:t>
    </dgm:pt>
    <dgm:pt modelId="{C9EECB6D-3FF8-4331-ADCF-AAA6DBAFC130}" type="parTrans" cxnId="{C6DF6393-597C-4339-B3D4-C3D03C4F52FD}">
      <dgm:prSet/>
      <dgm:spPr/>
      <dgm:t>
        <a:bodyPr/>
        <a:lstStyle/>
        <a:p>
          <a:pPr rtl="1"/>
          <a:endParaRPr lang="ar-SA">
            <a:cs typeface="+mn-cs"/>
          </a:endParaRPr>
        </a:p>
      </dgm:t>
    </dgm:pt>
    <dgm:pt modelId="{5F015E58-F9D9-4F83-ABF5-CC5B73CD4BAA}" type="sibTrans" cxnId="{C6DF6393-597C-4339-B3D4-C3D03C4F52FD}">
      <dgm:prSet/>
      <dgm:spPr/>
      <dgm:t>
        <a:bodyPr/>
        <a:lstStyle/>
        <a:p>
          <a:pPr rtl="1"/>
          <a:endParaRPr lang="ar-SA">
            <a:cs typeface="+mn-cs"/>
          </a:endParaRPr>
        </a:p>
      </dgm:t>
    </dgm:pt>
    <dgm:pt modelId="{98A7D309-E9D0-47BA-A33C-DE17BA5C7C20}">
      <dgm:prSet phldrT="[نص]" custT="1">
        <dgm:style>
          <a:lnRef idx="1">
            <a:schemeClr val="accent2"/>
          </a:lnRef>
          <a:fillRef idx="2">
            <a:schemeClr val="accent2"/>
          </a:fillRef>
          <a:effectRef idx="1">
            <a:schemeClr val="accent2"/>
          </a:effectRef>
          <a:fontRef idx="minor">
            <a:schemeClr val="dk1"/>
          </a:fontRef>
        </dgm:style>
      </dgm:prSet>
      <dgm:spPr>
        <a:ln>
          <a:solidFill>
            <a:srgbClr val="006600"/>
          </a:solidFill>
        </a:ln>
      </dgm:spPr>
      <dgm:t>
        <a:bodyPr/>
        <a:lstStyle/>
        <a:p>
          <a:pPr rtl="1"/>
          <a:endParaRPr lang="ar-SA" sz="4000" dirty="0">
            <a:solidFill>
              <a:srgbClr val="000066"/>
            </a:solidFill>
            <a:effectLst/>
            <a:cs typeface="+mn-cs"/>
          </a:endParaRPr>
        </a:p>
      </dgm:t>
    </dgm:pt>
    <dgm:pt modelId="{96BA7ADD-9645-4548-8D32-75602CB93079}" type="parTrans" cxnId="{AE3A61A5-B65F-4639-8C23-02CFAE9FB566}">
      <dgm:prSet/>
      <dgm:spPr/>
      <dgm:t>
        <a:bodyPr/>
        <a:lstStyle/>
        <a:p>
          <a:pPr rtl="1"/>
          <a:endParaRPr lang="ar-SA">
            <a:cs typeface="+mn-cs"/>
          </a:endParaRPr>
        </a:p>
      </dgm:t>
    </dgm:pt>
    <dgm:pt modelId="{44F05B89-C751-421D-8B59-39E10A791B08}" type="sibTrans" cxnId="{AE3A61A5-B65F-4639-8C23-02CFAE9FB566}">
      <dgm:prSet/>
      <dgm:spPr/>
      <dgm:t>
        <a:bodyPr/>
        <a:lstStyle/>
        <a:p>
          <a:pPr rtl="1"/>
          <a:endParaRPr lang="ar-SA">
            <a:cs typeface="+mn-cs"/>
          </a:endParaRPr>
        </a:p>
      </dgm:t>
    </dgm:pt>
    <dgm:pt modelId="{1A84AE64-0A17-414D-9E2B-9033D0175B5F}">
      <dgm:prSet phldrT="[نص]" custT="1">
        <dgm:style>
          <a:lnRef idx="1">
            <a:schemeClr val="accent4"/>
          </a:lnRef>
          <a:fillRef idx="2">
            <a:schemeClr val="accent4"/>
          </a:fillRef>
          <a:effectRef idx="1">
            <a:schemeClr val="accent4"/>
          </a:effectRef>
          <a:fontRef idx="minor">
            <a:schemeClr val="dk1"/>
          </a:fontRef>
        </dgm:style>
      </dgm:prSet>
      <dgm:spPr>
        <a:ln>
          <a:solidFill>
            <a:srgbClr val="CC00CC"/>
          </a:solidFill>
        </a:ln>
      </dgm:spPr>
      <dgm:t>
        <a:bodyPr/>
        <a:lstStyle/>
        <a:p>
          <a:pPr rtl="1"/>
          <a:endParaRPr lang="ar-EG" sz="3600" b="1" dirty="0" smtClean="0">
            <a:solidFill>
              <a:srgbClr val="000066"/>
            </a:solidFill>
            <a:effectLst/>
            <a:ea typeface="Times New Roman" pitchFamily="18" charset="0"/>
            <a:cs typeface="+mn-cs"/>
          </a:endParaRPr>
        </a:p>
      </dgm:t>
    </dgm:pt>
    <dgm:pt modelId="{98CB78FF-6657-4AC5-AD69-F36B55540206}" type="parTrans" cxnId="{43D92248-2D38-4FC2-9E46-9ACDECEF8763}">
      <dgm:prSet/>
      <dgm:spPr/>
      <dgm:t>
        <a:bodyPr/>
        <a:lstStyle/>
        <a:p>
          <a:pPr rtl="1"/>
          <a:endParaRPr lang="ar-SA">
            <a:cs typeface="+mn-cs"/>
          </a:endParaRPr>
        </a:p>
      </dgm:t>
    </dgm:pt>
    <dgm:pt modelId="{18DED239-1249-4759-B882-9911DFAD8C73}" type="sibTrans" cxnId="{43D92248-2D38-4FC2-9E46-9ACDECEF8763}">
      <dgm:prSet/>
      <dgm:spPr/>
      <dgm:t>
        <a:bodyPr/>
        <a:lstStyle/>
        <a:p>
          <a:pPr rtl="1"/>
          <a:endParaRPr lang="ar-SA">
            <a:cs typeface="+mn-cs"/>
          </a:endParaRPr>
        </a:p>
      </dgm:t>
    </dgm:pt>
    <dgm:pt modelId="{6127CA4F-9A10-48CA-B334-1C1E164A1B9C}" type="pres">
      <dgm:prSet presAssocID="{9EE2E861-7207-4F2A-9562-70A519290A8B}" presName="Name0" presStyleCnt="0">
        <dgm:presLayoutVars>
          <dgm:chMax val="1"/>
          <dgm:dir/>
          <dgm:animLvl val="ctr"/>
          <dgm:resizeHandles val="exact"/>
        </dgm:presLayoutVars>
      </dgm:prSet>
      <dgm:spPr/>
      <dgm:t>
        <a:bodyPr/>
        <a:lstStyle/>
        <a:p>
          <a:pPr rtl="1"/>
          <a:endParaRPr lang="ar-SA"/>
        </a:p>
      </dgm:t>
    </dgm:pt>
    <dgm:pt modelId="{D14AD1F8-487F-4EE7-9B47-FB536CDEE679}" type="pres">
      <dgm:prSet presAssocID="{E288AE00-EEF4-4EC5-BA8C-AC9AAB2590E8}" presName="centerShape" presStyleLbl="node0" presStyleIdx="0" presStyleCnt="1" custScaleX="122808" custScaleY="106739" custLinFactNeighborX="2612" custLinFactNeighborY="403"/>
      <dgm:spPr/>
      <dgm:t>
        <a:bodyPr/>
        <a:lstStyle/>
        <a:p>
          <a:pPr rtl="1"/>
          <a:endParaRPr lang="ar-SA"/>
        </a:p>
      </dgm:t>
    </dgm:pt>
    <dgm:pt modelId="{CD5926B4-E7F5-4C77-8075-D12020A7C232}" type="pres">
      <dgm:prSet presAssocID="{3BDBD830-4EB7-4950-B0A2-EB5419C46918}" presName="node" presStyleLbl="node1" presStyleIdx="0" presStyleCnt="4" custScaleX="184940" custScaleY="119119" custRadScaleRad="93394" custRadScaleInc="5755">
        <dgm:presLayoutVars>
          <dgm:bulletEnabled val="1"/>
        </dgm:presLayoutVars>
      </dgm:prSet>
      <dgm:spPr/>
      <dgm:t>
        <a:bodyPr/>
        <a:lstStyle/>
        <a:p>
          <a:pPr rtl="1"/>
          <a:endParaRPr lang="ar-SA"/>
        </a:p>
      </dgm:t>
    </dgm:pt>
    <dgm:pt modelId="{1E7121D5-E65B-4BE6-9133-7D5AEBC82EC4}" type="pres">
      <dgm:prSet presAssocID="{3BDBD830-4EB7-4950-B0A2-EB5419C46918}" presName="dummy" presStyleCnt="0"/>
      <dgm:spPr/>
    </dgm:pt>
    <dgm:pt modelId="{08D252C1-9F8C-4D5A-9088-E51B84621BCB}" type="pres">
      <dgm:prSet presAssocID="{B42D98C7-2540-4E43-A762-82F2A831D3AF}" presName="sibTrans" presStyleLbl="sibTrans2D1" presStyleIdx="0" presStyleCnt="4" custLinFactNeighborX="1905" custRadScaleRad="198456"/>
      <dgm:spPr/>
      <dgm:t>
        <a:bodyPr/>
        <a:lstStyle/>
        <a:p>
          <a:pPr rtl="1"/>
          <a:endParaRPr lang="ar-SA"/>
        </a:p>
      </dgm:t>
    </dgm:pt>
    <dgm:pt modelId="{3FE7A089-53AB-4B51-99ED-27EBD6A89483}" type="pres">
      <dgm:prSet presAssocID="{AD525392-A0C8-468A-B0CE-CAE19F0807A0}" presName="node" presStyleLbl="node1" presStyleIdx="1" presStyleCnt="4" custScaleX="179132" custScaleY="124828" custRadScaleRad="121102">
        <dgm:presLayoutVars>
          <dgm:bulletEnabled val="1"/>
        </dgm:presLayoutVars>
      </dgm:prSet>
      <dgm:spPr/>
      <dgm:t>
        <a:bodyPr/>
        <a:lstStyle/>
        <a:p>
          <a:pPr rtl="1"/>
          <a:endParaRPr lang="ar-SA"/>
        </a:p>
      </dgm:t>
    </dgm:pt>
    <dgm:pt modelId="{F148291E-01DD-4B61-A886-3BBC19B20C09}" type="pres">
      <dgm:prSet presAssocID="{AD525392-A0C8-468A-B0CE-CAE19F0807A0}" presName="dummy" presStyleCnt="0"/>
      <dgm:spPr/>
    </dgm:pt>
    <dgm:pt modelId="{63925BEE-FF4E-4E07-B2C7-EBB7ADCE2CAF}" type="pres">
      <dgm:prSet presAssocID="{5F015E58-F9D9-4F83-ABF5-CC5B73CD4BAA}" presName="sibTrans" presStyleLbl="sibTrans2D1" presStyleIdx="1" presStyleCnt="4"/>
      <dgm:spPr/>
      <dgm:t>
        <a:bodyPr/>
        <a:lstStyle/>
        <a:p>
          <a:pPr rtl="1"/>
          <a:endParaRPr lang="ar-SA"/>
        </a:p>
      </dgm:t>
    </dgm:pt>
    <dgm:pt modelId="{75578511-83B2-4D52-93F7-759FDCFAD717}" type="pres">
      <dgm:prSet presAssocID="{98A7D309-E9D0-47BA-A33C-DE17BA5C7C20}" presName="node" presStyleLbl="node1" presStyleIdx="2" presStyleCnt="4" custScaleX="208209" custScaleY="104759" custRadScaleRad="93377" custRadScaleInc="-4447">
        <dgm:presLayoutVars>
          <dgm:bulletEnabled val="1"/>
        </dgm:presLayoutVars>
      </dgm:prSet>
      <dgm:spPr/>
      <dgm:t>
        <a:bodyPr/>
        <a:lstStyle/>
        <a:p>
          <a:pPr rtl="1"/>
          <a:endParaRPr lang="ar-SA"/>
        </a:p>
      </dgm:t>
    </dgm:pt>
    <dgm:pt modelId="{09013808-1948-40F8-AB63-24ADB311BF47}" type="pres">
      <dgm:prSet presAssocID="{98A7D309-E9D0-47BA-A33C-DE17BA5C7C20}" presName="dummy" presStyleCnt="0"/>
      <dgm:spPr/>
    </dgm:pt>
    <dgm:pt modelId="{11A6AA6E-A523-4943-A6F1-CD1F908D4EE3}" type="pres">
      <dgm:prSet presAssocID="{44F05B89-C751-421D-8B59-39E10A791B08}" presName="sibTrans" presStyleLbl="sibTrans2D1" presStyleIdx="2" presStyleCnt="4"/>
      <dgm:spPr/>
      <dgm:t>
        <a:bodyPr/>
        <a:lstStyle/>
        <a:p>
          <a:pPr rtl="1"/>
          <a:endParaRPr lang="ar-SA"/>
        </a:p>
      </dgm:t>
    </dgm:pt>
    <dgm:pt modelId="{3CC44F51-BE4D-471E-818E-AFDF042D4BBF}" type="pres">
      <dgm:prSet presAssocID="{1A84AE64-0A17-414D-9E2B-9033D0175B5F}" presName="node" presStyleLbl="node1" presStyleIdx="3" presStyleCnt="4" custScaleX="179002" custScaleY="124828" custRadScaleRad="118330">
        <dgm:presLayoutVars>
          <dgm:bulletEnabled val="1"/>
        </dgm:presLayoutVars>
      </dgm:prSet>
      <dgm:spPr/>
      <dgm:t>
        <a:bodyPr/>
        <a:lstStyle/>
        <a:p>
          <a:pPr rtl="1"/>
          <a:endParaRPr lang="ar-SA"/>
        </a:p>
      </dgm:t>
    </dgm:pt>
    <dgm:pt modelId="{DC11BF4B-FD3C-435B-ACDB-AF40E01FE8FE}" type="pres">
      <dgm:prSet presAssocID="{1A84AE64-0A17-414D-9E2B-9033D0175B5F}" presName="dummy" presStyleCnt="0"/>
      <dgm:spPr/>
    </dgm:pt>
    <dgm:pt modelId="{AE6A86D3-2377-4CC4-B478-2B747EFE8BFB}" type="pres">
      <dgm:prSet presAssocID="{18DED239-1249-4759-B882-9911DFAD8C73}" presName="sibTrans" presStyleLbl="sibTrans2D1" presStyleIdx="3" presStyleCnt="4"/>
      <dgm:spPr/>
      <dgm:t>
        <a:bodyPr/>
        <a:lstStyle/>
        <a:p>
          <a:pPr rtl="1"/>
          <a:endParaRPr lang="ar-SA"/>
        </a:p>
      </dgm:t>
    </dgm:pt>
  </dgm:ptLst>
  <dgm:cxnLst>
    <dgm:cxn modelId="{C14DFBEA-DAB1-4336-A603-86B5AD12CF2F}" type="presOf" srcId="{AD525392-A0C8-468A-B0CE-CAE19F0807A0}" destId="{3FE7A089-53AB-4B51-99ED-27EBD6A89483}" srcOrd="0" destOrd="0" presId="urn:microsoft.com/office/officeart/2005/8/layout/radial6"/>
    <dgm:cxn modelId="{AE3A61A5-B65F-4639-8C23-02CFAE9FB566}" srcId="{E288AE00-EEF4-4EC5-BA8C-AC9AAB2590E8}" destId="{98A7D309-E9D0-47BA-A33C-DE17BA5C7C20}" srcOrd="2" destOrd="0" parTransId="{96BA7ADD-9645-4548-8D32-75602CB93079}" sibTransId="{44F05B89-C751-421D-8B59-39E10A791B08}"/>
    <dgm:cxn modelId="{46CB4643-F55F-4456-A5B1-63DF6DD39EE8}" type="presOf" srcId="{9EE2E861-7207-4F2A-9562-70A519290A8B}" destId="{6127CA4F-9A10-48CA-B334-1C1E164A1B9C}" srcOrd="0" destOrd="0" presId="urn:microsoft.com/office/officeart/2005/8/layout/radial6"/>
    <dgm:cxn modelId="{08539F4C-989C-4CB0-9342-A78EF668D4AA}" type="presOf" srcId="{44F05B89-C751-421D-8B59-39E10A791B08}" destId="{11A6AA6E-A523-4943-A6F1-CD1F908D4EE3}" srcOrd="0" destOrd="0" presId="urn:microsoft.com/office/officeart/2005/8/layout/radial6"/>
    <dgm:cxn modelId="{DB533073-70D8-4DD3-9E1C-1D39AC649FEF}" type="presOf" srcId="{3BDBD830-4EB7-4950-B0A2-EB5419C46918}" destId="{CD5926B4-E7F5-4C77-8075-D12020A7C232}" srcOrd="0" destOrd="0" presId="urn:microsoft.com/office/officeart/2005/8/layout/radial6"/>
    <dgm:cxn modelId="{43D92248-2D38-4FC2-9E46-9ACDECEF8763}" srcId="{E288AE00-EEF4-4EC5-BA8C-AC9AAB2590E8}" destId="{1A84AE64-0A17-414D-9E2B-9033D0175B5F}" srcOrd="3" destOrd="0" parTransId="{98CB78FF-6657-4AC5-AD69-F36B55540206}" sibTransId="{18DED239-1249-4759-B882-9911DFAD8C73}"/>
    <dgm:cxn modelId="{C71672DB-0E1C-4689-9CF5-2D7CDDEFE47F}" srcId="{E288AE00-EEF4-4EC5-BA8C-AC9AAB2590E8}" destId="{3BDBD830-4EB7-4950-B0A2-EB5419C46918}" srcOrd="0" destOrd="0" parTransId="{348183D4-4265-4BBC-A91D-4D8B6B14624B}" sibTransId="{B42D98C7-2540-4E43-A762-82F2A831D3AF}"/>
    <dgm:cxn modelId="{33ECF228-9EE7-4783-8C75-966E221086B3}" type="presOf" srcId="{98A7D309-E9D0-47BA-A33C-DE17BA5C7C20}" destId="{75578511-83B2-4D52-93F7-759FDCFAD717}" srcOrd="0" destOrd="0" presId="urn:microsoft.com/office/officeart/2005/8/layout/radial6"/>
    <dgm:cxn modelId="{6F31FD7D-1C8E-482A-938D-DD26710BF1C3}" type="presOf" srcId="{5F015E58-F9D9-4F83-ABF5-CC5B73CD4BAA}" destId="{63925BEE-FF4E-4E07-B2C7-EBB7ADCE2CAF}" srcOrd="0" destOrd="0" presId="urn:microsoft.com/office/officeart/2005/8/layout/radial6"/>
    <dgm:cxn modelId="{BA80287E-3F66-4040-8EB4-101AA6BABD74}" type="presOf" srcId="{18DED239-1249-4759-B882-9911DFAD8C73}" destId="{AE6A86D3-2377-4CC4-B478-2B747EFE8BFB}" srcOrd="0" destOrd="0" presId="urn:microsoft.com/office/officeart/2005/8/layout/radial6"/>
    <dgm:cxn modelId="{4F71FBCE-9472-4770-AEB6-28DFC1E78364}" type="presOf" srcId="{1A84AE64-0A17-414D-9E2B-9033D0175B5F}" destId="{3CC44F51-BE4D-471E-818E-AFDF042D4BBF}" srcOrd="0" destOrd="0" presId="urn:microsoft.com/office/officeart/2005/8/layout/radial6"/>
    <dgm:cxn modelId="{228C6C47-FE3C-4F30-98BB-044CBBDFCF28}" srcId="{9EE2E861-7207-4F2A-9562-70A519290A8B}" destId="{E288AE00-EEF4-4EC5-BA8C-AC9AAB2590E8}" srcOrd="0" destOrd="0" parTransId="{E3B07839-9210-4E09-8430-2D5FD7557D06}" sibTransId="{9D17D2E3-7B9A-40F4-987D-2D9785A133EE}"/>
    <dgm:cxn modelId="{7A009807-9C6F-4F19-B272-72218F6C2FA3}" type="presOf" srcId="{B42D98C7-2540-4E43-A762-82F2A831D3AF}" destId="{08D252C1-9F8C-4D5A-9088-E51B84621BCB}" srcOrd="0" destOrd="0" presId="urn:microsoft.com/office/officeart/2005/8/layout/radial6"/>
    <dgm:cxn modelId="{C6DF6393-597C-4339-B3D4-C3D03C4F52FD}" srcId="{E288AE00-EEF4-4EC5-BA8C-AC9AAB2590E8}" destId="{AD525392-A0C8-468A-B0CE-CAE19F0807A0}" srcOrd="1" destOrd="0" parTransId="{C9EECB6D-3FF8-4331-ADCF-AAA6DBAFC130}" sibTransId="{5F015E58-F9D9-4F83-ABF5-CC5B73CD4BAA}"/>
    <dgm:cxn modelId="{2DB66C2E-5944-4394-B26A-80EDD558CC48}" type="presOf" srcId="{E288AE00-EEF4-4EC5-BA8C-AC9AAB2590E8}" destId="{D14AD1F8-487F-4EE7-9B47-FB536CDEE679}" srcOrd="0" destOrd="0" presId="urn:microsoft.com/office/officeart/2005/8/layout/radial6"/>
    <dgm:cxn modelId="{E4C2DE10-7DD4-423E-91B1-B7F4A6A349E7}" type="presParOf" srcId="{6127CA4F-9A10-48CA-B334-1C1E164A1B9C}" destId="{D14AD1F8-487F-4EE7-9B47-FB536CDEE679}" srcOrd="0" destOrd="0" presId="urn:microsoft.com/office/officeart/2005/8/layout/radial6"/>
    <dgm:cxn modelId="{CC5D7E3D-3566-4EFA-A1A3-3DD8963F22E2}" type="presParOf" srcId="{6127CA4F-9A10-48CA-B334-1C1E164A1B9C}" destId="{CD5926B4-E7F5-4C77-8075-D12020A7C232}" srcOrd="1" destOrd="0" presId="urn:microsoft.com/office/officeart/2005/8/layout/radial6"/>
    <dgm:cxn modelId="{98EA8913-84DA-45A1-BBD6-164762D42A53}" type="presParOf" srcId="{6127CA4F-9A10-48CA-B334-1C1E164A1B9C}" destId="{1E7121D5-E65B-4BE6-9133-7D5AEBC82EC4}" srcOrd="2" destOrd="0" presId="urn:microsoft.com/office/officeart/2005/8/layout/radial6"/>
    <dgm:cxn modelId="{05B3690D-1E56-4447-8723-25204CA0986C}" type="presParOf" srcId="{6127CA4F-9A10-48CA-B334-1C1E164A1B9C}" destId="{08D252C1-9F8C-4D5A-9088-E51B84621BCB}" srcOrd="3" destOrd="0" presId="urn:microsoft.com/office/officeart/2005/8/layout/radial6"/>
    <dgm:cxn modelId="{21D19F88-ED8F-4D8A-B6A9-EE63E891AB18}" type="presParOf" srcId="{6127CA4F-9A10-48CA-B334-1C1E164A1B9C}" destId="{3FE7A089-53AB-4B51-99ED-27EBD6A89483}" srcOrd="4" destOrd="0" presId="urn:microsoft.com/office/officeart/2005/8/layout/radial6"/>
    <dgm:cxn modelId="{26D9C331-B88E-420B-A34D-A40C9CC37382}" type="presParOf" srcId="{6127CA4F-9A10-48CA-B334-1C1E164A1B9C}" destId="{F148291E-01DD-4B61-A886-3BBC19B20C09}" srcOrd="5" destOrd="0" presId="urn:microsoft.com/office/officeart/2005/8/layout/radial6"/>
    <dgm:cxn modelId="{928877B7-6F03-447F-BB1E-05A10D86F307}" type="presParOf" srcId="{6127CA4F-9A10-48CA-B334-1C1E164A1B9C}" destId="{63925BEE-FF4E-4E07-B2C7-EBB7ADCE2CAF}" srcOrd="6" destOrd="0" presId="urn:microsoft.com/office/officeart/2005/8/layout/radial6"/>
    <dgm:cxn modelId="{B4BFF652-B08D-4BA2-BD01-B10D418E5ECE}" type="presParOf" srcId="{6127CA4F-9A10-48CA-B334-1C1E164A1B9C}" destId="{75578511-83B2-4D52-93F7-759FDCFAD717}" srcOrd="7" destOrd="0" presId="urn:microsoft.com/office/officeart/2005/8/layout/radial6"/>
    <dgm:cxn modelId="{BA643714-33CE-478A-A334-8516C56C38CB}" type="presParOf" srcId="{6127CA4F-9A10-48CA-B334-1C1E164A1B9C}" destId="{09013808-1948-40F8-AB63-24ADB311BF47}" srcOrd="8" destOrd="0" presId="urn:microsoft.com/office/officeart/2005/8/layout/radial6"/>
    <dgm:cxn modelId="{06758B70-4443-4659-B6B1-1B9EBA431D5D}" type="presParOf" srcId="{6127CA4F-9A10-48CA-B334-1C1E164A1B9C}" destId="{11A6AA6E-A523-4943-A6F1-CD1F908D4EE3}" srcOrd="9" destOrd="0" presId="urn:microsoft.com/office/officeart/2005/8/layout/radial6"/>
    <dgm:cxn modelId="{B9F28CD8-122E-4857-8FB8-0FA594259EE4}" type="presParOf" srcId="{6127CA4F-9A10-48CA-B334-1C1E164A1B9C}" destId="{3CC44F51-BE4D-471E-818E-AFDF042D4BBF}" srcOrd="10" destOrd="0" presId="urn:microsoft.com/office/officeart/2005/8/layout/radial6"/>
    <dgm:cxn modelId="{DD3E784F-AB68-4937-AD28-4EA3881A1E53}" type="presParOf" srcId="{6127CA4F-9A10-48CA-B334-1C1E164A1B9C}" destId="{DC11BF4B-FD3C-435B-ACDB-AF40E01FE8FE}" srcOrd="11" destOrd="0" presId="urn:microsoft.com/office/officeart/2005/8/layout/radial6"/>
    <dgm:cxn modelId="{D3BBA96D-0DA2-4BE9-AEDB-37FB1EA397DA}" type="presParOf" srcId="{6127CA4F-9A10-48CA-B334-1C1E164A1B9C}" destId="{AE6A86D3-2377-4CC4-B478-2B747EFE8BFB}" srcOrd="12" destOrd="0" presId="urn:microsoft.com/office/officeart/2005/8/layout/radial6"/>
  </dgm:cxnLst>
  <dgm:bg/>
  <dgm:whole>
    <a:ln w="57150"/>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6308683C-21B6-4226-A104-045CECE7E760}"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A5849D2-074E-40AC-8D30-1BDB284874E2}"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49EE373B-BA20-4290-A89D-1AD96C7E07E7}"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7435EA78-3A5D-443D-AB51-05BBF97DB521}"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BC59DF8-3D0E-455A-A355-AD1179D6DE42}"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D7A1F211-15FD-497D-A2B1-410154601AB1}"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53BFD329-25A9-4634-AF93-95FF0FE0C799}"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EB97D09-D3A6-4325-B75A-BEDD5531CA63}"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7CC597-21B4-4C40-A7F9-3EBA4556B356}"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DFAD99A-4E01-4E08-858A-7EB6D57EB785}"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5EA35D32-7777-4470-9768-7F82C82C3C58}" type="datetimeFigureOut">
              <a:rPr lang="ar-EG"/>
              <a:pPr>
                <a:defRPr/>
              </a:pPr>
              <a:t>05/06/1442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E729B117-05EB-4FEB-A8A0-197BF83E53F4}"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98D7B2E8-CF6C-4475-B945-58244DE095E3}" type="datetimeFigureOut">
              <a:rPr lang="ar-EG"/>
              <a:pPr>
                <a:defRPr/>
              </a:pPr>
              <a:t>05/06/1442</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E63731BD-7E83-4495-B2C8-95A9C25DD80D}"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5C6F321C-AACD-4B26-8646-4EB7C992B909}" type="datetimeFigureOut">
              <a:rPr lang="ar-EG"/>
              <a:pPr>
                <a:defRPr/>
              </a:pPr>
              <a:t>05/06/1442</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EA4DA9E8-6750-42DC-A84E-92FF04A2EFD9}"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4765883-2DA8-4BE0-8771-5DD089D07911}" type="datetimeFigureOut">
              <a:rPr lang="ar-EG"/>
              <a:pPr>
                <a:defRPr/>
              </a:pPr>
              <a:t>05/06/1442</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ADCBE41D-1920-44CD-8712-3300F635955C}"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31E09C-4F40-4B7A-BB86-C0E9057090E7}" type="datetimeFigureOut">
              <a:rPr lang="ar-EG"/>
              <a:pPr>
                <a:defRPr/>
              </a:pPr>
              <a:t>05/06/1442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9BBA905-78EA-4D3E-94B2-FDB9FAB1FB4B}"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198273-1620-4A11-9783-ADAA178BC9D4}" type="datetimeFigureOut">
              <a:rPr lang="ar-EG"/>
              <a:pPr>
                <a:defRPr/>
              </a:pPr>
              <a:t>05/06/1442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09E19FE-C380-4179-9FE1-12F71F66A069}" type="slidenum">
              <a:rPr lang="ar-EG"/>
              <a:pPr>
                <a:defRPr/>
              </a:pPr>
              <a:t>‹#›</a:t>
            </a:fld>
            <a:endParaRPr lang="ar-EG"/>
          </a:p>
        </p:txBody>
      </p:sp>
    </p:spTree>
  </p:cSld>
  <p:clrMapOvr>
    <a:masterClrMapping/>
  </p:clrMapOvr>
  <p:transition>
    <p:comb dir="vert"/>
    <p:sndAc>
      <p:stSnd>
        <p:snd r:embed="rId1" name="0036 - جون مياه.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D50CB404-0AB3-493A-B89A-517824A7AF37}" type="datetimeFigureOut">
              <a:rPr lang="ar-EG"/>
              <a:pPr>
                <a:defRPr/>
              </a:pPr>
              <a:t>05/06/1442</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576DA307-D66A-40DF-9F38-FFFB6036A074}"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mb dir="vert"/>
    <p:sndAc>
      <p:stSnd>
        <p:snd r:embed="rId13" name="0036 - جون مياه.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40.wav"/></Relationships>
</file>

<file path=ppt/slides/_rels/slide11.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41.wav"/><Relationship Id="rId7" Type="http://schemas.openxmlformats.org/officeDocument/2006/relationships/audio" Target="../media/audio4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12.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50.wav"/></Relationships>
</file>

<file path=ppt/slides/_rels/slide13.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51.wav"/><Relationship Id="rId7" Type="http://schemas.openxmlformats.org/officeDocument/2006/relationships/audio" Target="../media/audio5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16.wav"/><Relationship Id="rId4" Type="http://schemas.openxmlformats.org/officeDocument/2006/relationships/audio" Target="../media/audio52.wav"/><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6.wav"/><Relationship Id="rId7" Type="http://schemas.openxmlformats.org/officeDocument/2006/relationships/audio" Target="../media/audio5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2.wav"/></Relationships>
</file>

<file path=ppt/slides/_rels/slide15.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60.wav"/><Relationship Id="rId4" Type="http://schemas.openxmlformats.org/officeDocument/2006/relationships/audio" Target="../media/audio59.wav"/></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audio" Target="../media/audio61.wav"/><Relationship Id="rId7" Type="http://schemas.openxmlformats.org/officeDocument/2006/relationships/audio" Target="../media/audio65.wav"/><Relationship Id="rId12" Type="http://schemas.microsoft.com/office/2007/relationships/diagramDrawing" Target="../diagrams/drawing1.xml"/><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4.wav"/><Relationship Id="rId11" Type="http://schemas.openxmlformats.org/officeDocument/2006/relationships/diagramColors" Target="../diagrams/colors1.xml"/><Relationship Id="rId5" Type="http://schemas.openxmlformats.org/officeDocument/2006/relationships/audio" Target="../media/audio63.wav"/><Relationship Id="rId10" Type="http://schemas.openxmlformats.org/officeDocument/2006/relationships/diagramQuickStyle" Target="../diagrams/quickStyle1.xml"/><Relationship Id="rId4" Type="http://schemas.openxmlformats.org/officeDocument/2006/relationships/audio" Target="../media/audio62.wav"/><Relationship Id="rId9"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audio" Target="../media/audio68.wav"/><Relationship Id="rId4" Type="http://schemas.openxmlformats.org/officeDocument/2006/relationships/audio" Target="../media/audio67.wav"/></Relationships>
</file>

<file path=ppt/slides/_rels/slide18.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audio" Target="../media/audio70.wav"/></Relationships>
</file>

<file path=ppt/slides/_rels/slide19.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73.wav"/><Relationship Id="rId4" Type="http://schemas.openxmlformats.org/officeDocument/2006/relationships/audio" Target="../media/audio72.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audio" Target="../media/audio17.wav"/><Relationship Id="rId4" Type="http://schemas.openxmlformats.org/officeDocument/2006/relationships/audio" Target="../media/audio16.wav"/></Relationships>
</file>

<file path=ppt/slides/_rels/slide20.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audio" Target="../media/audio75.wav"/><Relationship Id="rId7" Type="http://schemas.openxmlformats.org/officeDocument/2006/relationships/audio" Target="../media/audio7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audio" Target="../media/audio76.wav"/></Relationships>
</file>

<file path=ppt/slides/_rels/slide22.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audio" Target="../media/audio77.wav"/></Relationships>
</file>

<file path=ppt/slides/_rels/slide23.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audio" Target="../media/audio82.wav"/></Relationships>
</file>

<file path=ppt/slides/_rels/slide24.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audio" Target="../media/audio84.wav"/></Relationships>
</file>

<file path=ppt/slides/_rels/slide25.xml.rels><?xml version="1.0" encoding="UTF-8" standalone="yes"?>
<Relationships xmlns="http://schemas.openxmlformats.org/package/2006/relationships"><Relationship Id="rId8" Type="http://schemas.openxmlformats.org/officeDocument/2006/relationships/audio" Target="../media/audio89.wav"/><Relationship Id="rId3" Type="http://schemas.openxmlformats.org/officeDocument/2006/relationships/audio" Target="../media/audio85.wav"/><Relationship Id="rId7" Type="http://schemas.openxmlformats.org/officeDocument/2006/relationships/audio" Target="../media/audio88.wav"/><Relationship Id="rId12"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7.wav"/><Relationship Id="rId11" Type="http://schemas.openxmlformats.org/officeDocument/2006/relationships/audio" Target="../media/audio92.wav"/><Relationship Id="rId5" Type="http://schemas.openxmlformats.org/officeDocument/2006/relationships/audio" Target="../media/audio32.wav"/><Relationship Id="rId10" Type="http://schemas.openxmlformats.org/officeDocument/2006/relationships/audio" Target="../media/audio91.wav"/><Relationship Id="rId4" Type="http://schemas.openxmlformats.org/officeDocument/2006/relationships/audio" Target="../media/audio86.wav"/><Relationship Id="rId9" Type="http://schemas.openxmlformats.org/officeDocument/2006/relationships/audio" Target="../media/audio90.wav"/></Relationships>
</file>

<file path=ppt/slides/_rels/slide26.xml.rels><?xml version="1.0" encoding="UTF-8" standalone="yes"?>
<Relationships xmlns="http://schemas.openxmlformats.org/package/2006/relationships"><Relationship Id="rId3" Type="http://schemas.openxmlformats.org/officeDocument/2006/relationships/audio" Target="../media/audio9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95.wav"/><Relationship Id="rId4" Type="http://schemas.openxmlformats.org/officeDocument/2006/relationships/audio" Target="../media/audio94.wav"/></Relationships>
</file>

<file path=ppt/slides/_rels/slide27.xml.rels><?xml version="1.0" encoding="UTF-8" standalone="yes"?>
<Relationships xmlns="http://schemas.openxmlformats.org/package/2006/relationships"><Relationship Id="rId3" Type="http://schemas.openxmlformats.org/officeDocument/2006/relationships/audio" Target="../media/audio9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audio" Target="../media/audio98.wav"/><Relationship Id="rId4" Type="http://schemas.openxmlformats.org/officeDocument/2006/relationships/audio" Target="../media/audio97.wav"/></Relationships>
</file>

<file path=ppt/slides/_rels/slide28.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100.wav"/></Relationships>
</file>

<file path=ppt/slides/_rels/slide29.xml.rels><?xml version="1.0" encoding="UTF-8" standalone="yes"?>
<Relationships xmlns="http://schemas.openxmlformats.org/package/2006/relationships"><Relationship Id="rId3" Type="http://schemas.openxmlformats.org/officeDocument/2006/relationships/audio" Target="../media/audio10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102.wav"/></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30.xml.rels><?xml version="1.0" encoding="UTF-8" standalone="yes"?>
<Relationships xmlns="http://schemas.openxmlformats.org/package/2006/relationships"><Relationship Id="rId3" Type="http://schemas.openxmlformats.org/officeDocument/2006/relationships/audio" Target="../media/audio103.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4.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27.wav"/><Relationship Id="rId4" Type="http://schemas.openxmlformats.org/officeDocument/2006/relationships/audio" Target="../media/audio26.wav"/></Relationships>
</file>

<file path=ppt/slides/_rels/slide6.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4.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29.wav"/><Relationship Id="rId4" Type="http://schemas.openxmlformats.org/officeDocument/2006/relationships/audio" Target="../media/audio28.wav"/></Relationships>
</file>

<file path=ppt/slides/_rels/slide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32.wav"/><Relationship Id="rId4" Type="http://schemas.openxmlformats.org/officeDocument/2006/relationships/audio" Target="../media/audio31.wav"/></Relationships>
</file>

<file path=ppt/slides/_rels/slide8.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9.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8.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8"/>
          <p:cNvGrpSpPr/>
          <p:nvPr/>
        </p:nvGrpSpPr>
        <p:grpSpPr>
          <a:xfrm>
            <a:off x="571472" y="2857496"/>
            <a:ext cx="5512696" cy="3785620"/>
            <a:chOff x="857224" y="3286124"/>
            <a:chExt cx="5512696" cy="3785620"/>
          </a:xfrm>
          <a:scene3d>
            <a:camera prst="orthographicFront">
              <a:rot lat="0" lon="0" rev="0"/>
            </a:camera>
            <a:lightRig rig="balanced" dir="t">
              <a:rot lat="0" lon="0" rev="8700000"/>
            </a:lightRig>
          </a:scene3d>
        </p:grpSpPr>
        <p:sp>
          <p:nvSpPr>
            <p:cNvPr id="8" name="مستطيل 7"/>
            <p:cNvSpPr/>
            <p:nvPr/>
          </p:nvSpPr>
          <p:spPr>
            <a:xfrm>
              <a:off x="857224" y="3286124"/>
              <a:ext cx="5143536" cy="3571876"/>
            </a:xfrm>
            <a:prstGeom prst="rect">
              <a:avLst/>
            </a:prstGeom>
            <a:ln w="76200">
              <a:solidFill>
                <a:srgbClr val="C00000"/>
              </a:solid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ar-SA" dirty="0"/>
            </a:p>
          </p:txBody>
        </p:sp>
        <p:sp>
          <p:nvSpPr>
            <p:cNvPr id="7" name="مخمس عادي 6"/>
            <p:cNvSpPr/>
            <p:nvPr/>
          </p:nvSpPr>
          <p:spPr>
            <a:xfrm>
              <a:off x="933222" y="3425580"/>
              <a:ext cx="5436698" cy="3646164"/>
            </a:xfrm>
            <a:prstGeom prst="frame">
              <a:avLst/>
            </a:prstGeom>
            <a:ln w="76200">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rtl="1" eaLnBrk="0" hangingPunct="0">
                <a:defRPr/>
              </a:pPr>
              <a:r>
                <a:rPr lang="ar-EG" sz="6600" b="1" dirty="0">
                  <a:ln w="11430"/>
                  <a:solidFill>
                    <a:srgbClr val="FF0000"/>
                  </a:solidFill>
                  <a:effectLst>
                    <a:outerShdw blurRad="80000" dist="40000" dir="5040000" algn="tl">
                      <a:srgbClr val="000000">
                        <a:alpha val="30000"/>
                      </a:srgbClr>
                    </a:outerShdw>
                  </a:effectLst>
                </a:rPr>
                <a:t>الحياء</a:t>
              </a:r>
            </a:p>
            <a:p>
              <a:pPr algn="ctr" rtl="1" eaLnBrk="0" hangingPunct="0">
                <a:defRPr/>
              </a:pPr>
              <a:r>
                <a:rPr lang="ar-EG" sz="6600" b="1" dirty="0">
                  <a:ln w="11430"/>
                  <a:solidFill>
                    <a:srgbClr val="FF0000"/>
                  </a:solidFill>
                  <a:effectLst>
                    <a:outerShdw blurRad="80000" dist="40000" dir="5040000" algn="tl">
                      <a:srgbClr val="000000">
                        <a:alpha val="30000"/>
                      </a:srgbClr>
                    </a:outerShdw>
                  </a:effectLst>
                </a:rPr>
                <a:t>وعمل القلب</a:t>
              </a:r>
              <a:endParaRPr lang="en-US" sz="6600" b="1" dirty="0">
                <a:ln w="11430"/>
                <a:solidFill>
                  <a:srgbClr val="FF0000"/>
                </a:solidFill>
                <a:effectLst>
                  <a:outerShdw blurRad="80000" dist="40000" dir="5040000" algn="tl">
                    <a:srgbClr val="000000">
                      <a:alpha val="30000"/>
                    </a:srgbClr>
                  </a:outerShdw>
                </a:effectLst>
              </a:endParaRPr>
            </a:p>
          </p:txBody>
        </p:sp>
      </p:grpSp>
      <p:grpSp>
        <p:nvGrpSpPr>
          <p:cNvPr id="3" name="مجموعة 5"/>
          <p:cNvGrpSpPr/>
          <p:nvPr/>
        </p:nvGrpSpPr>
        <p:grpSpPr>
          <a:xfrm>
            <a:off x="2857488" y="428604"/>
            <a:ext cx="5786478" cy="2000264"/>
            <a:chOff x="3143240" y="214290"/>
            <a:chExt cx="5786478" cy="2000264"/>
          </a:xfrm>
          <a:scene3d>
            <a:camera prst="orthographicFront">
              <a:rot lat="0" lon="0" rev="0"/>
            </a:camera>
            <a:lightRig rig="balanced" dir="t">
              <a:rot lat="0" lon="0" rev="8700000"/>
            </a:lightRig>
          </a:scene3d>
        </p:grpSpPr>
        <p:sp>
          <p:nvSpPr>
            <p:cNvPr id="4" name="مستطيل مستدير الزوايا 3"/>
            <p:cNvSpPr/>
            <p:nvPr/>
          </p:nvSpPr>
          <p:spPr>
            <a:xfrm>
              <a:off x="3286116" y="285728"/>
              <a:ext cx="5500726" cy="1785950"/>
            </a:xfrm>
            <a:prstGeom prst="roundRect">
              <a:avLst/>
            </a:prstGeom>
            <a:ln w="76200">
              <a:solidFill>
                <a:srgbClr val="7030A0"/>
              </a:solidFill>
            </a:ln>
            <a:effectLst>
              <a:outerShdw blurRad="44450" dist="27940" dir="5400000" algn="ctr">
                <a:srgbClr val="000000">
                  <a:alpha val="32000"/>
                </a:srgbClr>
              </a:outerShdw>
            </a:effectLst>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defRPr/>
              </a:pPr>
              <a:endParaRPr lang="ar-SA" dirty="0"/>
            </a:p>
          </p:txBody>
        </p:sp>
        <p:sp>
          <p:nvSpPr>
            <p:cNvPr id="5" name="شكل بيضاوي 4"/>
            <p:cNvSpPr/>
            <p:nvPr/>
          </p:nvSpPr>
          <p:spPr>
            <a:xfrm>
              <a:off x="3143240" y="214290"/>
              <a:ext cx="5786478" cy="2000264"/>
            </a:xfrm>
            <a:prstGeom prst="ellipse">
              <a:avLst/>
            </a:prstGeom>
            <a:ln w="76200">
              <a:solidFill>
                <a:schemeClr val="accent3">
                  <a:lumMod val="50000"/>
                </a:schemeClr>
              </a:solidFill>
            </a:ln>
            <a:effectLst>
              <a:outerShdw blurRad="44450" dist="27940" dir="5400000" algn="ctr">
                <a:srgbClr val="000000">
                  <a:alpha val="32000"/>
                </a:srgbClr>
              </a:outerShdw>
            </a:effectLst>
            <a:sp3d>
              <a:bevelT w="190500" h="38100"/>
            </a:sp3d>
          </p:spPr>
          <p:style>
            <a:lnRef idx="1">
              <a:schemeClr val="accent3"/>
            </a:lnRef>
            <a:fillRef idx="2">
              <a:schemeClr val="accent3"/>
            </a:fillRef>
            <a:effectRef idx="1">
              <a:schemeClr val="accent3"/>
            </a:effectRef>
            <a:fontRef idx="minor">
              <a:schemeClr val="dk1"/>
            </a:fontRef>
          </p:style>
          <p:txBody>
            <a:bodyPr rtlCol="1" anchor="ctr"/>
            <a:lstStyle/>
            <a:p>
              <a:pPr algn="ctr" rtl="1">
                <a:defRPr/>
              </a:pPr>
              <a:r>
                <a:rPr lang="ar-EG"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rPr>
                <a:t>الوحدة الثانية</a:t>
              </a:r>
              <a:endParaRPr lang="ar-EG"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itchFamily="18" charset="0"/>
              </a:endParaRPr>
            </a:p>
          </p:txBody>
        </p:sp>
      </p:gr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حدة الثانية.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حياء وعم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
          <p:cNvSpPr/>
          <p:nvPr/>
        </p:nvSpPr>
        <p:spPr>
          <a:xfrm>
            <a:off x="71438" y="571480"/>
            <a:ext cx="9001156" cy="5643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000" b="1" dirty="0">
                <a:solidFill>
                  <a:srgbClr val="7030A0"/>
                </a:solidFill>
              </a:rPr>
              <a:t>عمران بن الحصين رضي الله عنهما</a:t>
            </a:r>
          </a:p>
          <a:p>
            <a:pPr algn="r">
              <a:defRPr/>
            </a:pPr>
            <a:r>
              <a:rPr lang="ar-EG" sz="3200" b="1" dirty="0" smtClean="0">
                <a:solidFill>
                  <a:srgbClr val="006600"/>
                </a:solidFill>
              </a:rPr>
              <a:t>هو الصحابي الجليل عمران </a:t>
            </a:r>
            <a:r>
              <a:rPr lang="ar-EG" sz="3200" b="1" dirty="0">
                <a:solidFill>
                  <a:srgbClr val="006600"/>
                </a:solidFill>
              </a:rPr>
              <a:t>بن الحصين الخزاعي، أسلم هو وأبوه سنة سبع من الهجرة، غزا عدة غزوات، وكان يحمل راية خزاعة يوم الفتح، بعثه عمر إلى أهل البصرة ليفقِّههم، فكان الحسن البصري يحلف ما قدم عليهم البصرة خير لهم من عمران بن الحصين، وبلغ عدد أحاديثه التي رواها عن النبي صلى الله عليه وسلم (180) حديثاً، قال أبو نعيم: كان مجاب الدعوة. مات رضي الله عنه سنة (52)هـ بالبصرة.</a:t>
            </a:r>
            <a:endParaRPr lang="ar-EG" sz="3200" b="1" baseline="30000" dirty="0">
              <a:solidFill>
                <a:srgbClr val="006600"/>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5">
                                            <p:bg/>
                                          </p:spTgt>
                                        </p:tgtEl>
                                        <p:attrNameLst>
                                          <p:attrName>style.visibility</p:attrName>
                                        </p:attrNameLst>
                                      </p:cBhvr>
                                      <p:to>
                                        <p:strVal val="visible"/>
                                      </p:to>
                                    </p:set>
                                    <p:animEffect transition="in" filter="slide(fromBottom)">
                                      <p:cBhvr>
                                        <p:cTn id="7" dur="500"/>
                                        <p:tgtEl>
                                          <p:spTgt spid="5">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عمران ابن الحصين.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lide(fromBottom)">
                                      <p:cBhvr>
                                        <p:cTn id="10" dur="500"/>
                                        <p:tgtEl>
                                          <p:spTgt spid="5">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عمران ابن الحصين.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slide(fromBottom)">
                                      <p:cBhvr>
                                        <p:cTn id="15" dur="500"/>
                                        <p:tgtEl>
                                          <p:spTgt spid="5">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هو الصحابي الجليل عمران بن الحصين الخزاع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429125" y="214313"/>
            <a:ext cx="4214813" cy="1857375"/>
            <a:chOff x="1857356" y="3286124"/>
            <a:chExt cx="4786346" cy="2962124"/>
          </a:xfrm>
          <a:scene3d>
            <a:camera prst="orthographicFront">
              <a:rot lat="0" lon="0" rev="0"/>
            </a:camera>
            <a:lightRig rig="balanced" dir="t">
              <a:rot lat="0" lon="0" rev="8700000"/>
            </a:lightRig>
          </a:scene3d>
        </p:grpSpPr>
        <p:sp>
          <p:nvSpPr>
            <p:cNvPr id="10" name="Cloud 2"/>
            <p:cNvSpPr/>
            <p:nvPr/>
          </p:nvSpPr>
          <p:spPr>
            <a:xfrm>
              <a:off x="2715473" y="4749464"/>
              <a:ext cx="3928229" cy="1498784"/>
            </a:xfrm>
            <a:prstGeom prst="cloud">
              <a:avLst/>
            </a:prstGeom>
            <a:solidFill>
              <a:srgbClr val="00B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a:solidFill>
                  <a:schemeClr val="bg1"/>
                </a:solidFill>
              </a:endParaRPr>
            </a:p>
          </p:txBody>
        </p:sp>
        <p:sp>
          <p:nvSpPr>
            <p:cNvPr id="11" name="Cloud 3"/>
            <p:cNvSpPr/>
            <p:nvPr/>
          </p:nvSpPr>
          <p:spPr>
            <a:xfrm>
              <a:off x="1857356" y="3286124"/>
              <a:ext cx="3928229" cy="1498784"/>
            </a:xfrm>
            <a:prstGeom prst="cloud">
              <a:avLst/>
            </a:prstGeom>
            <a:solidFill>
              <a:srgbClr val="FF00FF"/>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a:solidFill>
                  <a:schemeClr val="bg1"/>
                </a:solidFill>
              </a:endParaRPr>
            </a:p>
          </p:txBody>
        </p:sp>
        <p:sp>
          <p:nvSpPr>
            <p:cNvPr id="12" name="Flowchart: Punched Tape 4"/>
            <p:cNvSpPr/>
            <p:nvPr/>
          </p:nvSpPr>
          <p:spPr>
            <a:xfrm>
              <a:off x="1857356" y="3400016"/>
              <a:ext cx="4786346" cy="2742724"/>
            </a:xfrm>
            <a:prstGeom prst="flowChartPunchedTape">
              <a:avLst/>
            </a:prstGeom>
            <a:solidFill>
              <a:srgbClr val="00B0F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solidFill>
                    <a:schemeClr val="bg1"/>
                  </a:solidFill>
                </a:rPr>
                <a:t>معاني الكلمات</a:t>
              </a:r>
            </a:p>
          </p:txBody>
        </p:sp>
      </p:grpSp>
      <p:grpSp>
        <p:nvGrpSpPr>
          <p:cNvPr id="3" name="Group 7"/>
          <p:cNvGrpSpPr>
            <a:grpSpLocks/>
          </p:cNvGrpSpPr>
          <p:nvPr/>
        </p:nvGrpSpPr>
        <p:grpSpPr bwMode="auto">
          <a:xfrm>
            <a:off x="500063" y="2143116"/>
            <a:ext cx="8001027" cy="4716864"/>
            <a:chOff x="-1357366" y="461715"/>
            <a:chExt cx="8843477" cy="4553223"/>
          </a:xfrm>
          <a:scene3d>
            <a:camera prst="orthographicFront">
              <a:rot lat="0" lon="0" rev="0"/>
            </a:camera>
            <a:lightRig rig="balanced" dir="t">
              <a:rot lat="0" lon="0" rev="8700000"/>
            </a:lightRig>
          </a:scene3d>
        </p:grpSpPr>
        <p:sp>
          <p:nvSpPr>
            <p:cNvPr id="17" name="Round Diagonal Corner Rectangle 5"/>
            <p:cNvSpPr/>
            <p:nvPr/>
          </p:nvSpPr>
          <p:spPr>
            <a:xfrm>
              <a:off x="-1229295" y="461715"/>
              <a:ext cx="8715406" cy="3857652"/>
            </a:xfrm>
            <a:prstGeom prst="roundRect">
              <a:avLst/>
            </a:prstGeom>
            <a:solidFill>
              <a:srgbClr val="FFFF00"/>
            </a:solidFill>
            <a:ln w="76200">
              <a:solidFill>
                <a:srgbClr val="00FF00"/>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16" name="Round Diagonal Corner Rectangle 4"/>
            <p:cNvSpPr/>
            <p:nvPr/>
          </p:nvSpPr>
          <p:spPr>
            <a:xfrm rot="5400000">
              <a:off x="935160" y="-1141215"/>
              <a:ext cx="3863627" cy="8448679"/>
            </a:xfrm>
            <a:prstGeom prst="roundRect">
              <a:avLst/>
            </a:prstGeom>
            <a:solidFill>
              <a:schemeClr val="accent6">
                <a:lumMod val="50000"/>
              </a:schemeClr>
            </a:solidFill>
            <a:ln w="76200">
              <a:solidFill>
                <a:srgbClr val="00FF00"/>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grpSp>
      <p:graphicFrame>
        <p:nvGraphicFramePr>
          <p:cNvPr id="19483" name="Group 27"/>
          <p:cNvGraphicFramePr>
            <a:graphicFrameLocks noGrp="1"/>
          </p:cNvGraphicFramePr>
          <p:nvPr/>
        </p:nvGraphicFramePr>
        <p:xfrm>
          <a:off x="685774" y="3406775"/>
          <a:ext cx="7029476" cy="2915464"/>
        </p:xfrm>
        <a:graphic>
          <a:graphicData uri="http://schemas.openxmlformats.org/drawingml/2006/table">
            <a:tbl>
              <a:tblPr rtl="1"/>
              <a:tblGrid>
                <a:gridCol w="2115507"/>
                <a:gridCol w="4913969"/>
              </a:tblGrid>
              <a:tr h="785818">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r>
              <a:tr h="1022357">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ar-EG"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1107289">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3" name="مربع نص 12"/>
          <p:cNvSpPr txBox="1">
            <a:spLocks noChangeArrowheads="1"/>
          </p:cNvSpPr>
          <p:nvPr/>
        </p:nvSpPr>
        <p:spPr bwMode="auto">
          <a:xfrm>
            <a:off x="5715000" y="4286250"/>
            <a:ext cx="1857375" cy="830263"/>
          </a:xfrm>
          <a:prstGeom prst="rect">
            <a:avLst/>
          </a:prstGeom>
          <a:noFill/>
          <a:ln w="9525">
            <a:noFill/>
            <a:miter lim="800000"/>
            <a:headEnd/>
            <a:tailEnd/>
          </a:ln>
        </p:spPr>
        <p:txBody>
          <a:bodyPr>
            <a:spAutoFit/>
          </a:bodyPr>
          <a:lstStyle/>
          <a:p>
            <a:pPr algn="ctr" rtl="1"/>
            <a:r>
              <a:rPr lang="ar-EG" sz="4800" b="1">
                <a:latin typeface="Times New Roman" pitchFamily="18" charset="0"/>
                <a:cs typeface="Times New Roman" pitchFamily="18" charset="0"/>
              </a:rPr>
              <a:t>يعاتب</a:t>
            </a:r>
            <a:endParaRPr lang="en-US" sz="4800" b="1">
              <a:latin typeface="Times New Roman" pitchFamily="18" charset="0"/>
              <a:cs typeface="Times New Roman" pitchFamily="18" charset="0"/>
            </a:endParaRPr>
          </a:p>
        </p:txBody>
      </p:sp>
      <p:sp>
        <p:nvSpPr>
          <p:cNvPr id="14" name="مربع نص 13"/>
          <p:cNvSpPr txBox="1">
            <a:spLocks noChangeArrowheads="1"/>
          </p:cNvSpPr>
          <p:nvPr/>
        </p:nvSpPr>
        <p:spPr bwMode="auto">
          <a:xfrm>
            <a:off x="5829300" y="3406775"/>
            <a:ext cx="1857375" cy="830263"/>
          </a:xfrm>
          <a:prstGeom prst="rect">
            <a:avLst/>
          </a:prstGeom>
          <a:noFill/>
          <a:ln w="9525">
            <a:noFill/>
            <a:miter lim="800000"/>
            <a:headEnd/>
            <a:tailEnd/>
          </a:ln>
        </p:spPr>
        <p:txBody>
          <a:bodyPr>
            <a:spAutoFit/>
          </a:bodyPr>
          <a:lstStyle/>
          <a:p>
            <a:pPr algn="ctr"/>
            <a:r>
              <a:rPr lang="ar-EG" sz="4800" b="1">
                <a:solidFill>
                  <a:schemeClr val="bg1"/>
                </a:solidFill>
              </a:rPr>
              <a:t>الكلمة</a:t>
            </a:r>
            <a:endParaRPr lang="en-US" sz="4800" b="1">
              <a:solidFill>
                <a:schemeClr val="bg1"/>
              </a:solidFill>
            </a:endParaRPr>
          </a:p>
        </p:txBody>
      </p:sp>
      <p:sp>
        <p:nvSpPr>
          <p:cNvPr id="15" name="مربع نص 14"/>
          <p:cNvSpPr txBox="1">
            <a:spLocks noChangeArrowheads="1"/>
          </p:cNvSpPr>
          <p:nvPr/>
        </p:nvSpPr>
        <p:spPr bwMode="auto">
          <a:xfrm>
            <a:off x="2471738" y="3406775"/>
            <a:ext cx="1857375" cy="830263"/>
          </a:xfrm>
          <a:prstGeom prst="rect">
            <a:avLst/>
          </a:prstGeom>
          <a:noFill/>
          <a:ln w="9525">
            <a:noFill/>
            <a:miter lim="800000"/>
            <a:headEnd/>
            <a:tailEnd/>
          </a:ln>
        </p:spPr>
        <p:txBody>
          <a:bodyPr>
            <a:spAutoFit/>
          </a:bodyPr>
          <a:lstStyle/>
          <a:p>
            <a:pPr algn="ctr"/>
            <a:r>
              <a:rPr lang="ar-EG" sz="4800" b="1">
                <a:solidFill>
                  <a:schemeClr val="bg1"/>
                </a:solidFill>
              </a:rPr>
              <a:t>معناها</a:t>
            </a:r>
            <a:endParaRPr lang="en-US" sz="4800" b="1">
              <a:solidFill>
                <a:schemeClr val="bg1"/>
              </a:solidFill>
            </a:endParaRPr>
          </a:p>
        </p:txBody>
      </p:sp>
      <p:sp>
        <p:nvSpPr>
          <p:cNvPr id="18" name="مربع نص 17"/>
          <p:cNvSpPr txBox="1">
            <a:spLocks noChangeArrowheads="1"/>
          </p:cNvSpPr>
          <p:nvPr/>
        </p:nvSpPr>
        <p:spPr bwMode="auto">
          <a:xfrm>
            <a:off x="571500" y="4313238"/>
            <a:ext cx="5429250" cy="830262"/>
          </a:xfrm>
          <a:prstGeom prst="rect">
            <a:avLst/>
          </a:prstGeom>
          <a:noFill/>
          <a:ln w="9525">
            <a:noFill/>
            <a:miter lim="800000"/>
            <a:headEnd/>
            <a:tailEnd/>
          </a:ln>
        </p:spPr>
        <p:txBody>
          <a:bodyPr>
            <a:spAutoFit/>
          </a:bodyPr>
          <a:lstStyle/>
          <a:p>
            <a:pPr algn="ctr">
              <a:defRPr/>
            </a:pPr>
            <a:r>
              <a:rPr lang="ar-EG" sz="4800" b="1">
                <a:solidFill>
                  <a:srgbClr val="0000FF"/>
                </a:solidFill>
                <a:latin typeface="Times New Roman" pitchFamily="18" charset="0"/>
                <a:cs typeface="+mn-cs"/>
              </a:rPr>
              <a:t>يلوم ويذم</a:t>
            </a:r>
            <a:endParaRPr lang="ar-SA" sz="4800" b="1">
              <a:solidFill>
                <a:srgbClr val="0000FF"/>
              </a:solidFill>
              <a:cs typeface="+mn-cs"/>
            </a:endParaRPr>
          </a:p>
        </p:txBody>
      </p:sp>
      <p:sp>
        <p:nvSpPr>
          <p:cNvPr id="19" name="مربع نص 18"/>
          <p:cNvSpPr txBox="1">
            <a:spLocks noChangeArrowheads="1"/>
          </p:cNvSpPr>
          <p:nvPr/>
        </p:nvSpPr>
        <p:spPr bwMode="auto">
          <a:xfrm>
            <a:off x="5715000" y="5357813"/>
            <a:ext cx="1857375" cy="830262"/>
          </a:xfrm>
          <a:prstGeom prst="rect">
            <a:avLst/>
          </a:prstGeom>
          <a:noFill/>
          <a:ln w="9525">
            <a:noFill/>
            <a:miter lim="800000"/>
            <a:headEnd/>
            <a:tailEnd/>
          </a:ln>
        </p:spPr>
        <p:txBody>
          <a:bodyPr>
            <a:spAutoFit/>
          </a:bodyPr>
          <a:lstStyle/>
          <a:p>
            <a:pPr algn="ctr" rtl="1"/>
            <a:r>
              <a:rPr lang="ar-EG" sz="4800" b="1">
                <a:latin typeface="Times New Roman" pitchFamily="18" charset="0"/>
                <a:cs typeface="Times New Roman" pitchFamily="18" charset="0"/>
              </a:rPr>
              <a:t> دَعْهُ</a:t>
            </a:r>
            <a:endParaRPr lang="en-US" sz="4800" b="1">
              <a:latin typeface="Times New Roman" pitchFamily="18" charset="0"/>
              <a:cs typeface="Times New Roman" pitchFamily="18" charset="0"/>
            </a:endParaRPr>
          </a:p>
        </p:txBody>
      </p:sp>
      <p:sp>
        <p:nvSpPr>
          <p:cNvPr id="20" name="مربع نص 19"/>
          <p:cNvSpPr txBox="1">
            <a:spLocks noChangeArrowheads="1"/>
          </p:cNvSpPr>
          <p:nvPr/>
        </p:nvSpPr>
        <p:spPr bwMode="auto">
          <a:xfrm>
            <a:off x="571500" y="5384800"/>
            <a:ext cx="5429250" cy="830263"/>
          </a:xfrm>
          <a:prstGeom prst="rect">
            <a:avLst/>
          </a:prstGeom>
          <a:noFill/>
          <a:ln w="9525">
            <a:noFill/>
            <a:miter lim="800000"/>
            <a:headEnd/>
            <a:tailEnd/>
          </a:ln>
        </p:spPr>
        <p:txBody>
          <a:bodyPr>
            <a:spAutoFit/>
          </a:bodyPr>
          <a:lstStyle/>
          <a:p>
            <a:pPr algn="ctr">
              <a:defRPr/>
            </a:pPr>
            <a:r>
              <a:rPr lang="ar-EG" sz="4800" b="1" dirty="0">
                <a:solidFill>
                  <a:srgbClr val="0000FF"/>
                </a:solidFill>
                <a:cs typeface="+mn-cs"/>
              </a:rPr>
              <a:t>اتْرُكَّهُ</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عاني الكلمات.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معاني الكلمات.wav"/>
                                        </p:tgtEl>
                                      </p:cMediaNode>
                                    </p:audio>
                                  </p:subTnLst>
                                </p:cTn>
                              </p:par>
                              <p:par>
                                <p:cTn id="15" presetID="1" presetClass="entr" presetSubtype="0" fill="hold" nodeType="withEffect">
                                  <p:stCondLst>
                                    <p:cond delay="0"/>
                                  </p:stCondLst>
                                  <p:childTnLst>
                                    <p:set>
                                      <p:cBhvr>
                                        <p:cTn id="16" dur="1" fill="hold">
                                          <p:stCondLst>
                                            <p:cond delay="499"/>
                                          </p:stCondLst>
                                        </p:cTn>
                                        <p:tgtEl>
                                          <p:spTgt spid="1948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الكلمة.wav"/>
                                        </p:tgtEl>
                                      </p:cMediaNode>
                                    </p:audio>
                                  </p:sub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معناها.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يعاتب.wav"/>
                                        </p:tgtEl>
                                      </p:cMediaNode>
                                    </p:audio>
                                  </p:sub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8" name="يلوم ويذم.wav"/>
                                        </p:tgtEl>
                                      </p:cMediaNode>
                                    </p:audio>
                                  </p:sub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anim calcmode="lin" valueType="num">
                                      <p:cBhvr>
                                        <p:cTn id="49" dur="500" fill="hold"/>
                                        <p:tgtEl>
                                          <p:spTgt spid="19"/>
                                        </p:tgtEl>
                                        <p:attrNameLst>
                                          <p:attrName>ppt_x</p:attrName>
                                        </p:attrNameLst>
                                      </p:cBhvr>
                                      <p:tavLst>
                                        <p:tav tm="0">
                                          <p:val>
                                            <p:strVal val="#ppt_x"/>
                                          </p:val>
                                        </p:tav>
                                        <p:tav tm="100000">
                                          <p:val>
                                            <p:strVal val="#ppt_x"/>
                                          </p:val>
                                        </p:tav>
                                      </p:tavLst>
                                    </p:anim>
                                    <p:anim calcmode="lin" valueType="num">
                                      <p:cBhvr>
                                        <p:cTn id="50"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9" name="دعه.wav"/>
                                        </p:tgtEl>
                                      </p:cMediaNode>
                                    </p:audio>
                                  </p:sub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anim calcmode="lin" valueType="num">
                                      <p:cBhvr>
                                        <p:cTn id="56" dur="500" fill="hold"/>
                                        <p:tgtEl>
                                          <p:spTgt spid="20"/>
                                        </p:tgtEl>
                                        <p:attrNameLst>
                                          <p:attrName>ppt_x</p:attrName>
                                        </p:attrNameLst>
                                      </p:cBhvr>
                                      <p:tavLst>
                                        <p:tav tm="0">
                                          <p:val>
                                            <p:strVal val="#ppt_x"/>
                                          </p:val>
                                        </p:tav>
                                        <p:tav tm="100000">
                                          <p:val>
                                            <p:strVal val="#ppt_x"/>
                                          </p:val>
                                        </p:tav>
                                      </p:tavLst>
                                    </p:anim>
                                    <p:anim calcmode="lin" valueType="num">
                                      <p:cBhvr>
                                        <p:cTn id="57"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0" name="اترك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895350" y="928670"/>
            <a:ext cx="7885113" cy="5100659"/>
            <a:chOff x="695559" y="892697"/>
            <a:chExt cx="8715359" cy="4633874"/>
          </a:xfrm>
          <a:scene3d>
            <a:camera prst="orthographicFront">
              <a:rot lat="0" lon="0" rev="0"/>
            </a:camera>
            <a:lightRig rig="balanced" dir="t">
              <a:rot lat="0" lon="0" rev="8700000"/>
            </a:lightRig>
          </a:scene3d>
        </p:grpSpPr>
        <p:sp>
          <p:nvSpPr>
            <p:cNvPr id="9" name="Round Diagonal Corner Rectangle 8"/>
            <p:cNvSpPr/>
            <p:nvPr/>
          </p:nvSpPr>
          <p:spPr>
            <a:xfrm>
              <a:off x="727132" y="892697"/>
              <a:ext cx="5546478" cy="4633874"/>
            </a:xfrm>
            <a:prstGeom prst="round2DiagRect">
              <a:avLst>
                <a:gd name="adj1" fmla="val 35267"/>
                <a:gd name="adj2" fmla="val 0"/>
              </a:avLst>
            </a:prstGeom>
            <a:ln>
              <a:solidFill>
                <a:srgbClr val="993300"/>
              </a:solid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chemeClr val="bg1"/>
                  </a:solidFill>
                </a:rPr>
                <a:t>مصطلحات</a:t>
              </a: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a:p>
              <a:pPr algn="ctr" rtl="1" fontAlgn="auto">
                <a:spcBef>
                  <a:spcPts val="0"/>
                </a:spcBef>
                <a:spcAft>
                  <a:spcPts val="0"/>
                </a:spcAft>
                <a:defRPr/>
              </a:pPr>
              <a:endParaRPr lang="ar-EG" b="1" dirty="0">
                <a:solidFill>
                  <a:schemeClr val="bg1"/>
                </a:solidFill>
              </a:endParaRPr>
            </a:p>
          </p:txBody>
        </p:sp>
        <p:sp>
          <p:nvSpPr>
            <p:cNvPr id="10" name="Round Diagonal Corner Rectangle 9"/>
            <p:cNvSpPr/>
            <p:nvPr/>
          </p:nvSpPr>
          <p:spPr>
            <a:xfrm>
              <a:off x="695559" y="1499885"/>
              <a:ext cx="8715359" cy="3857941"/>
            </a:xfrm>
            <a:prstGeom prst="round2DiagRect">
              <a:avLst>
                <a:gd name="adj1" fmla="val 50000"/>
                <a:gd name="adj2" fmla="val 0"/>
              </a:avLst>
            </a:prstGeom>
            <a:ln>
              <a:solidFill>
                <a:srgbClr val="993300"/>
              </a:solidFill>
            </a:ln>
            <a:effectLst>
              <a:outerShdw blurRad="44450" dist="27940" dir="5400000" algn="ctr">
                <a:srgbClr val="000000">
                  <a:alpha val="32000"/>
                </a:srgbClr>
              </a:outerShdw>
            </a:effectLst>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fontAlgn="auto">
                <a:spcBef>
                  <a:spcPts val="0"/>
                </a:spcBef>
                <a:spcAft>
                  <a:spcPts val="0"/>
                </a:spcAft>
                <a:defRPr/>
              </a:pPr>
              <a:endParaRPr lang="ar-EG">
                <a:ln>
                  <a:solidFill>
                    <a:srgbClr val="0000FF"/>
                  </a:solidFill>
                </a:ln>
              </a:endParaRPr>
            </a:p>
          </p:txBody>
        </p:sp>
      </p:grpSp>
      <p:sp>
        <p:nvSpPr>
          <p:cNvPr id="5126" name="عنوان 1"/>
          <p:cNvSpPr txBox="1">
            <a:spLocks/>
          </p:cNvSpPr>
          <p:nvPr/>
        </p:nvSpPr>
        <p:spPr bwMode="auto">
          <a:xfrm>
            <a:off x="1428750" y="2355850"/>
            <a:ext cx="6915150" cy="2716213"/>
          </a:xfrm>
          <a:prstGeom prst="rect">
            <a:avLst/>
          </a:prstGeom>
          <a:noFill/>
          <a:ln w="9525">
            <a:noFill/>
            <a:miter lim="800000"/>
            <a:headEnd/>
            <a:tailEnd/>
          </a:ln>
        </p:spPr>
        <p:txBody>
          <a:bodyPr anchor="ctr"/>
          <a:lstStyle/>
          <a:p>
            <a:pPr algn="ctr" rtl="1"/>
            <a:r>
              <a:rPr lang="ar-EG" sz="6000" b="1">
                <a:solidFill>
                  <a:srgbClr val="0000FF"/>
                </a:solidFill>
              </a:rPr>
              <a:t>الحياء: </a:t>
            </a:r>
            <a:r>
              <a:rPr lang="ar-EG" sz="6000" b="1">
                <a:solidFill>
                  <a:srgbClr val="0000FF"/>
                </a:solidFill>
                <a:latin typeface="Calibri" pitchFamily="34" charset="0"/>
              </a:rPr>
              <a:t>خُلقٌ يبعث على فعل الحسن وترك القبيح.</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صطلحات.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126">
                                            <p:txEl>
                                              <p:pRg st="0" end="0"/>
                                            </p:txEl>
                                          </p:spTgt>
                                        </p:tgtEl>
                                        <p:attrNameLst>
                                          <p:attrName>style.visibility</p:attrName>
                                        </p:attrNameLst>
                                      </p:cBhvr>
                                      <p:to>
                                        <p:strVal val="visible"/>
                                      </p:to>
                                    </p:set>
                                    <p:animEffect transition="in" filter="fade">
                                      <p:cBhvr>
                                        <p:cTn id="14" dur="500"/>
                                        <p:tgtEl>
                                          <p:spTgt spid="5126">
                                            <p:txEl>
                                              <p:pRg st="0" end="0"/>
                                            </p:txEl>
                                          </p:spTgt>
                                        </p:tgtEl>
                                      </p:cBhvr>
                                    </p:animEffect>
                                    <p:anim calcmode="lin" valueType="num">
                                      <p:cBhvr>
                                        <p:cTn id="15" dur="500" fill="hold"/>
                                        <p:tgtEl>
                                          <p:spTgt spid="5126">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126">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الحي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322513" y="430213"/>
            <a:ext cx="6929437" cy="1000125"/>
            <a:chOff x="5418043" y="642918"/>
            <a:chExt cx="3438641" cy="1000132"/>
          </a:xfrm>
        </p:grpSpPr>
        <p:pic>
          <p:nvPicPr>
            <p:cNvPr id="4" name="Picture 4" descr="http://www10.0zz0.com/2010/04/11/23/373359136.png"/>
            <p:cNvPicPr>
              <a:picLocks noChangeAspect="1" noChangeArrowheads="1"/>
            </p:cNvPicPr>
            <p:nvPr/>
          </p:nvPicPr>
          <p:blipFill>
            <a:blip r:embed="rId9" cstate="print">
              <a:duotone>
                <a:prstClr val="black"/>
                <a:schemeClr val="accent2">
                  <a:tint val="45000"/>
                  <a:satMod val="400000"/>
                </a:schemeClr>
              </a:duotone>
              <a:lum bright="-10000" contrast="65000"/>
            </a:blip>
            <a:srcRect/>
            <a:stretch>
              <a:fillRect/>
            </a:stretch>
          </p:blipFill>
          <p:spPr bwMode="auto">
            <a:xfrm>
              <a:off x="5572132" y="642918"/>
              <a:ext cx="3071834" cy="1000132"/>
            </a:xfrm>
            <a:prstGeom prst="rect">
              <a:avLst/>
            </a:prstGeom>
            <a:noFill/>
          </p:spPr>
        </p:pic>
        <p:sp>
          <p:nvSpPr>
            <p:cNvPr id="3" name="TextBox 2"/>
            <p:cNvSpPr txBox="1"/>
            <p:nvPr/>
          </p:nvSpPr>
          <p:spPr>
            <a:xfrm>
              <a:off x="5418043" y="785794"/>
              <a:ext cx="3438641" cy="769942"/>
            </a:xfrm>
            <a:prstGeom prst="rect">
              <a:avLst/>
            </a:prstGeom>
            <a:noFill/>
          </p:spPr>
          <p:txBody>
            <a:bodyPr rtlCol="1">
              <a:spAutoFit/>
            </a:bodyPr>
            <a:lstStyle/>
            <a:p>
              <a:pPr algn="ctr" rtl="1" fontAlgn="auto">
                <a:spcBef>
                  <a:spcPts val="0"/>
                </a:spcBef>
                <a:spcAft>
                  <a:spcPts val="0"/>
                </a:spcAft>
                <a:defRPr/>
              </a:pPr>
              <a:r>
                <a:rPr lang="ar-EG" sz="4400" b="1" dirty="0">
                  <a:solidFill>
                    <a:schemeClr val="bg1"/>
                  </a:solidFill>
                  <a:latin typeface="+mn-lt"/>
                  <a:cs typeface="+mn-cs"/>
                </a:rPr>
                <a:t>من معاني الحديث وإرشاداته</a:t>
              </a:r>
            </a:p>
          </p:txBody>
        </p:sp>
      </p:grpSp>
      <p:grpSp>
        <p:nvGrpSpPr>
          <p:cNvPr id="5" name="Group 17"/>
          <p:cNvGrpSpPr>
            <a:grpSpLocks/>
          </p:cNvGrpSpPr>
          <p:nvPr/>
        </p:nvGrpSpPr>
        <p:grpSpPr bwMode="auto">
          <a:xfrm>
            <a:off x="179388" y="1700213"/>
            <a:ext cx="9001125" cy="5224462"/>
            <a:chOff x="142844" y="1571612"/>
            <a:chExt cx="8724960" cy="5224498"/>
          </a:xfrm>
        </p:grpSpPr>
        <p:sp>
          <p:nvSpPr>
            <p:cNvPr id="19" name="Flowchart: Delay 18"/>
            <p:cNvSpPr>
              <a:spLocks noChangeArrowheads="1"/>
            </p:cNvSpPr>
            <p:nvPr/>
          </p:nvSpPr>
          <p:spPr bwMode="auto">
            <a:xfrm rot="5400000">
              <a:off x="1786159" y="71173"/>
              <a:ext cx="5072097" cy="8358727"/>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20" name="Flowchart: Delay 19"/>
            <p:cNvSpPr>
              <a:spLocks noChangeArrowheads="1"/>
            </p:cNvSpPr>
            <p:nvPr/>
          </p:nvSpPr>
          <p:spPr bwMode="auto">
            <a:xfrm rot="5400000">
              <a:off x="2152392" y="80698"/>
              <a:ext cx="5072097" cy="8358727"/>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21" name="Flowchart: Delay 20"/>
            <p:cNvSpPr>
              <a:spLocks noChangeArrowheads="1"/>
            </p:cNvSpPr>
            <p:nvPr/>
          </p:nvSpPr>
          <p:spPr bwMode="auto">
            <a:xfrm rot="5400000">
              <a:off x="2000051" y="-71703"/>
              <a:ext cx="5072097" cy="8358727"/>
            </a:xfrm>
            <a:prstGeom prst="flowChartDelay">
              <a:avLst/>
            </a:prstGeom>
            <a:solidFill>
              <a:schemeClr val="bg1"/>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grpSp>
      <p:sp>
        <p:nvSpPr>
          <p:cNvPr id="7" name="TextBox 6"/>
          <p:cNvSpPr txBox="1">
            <a:spLocks noChangeArrowheads="1"/>
          </p:cNvSpPr>
          <p:nvPr/>
        </p:nvSpPr>
        <p:spPr bwMode="auto">
          <a:xfrm>
            <a:off x="1357313" y="1928813"/>
            <a:ext cx="6357937" cy="1190625"/>
          </a:xfrm>
          <a:prstGeom prst="rect">
            <a:avLst/>
          </a:prstGeom>
          <a:noFill/>
          <a:ln w="9525">
            <a:noFill/>
            <a:miter lim="800000"/>
            <a:headEnd/>
            <a:tailEnd/>
          </a:ln>
        </p:spPr>
        <p:txBody>
          <a:bodyPr>
            <a:spAutoFit/>
          </a:bodyPr>
          <a:lstStyle/>
          <a:p>
            <a:pPr algn="justLow" rtl="1">
              <a:defRPr/>
            </a:pPr>
            <a:r>
              <a:rPr lang="ar-EG" sz="3600" b="1" dirty="0">
                <a:solidFill>
                  <a:schemeClr val="accent2">
                    <a:lumMod val="75000"/>
                  </a:schemeClr>
                </a:solidFill>
              </a:rPr>
              <a:t>الحياء شعبة من شعب الإيمان، يمنعك من المعاصي ويزيد في إيمانك.</a:t>
            </a:r>
            <a:endParaRPr lang="en-US" sz="3600" b="1" dirty="0">
              <a:solidFill>
                <a:schemeClr val="accent2">
                  <a:lumMod val="75000"/>
                </a:schemeClr>
              </a:solidFill>
            </a:endParaRPr>
          </a:p>
        </p:txBody>
      </p:sp>
      <p:sp>
        <p:nvSpPr>
          <p:cNvPr id="8" name="TextBox 7"/>
          <p:cNvSpPr txBox="1">
            <a:spLocks noChangeArrowheads="1"/>
          </p:cNvSpPr>
          <p:nvPr/>
        </p:nvSpPr>
        <p:spPr bwMode="auto">
          <a:xfrm>
            <a:off x="928688" y="3430588"/>
            <a:ext cx="6858000" cy="1754187"/>
          </a:xfrm>
          <a:prstGeom prst="rect">
            <a:avLst/>
          </a:prstGeom>
          <a:noFill/>
          <a:ln w="9525">
            <a:noFill/>
            <a:miter lim="800000"/>
            <a:headEnd/>
            <a:tailEnd/>
          </a:ln>
        </p:spPr>
        <p:txBody>
          <a:bodyPr>
            <a:spAutoFit/>
          </a:bodyPr>
          <a:lstStyle/>
          <a:p>
            <a:pPr algn="justLow" rtl="1">
              <a:defRPr/>
            </a:pPr>
            <a:r>
              <a:rPr lang="ar-EG" sz="3600" b="1" dirty="0">
                <a:solidFill>
                  <a:schemeClr val="accent2">
                    <a:lumMod val="75000"/>
                  </a:schemeClr>
                </a:solidFill>
              </a:rPr>
              <a:t>الحياء خير كله فهو يحثّك على فعل الحسن من الأقوال والأفعال؛ كالإحسان إلى الناس والتواضع لهم والثناء عليهم و</a:t>
            </a:r>
            <a:endParaRPr lang="en-US" sz="3600" dirty="0"/>
          </a:p>
        </p:txBody>
      </p:sp>
      <p:sp>
        <p:nvSpPr>
          <p:cNvPr id="22" name="Flowchart: Stored Data 3"/>
          <p:cNvSpPr/>
          <p:nvPr/>
        </p:nvSpPr>
        <p:spPr bwMode="auto">
          <a:xfrm>
            <a:off x="7894660" y="1930388"/>
            <a:ext cx="842145" cy="844742"/>
          </a:xfrm>
          <a:prstGeom prst="flowChartOnlineStorage">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wordArtVertRtl" rtlCol="1" anchor="ctr"/>
          <a:lstStyle/>
          <a:p>
            <a:pPr algn="ctr" rtl="1" fontAlgn="auto">
              <a:spcBef>
                <a:spcPts val="0"/>
              </a:spcBef>
              <a:spcAft>
                <a:spcPts val="0"/>
              </a:spcAft>
              <a:defRPr/>
            </a:pPr>
            <a:r>
              <a:rPr lang="ar-SA" sz="6000" dirty="0"/>
              <a:t>1</a:t>
            </a:r>
            <a:endParaRPr lang="ar-EG" sz="6000" dirty="0"/>
          </a:p>
        </p:txBody>
      </p:sp>
      <p:sp>
        <p:nvSpPr>
          <p:cNvPr id="23" name="Flowchart: Stored Data 3"/>
          <p:cNvSpPr/>
          <p:nvPr/>
        </p:nvSpPr>
        <p:spPr bwMode="auto">
          <a:xfrm>
            <a:off x="7906319" y="3359148"/>
            <a:ext cx="842145" cy="844742"/>
          </a:xfrm>
          <a:prstGeom prst="flowChartOnlineStorage">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wordArtVertRtl" rtlCol="1" anchor="ctr"/>
          <a:lstStyle/>
          <a:p>
            <a:pPr algn="ctr" rtl="1" fontAlgn="auto">
              <a:spcBef>
                <a:spcPts val="0"/>
              </a:spcBef>
              <a:spcAft>
                <a:spcPts val="0"/>
              </a:spcAft>
              <a:defRPr/>
            </a:pPr>
            <a:r>
              <a:rPr lang="ar-SA" sz="6000" dirty="0"/>
              <a:t>2</a:t>
            </a:r>
            <a:endParaRPr lang="ar-EG" sz="6000" dirty="0"/>
          </a:p>
        </p:txBody>
      </p:sp>
      <p:sp>
        <p:nvSpPr>
          <p:cNvPr id="13" name="TextBox 12"/>
          <p:cNvSpPr txBox="1">
            <a:spLocks noChangeArrowheads="1"/>
          </p:cNvSpPr>
          <p:nvPr/>
        </p:nvSpPr>
        <p:spPr bwMode="auto">
          <a:xfrm>
            <a:off x="2576513" y="5286375"/>
            <a:ext cx="4281487" cy="584200"/>
          </a:xfrm>
          <a:prstGeom prst="rect">
            <a:avLst/>
          </a:prstGeom>
          <a:noFill/>
          <a:ln w="9525">
            <a:noFill/>
            <a:miter lim="800000"/>
            <a:headEnd/>
            <a:tailEnd/>
          </a:ln>
        </p:spPr>
        <p:txBody>
          <a:bodyPr wrap="none">
            <a:spAutoFit/>
          </a:bodyPr>
          <a:lstStyle/>
          <a:p>
            <a:r>
              <a:rPr lang="ar-EG" sz="3200"/>
              <a:t>....................................</a:t>
            </a:r>
          </a:p>
        </p:txBody>
      </p:sp>
      <p:sp>
        <p:nvSpPr>
          <p:cNvPr id="14" name="TextBox 13"/>
          <p:cNvSpPr txBox="1">
            <a:spLocks noChangeArrowheads="1"/>
          </p:cNvSpPr>
          <p:nvPr/>
        </p:nvSpPr>
        <p:spPr bwMode="auto">
          <a:xfrm>
            <a:off x="3917950" y="5221288"/>
            <a:ext cx="1725613" cy="708025"/>
          </a:xfrm>
          <a:prstGeom prst="rect">
            <a:avLst/>
          </a:prstGeom>
          <a:noFill/>
          <a:ln w="9525">
            <a:noFill/>
            <a:miter lim="800000"/>
            <a:headEnd/>
            <a:tailEnd/>
          </a:ln>
        </p:spPr>
        <p:txBody>
          <a:bodyPr wrap="none">
            <a:spAutoFit/>
          </a:bodyPr>
          <a:lstStyle/>
          <a:p>
            <a:r>
              <a:rPr lang="ar-SA" sz="4000" b="1">
                <a:solidFill>
                  <a:srgbClr val="FF0066"/>
                </a:solidFill>
              </a:rPr>
              <a:t>إكرامهم. </a:t>
            </a:r>
            <a:endParaRPr lang="en-US" sz="4000">
              <a:solidFill>
                <a:srgbClr val="FF0066"/>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ن معاني الحديث وإرشاداته.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loudstorm6.wav"/>
                                        </p:tgtEl>
                                      </p:cMediaNode>
                                    </p:audio>
                                  </p:subTnLst>
                                </p:cTn>
                              </p:par>
                            </p:childTnLst>
                          </p:cTn>
                        </p:par>
                        <p:par>
                          <p:cTn id="13" fill="hold">
                            <p:stCondLst>
                              <p:cond delay="500"/>
                            </p:stCondLst>
                            <p:childTnLst>
                              <p:par>
                                <p:cTn id="14" presetID="25"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7"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8"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19" dur="500" fill="hold"/>
                                        <p:tgtEl>
                                          <p:spTgt spid="22"/>
                                        </p:tgtEl>
                                        <p:attrNameLst>
                                          <p:attrName>ppt_h</p:attrName>
                                        </p:attrNameLst>
                                      </p:cBhvr>
                                      <p:tavLst>
                                        <p:tav tm="0">
                                          <p:val>
                                            <p:strVal val="#ppt_h"/>
                                          </p:val>
                                        </p:tav>
                                        <p:tav tm="100000">
                                          <p:val>
                                            <p:strVal val="#ppt_h"/>
                                          </p:val>
                                        </p:tav>
                                      </p:tavLst>
                                    </p:anim>
                                    <p:anim calcmode="lin" valueType="num">
                                      <p:cBhvr>
                                        <p:cTn id="20"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1"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2"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23" dur="500" decel="50000">
                                          <p:stCondLst>
                                            <p:cond delay="0"/>
                                          </p:stCondLst>
                                        </p:cTn>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5" name="suction.wav"/>
                                        </p:tgtEl>
                                      </p:cMediaNode>
                                    </p:audio>
                                  </p:subTnLst>
                                </p:cTn>
                              </p:par>
                            </p:childTnLst>
                          </p:cTn>
                        </p:par>
                        <p:par>
                          <p:cTn id="24" fill="hold">
                            <p:stCondLst>
                              <p:cond delay="1000"/>
                            </p:stCondLst>
                            <p:childTnLst>
                              <p:par>
                                <p:cTn id="25" presetID="29"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2"/>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6" name="الحياء شعبة من.wav"/>
                                        </p:tgtEl>
                                      </p:cMediaNode>
                                    </p:audio>
                                  </p:sub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5"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36"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 calcmode="lin" valueType="num">
                                      <p:cBhvr>
                                        <p:cTn id="38"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39"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40"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41" dur="500" decel="50000">
                                          <p:stCondLst>
                                            <p:cond delay="0"/>
                                          </p:stCondLst>
                                        </p:cTn>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suction.wav"/>
                                        </p:tgtEl>
                                      </p:cMediaNode>
                                    </p:audio>
                                  </p:subTnLst>
                                </p:cTn>
                              </p:par>
                            </p:childTnLst>
                          </p:cTn>
                        </p:par>
                        <p:par>
                          <p:cTn id="42" fill="hold">
                            <p:stCondLst>
                              <p:cond delay="500"/>
                            </p:stCondLst>
                            <p:childTnLst>
                              <p:par>
                                <p:cTn id="43" presetID="29"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2"/>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7"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7" name="الحياء خير.wav"/>
                                        </p:tgtEl>
                                      </p:cMediaNode>
                                    </p:audio>
                                  </p:subTnLst>
                                </p:cTn>
                              </p:par>
                              <p:par>
                                <p:cTn id="48" presetID="29"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ppt_x</p:attrName>
                                        </p:attrNameLst>
                                      </p:cBhvr>
                                      <p:tavLst>
                                        <p:tav tm="0">
                                          <p:val>
                                            <p:strVal val="#ppt_x-.2"/>
                                          </p:val>
                                        </p:tav>
                                        <p:tav tm="100000">
                                          <p:val>
                                            <p:strVal val="#ppt_x"/>
                                          </p:val>
                                        </p:tav>
                                      </p:tavLst>
                                    </p:anim>
                                    <p:anim calcmode="lin" valueType="num">
                                      <p:cBhvr>
                                        <p:cTn id="51"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xit" presetSubtype="0" fill="hold" grpId="1" nodeType="clickEffect">
                                  <p:stCondLst>
                                    <p:cond delay="0"/>
                                  </p:stCondLst>
                                  <p:childTnLst>
                                    <p:animEffect transition="out" filter="fade">
                                      <p:cBhvr>
                                        <p:cTn id="56" dur="500" accel="50000">
                                          <p:stCondLst>
                                            <p:cond delay="0"/>
                                          </p:stCondLst>
                                        </p:cTn>
                                        <p:tgtEl>
                                          <p:spTgt spid="13"/>
                                        </p:tgtEl>
                                      </p:cBhvr>
                                    </p:animEffect>
                                    <p:anim calcmode="lin" valueType="num">
                                      <p:cBhvr>
                                        <p:cTn id="57" dur="250" accel="50000">
                                          <p:stCondLst>
                                            <p:cond delay="0"/>
                                          </p:stCondLst>
                                        </p:cTn>
                                        <p:tgtEl>
                                          <p:spTgt spid="13"/>
                                        </p:tgtEl>
                                        <p:attrNameLst>
                                          <p:attrName>ppt_y</p:attrName>
                                        </p:attrNameLst>
                                      </p:cBhvr>
                                      <p:tavLst>
                                        <p:tav tm="0">
                                          <p:val>
                                            <p:strVal val="ppt_y"/>
                                          </p:val>
                                        </p:tav>
                                        <p:tav tm="100000">
                                          <p:val>
                                            <p:strVal val="ppt_y+.1"/>
                                          </p:val>
                                        </p:tav>
                                      </p:tavLst>
                                    </p:anim>
                                    <p:anim calcmode="lin" valueType="num">
                                      <p:cBhvr>
                                        <p:cTn id="58" dur="250" decel="50000">
                                          <p:stCondLst>
                                            <p:cond delay="250"/>
                                          </p:stCondLst>
                                        </p:cTn>
                                        <p:tgtEl>
                                          <p:spTgt spid="13"/>
                                        </p:tgtEl>
                                        <p:attrNameLst>
                                          <p:attrName>ppt_y</p:attrName>
                                        </p:attrNameLst>
                                      </p:cBhvr>
                                      <p:tavLst>
                                        <p:tav tm="0">
                                          <p:val>
                                            <p:strVal val="ppt_y"/>
                                          </p:val>
                                        </p:tav>
                                        <p:tav tm="100000">
                                          <p:val>
                                            <p:strVal val="ppt_y-.1"/>
                                          </p:val>
                                        </p:tav>
                                      </p:tavLst>
                                    </p:anim>
                                    <p:anim calcmode="lin" valueType="num">
                                      <p:cBhvr>
                                        <p:cTn id="59" dur="250" accel="50000">
                                          <p:stCondLst>
                                            <p:cond delay="250"/>
                                          </p:stCondLst>
                                        </p:cTn>
                                        <p:tgtEl>
                                          <p:spTgt spid="13"/>
                                        </p:tgtEl>
                                        <p:attrNameLst>
                                          <p:attrName>ppt_x</p:attrName>
                                        </p:attrNameLst>
                                      </p:cBhvr>
                                      <p:tavLst>
                                        <p:tav tm="0">
                                          <p:val>
                                            <p:strVal val="ppt_x"/>
                                          </p:val>
                                        </p:tav>
                                        <p:tav tm="100000">
                                          <p:val>
                                            <p:strVal val="ppt_x+.4"/>
                                          </p:val>
                                        </p:tav>
                                      </p:tavLst>
                                    </p:anim>
                                    <p:anim calcmode="lin" valueType="num">
                                      <p:cBhvr>
                                        <p:cTn id="60" dur="500"/>
                                        <p:tgtEl>
                                          <p:spTgt spid="13"/>
                                        </p:tgtEl>
                                        <p:attrNameLst>
                                          <p:attrName>ppt_h</p:attrName>
                                        </p:attrNameLst>
                                      </p:cBhvr>
                                      <p:tavLst>
                                        <p:tav tm="0">
                                          <p:val>
                                            <p:strVal val="ppt_h"/>
                                          </p:val>
                                        </p:tav>
                                        <p:tav tm="100000">
                                          <p:val>
                                            <p:strVal val="ppt_h"/>
                                          </p:val>
                                        </p:tav>
                                      </p:tavLst>
                                    </p:anim>
                                    <p:anim calcmode="lin" valueType="num">
                                      <p:cBhvr>
                                        <p:cTn id="61" dur="250" accel="50000">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2" dur="250" decel="50000">
                                          <p:stCondLst>
                                            <p:cond delay="250"/>
                                          </p:stCondLst>
                                        </p:cTn>
                                        <p:tgtEl>
                                          <p:spTgt spid="13"/>
                                        </p:tgtEl>
                                        <p:attrNameLst>
                                          <p:attrName>ppt_w</p:attrName>
                                        </p:attrNameLst>
                                      </p:cBhvr>
                                      <p:tavLst>
                                        <p:tav tm="0">
                                          <p:val>
                                            <p:strVal val="ppt_w"/>
                                          </p:val>
                                        </p:tav>
                                        <p:tav tm="100000">
                                          <p:val>
                                            <p:strVal val="ppt_w/.05"/>
                                          </p:val>
                                        </p:tav>
                                      </p:tavLst>
                                    </p:anim>
                                    <p:anim calcmode="lin" valueType="num">
                                      <p:cBhvr>
                                        <p:cTn id="63" dur="250" accel="50000">
                                          <p:stCondLst>
                                            <p:cond delay="250"/>
                                          </p:stCondLst>
                                        </p:cTn>
                                        <p:tgtEl>
                                          <p:spTgt spid="13"/>
                                        </p:tgtEl>
                                        <p:attrNameLst>
                                          <p:attrName>style.rotation</p:attrName>
                                        </p:attrNameLst>
                                      </p:cBhvr>
                                      <p:tavLst>
                                        <p:tav tm="0">
                                          <p:val>
                                            <p:fltVal val="0"/>
                                          </p:val>
                                        </p:tav>
                                        <p:tav tm="100000">
                                          <p:val>
                                            <p:fltVal val="-90"/>
                                          </p:val>
                                        </p:tav>
                                      </p:tavLst>
                                    </p:anim>
                                    <p:set>
                                      <p:cBhvr>
                                        <p:cTn id="64" dur="1" fill="hold">
                                          <p:stCondLst>
                                            <p:cond delay="499"/>
                                          </p:stCondLst>
                                        </p:cTn>
                                        <p:tgtEl>
                                          <p:spTgt spid="13"/>
                                        </p:tgtEl>
                                        <p:attrNameLst>
                                          <p:attrName>style.visibility</p:attrName>
                                        </p:attrNameLst>
                                      </p:cBhvr>
                                      <p:to>
                                        <p:strVal val="hidden"/>
                                      </p:to>
                                    </p:set>
                                  </p:childTnLst>
                                </p:cTn>
                              </p:par>
                            </p:childTnLst>
                          </p:cTn>
                        </p:par>
                        <p:par>
                          <p:cTn id="65" fill="hold">
                            <p:stCondLst>
                              <p:cond delay="500"/>
                            </p:stCondLst>
                            <p:childTnLst>
                              <p:par>
                                <p:cTn id="66" presetID="26"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145">
                                          <p:stCondLst>
                                            <p:cond delay="0"/>
                                          </p:stCondLst>
                                        </p:cTn>
                                        <p:tgtEl>
                                          <p:spTgt spid="14"/>
                                        </p:tgtEl>
                                      </p:cBhvr>
                                    </p:animEffect>
                                    <p:anim calcmode="lin" valueType="num">
                                      <p:cBhvr>
                                        <p:cTn id="69"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72"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73"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74" dur="7">
                                          <p:stCondLst>
                                            <p:cond delay="162"/>
                                          </p:stCondLst>
                                        </p:cTn>
                                        <p:tgtEl>
                                          <p:spTgt spid="14"/>
                                        </p:tgtEl>
                                      </p:cBhvr>
                                      <p:to x="100000" y="60000"/>
                                    </p:animScale>
                                    <p:animScale>
                                      <p:cBhvr>
                                        <p:cTn id="75" dur="41" decel="50000">
                                          <p:stCondLst>
                                            <p:cond delay="169"/>
                                          </p:stCondLst>
                                        </p:cTn>
                                        <p:tgtEl>
                                          <p:spTgt spid="14"/>
                                        </p:tgtEl>
                                      </p:cBhvr>
                                      <p:to x="100000" y="100000"/>
                                    </p:animScale>
                                    <p:animScale>
                                      <p:cBhvr>
                                        <p:cTn id="76" dur="7">
                                          <p:stCondLst>
                                            <p:cond delay="328"/>
                                          </p:stCondLst>
                                        </p:cTn>
                                        <p:tgtEl>
                                          <p:spTgt spid="14"/>
                                        </p:tgtEl>
                                      </p:cBhvr>
                                      <p:to x="100000" y="80000"/>
                                    </p:animScale>
                                    <p:animScale>
                                      <p:cBhvr>
                                        <p:cTn id="77" dur="41" decel="50000">
                                          <p:stCondLst>
                                            <p:cond delay="335"/>
                                          </p:stCondLst>
                                        </p:cTn>
                                        <p:tgtEl>
                                          <p:spTgt spid="14"/>
                                        </p:tgtEl>
                                      </p:cBhvr>
                                      <p:to x="100000" y="100000"/>
                                    </p:animScale>
                                    <p:animScale>
                                      <p:cBhvr>
                                        <p:cTn id="78" dur="7">
                                          <p:stCondLst>
                                            <p:cond delay="410"/>
                                          </p:stCondLst>
                                        </p:cTn>
                                        <p:tgtEl>
                                          <p:spTgt spid="14"/>
                                        </p:tgtEl>
                                      </p:cBhvr>
                                      <p:to x="100000" y="90000"/>
                                    </p:animScale>
                                    <p:animScale>
                                      <p:cBhvr>
                                        <p:cTn id="79" dur="41" decel="50000">
                                          <p:stCondLst>
                                            <p:cond delay="417"/>
                                          </p:stCondLst>
                                        </p:cTn>
                                        <p:tgtEl>
                                          <p:spTgt spid="14"/>
                                        </p:tgtEl>
                                      </p:cBhvr>
                                      <p:to x="100000" y="100000"/>
                                    </p:animScale>
                                    <p:animScale>
                                      <p:cBhvr>
                                        <p:cTn id="80" dur="7">
                                          <p:stCondLst>
                                            <p:cond delay="452"/>
                                          </p:stCondLst>
                                        </p:cTn>
                                        <p:tgtEl>
                                          <p:spTgt spid="14"/>
                                        </p:tgtEl>
                                      </p:cBhvr>
                                      <p:to x="100000" y="95000"/>
                                    </p:animScale>
                                    <p:animScale>
                                      <p:cBhvr>
                                        <p:cTn id="81" dur="41" decel="50000">
                                          <p:stCondLst>
                                            <p:cond delay="458"/>
                                          </p:stCondLst>
                                        </p:cTn>
                                        <p:tgtEl>
                                          <p:spTgt spid="14"/>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8" name="إكرام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3"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80975" y="1628775"/>
            <a:ext cx="8858250" cy="5229225"/>
            <a:chOff x="142844" y="1571612"/>
            <a:chExt cx="8724960" cy="5224498"/>
          </a:xfrm>
        </p:grpSpPr>
        <p:sp>
          <p:nvSpPr>
            <p:cNvPr id="16" name="Flowchart: Delay 15"/>
            <p:cNvSpPr>
              <a:spLocks noChangeArrowheads="1"/>
            </p:cNvSpPr>
            <p:nvPr/>
          </p:nvSpPr>
          <p:spPr bwMode="auto">
            <a:xfrm rot="5400000">
              <a:off x="1785481" y="71720"/>
              <a:ext cx="5072236" cy="8357511"/>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17" name="Flowchart: Delay 16"/>
            <p:cNvSpPr>
              <a:spLocks noChangeArrowheads="1"/>
            </p:cNvSpPr>
            <p:nvPr/>
          </p:nvSpPr>
          <p:spPr bwMode="auto">
            <a:xfrm rot="5400000">
              <a:off x="2152931" y="81237"/>
              <a:ext cx="5072236" cy="8357510"/>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18" name="Flowchart: Delay 17"/>
            <p:cNvSpPr>
              <a:spLocks noChangeArrowheads="1"/>
            </p:cNvSpPr>
            <p:nvPr/>
          </p:nvSpPr>
          <p:spPr bwMode="auto">
            <a:xfrm rot="5400000">
              <a:off x="2000479" y="-71807"/>
              <a:ext cx="5072236" cy="8359075"/>
            </a:xfrm>
            <a:prstGeom prst="flowChartDelay">
              <a:avLst/>
            </a:prstGeom>
            <a:solidFill>
              <a:schemeClr val="bg1"/>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grpSp>
      <p:sp>
        <p:nvSpPr>
          <p:cNvPr id="9" name="TextBox 8"/>
          <p:cNvSpPr txBox="1">
            <a:spLocks noChangeArrowheads="1"/>
          </p:cNvSpPr>
          <p:nvPr/>
        </p:nvSpPr>
        <p:spPr bwMode="auto">
          <a:xfrm>
            <a:off x="500063" y="1714500"/>
            <a:ext cx="7572375" cy="1739900"/>
          </a:xfrm>
          <a:prstGeom prst="rect">
            <a:avLst/>
          </a:prstGeom>
          <a:noFill/>
          <a:ln w="9525">
            <a:noFill/>
            <a:miter lim="800000"/>
            <a:headEnd/>
            <a:tailEnd/>
          </a:ln>
        </p:spPr>
        <p:txBody>
          <a:bodyPr>
            <a:spAutoFit/>
          </a:bodyPr>
          <a:lstStyle/>
          <a:p>
            <a:pPr algn="justLow" rtl="1"/>
            <a:r>
              <a:rPr lang="ar-EG" sz="3600" b="1"/>
              <a:t>الحياء يحثّك على ترك كل أذى وسوء من الأقوال والأفعال؛ كالسبّ والشتم والاعتداء على الآخرين وسوء الخلق و</a:t>
            </a:r>
            <a:endParaRPr lang="en-US" sz="3200" b="1">
              <a:latin typeface="Calibri" pitchFamily="34" charset="0"/>
              <a:cs typeface="Traditional Arabic" pitchFamily="18" charset="-78"/>
            </a:endParaRPr>
          </a:p>
        </p:txBody>
      </p:sp>
      <p:sp>
        <p:nvSpPr>
          <p:cNvPr id="22" name="Flowchart: Stored Data 3"/>
          <p:cNvSpPr/>
          <p:nvPr/>
        </p:nvSpPr>
        <p:spPr bwMode="auto">
          <a:xfrm>
            <a:off x="8172400" y="1821268"/>
            <a:ext cx="642942" cy="714380"/>
          </a:xfrm>
          <a:prstGeom prst="flowChartOnlineStorage">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wordArtVertRtl" rtlCol="1" anchor="ctr"/>
          <a:lstStyle/>
          <a:p>
            <a:pPr algn="ctr" rtl="1" fontAlgn="auto">
              <a:spcBef>
                <a:spcPts val="0"/>
              </a:spcBef>
              <a:spcAft>
                <a:spcPts val="0"/>
              </a:spcAft>
              <a:defRPr/>
            </a:pPr>
            <a:r>
              <a:rPr lang="ar-SA" sz="6000" dirty="0"/>
              <a:t>3</a:t>
            </a:r>
            <a:endParaRPr lang="ar-EG" sz="6000" dirty="0"/>
          </a:p>
        </p:txBody>
      </p:sp>
      <p:grpSp>
        <p:nvGrpSpPr>
          <p:cNvPr id="15365" name="Group 4"/>
          <p:cNvGrpSpPr>
            <a:grpSpLocks/>
          </p:cNvGrpSpPr>
          <p:nvPr/>
        </p:nvGrpSpPr>
        <p:grpSpPr bwMode="auto">
          <a:xfrm>
            <a:off x="2322513" y="430213"/>
            <a:ext cx="6929437" cy="1000125"/>
            <a:chOff x="5418043" y="642918"/>
            <a:chExt cx="3438641" cy="1000132"/>
          </a:xfrm>
        </p:grpSpPr>
        <p:pic>
          <p:nvPicPr>
            <p:cNvPr id="13" name="Picture 4" descr="http://www10.0zz0.com/2010/04/11/23/373359136.png"/>
            <p:cNvPicPr>
              <a:picLocks noChangeAspect="1" noChangeArrowheads="1"/>
            </p:cNvPicPr>
            <p:nvPr/>
          </p:nvPicPr>
          <p:blipFill>
            <a:blip r:embed="rId8" cstate="print">
              <a:duotone>
                <a:prstClr val="black"/>
                <a:schemeClr val="accent2">
                  <a:tint val="45000"/>
                  <a:satMod val="400000"/>
                </a:schemeClr>
              </a:duotone>
              <a:lum bright="-10000" contrast="65000"/>
            </a:blip>
            <a:srcRect/>
            <a:stretch>
              <a:fillRect/>
            </a:stretch>
          </p:blipFill>
          <p:spPr bwMode="auto">
            <a:xfrm>
              <a:off x="5572132" y="642918"/>
              <a:ext cx="3071834" cy="1000132"/>
            </a:xfrm>
            <a:prstGeom prst="rect">
              <a:avLst/>
            </a:prstGeom>
            <a:noFill/>
          </p:spPr>
        </p:pic>
        <p:sp>
          <p:nvSpPr>
            <p:cNvPr id="14" name="TextBox 2"/>
            <p:cNvSpPr txBox="1"/>
            <p:nvPr/>
          </p:nvSpPr>
          <p:spPr>
            <a:xfrm>
              <a:off x="5418043" y="785794"/>
              <a:ext cx="3438641" cy="769942"/>
            </a:xfrm>
            <a:prstGeom prst="rect">
              <a:avLst/>
            </a:prstGeom>
            <a:noFill/>
          </p:spPr>
          <p:txBody>
            <a:bodyPr rtlCol="1">
              <a:spAutoFit/>
            </a:bodyPr>
            <a:lstStyle/>
            <a:p>
              <a:pPr algn="ctr" rtl="1" fontAlgn="auto">
                <a:spcBef>
                  <a:spcPts val="0"/>
                </a:spcBef>
                <a:spcAft>
                  <a:spcPts val="0"/>
                </a:spcAft>
                <a:defRPr/>
              </a:pPr>
              <a:r>
                <a:rPr lang="ar-EG" sz="4400" b="1" dirty="0">
                  <a:solidFill>
                    <a:schemeClr val="bg1"/>
                  </a:solidFill>
                  <a:latin typeface="+mn-lt"/>
                  <a:cs typeface="+mn-cs"/>
                </a:rPr>
                <a:t>من معاني الحديث وإرشاداته</a:t>
              </a:r>
            </a:p>
          </p:txBody>
        </p:sp>
      </p:grpSp>
      <p:sp>
        <p:nvSpPr>
          <p:cNvPr id="12" name="TextBox 11"/>
          <p:cNvSpPr txBox="1">
            <a:spLocks noChangeArrowheads="1"/>
          </p:cNvSpPr>
          <p:nvPr/>
        </p:nvSpPr>
        <p:spPr bwMode="auto">
          <a:xfrm>
            <a:off x="1785938" y="2928938"/>
            <a:ext cx="4060825" cy="954087"/>
          </a:xfrm>
          <a:prstGeom prst="rect">
            <a:avLst/>
          </a:prstGeom>
          <a:noFill/>
          <a:ln w="9525">
            <a:noFill/>
            <a:miter lim="800000"/>
            <a:headEnd/>
            <a:tailEnd/>
          </a:ln>
        </p:spPr>
        <p:txBody>
          <a:bodyPr wrap="none">
            <a:spAutoFit/>
          </a:bodyPr>
          <a:lstStyle/>
          <a:p>
            <a:r>
              <a:rPr lang="ar-EG" sz="2800" b="1"/>
              <a:t>.......................................</a:t>
            </a:r>
            <a:endParaRPr lang="en-US" sz="2800" b="1">
              <a:latin typeface="Calibri" pitchFamily="34" charset="0"/>
              <a:cs typeface="Traditional Arabic" pitchFamily="18" charset="-78"/>
            </a:endParaRPr>
          </a:p>
          <a:p>
            <a:endParaRPr lang="ar-EG" sz="2800"/>
          </a:p>
        </p:txBody>
      </p:sp>
      <p:sp>
        <p:nvSpPr>
          <p:cNvPr id="15" name="TextBox 14"/>
          <p:cNvSpPr txBox="1">
            <a:spLocks noChangeArrowheads="1"/>
          </p:cNvSpPr>
          <p:nvPr/>
        </p:nvSpPr>
        <p:spPr bwMode="auto">
          <a:xfrm>
            <a:off x="4149725" y="2786063"/>
            <a:ext cx="1422400" cy="708025"/>
          </a:xfrm>
          <a:prstGeom prst="rect">
            <a:avLst/>
          </a:prstGeom>
          <a:noFill/>
          <a:ln w="9525">
            <a:noFill/>
            <a:miter lim="800000"/>
            <a:headEnd/>
            <a:tailEnd/>
          </a:ln>
        </p:spPr>
        <p:txBody>
          <a:bodyPr wrap="none">
            <a:spAutoFit/>
          </a:bodyPr>
          <a:lstStyle/>
          <a:p>
            <a:r>
              <a:rPr lang="ar-SA" sz="4000" b="1">
                <a:solidFill>
                  <a:srgbClr val="FF0066"/>
                </a:solidFill>
              </a:rPr>
              <a:t>الرياء. </a:t>
            </a:r>
            <a:endParaRPr lang="ar-EG" sz="4000">
              <a:solidFill>
                <a:srgbClr val="FF0066"/>
              </a:solidFill>
            </a:endParaRPr>
          </a:p>
        </p:txBody>
      </p:sp>
      <p:sp>
        <p:nvSpPr>
          <p:cNvPr id="19" name="TextBox 10"/>
          <p:cNvSpPr txBox="1">
            <a:spLocks noChangeArrowheads="1"/>
          </p:cNvSpPr>
          <p:nvPr/>
        </p:nvSpPr>
        <p:spPr bwMode="auto">
          <a:xfrm>
            <a:off x="1033463" y="3714750"/>
            <a:ext cx="7110412" cy="1739900"/>
          </a:xfrm>
          <a:prstGeom prst="rect">
            <a:avLst/>
          </a:prstGeom>
          <a:noFill/>
          <a:ln w="9525">
            <a:noFill/>
            <a:miter lim="800000"/>
            <a:headEnd/>
            <a:tailEnd/>
          </a:ln>
        </p:spPr>
        <p:txBody>
          <a:bodyPr>
            <a:spAutoFit/>
          </a:bodyPr>
          <a:lstStyle/>
          <a:p>
            <a:pPr algn="justLow" rtl="1">
              <a:buFont typeface="Wingdings" pitchFamily="2" charset="2"/>
              <a:buChar char="Ø"/>
            </a:pPr>
            <a:r>
              <a:rPr lang="ar-EG" sz="3600" b="1"/>
              <a:t> ليس من الحياء: ترك السؤال عما لا تعلمه أو الخوف من الحديث أمام مجمع من الناس وإنما هذا خجل مذموم لأن الحياء كله خير.</a:t>
            </a:r>
            <a:endParaRPr lang="en-US" sz="3600" b="1"/>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10" dur="500" fill="hold"/>
                                        <p:tgtEl>
                                          <p:spTgt spid="2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5" presetID="1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Top)">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loudstorm6.wav"/>
                                        </p:tgtEl>
                                      </p:cMediaNode>
                                    </p:audio>
                                  </p:subTnLst>
                                </p:cTn>
                              </p:par>
                              <p:par>
                                <p:cTn id="18" presetID="2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ppt_x</p:attrName>
                                        </p:attrNameLst>
                                      </p:cBhvr>
                                      <p:tavLst>
                                        <p:tav tm="0">
                                          <p:val>
                                            <p:strVal val="#ppt_x-.2"/>
                                          </p:val>
                                        </p:tav>
                                        <p:tav tm="100000">
                                          <p:val>
                                            <p:strVal val="#ppt_x"/>
                                          </p:val>
                                        </p:tav>
                                      </p:tavLst>
                                    </p:anim>
                                    <p:anim calcmode="lin" valueType="num">
                                      <p:cBhvr>
                                        <p:cTn id="21"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2"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حياء يحثك.wav"/>
                                        </p:tgtEl>
                                      </p:cMediaNode>
                                    </p:audio>
                                  </p:subTnLst>
                                </p:cTn>
                              </p:par>
                              <p:par>
                                <p:cTn id="23" presetID="2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2"/>
                                          </p:val>
                                        </p:tav>
                                        <p:tav tm="100000">
                                          <p:val>
                                            <p:strVal val="#ppt_x"/>
                                          </p:val>
                                        </p:tav>
                                      </p:tavLst>
                                    </p:anim>
                                    <p:anim calcmode="lin" valueType="num">
                                      <p:cBhvr>
                                        <p:cTn id="26"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xit" presetSubtype="0" fill="hold" grpId="1" nodeType="clickEffect">
                                  <p:stCondLst>
                                    <p:cond delay="0"/>
                                  </p:stCondLst>
                                  <p:childTnLst>
                                    <p:animEffect transition="out" filter="fade">
                                      <p:cBhvr>
                                        <p:cTn id="31" dur="500" accel="50000">
                                          <p:stCondLst>
                                            <p:cond delay="0"/>
                                          </p:stCondLst>
                                        </p:cTn>
                                        <p:tgtEl>
                                          <p:spTgt spid="12"/>
                                        </p:tgtEl>
                                      </p:cBhvr>
                                    </p:animEffect>
                                    <p:anim calcmode="lin" valueType="num">
                                      <p:cBhvr>
                                        <p:cTn id="32" dur="250" accel="50000">
                                          <p:stCondLst>
                                            <p:cond delay="0"/>
                                          </p:stCondLst>
                                        </p:cTn>
                                        <p:tgtEl>
                                          <p:spTgt spid="12"/>
                                        </p:tgtEl>
                                        <p:attrNameLst>
                                          <p:attrName>ppt_y</p:attrName>
                                        </p:attrNameLst>
                                      </p:cBhvr>
                                      <p:tavLst>
                                        <p:tav tm="0">
                                          <p:val>
                                            <p:strVal val="ppt_y"/>
                                          </p:val>
                                        </p:tav>
                                        <p:tav tm="100000">
                                          <p:val>
                                            <p:strVal val="ppt_y+.1"/>
                                          </p:val>
                                        </p:tav>
                                      </p:tavLst>
                                    </p:anim>
                                    <p:anim calcmode="lin" valueType="num">
                                      <p:cBhvr>
                                        <p:cTn id="33" dur="250" decel="50000">
                                          <p:stCondLst>
                                            <p:cond delay="250"/>
                                          </p:stCondLst>
                                        </p:cTn>
                                        <p:tgtEl>
                                          <p:spTgt spid="12"/>
                                        </p:tgtEl>
                                        <p:attrNameLst>
                                          <p:attrName>ppt_y</p:attrName>
                                        </p:attrNameLst>
                                      </p:cBhvr>
                                      <p:tavLst>
                                        <p:tav tm="0">
                                          <p:val>
                                            <p:strVal val="ppt_y"/>
                                          </p:val>
                                        </p:tav>
                                        <p:tav tm="100000">
                                          <p:val>
                                            <p:strVal val="ppt_y-.1"/>
                                          </p:val>
                                        </p:tav>
                                      </p:tavLst>
                                    </p:anim>
                                    <p:anim calcmode="lin" valueType="num">
                                      <p:cBhvr>
                                        <p:cTn id="34" dur="250" accel="50000">
                                          <p:stCondLst>
                                            <p:cond delay="250"/>
                                          </p:stCondLst>
                                        </p:cTn>
                                        <p:tgtEl>
                                          <p:spTgt spid="12"/>
                                        </p:tgtEl>
                                        <p:attrNameLst>
                                          <p:attrName>ppt_x</p:attrName>
                                        </p:attrNameLst>
                                      </p:cBhvr>
                                      <p:tavLst>
                                        <p:tav tm="0">
                                          <p:val>
                                            <p:strVal val="ppt_x"/>
                                          </p:val>
                                        </p:tav>
                                        <p:tav tm="100000">
                                          <p:val>
                                            <p:strVal val="ppt_x+.4"/>
                                          </p:val>
                                        </p:tav>
                                      </p:tavLst>
                                    </p:anim>
                                    <p:anim calcmode="lin" valueType="num">
                                      <p:cBhvr>
                                        <p:cTn id="35" dur="500"/>
                                        <p:tgtEl>
                                          <p:spTgt spid="12"/>
                                        </p:tgtEl>
                                        <p:attrNameLst>
                                          <p:attrName>ppt_h</p:attrName>
                                        </p:attrNameLst>
                                      </p:cBhvr>
                                      <p:tavLst>
                                        <p:tav tm="0">
                                          <p:val>
                                            <p:strVal val="ppt_h"/>
                                          </p:val>
                                        </p:tav>
                                        <p:tav tm="100000">
                                          <p:val>
                                            <p:strVal val="ppt_h"/>
                                          </p:val>
                                        </p:tav>
                                      </p:tavLst>
                                    </p:anim>
                                    <p:anim calcmode="lin" valueType="num">
                                      <p:cBhvr>
                                        <p:cTn id="36" dur="250" accel="50000">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7" dur="250" decel="50000">
                                          <p:stCondLst>
                                            <p:cond delay="250"/>
                                          </p:stCondLst>
                                        </p:cTn>
                                        <p:tgtEl>
                                          <p:spTgt spid="12"/>
                                        </p:tgtEl>
                                        <p:attrNameLst>
                                          <p:attrName>ppt_w</p:attrName>
                                        </p:attrNameLst>
                                      </p:cBhvr>
                                      <p:tavLst>
                                        <p:tav tm="0">
                                          <p:val>
                                            <p:strVal val="ppt_w"/>
                                          </p:val>
                                        </p:tav>
                                        <p:tav tm="100000">
                                          <p:val>
                                            <p:strVal val="ppt_w/.05"/>
                                          </p:val>
                                        </p:tav>
                                      </p:tavLst>
                                    </p:anim>
                                    <p:anim calcmode="lin" valueType="num">
                                      <p:cBhvr>
                                        <p:cTn id="38" dur="250" accel="50000">
                                          <p:stCondLst>
                                            <p:cond delay="250"/>
                                          </p:stCondLst>
                                        </p:cTn>
                                        <p:tgtEl>
                                          <p:spTgt spid="12"/>
                                        </p:tgtEl>
                                        <p:attrNameLst>
                                          <p:attrName>style.rotation</p:attrName>
                                        </p:attrNameLst>
                                      </p:cBhvr>
                                      <p:tavLst>
                                        <p:tav tm="0">
                                          <p:val>
                                            <p:fltVal val="0"/>
                                          </p:val>
                                        </p:tav>
                                        <p:tav tm="100000">
                                          <p:val>
                                            <p:fltVal val="-90"/>
                                          </p:val>
                                        </p:tav>
                                      </p:tavLst>
                                    </p:anim>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25"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25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25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250" accel="50000" fill="hold">
                                          <p:stCondLst>
                                            <p:cond delay="250"/>
                                          </p:stCondLst>
                                        </p:cTn>
                                        <p:tgtEl>
                                          <p:spTgt spid="15"/>
                                        </p:tgtEl>
                                        <p:attrNameLst>
                                          <p:attrName>ppt_w</p:attrName>
                                        </p:attrNameLst>
                                      </p:cBhvr>
                                      <p:tavLst>
                                        <p:tav tm="0">
                                          <p:val>
                                            <p:strVal val="#ppt_w*.05"/>
                                          </p:val>
                                        </p:tav>
                                        <p:tav tm="100000">
                                          <p:val>
                                            <p:strVal val="#ppt_w"/>
                                          </p:val>
                                        </p:tav>
                                      </p:tavLst>
                                    </p:anim>
                                    <p:anim calcmode="lin" valueType="num">
                                      <p:cBhvr>
                                        <p:cTn id="46" dur="500" fill="hold"/>
                                        <p:tgtEl>
                                          <p:spTgt spid="15"/>
                                        </p:tgtEl>
                                        <p:attrNameLst>
                                          <p:attrName>ppt_h</p:attrName>
                                        </p:attrNameLst>
                                      </p:cBhvr>
                                      <p:tavLst>
                                        <p:tav tm="0">
                                          <p:val>
                                            <p:strVal val="#ppt_h"/>
                                          </p:val>
                                        </p:tav>
                                        <p:tav tm="100000">
                                          <p:val>
                                            <p:strVal val="#ppt_h"/>
                                          </p:val>
                                        </p:tav>
                                      </p:tavLst>
                                    </p:anim>
                                    <p:anim calcmode="lin" valueType="num">
                                      <p:cBhvr>
                                        <p:cTn id="47" dur="25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25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250" accel="50000" fill="hold">
                                          <p:stCondLst>
                                            <p:cond delay="250"/>
                                          </p:stCondLst>
                                        </p:cTn>
                                        <p:tgtEl>
                                          <p:spTgt spid="15"/>
                                        </p:tgtEl>
                                        <p:attrNameLst>
                                          <p:attrName>ppt_y</p:attrName>
                                        </p:attrNameLst>
                                      </p:cBhvr>
                                      <p:tavLst>
                                        <p:tav tm="0">
                                          <p:val>
                                            <p:strVal val="#ppt_y+.1"/>
                                          </p:val>
                                        </p:tav>
                                        <p:tav tm="100000">
                                          <p:val>
                                            <p:strVal val="#ppt_y"/>
                                          </p:val>
                                        </p:tav>
                                      </p:tavLst>
                                    </p:anim>
                                    <p:animEffect transition="in" filter="fade">
                                      <p:cBhvr>
                                        <p:cTn id="50" dur="500" decel="50000">
                                          <p:stCondLst>
                                            <p:cond delay="0"/>
                                          </p:stCondLst>
                                        </p:cTn>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الرياء.wav"/>
                                        </p:tgtEl>
                                      </p:cMediaNode>
                                    </p:audio>
                                  </p:sub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57"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7" name="ليس من الحي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2" grpId="1"/>
      <p:bldP spid="1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80975" y="1628775"/>
            <a:ext cx="8858250" cy="3800475"/>
            <a:chOff x="142844" y="1571612"/>
            <a:chExt cx="8724960" cy="5224498"/>
          </a:xfrm>
        </p:grpSpPr>
        <p:sp>
          <p:nvSpPr>
            <p:cNvPr id="16" name="Flowchart: Delay 15"/>
            <p:cNvSpPr>
              <a:spLocks noChangeArrowheads="1"/>
            </p:cNvSpPr>
            <p:nvPr/>
          </p:nvSpPr>
          <p:spPr bwMode="auto">
            <a:xfrm rot="5400000">
              <a:off x="1784641" y="71667"/>
              <a:ext cx="5073917" cy="8357511"/>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17" name="Flowchart: Delay 16"/>
            <p:cNvSpPr>
              <a:spLocks noChangeArrowheads="1"/>
            </p:cNvSpPr>
            <p:nvPr/>
          </p:nvSpPr>
          <p:spPr bwMode="auto">
            <a:xfrm rot="5400000">
              <a:off x="2153182" y="81487"/>
              <a:ext cx="5071735" cy="8357510"/>
            </a:xfrm>
            <a:prstGeom prst="flowChartDelay">
              <a:avLst/>
            </a:prstGeom>
            <a:solidFill>
              <a:srgbClr val="0000FF"/>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sp>
          <p:nvSpPr>
            <p:cNvPr id="18" name="Flowchart: Delay 17"/>
            <p:cNvSpPr>
              <a:spLocks noChangeArrowheads="1"/>
            </p:cNvSpPr>
            <p:nvPr/>
          </p:nvSpPr>
          <p:spPr bwMode="auto">
            <a:xfrm rot="5400000">
              <a:off x="2000730" y="-72059"/>
              <a:ext cx="5071735" cy="8359075"/>
            </a:xfrm>
            <a:prstGeom prst="flowChartDelay">
              <a:avLst/>
            </a:prstGeom>
            <a:solidFill>
              <a:schemeClr val="bg1"/>
            </a:solidFill>
            <a:ln w="76200" algn="ctr">
              <a:solidFill>
                <a:srgbClr val="FF0000"/>
              </a:solidFill>
              <a:prstDash val="sysDot"/>
              <a:miter lim="800000"/>
              <a:headEnd/>
              <a:tailEnd/>
            </a:ln>
          </p:spPr>
          <p:txBody>
            <a:bodyPr rot="10800000" vert="eaVert" anchor="ctr"/>
            <a:lstStyle/>
            <a:p>
              <a:pPr algn="ctr" rtl="1" fontAlgn="auto">
                <a:spcBef>
                  <a:spcPts val="0"/>
                </a:spcBef>
                <a:spcAft>
                  <a:spcPts val="0"/>
                </a:spcAft>
                <a:defRPr/>
              </a:pPr>
              <a:endParaRPr lang="ar-EG">
                <a:solidFill>
                  <a:schemeClr val="dk1"/>
                </a:solidFill>
                <a:latin typeface="+mn-lt"/>
                <a:cs typeface="+mn-cs"/>
              </a:endParaRPr>
            </a:p>
          </p:txBody>
        </p:sp>
      </p:grpSp>
      <p:grpSp>
        <p:nvGrpSpPr>
          <p:cNvPr id="16387" name="Group 4"/>
          <p:cNvGrpSpPr>
            <a:grpSpLocks/>
          </p:cNvGrpSpPr>
          <p:nvPr/>
        </p:nvGrpSpPr>
        <p:grpSpPr bwMode="auto">
          <a:xfrm>
            <a:off x="2322513" y="430213"/>
            <a:ext cx="6929437" cy="1000125"/>
            <a:chOff x="5418043" y="642918"/>
            <a:chExt cx="3438641" cy="1000132"/>
          </a:xfrm>
        </p:grpSpPr>
        <p:pic>
          <p:nvPicPr>
            <p:cNvPr id="13" name="Picture 4" descr="http://www10.0zz0.com/2010/04/11/23/373359136.png"/>
            <p:cNvPicPr>
              <a:picLocks noChangeAspect="1" noChangeArrowheads="1"/>
            </p:cNvPicPr>
            <p:nvPr/>
          </p:nvPicPr>
          <p:blipFill>
            <a:blip r:embed="rId6" cstate="print">
              <a:duotone>
                <a:prstClr val="black"/>
                <a:schemeClr val="accent2">
                  <a:tint val="45000"/>
                  <a:satMod val="400000"/>
                </a:schemeClr>
              </a:duotone>
              <a:lum bright="-10000" contrast="65000"/>
            </a:blip>
            <a:srcRect/>
            <a:stretch>
              <a:fillRect/>
            </a:stretch>
          </p:blipFill>
          <p:spPr bwMode="auto">
            <a:xfrm>
              <a:off x="5572132" y="642918"/>
              <a:ext cx="3071834" cy="1000132"/>
            </a:xfrm>
            <a:prstGeom prst="rect">
              <a:avLst/>
            </a:prstGeom>
            <a:noFill/>
          </p:spPr>
        </p:pic>
        <p:sp>
          <p:nvSpPr>
            <p:cNvPr id="14" name="TextBox 2"/>
            <p:cNvSpPr txBox="1"/>
            <p:nvPr/>
          </p:nvSpPr>
          <p:spPr>
            <a:xfrm>
              <a:off x="5418043" y="785794"/>
              <a:ext cx="3438641" cy="769942"/>
            </a:xfrm>
            <a:prstGeom prst="rect">
              <a:avLst/>
            </a:prstGeom>
            <a:noFill/>
          </p:spPr>
          <p:txBody>
            <a:bodyPr rtlCol="1">
              <a:spAutoFit/>
            </a:bodyPr>
            <a:lstStyle/>
            <a:p>
              <a:pPr algn="ctr" rtl="1" fontAlgn="auto">
                <a:spcBef>
                  <a:spcPts val="0"/>
                </a:spcBef>
                <a:spcAft>
                  <a:spcPts val="0"/>
                </a:spcAft>
                <a:defRPr/>
              </a:pPr>
              <a:r>
                <a:rPr lang="ar-EG" sz="4400" b="1" dirty="0">
                  <a:solidFill>
                    <a:schemeClr val="bg1"/>
                  </a:solidFill>
                  <a:latin typeface="+mn-lt"/>
                  <a:cs typeface="+mn-cs"/>
                </a:rPr>
                <a:t>من معاني الحديث وإرشاداته</a:t>
              </a:r>
            </a:p>
          </p:txBody>
        </p:sp>
      </p:grpSp>
      <p:sp>
        <p:nvSpPr>
          <p:cNvPr id="12" name="TextBox 11"/>
          <p:cNvSpPr txBox="1">
            <a:spLocks noChangeArrowheads="1"/>
          </p:cNvSpPr>
          <p:nvPr/>
        </p:nvSpPr>
        <p:spPr bwMode="auto">
          <a:xfrm>
            <a:off x="1211263" y="2611438"/>
            <a:ext cx="2470150" cy="523875"/>
          </a:xfrm>
          <a:prstGeom prst="rect">
            <a:avLst/>
          </a:prstGeom>
          <a:noFill/>
          <a:ln w="9525">
            <a:noFill/>
            <a:miter lim="800000"/>
            <a:headEnd/>
            <a:tailEnd/>
          </a:ln>
        </p:spPr>
        <p:txBody>
          <a:bodyPr wrap="none">
            <a:spAutoFit/>
          </a:bodyPr>
          <a:lstStyle/>
          <a:p>
            <a:pPr algn="r"/>
            <a:r>
              <a:rPr lang="ar-EG" sz="2800" b="1"/>
              <a:t>.......................</a:t>
            </a:r>
            <a:endParaRPr lang="en-US" sz="2800" b="1">
              <a:latin typeface="Calibri" pitchFamily="34" charset="0"/>
              <a:cs typeface="Traditional Arabic" pitchFamily="18" charset="-78"/>
            </a:endParaRPr>
          </a:p>
        </p:txBody>
      </p:sp>
      <p:sp>
        <p:nvSpPr>
          <p:cNvPr id="19" name="TextBox 10"/>
          <p:cNvSpPr txBox="1">
            <a:spLocks noChangeArrowheads="1"/>
          </p:cNvSpPr>
          <p:nvPr/>
        </p:nvSpPr>
        <p:spPr bwMode="auto">
          <a:xfrm>
            <a:off x="1033463" y="1857375"/>
            <a:ext cx="7110412" cy="1938338"/>
          </a:xfrm>
          <a:prstGeom prst="rect">
            <a:avLst/>
          </a:prstGeom>
          <a:noFill/>
          <a:ln w="9525">
            <a:noFill/>
            <a:miter lim="800000"/>
            <a:headEnd/>
            <a:tailEnd/>
          </a:ln>
        </p:spPr>
        <p:txBody>
          <a:bodyPr>
            <a:spAutoFit/>
          </a:bodyPr>
          <a:lstStyle/>
          <a:p>
            <a:pPr algn="r" rtl="1">
              <a:buFont typeface="Wingdings" pitchFamily="2" charset="2"/>
              <a:buChar char="Ø"/>
            </a:pPr>
            <a:r>
              <a:rPr lang="ar-EG" sz="4000" b="1">
                <a:cs typeface="Times New Roman" pitchFamily="18" charset="0"/>
              </a:rPr>
              <a:t> ثمرة الحياء حسنة في الدنيا والآخرة، ففي الدنيا محبة المؤمنين و                ، وفي الآخرة كثرة الحسنات ورفعة الدرجات.</a:t>
            </a:r>
          </a:p>
        </p:txBody>
      </p:sp>
      <p:sp>
        <p:nvSpPr>
          <p:cNvPr id="20" name="TextBox 8"/>
          <p:cNvSpPr txBox="1">
            <a:spLocks noChangeArrowheads="1"/>
          </p:cNvSpPr>
          <p:nvPr/>
        </p:nvSpPr>
        <p:spPr bwMode="auto">
          <a:xfrm>
            <a:off x="1187450" y="2420938"/>
            <a:ext cx="2533650" cy="584200"/>
          </a:xfrm>
          <a:prstGeom prst="rect">
            <a:avLst/>
          </a:prstGeom>
          <a:noFill/>
          <a:ln w="9525">
            <a:noFill/>
            <a:miter lim="800000"/>
            <a:headEnd/>
            <a:tailEnd/>
          </a:ln>
        </p:spPr>
        <p:txBody>
          <a:bodyPr wrap="none">
            <a:spAutoFit/>
          </a:bodyPr>
          <a:lstStyle/>
          <a:p>
            <a:r>
              <a:rPr lang="ar-SA" sz="3200" b="1">
                <a:solidFill>
                  <a:srgbClr val="C00000"/>
                </a:solidFill>
              </a:rPr>
              <a:t>معاملتهم بالحسن</a:t>
            </a:r>
            <a:r>
              <a:rPr lang="ar-EG" sz="3200" b="1">
                <a:solidFill>
                  <a:srgbClr val="C00000"/>
                </a:solidFill>
              </a:rPr>
              <a:t>ى</a:t>
            </a:r>
            <a:endParaRPr lang="ar-EG" sz="3200">
              <a:solidFill>
                <a:srgbClr val="C00000"/>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udstorm6.wav"/>
                                        </p:tgtEl>
                                      </p:cMediaNode>
                                    </p:audio>
                                  </p:subTnLst>
                                </p:cTn>
                              </p:par>
                              <p:par>
                                <p:cTn id="8" presetID="2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ppt_x</p:attrName>
                                        </p:attrNameLst>
                                      </p:cBhvr>
                                      <p:tavLst>
                                        <p:tav tm="0">
                                          <p:val>
                                            <p:strVal val="#ppt_x-.2"/>
                                          </p:val>
                                        </p:tav>
                                        <p:tav tm="100000">
                                          <p:val>
                                            <p:strVal val="#ppt_x"/>
                                          </p:val>
                                        </p:tav>
                                      </p:tavLst>
                                    </p:anim>
                                    <p:anim calcmode="lin" valueType="num">
                                      <p:cBhvr>
                                        <p:cTn id="11"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500"/>
                                        <p:tgtEl>
                                          <p:spTgt spid="12"/>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ppt_x</p:attrName>
                                        </p:attrNameLst>
                                      </p:cBhvr>
                                      <p:tavLst>
                                        <p:tav tm="0">
                                          <p:val>
                                            <p:strVal val="#ppt_x-.2"/>
                                          </p:val>
                                        </p:tav>
                                        <p:tav tm="100000">
                                          <p:val>
                                            <p:strVal val="#ppt_x"/>
                                          </p:val>
                                        </p:tav>
                                      </p:tavLst>
                                    </p:anim>
                                    <p:anim calcmode="lin" valueType="num">
                                      <p:cBhvr>
                                        <p:cTn id="16"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7"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ثمرة الحياء.wav"/>
                                        </p:tgtEl>
                                      </p:cMediaNode>
                                    </p:audio>
                                  </p:subTnLst>
                                </p:cTn>
                              </p:par>
                            </p:childTnLst>
                          </p:cTn>
                        </p:par>
                      </p:childTnLst>
                    </p:cTn>
                  </p:par>
                  <p:par>
                    <p:cTn id="18" fill="hold">
                      <p:stCondLst>
                        <p:cond delay="indefinite"/>
                      </p:stCondLst>
                      <p:childTnLst>
                        <p:par>
                          <p:cTn id="19" fill="hold">
                            <p:stCondLst>
                              <p:cond delay="0"/>
                            </p:stCondLst>
                            <p:childTnLst>
                              <p:par>
                                <p:cTn id="20" presetID="25" presetClass="exit" presetSubtype="0" fill="hold" grpId="1" nodeType="clickEffect">
                                  <p:stCondLst>
                                    <p:cond delay="0"/>
                                  </p:stCondLst>
                                  <p:childTnLst>
                                    <p:animEffect transition="out" filter="fade">
                                      <p:cBhvr>
                                        <p:cTn id="21" dur="500" accel="50000">
                                          <p:stCondLst>
                                            <p:cond delay="0"/>
                                          </p:stCondLst>
                                        </p:cTn>
                                        <p:tgtEl>
                                          <p:spTgt spid="12"/>
                                        </p:tgtEl>
                                      </p:cBhvr>
                                    </p:animEffect>
                                    <p:anim calcmode="lin" valueType="num">
                                      <p:cBhvr>
                                        <p:cTn id="22" dur="250" accel="50000">
                                          <p:stCondLst>
                                            <p:cond delay="0"/>
                                          </p:stCondLst>
                                        </p:cTn>
                                        <p:tgtEl>
                                          <p:spTgt spid="12"/>
                                        </p:tgtEl>
                                        <p:attrNameLst>
                                          <p:attrName>ppt_y</p:attrName>
                                        </p:attrNameLst>
                                      </p:cBhvr>
                                      <p:tavLst>
                                        <p:tav tm="0">
                                          <p:val>
                                            <p:strVal val="ppt_y"/>
                                          </p:val>
                                        </p:tav>
                                        <p:tav tm="100000">
                                          <p:val>
                                            <p:strVal val="ppt_y+.1"/>
                                          </p:val>
                                        </p:tav>
                                      </p:tavLst>
                                    </p:anim>
                                    <p:anim calcmode="lin" valueType="num">
                                      <p:cBhvr>
                                        <p:cTn id="23" dur="250" decel="50000">
                                          <p:stCondLst>
                                            <p:cond delay="250"/>
                                          </p:stCondLst>
                                        </p:cTn>
                                        <p:tgtEl>
                                          <p:spTgt spid="12"/>
                                        </p:tgtEl>
                                        <p:attrNameLst>
                                          <p:attrName>ppt_y</p:attrName>
                                        </p:attrNameLst>
                                      </p:cBhvr>
                                      <p:tavLst>
                                        <p:tav tm="0">
                                          <p:val>
                                            <p:strVal val="ppt_y"/>
                                          </p:val>
                                        </p:tav>
                                        <p:tav tm="100000">
                                          <p:val>
                                            <p:strVal val="ppt_y-.1"/>
                                          </p:val>
                                        </p:tav>
                                      </p:tavLst>
                                    </p:anim>
                                    <p:anim calcmode="lin" valueType="num">
                                      <p:cBhvr>
                                        <p:cTn id="24" dur="250" accel="50000">
                                          <p:stCondLst>
                                            <p:cond delay="250"/>
                                          </p:stCondLst>
                                        </p:cTn>
                                        <p:tgtEl>
                                          <p:spTgt spid="12"/>
                                        </p:tgtEl>
                                        <p:attrNameLst>
                                          <p:attrName>ppt_x</p:attrName>
                                        </p:attrNameLst>
                                      </p:cBhvr>
                                      <p:tavLst>
                                        <p:tav tm="0">
                                          <p:val>
                                            <p:strVal val="ppt_x"/>
                                          </p:val>
                                        </p:tav>
                                        <p:tav tm="100000">
                                          <p:val>
                                            <p:strVal val="ppt_x+.4"/>
                                          </p:val>
                                        </p:tav>
                                      </p:tavLst>
                                    </p:anim>
                                    <p:anim calcmode="lin" valueType="num">
                                      <p:cBhvr>
                                        <p:cTn id="25" dur="500"/>
                                        <p:tgtEl>
                                          <p:spTgt spid="12"/>
                                        </p:tgtEl>
                                        <p:attrNameLst>
                                          <p:attrName>ppt_h</p:attrName>
                                        </p:attrNameLst>
                                      </p:cBhvr>
                                      <p:tavLst>
                                        <p:tav tm="0">
                                          <p:val>
                                            <p:strVal val="ppt_h"/>
                                          </p:val>
                                        </p:tav>
                                        <p:tav tm="100000">
                                          <p:val>
                                            <p:strVal val="ppt_h"/>
                                          </p:val>
                                        </p:tav>
                                      </p:tavLst>
                                    </p:anim>
                                    <p:anim calcmode="lin" valueType="num">
                                      <p:cBhvr>
                                        <p:cTn id="26" dur="250" accel="50000">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7" dur="250" decel="50000">
                                          <p:stCondLst>
                                            <p:cond delay="250"/>
                                          </p:stCondLst>
                                        </p:cTn>
                                        <p:tgtEl>
                                          <p:spTgt spid="12"/>
                                        </p:tgtEl>
                                        <p:attrNameLst>
                                          <p:attrName>ppt_w</p:attrName>
                                        </p:attrNameLst>
                                      </p:cBhvr>
                                      <p:tavLst>
                                        <p:tav tm="0">
                                          <p:val>
                                            <p:strVal val="ppt_w"/>
                                          </p:val>
                                        </p:tav>
                                        <p:tav tm="100000">
                                          <p:val>
                                            <p:strVal val="ppt_w/.05"/>
                                          </p:val>
                                        </p:tav>
                                      </p:tavLst>
                                    </p:anim>
                                    <p:anim calcmode="lin" valueType="num">
                                      <p:cBhvr>
                                        <p:cTn id="28" dur="250" accel="50000">
                                          <p:stCondLst>
                                            <p:cond delay="250"/>
                                          </p:stCondLst>
                                        </p:cTn>
                                        <p:tgtEl>
                                          <p:spTgt spid="12"/>
                                        </p:tgtEl>
                                        <p:attrNameLst>
                                          <p:attrName>style.rotation</p:attrName>
                                        </p:attrNameLst>
                                      </p:cBhvr>
                                      <p:tavLst>
                                        <p:tav tm="0">
                                          <p:val>
                                            <p:fltVal val="0"/>
                                          </p:val>
                                        </p:tav>
                                        <p:tav tm="100000">
                                          <p:val>
                                            <p:fltVal val="-90"/>
                                          </p:val>
                                        </p:tav>
                                      </p:tavLst>
                                    </p:anim>
                                    <p:set>
                                      <p:cBhvr>
                                        <p:cTn id="29" dur="1" fill="hold">
                                          <p:stCondLst>
                                            <p:cond delay="499"/>
                                          </p:stCondLst>
                                        </p:cTn>
                                        <p:tgtEl>
                                          <p:spTgt spid="12"/>
                                        </p:tgtEl>
                                        <p:attrNameLst>
                                          <p:attrName>style.visibility</p:attrName>
                                        </p:attrNameLst>
                                      </p:cBhvr>
                                      <p:to>
                                        <p:strVal val="hidden"/>
                                      </p:to>
                                    </p:set>
                                  </p:childTnLst>
                                </p:cTn>
                              </p:par>
                              <p:par>
                                <p:cTn id="30" presetID="51"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92" decel="100000"/>
                                        <p:tgtEl>
                                          <p:spTgt spid="20"/>
                                        </p:tgtEl>
                                      </p:cBhvr>
                                    </p:animEffect>
                                    <p:animScale>
                                      <p:cBhvr>
                                        <p:cTn id="33" dur="192" decel="100000"/>
                                        <p:tgtEl>
                                          <p:spTgt spid="20"/>
                                        </p:tgtEl>
                                      </p:cBhvr>
                                      <p:from x="10000" y="10000"/>
                                      <p:to x="200000" y="450000"/>
                                    </p:animScale>
                                    <p:animScale>
                                      <p:cBhvr>
                                        <p:cTn id="34" dur="308" accel="100000" fill="hold">
                                          <p:stCondLst>
                                            <p:cond delay="192"/>
                                          </p:stCondLst>
                                        </p:cTn>
                                        <p:tgtEl>
                                          <p:spTgt spid="20"/>
                                        </p:tgtEl>
                                      </p:cBhvr>
                                      <p:from x="200000" y="450000"/>
                                      <p:to x="100000" y="100000"/>
                                    </p:animScale>
                                    <p:set>
                                      <p:cBhvr>
                                        <p:cTn id="35" dur="192" fill="hold"/>
                                        <p:tgtEl>
                                          <p:spTgt spid="20"/>
                                        </p:tgtEl>
                                        <p:attrNameLst>
                                          <p:attrName>ppt_x</p:attrName>
                                        </p:attrNameLst>
                                      </p:cBhvr>
                                      <p:to>
                                        <p:strVal val="(0.5)"/>
                                      </p:to>
                                    </p:set>
                                    <p:anim from="(0.5)" to="(#ppt_x)" calcmode="lin" valueType="num">
                                      <p:cBhvr>
                                        <p:cTn id="36" dur="308" accel="100000" fill="hold">
                                          <p:stCondLst>
                                            <p:cond delay="192"/>
                                          </p:stCondLst>
                                        </p:cTn>
                                        <p:tgtEl>
                                          <p:spTgt spid="20"/>
                                        </p:tgtEl>
                                        <p:attrNameLst>
                                          <p:attrName>ppt_x</p:attrName>
                                        </p:attrNameLst>
                                      </p:cBhvr>
                                    </p:anim>
                                    <p:set>
                                      <p:cBhvr>
                                        <p:cTn id="37" dur="192" fill="hold"/>
                                        <p:tgtEl>
                                          <p:spTgt spid="20"/>
                                        </p:tgtEl>
                                        <p:attrNameLst>
                                          <p:attrName>ppt_y</p:attrName>
                                        </p:attrNameLst>
                                      </p:cBhvr>
                                      <p:to>
                                        <p:strVal val="(#ppt_y+0.4)"/>
                                      </p:to>
                                    </p:set>
                                    <p:anim from="(#ppt_y+0.4)" to="(#ppt_y)" calcmode="lin" valueType="num">
                                      <p:cBhvr>
                                        <p:cTn id="38" dur="308" accel="100000" fill="hold">
                                          <p:stCondLst>
                                            <p:cond delay="192"/>
                                          </p:stCondLst>
                                        </p:cTn>
                                        <p:tgtEl>
                                          <p:spTgt spid="20"/>
                                        </p:tgtEl>
                                        <p:attrNameLst>
                                          <p:attrName>ppt_y</p:attrName>
                                        </p:attrNameLst>
                                      </p:cBhvr>
                                    </p:anim>
                                  </p:childTnLst>
                                  <p:subTnLst>
                                    <p:audio>
                                      <p:cMediaNode>
                                        <p:cTn display="0" masterRel="sameClick">
                                          <p:stCondLst>
                                            <p:cond evt="begin" delay="0">
                                              <p:tn val="30"/>
                                            </p:cond>
                                          </p:stCondLst>
                                          <p:endCondLst>
                                            <p:cond evt="onStopAudio" delay="0">
                                              <p:tgtEl>
                                                <p:sldTgt/>
                                              </p:tgtEl>
                                            </p:cond>
                                          </p:endCondLst>
                                        </p:cTn>
                                        <p:tgtEl>
                                          <p:sndTgt r:embed="rId5" name="معاملتهم بالحسن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مستطيل 6"/>
          <p:cNvSpPr>
            <a:spLocks noChangeArrowheads="1"/>
          </p:cNvSpPr>
          <p:nvPr/>
        </p:nvSpPr>
        <p:spPr bwMode="auto">
          <a:xfrm>
            <a:off x="3357563" y="500063"/>
            <a:ext cx="2357437" cy="1077912"/>
          </a:xfrm>
          <a:prstGeom prst="rect">
            <a:avLst/>
          </a:prstGeom>
          <a:noFill/>
          <a:ln w="9525">
            <a:noFill/>
            <a:miter lim="800000"/>
            <a:headEnd/>
            <a:tailEnd/>
          </a:ln>
        </p:spPr>
        <p:txBody>
          <a:bodyPr>
            <a:spAutoFit/>
          </a:bodyPr>
          <a:lstStyle/>
          <a:p>
            <a:pPr algn="ctr" rtl="1"/>
            <a:r>
              <a:rPr lang="ar-EG" sz="3200" b="1">
                <a:solidFill>
                  <a:srgbClr val="000066"/>
                </a:solidFill>
                <a:cs typeface="Times New Roman" pitchFamily="18" charset="0"/>
              </a:rPr>
              <a:t>التأدب بآداب الإسلام وسننه.</a:t>
            </a:r>
            <a:endParaRPr lang="ar-SA" sz="3200" b="1">
              <a:solidFill>
                <a:srgbClr val="000066"/>
              </a:solidFill>
            </a:endParaRPr>
          </a:p>
        </p:txBody>
      </p:sp>
      <p:sp>
        <p:nvSpPr>
          <p:cNvPr id="8" name="مستطيل 7"/>
          <p:cNvSpPr>
            <a:spLocks noChangeArrowheads="1"/>
          </p:cNvSpPr>
          <p:nvPr/>
        </p:nvSpPr>
        <p:spPr bwMode="auto">
          <a:xfrm>
            <a:off x="6643688" y="2716213"/>
            <a:ext cx="2000250" cy="1570037"/>
          </a:xfrm>
          <a:prstGeom prst="rect">
            <a:avLst/>
          </a:prstGeom>
          <a:noFill/>
          <a:ln w="9525">
            <a:noFill/>
            <a:miter lim="800000"/>
            <a:headEnd/>
            <a:tailEnd/>
          </a:ln>
        </p:spPr>
        <p:txBody>
          <a:bodyPr>
            <a:spAutoFit/>
          </a:bodyPr>
          <a:lstStyle/>
          <a:p>
            <a:pPr algn="ctr" rtl="1"/>
            <a:r>
              <a:rPr lang="ar-EG" sz="3200" b="1">
                <a:solidFill>
                  <a:srgbClr val="000066"/>
                </a:solidFill>
                <a:cs typeface="Times New Roman" pitchFamily="18" charset="0"/>
              </a:rPr>
              <a:t>مراقبة الله في السر   والعلانية. </a:t>
            </a:r>
            <a:endParaRPr lang="ar-SA" sz="3200" b="1">
              <a:solidFill>
                <a:srgbClr val="000066"/>
              </a:solidFill>
            </a:endParaRPr>
          </a:p>
        </p:txBody>
      </p:sp>
      <p:sp>
        <p:nvSpPr>
          <p:cNvPr id="9" name="مستطيل 8"/>
          <p:cNvSpPr>
            <a:spLocks noChangeArrowheads="1"/>
          </p:cNvSpPr>
          <p:nvPr/>
        </p:nvSpPr>
        <p:spPr bwMode="auto">
          <a:xfrm>
            <a:off x="3714750" y="2714625"/>
            <a:ext cx="1955800" cy="1570038"/>
          </a:xfrm>
          <a:prstGeom prst="rect">
            <a:avLst/>
          </a:prstGeom>
          <a:noFill/>
          <a:ln w="9525">
            <a:noFill/>
            <a:miter lim="800000"/>
            <a:headEnd/>
            <a:tailEnd/>
          </a:ln>
        </p:spPr>
        <p:txBody>
          <a:bodyPr>
            <a:spAutoFit/>
          </a:bodyPr>
          <a:lstStyle/>
          <a:p>
            <a:pPr algn="ctr" rtl="1"/>
            <a:r>
              <a:rPr lang="ar-EG" sz="3200" b="1">
                <a:solidFill>
                  <a:srgbClr val="0000FF"/>
                </a:solidFill>
              </a:rPr>
              <a:t>مما يعينك على التخلّق بخلق الحياء</a:t>
            </a:r>
            <a:endParaRPr lang="ar-EG" sz="3200"/>
          </a:p>
        </p:txBody>
      </p:sp>
      <p:sp>
        <p:nvSpPr>
          <p:cNvPr id="10" name="مستطيل 9"/>
          <p:cNvSpPr>
            <a:spLocks noChangeArrowheads="1"/>
          </p:cNvSpPr>
          <p:nvPr/>
        </p:nvSpPr>
        <p:spPr bwMode="auto">
          <a:xfrm>
            <a:off x="428625" y="2714625"/>
            <a:ext cx="2000250" cy="1570038"/>
          </a:xfrm>
          <a:prstGeom prst="rect">
            <a:avLst/>
          </a:prstGeom>
          <a:noFill/>
          <a:ln w="9525">
            <a:noFill/>
            <a:miter lim="800000"/>
            <a:headEnd/>
            <a:tailEnd/>
          </a:ln>
        </p:spPr>
        <p:txBody>
          <a:bodyPr>
            <a:spAutoFit/>
          </a:bodyPr>
          <a:lstStyle/>
          <a:p>
            <a:pPr algn="ctr" rtl="1"/>
            <a:r>
              <a:rPr lang="ar-EG" sz="3200" b="1">
                <a:solidFill>
                  <a:srgbClr val="000066"/>
                </a:solidFill>
                <a:cs typeface="Times New Roman" pitchFamily="18" charset="0"/>
              </a:rPr>
              <a:t>حفظ جوارحك عما لا يحل لها.</a:t>
            </a:r>
          </a:p>
        </p:txBody>
      </p:sp>
      <p:sp>
        <p:nvSpPr>
          <p:cNvPr id="11" name="مستطيل 10"/>
          <p:cNvSpPr>
            <a:spLocks noChangeArrowheads="1"/>
          </p:cNvSpPr>
          <p:nvPr/>
        </p:nvSpPr>
        <p:spPr bwMode="auto">
          <a:xfrm>
            <a:off x="3214688" y="5422900"/>
            <a:ext cx="2571750" cy="1077913"/>
          </a:xfrm>
          <a:prstGeom prst="rect">
            <a:avLst/>
          </a:prstGeom>
          <a:noFill/>
          <a:ln w="9525">
            <a:noFill/>
            <a:miter lim="800000"/>
            <a:headEnd/>
            <a:tailEnd/>
          </a:ln>
        </p:spPr>
        <p:txBody>
          <a:bodyPr>
            <a:spAutoFit/>
          </a:bodyPr>
          <a:lstStyle/>
          <a:p>
            <a:pPr algn="ctr" rtl="1"/>
            <a:r>
              <a:rPr lang="ar-EG" sz="3200" b="1">
                <a:solidFill>
                  <a:srgbClr val="000066"/>
                </a:solidFill>
                <a:cs typeface="Times New Roman" pitchFamily="18" charset="0"/>
              </a:rPr>
              <a:t>صحبة أهل الحياء من الناس.</a:t>
            </a:r>
            <a:endParaRPr lang="ar-SA" sz="3200">
              <a:solidFill>
                <a:srgbClr val="000066"/>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ما يعينك على التخلق.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تأدب بآداب الإسلام.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مراقبة الله.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صحبة أهل.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حفظ جوارح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صورة 22" descr="0892.jpg"/>
          <p:cNvPicPr>
            <a:picLocks noChangeAspect="1"/>
          </p:cNvPicPr>
          <p:nvPr/>
        </p:nvPicPr>
        <p:blipFill>
          <a:blip r:embed="rId6" cstate="print"/>
          <a:srcRect/>
          <a:stretch>
            <a:fillRect/>
          </a:stretch>
        </p:blipFill>
        <p:spPr bwMode="auto">
          <a:xfrm>
            <a:off x="1038225" y="357188"/>
            <a:ext cx="7891463" cy="6500812"/>
          </a:xfrm>
          <a:prstGeom prst="rect">
            <a:avLst/>
          </a:prstGeom>
          <a:ln>
            <a:headEnd/>
            <a:tailEnd/>
          </a:ln>
        </p:spPr>
        <p:style>
          <a:lnRef idx="0">
            <a:schemeClr val="accent4"/>
          </a:lnRef>
          <a:fillRef idx="3">
            <a:schemeClr val="accent4"/>
          </a:fillRef>
          <a:effectRef idx="3">
            <a:schemeClr val="accent4"/>
          </a:effectRef>
          <a:fontRef idx="minor">
            <a:schemeClr val="lt1"/>
          </a:fontRef>
        </p:style>
      </p:pic>
      <p:sp>
        <p:nvSpPr>
          <p:cNvPr id="26634" name="عنوان 1"/>
          <p:cNvSpPr txBox="1">
            <a:spLocks/>
          </p:cNvSpPr>
          <p:nvPr/>
        </p:nvSpPr>
        <p:spPr bwMode="auto">
          <a:xfrm>
            <a:off x="1500166" y="3571876"/>
            <a:ext cx="6786588" cy="192882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r" rtl="1">
              <a:defRPr/>
            </a:pPr>
            <a:r>
              <a:rPr lang="ar-EG" sz="3600" b="1" dirty="0">
                <a:solidFill>
                  <a:srgbClr val="000066"/>
                </a:solidFill>
              </a:rPr>
              <a:t>يدل على حب ابن عمر رضي الله عنهما للنبي، ووفائه له بعد وفاته صلى الله عليه وسلم.</a:t>
            </a:r>
            <a:endParaRPr lang="en-US" sz="3600" dirty="0">
              <a:solidFill>
                <a:srgbClr val="000066"/>
              </a:solidFill>
            </a:endParaRPr>
          </a:p>
        </p:txBody>
      </p:sp>
      <p:sp>
        <p:nvSpPr>
          <p:cNvPr id="7" name="Heart 6"/>
          <p:cNvSpPr/>
          <p:nvPr/>
        </p:nvSpPr>
        <p:spPr>
          <a:xfrm rot="21280307">
            <a:off x="-73744" y="-10696"/>
            <a:ext cx="2922987" cy="1625633"/>
          </a:xfrm>
          <a:prstGeom prst="teardrop">
            <a:avLst/>
          </a:prstGeom>
          <a:gradFill flip="none" rotWithShape="1">
            <a:gsLst>
              <a:gs pos="0">
                <a:srgbClr val="FF0066">
                  <a:shade val="30000"/>
                  <a:satMod val="115000"/>
                </a:srgbClr>
              </a:gs>
              <a:gs pos="50000">
                <a:schemeClr val="bg1"/>
              </a:gs>
              <a:gs pos="100000">
                <a:srgbClr val="FF0066">
                  <a:shade val="100000"/>
                  <a:satMod val="115000"/>
                </a:srgbClr>
              </a:gs>
            </a:gsLst>
            <a:lin ang="5400000" scaled="1"/>
            <a:tileRect/>
          </a:gradFill>
          <a:ln>
            <a:solidFill>
              <a:srgbClr val="00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SA" sz="6000" b="1" dirty="0">
                <a:solidFill>
                  <a:srgbClr val="006600"/>
                </a:solidFill>
              </a:rPr>
              <a:t>فك</a:t>
            </a:r>
            <a:r>
              <a:rPr lang="ar-EG" sz="6000" b="1" dirty="0">
                <a:solidFill>
                  <a:srgbClr val="006600"/>
                </a:solidFill>
              </a:rPr>
              <a:t>ر</a:t>
            </a:r>
          </a:p>
        </p:txBody>
      </p:sp>
      <p:sp>
        <p:nvSpPr>
          <p:cNvPr id="8" name="مستطيل 7"/>
          <p:cNvSpPr>
            <a:spLocks noChangeArrowheads="1"/>
          </p:cNvSpPr>
          <p:nvPr/>
        </p:nvSpPr>
        <p:spPr bwMode="auto">
          <a:xfrm>
            <a:off x="2071688" y="1071563"/>
            <a:ext cx="6143625" cy="2308225"/>
          </a:xfrm>
          <a:prstGeom prst="rect">
            <a:avLst/>
          </a:prstGeom>
          <a:noFill/>
          <a:ln w="9525">
            <a:noFill/>
            <a:miter lim="800000"/>
            <a:headEnd/>
            <a:tailEnd/>
          </a:ln>
        </p:spPr>
        <p:txBody>
          <a:bodyPr>
            <a:spAutoFit/>
          </a:bodyPr>
          <a:lstStyle/>
          <a:p>
            <a:pPr algn="r" rtl="1" eaLnBrk="0" hangingPunct="0"/>
            <a:r>
              <a:rPr lang="ar-EG" sz="3600" b="1">
                <a:cs typeface="Times New Roman" pitchFamily="18" charset="0"/>
              </a:rPr>
              <a:t>عن محمد بن زيد رحمه الله قال: ما ذَكَر ابن عمر رضي الله عنهما رسول الله صلى الله عليه وسلم إلا بكى، على ماذا يدلّ ذلك؟ </a:t>
            </a:r>
            <a:endParaRPr lang="ar-EG" sz="4400" b="1">
              <a:cs typeface="Times New Roman" pitchFamily="18" charset="0"/>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45">
                                          <p:stCondLst>
                                            <p:cond delay="0"/>
                                          </p:stCondLst>
                                        </p:cTn>
                                        <p:tgtEl>
                                          <p:spTgt spid="7"/>
                                        </p:tgtEl>
                                      </p:cBhvr>
                                    </p:animEffect>
                                    <p:anim calcmode="lin" valueType="num">
                                      <p:cBhvr>
                                        <p:cTn id="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3" dur="7">
                                          <p:stCondLst>
                                            <p:cond delay="162"/>
                                          </p:stCondLst>
                                        </p:cTn>
                                        <p:tgtEl>
                                          <p:spTgt spid="7"/>
                                        </p:tgtEl>
                                      </p:cBhvr>
                                      <p:to x="100000" y="60000"/>
                                    </p:animScale>
                                    <p:animScale>
                                      <p:cBhvr>
                                        <p:cTn id="14" dur="41" decel="50000">
                                          <p:stCondLst>
                                            <p:cond delay="169"/>
                                          </p:stCondLst>
                                        </p:cTn>
                                        <p:tgtEl>
                                          <p:spTgt spid="7"/>
                                        </p:tgtEl>
                                      </p:cBhvr>
                                      <p:to x="100000" y="100000"/>
                                    </p:animScale>
                                    <p:animScale>
                                      <p:cBhvr>
                                        <p:cTn id="15" dur="7">
                                          <p:stCondLst>
                                            <p:cond delay="328"/>
                                          </p:stCondLst>
                                        </p:cTn>
                                        <p:tgtEl>
                                          <p:spTgt spid="7"/>
                                        </p:tgtEl>
                                      </p:cBhvr>
                                      <p:to x="100000" y="80000"/>
                                    </p:animScale>
                                    <p:animScale>
                                      <p:cBhvr>
                                        <p:cTn id="16" dur="41" decel="50000">
                                          <p:stCondLst>
                                            <p:cond delay="335"/>
                                          </p:stCondLst>
                                        </p:cTn>
                                        <p:tgtEl>
                                          <p:spTgt spid="7"/>
                                        </p:tgtEl>
                                      </p:cBhvr>
                                      <p:to x="100000" y="100000"/>
                                    </p:animScale>
                                    <p:animScale>
                                      <p:cBhvr>
                                        <p:cTn id="17" dur="7">
                                          <p:stCondLst>
                                            <p:cond delay="410"/>
                                          </p:stCondLst>
                                        </p:cTn>
                                        <p:tgtEl>
                                          <p:spTgt spid="7"/>
                                        </p:tgtEl>
                                      </p:cBhvr>
                                      <p:to x="100000" y="90000"/>
                                    </p:animScale>
                                    <p:animScale>
                                      <p:cBhvr>
                                        <p:cTn id="18" dur="41" decel="50000">
                                          <p:stCondLst>
                                            <p:cond delay="417"/>
                                          </p:stCondLst>
                                        </p:cTn>
                                        <p:tgtEl>
                                          <p:spTgt spid="7"/>
                                        </p:tgtEl>
                                      </p:cBhvr>
                                      <p:to x="100000" y="100000"/>
                                    </p:animScale>
                                    <p:animScale>
                                      <p:cBhvr>
                                        <p:cTn id="19" dur="7">
                                          <p:stCondLst>
                                            <p:cond delay="452"/>
                                          </p:stCondLst>
                                        </p:cTn>
                                        <p:tgtEl>
                                          <p:spTgt spid="7"/>
                                        </p:tgtEl>
                                      </p:cBhvr>
                                      <p:to x="100000" y="95000"/>
                                    </p:animScale>
                                    <p:animScale>
                                      <p:cBhvr>
                                        <p:cTn id="20" dur="41" decel="50000">
                                          <p:stCondLst>
                                            <p:cond delay="458"/>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فكر.wav"/>
                                        </p:tgtEl>
                                      </p:cMediaNode>
                                    </p:audio>
                                  </p:subTnLst>
                                </p:cTn>
                              </p:par>
                              <p:par>
                                <p:cTn id="21" presetID="2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 calcmode="lin" valueType="num">
                                      <p:cBhvr>
                                        <p:cTn id="27"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30" dur="500" decel="50000">
                                          <p:stCondLst>
                                            <p:cond delay="0"/>
                                          </p:stCondLst>
                                        </p:cTn>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8437"/>
                                        </p:tgtEl>
                                        <p:attrNameLst>
                                          <p:attrName>style.visibility</p:attrName>
                                        </p:attrNameLst>
                                      </p:cBhvr>
                                      <p:to>
                                        <p:strVal val="visible"/>
                                      </p:to>
                                    </p:set>
                                    <p:animEffect transition="in" filter="strips(downLeft)">
                                      <p:cBhvr>
                                        <p:cTn id="35" dur="500"/>
                                        <p:tgtEl>
                                          <p:spTgt spid="18437"/>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4" name="عن محمد بن زيد.wav"/>
                                        </p:tgtEl>
                                      </p:cMediaNode>
                                    </p:audio>
                                  </p:sub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26634"/>
                                        </p:tgtEl>
                                        <p:attrNameLst>
                                          <p:attrName>style.visibility</p:attrName>
                                        </p:attrNameLst>
                                      </p:cBhvr>
                                      <p:to>
                                        <p:strVal val="visible"/>
                                      </p:to>
                                    </p:set>
                                    <p:animEffect transition="in" filter="fade">
                                      <p:cBhvr>
                                        <p:cTn id="43" dur="500"/>
                                        <p:tgtEl>
                                          <p:spTgt spid="26634"/>
                                        </p:tgtEl>
                                      </p:cBhvr>
                                    </p:animEffect>
                                    <p:anim calcmode="lin" valueType="num">
                                      <p:cBhvr>
                                        <p:cTn id="44" dur="500" fill="hold"/>
                                        <p:tgtEl>
                                          <p:spTgt spid="26634"/>
                                        </p:tgtEl>
                                        <p:attrNameLst>
                                          <p:attrName>ppt_x</p:attrName>
                                        </p:attrNameLst>
                                      </p:cBhvr>
                                      <p:tavLst>
                                        <p:tav tm="0">
                                          <p:val>
                                            <p:strVal val="#ppt_x"/>
                                          </p:val>
                                        </p:tav>
                                        <p:tav tm="100000">
                                          <p:val>
                                            <p:strVal val="#ppt_x"/>
                                          </p:val>
                                        </p:tav>
                                      </p:tavLst>
                                    </p:anim>
                                    <p:anim calcmode="lin" valueType="num">
                                      <p:cBhvr>
                                        <p:cTn id="45" dur="450" decel="100000" fill="hold"/>
                                        <p:tgtEl>
                                          <p:spTgt spid="26634"/>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26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يدل على ح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صورة 22" descr="0892.jpg"/>
          <p:cNvPicPr>
            <a:picLocks noChangeAspect="1"/>
          </p:cNvPicPr>
          <p:nvPr/>
        </p:nvPicPr>
        <p:blipFill>
          <a:blip r:embed="rId5" cstate="print"/>
          <a:srcRect/>
          <a:stretch>
            <a:fillRect/>
          </a:stretch>
        </p:blipFill>
        <p:spPr bwMode="auto">
          <a:xfrm>
            <a:off x="1038225" y="357188"/>
            <a:ext cx="7891463" cy="6500812"/>
          </a:xfrm>
          <a:prstGeom prst="rect">
            <a:avLst/>
          </a:prstGeom>
          <a:ln>
            <a:headEnd/>
            <a:tailEnd/>
          </a:ln>
        </p:spPr>
        <p:style>
          <a:lnRef idx="0">
            <a:schemeClr val="accent4"/>
          </a:lnRef>
          <a:fillRef idx="3">
            <a:schemeClr val="accent4"/>
          </a:fillRef>
          <a:effectRef idx="3">
            <a:schemeClr val="accent4"/>
          </a:effectRef>
          <a:fontRef idx="minor">
            <a:schemeClr val="lt1"/>
          </a:fontRef>
        </p:style>
      </p:pic>
      <p:sp>
        <p:nvSpPr>
          <p:cNvPr id="26634" name="عنوان 1"/>
          <p:cNvSpPr txBox="1">
            <a:spLocks/>
          </p:cNvSpPr>
          <p:nvPr/>
        </p:nvSpPr>
        <p:spPr bwMode="auto">
          <a:xfrm>
            <a:off x="1500166" y="4286256"/>
            <a:ext cx="6786588" cy="121444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rtl="1">
              <a:defRPr/>
            </a:pPr>
            <a:r>
              <a:rPr lang="ar-EG" sz="3600" b="1" dirty="0">
                <a:solidFill>
                  <a:srgbClr val="002060"/>
                </a:solidFill>
              </a:rPr>
              <a:t>سعيد بن زيد رضي الله عنه.</a:t>
            </a:r>
            <a:endParaRPr lang="en-US" sz="3600" dirty="0">
              <a:solidFill>
                <a:srgbClr val="002060"/>
              </a:solidFill>
            </a:endParaRPr>
          </a:p>
        </p:txBody>
      </p:sp>
      <p:sp>
        <p:nvSpPr>
          <p:cNvPr id="7" name="Heart 6"/>
          <p:cNvSpPr/>
          <p:nvPr/>
        </p:nvSpPr>
        <p:spPr>
          <a:xfrm rot="21280307">
            <a:off x="-73744" y="-10696"/>
            <a:ext cx="2922987" cy="1625633"/>
          </a:xfrm>
          <a:prstGeom prst="teardrop">
            <a:avLst/>
          </a:prstGeom>
          <a:gradFill flip="none" rotWithShape="1">
            <a:gsLst>
              <a:gs pos="0">
                <a:srgbClr val="FF0066">
                  <a:shade val="30000"/>
                  <a:satMod val="115000"/>
                </a:srgbClr>
              </a:gs>
              <a:gs pos="50000">
                <a:schemeClr val="bg1"/>
              </a:gs>
              <a:gs pos="100000">
                <a:srgbClr val="FF0066">
                  <a:shade val="100000"/>
                  <a:satMod val="115000"/>
                </a:srgbClr>
              </a:gs>
            </a:gsLst>
            <a:lin ang="5400000" scaled="1"/>
            <a:tileRect/>
          </a:gradFill>
          <a:ln>
            <a:solidFill>
              <a:srgbClr val="00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SA" sz="6000" b="1" dirty="0">
                <a:solidFill>
                  <a:srgbClr val="006600"/>
                </a:solidFill>
              </a:rPr>
              <a:t>فك</a:t>
            </a:r>
            <a:r>
              <a:rPr lang="ar-EG" sz="6000" b="1" dirty="0">
                <a:solidFill>
                  <a:srgbClr val="006600"/>
                </a:solidFill>
              </a:rPr>
              <a:t>ر</a:t>
            </a:r>
          </a:p>
        </p:txBody>
      </p:sp>
      <p:sp>
        <p:nvSpPr>
          <p:cNvPr id="8" name="مستطيل 7"/>
          <p:cNvSpPr>
            <a:spLocks noChangeArrowheads="1"/>
          </p:cNvSpPr>
          <p:nvPr/>
        </p:nvSpPr>
        <p:spPr bwMode="auto">
          <a:xfrm>
            <a:off x="2428875" y="1071563"/>
            <a:ext cx="5786438" cy="2308225"/>
          </a:xfrm>
          <a:prstGeom prst="rect">
            <a:avLst/>
          </a:prstGeom>
          <a:noFill/>
          <a:ln w="9525">
            <a:noFill/>
            <a:miter lim="800000"/>
            <a:headEnd/>
            <a:tailEnd/>
          </a:ln>
        </p:spPr>
        <p:txBody>
          <a:bodyPr>
            <a:spAutoFit/>
          </a:bodyPr>
          <a:lstStyle/>
          <a:p>
            <a:pPr algn="r" rtl="1"/>
            <a:r>
              <a:rPr lang="ar-EG" sz="3600" b="1">
                <a:solidFill>
                  <a:srgbClr val="000066"/>
                </a:solidFill>
              </a:rPr>
              <a:t>قال أبو نُعيم رحمه الله: كان عمران بن حصين رضي الله عنهما مجاب الدعوة، اذكر صحابياً آخر اشتهر بأنه مجاب الدعوة </a:t>
            </a:r>
            <a:r>
              <a:rPr lang="ar-EG" b="1">
                <a:solidFill>
                  <a:srgbClr val="000066"/>
                </a:solidFill>
              </a:rPr>
              <a:t>........................</a:t>
            </a:r>
            <a:endParaRPr lang="ar-SA" sz="3600" b="1">
              <a:solidFill>
                <a:srgbClr val="000066"/>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قال أبو نُعيم.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34"/>
                                        </p:tgtEl>
                                        <p:attrNameLst>
                                          <p:attrName>style.visibility</p:attrName>
                                        </p:attrNameLst>
                                      </p:cBhvr>
                                      <p:to>
                                        <p:strVal val="visible"/>
                                      </p:to>
                                    </p:set>
                                    <p:animEffect transition="in" filter="fade">
                                      <p:cBhvr>
                                        <p:cTn id="12" dur="500"/>
                                        <p:tgtEl>
                                          <p:spTgt spid="26634"/>
                                        </p:tgtEl>
                                      </p:cBhvr>
                                    </p:animEffect>
                                    <p:anim calcmode="lin" valueType="num">
                                      <p:cBhvr>
                                        <p:cTn id="13" dur="500" fill="hold"/>
                                        <p:tgtEl>
                                          <p:spTgt spid="26634"/>
                                        </p:tgtEl>
                                        <p:attrNameLst>
                                          <p:attrName>ppt_x</p:attrName>
                                        </p:attrNameLst>
                                      </p:cBhvr>
                                      <p:tavLst>
                                        <p:tav tm="0">
                                          <p:val>
                                            <p:strVal val="#ppt_x"/>
                                          </p:val>
                                        </p:tav>
                                        <p:tav tm="100000">
                                          <p:val>
                                            <p:strVal val="#ppt_x"/>
                                          </p:val>
                                        </p:tav>
                                      </p:tavLst>
                                    </p:anim>
                                    <p:anim calcmode="lin" valueType="num">
                                      <p:cBhvr>
                                        <p:cTn id="14" dur="450" decel="100000" fill="hold"/>
                                        <p:tgtEl>
                                          <p:spTgt spid="26634"/>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26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سعيد بن ز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285720" y="500066"/>
            <a:ext cx="8572560" cy="6143644"/>
            <a:chOff x="357158" y="285728"/>
            <a:chExt cx="8572560" cy="6143644"/>
          </a:xfrm>
          <a:scene3d>
            <a:camera prst="orthographicFront">
              <a:rot lat="0" lon="0" rev="0"/>
            </a:camera>
            <a:lightRig rig="balanced" dir="t">
              <a:rot lat="0" lon="0" rev="8700000"/>
            </a:lightRig>
          </a:scene3d>
        </p:grpSpPr>
        <p:sp>
          <p:nvSpPr>
            <p:cNvPr id="2" name="مستطيل مستدير الزوايا 1"/>
            <p:cNvSpPr/>
            <p:nvPr/>
          </p:nvSpPr>
          <p:spPr>
            <a:xfrm>
              <a:off x="500034" y="285728"/>
              <a:ext cx="8286776" cy="5929354"/>
            </a:xfrm>
            <a:prstGeom prst="roundRect">
              <a:avLst/>
            </a:prstGeom>
            <a:solidFill>
              <a:srgbClr val="FFFF00"/>
            </a:solid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SA" sz="4800" b="1" dirty="0">
                  <a:solidFill>
                    <a:srgbClr val="0000FF"/>
                  </a:solidFill>
                </a:rPr>
                <a:t>تطبيقات سلوكية</a:t>
              </a:r>
              <a:endParaRPr lang="ar-EG" sz="4800" b="1" dirty="0">
                <a:solidFill>
                  <a:srgbClr val="0000FF"/>
                </a:solidFill>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ar-SA" sz="4000" b="1" dirty="0">
                <a:solidFill>
                  <a:srgbClr val="FF0000"/>
                </a:solidFill>
                <a:effectLst>
                  <a:outerShdw blurRad="38100" dist="38100" dir="2700000" algn="tl">
                    <a:srgbClr val="000000">
                      <a:alpha val="43137"/>
                    </a:srgbClr>
                  </a:outerShdw>
                </a:effectLst>
              </a:endParaRPr>
            </a:p>
          </p:txBody>
        </p:sp>
        <p:sp>
          <p:nvSpPr>
            <p:cNvPr id="3" name="سداسي 2"/>
            <p:cNvSpPr/>
            <p:nvPr/>
          </p:nvSpPr>
          <p:spPr>
            <a:xfrm>
              <a:off x="357158" y="1142960"/>
              <a:ext cx="8572560" cy="5286412"/>
            </a:xfrm>
            <a:prstGeom prst="hexagon">
              <a:avLst>
                <a:gd name="adj" fmla="val 13260"/>
                <a:gd name="vf" fmla="val 115470"/>
              </a:avLst>
            </a:prstGeom>
            <a:solidFill>
              <a:srgbClr val="00B050"/>
            </a:solid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dirty="0"/>
            </a:p>
          </p:txBody>
        </p:sp>
      </p:grpSp>
      <p:sp>
        <p:nvSpPr>
          <p:cNvPr id="32769" name="Rectangle 1"/>
          <p:cNvSpPr>
            <a:spLocks noChangeArrowheads="1"/>
          </p:cNvSpPr>
          <p:nvPr/>
        </p:nvSpPr>
        <p:spPr bwMode="auto">
          <a:xfrm>
            <a:off x="1214438" y="2205038"/>
            <a:ext cx="6715125" cy="2586037"/>
          </a:xfrm>
          <a:prstGeom prst="rect">
            <a:avLst/>
          </a:prstGeom>
          <a:noFill/>
          <a:ln w="9525">
            <a:noFill/>
            <a:miter lim="800000"/>
            <a:headEnd/>
            <a:tailEnd/>
          </a:ln>
        </p:spPr>
        <p:txBody>
          <a:bodyPr anchor="ctr">
            <a:spAutoFit/>
          </a:bodyPr>
          <a:lstStyle/>
          <a:p>
            <a:pPr algn="r" rtl="1">
              <a:buFont typeface="Arial" pitchFamily="34" charset="0"/>
              <a:buChar char="•"/>
              <a:defRPr/>
            </a:pPr>
            <a:r>
              <a:rPr lang="ar-EG" sz="5400" b="1" dirty="0">
                <a:solidFill>
                  <a:schemeClr val="bg1"/>
                </a:solidFill>
                <a:latin typeface="Calibri" pitchFamily="34" charset="0"/>
                <a:cs typeface="+mn-cs"/>
              </a:rPr>
              <a:t> أستحيي من الله فلا أعصيه.</a:t>
            </a:r>
            <a:endParaRPr lang="en-US" sz="5400" b="1" dirty="0">
              <a:solidFill>
                <a:schemeClr val="bg1"/>
              </a:solidFill>
              <a:latin typeface="Calibri" pitchFamily="34" charset="0"/>
              <a:cs typeface="+mn-cs"/>
            </a:endParaRPr>
          </a:p>
          <a:p>
            <a:pPr algn="r" rtl="1">
              <a:buFont typeface="Arial" pitchFamily="34" charset="0"/>
              <a:buChar char="•"/>
              <a:defRPr/>
            </a:pPr>
            <a:r>
              <a:rPr lang="ar-EG" sz="5400" b="1" dirty="0">
                <a:solidFill>
                  <a:schemeClr val="bg1"/>
                </a:solidFill>
                <a:latin typeface="Calibri" pitchFamily="34" charset="0"/>
                <a:cs typeface="+mn-cs"/>
              </a:rPr>
              <a:t> أتخلق بخلق الحياء في تعاملي مع الناس.</a:t>
            </a:r>
            <a:endParaRPr lang="en-US" sz="5400" b="1" dirty="0">
              <a:solidFill>
                <a:schemeClr val="bg1"/>
              </a:solidFill>
              <a:latin typeface="Calibri" pitchFamily="34" charset="0"/>
              <a:cs typeface="+mn-cs"/>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تطبيقات سلوكية.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2769">
                                            <p:txEl>
                                              <p:pRg st="0" end="0"/>
                                            </p:txEl>
                                          </p:spTgt>
                                        </p:tgtEl>
                                        <p:attrNameLst>
                                          <p:attrName>style.visibility</p:attrName>
                                        </p:attrNameLst>
                                      </p:cBhvr>
                                      <p:to>
                                        <p:strVal val="visible"/>
                                      </p:to>
                                    </p:set>
                                    <p:anim calcmode="lin" valueType="num">
                                      <p:cBhvr>
                                        <p:cTn id="14" dur="500" fill="hold"/>
                                        <p:tgtEl>
                                          <p:spTgt spid="32769">
                                            <p:txEl>
                                              <p:pRg st="0" end="0"/>
                                            </p:txEl>
                                          </p:spTgt>
                                        </p:tgtEl>
                                        <p:attrNameLst>
                                          <p:attrName>ppt_w</p:attrName>
                                        </p:attrNameLst>
                                      </p:cBhvr>
                                      <p:tavLst>
                                        <p:tav tm="0">
                                          <p:val>
                                            <p:strVal val="#ppt_w*0.70"/>
                                          </p:val>
                                        </p:tav>
                                        <p:tav tm="100000">
                                          <p:val>
                                            <p:strVal val="#ppt_w"/>
                                          </p:val>
                                        </p:tav>
                                      </p:tavLst>
                                    </p:anim>
                                    <p:anim calcmode="lin" valueType="num">
                                      <p:cBhvr>
                                        <p:cTn id="15" dur="500" fill="hold"/>
                                        <p:tgtEl>
                                          <p:spTgt spid="32769">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32769">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أستحيي من الله.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769">
                                            <p:txEl>
                                              <p:pRg st="1" end="1"/>
                                            </p:txEl>
                                          </p:spTgt>
                                        </p:tgtEl>
                                        <p:attrNameLst>
                                          <p:attrName>style.visibility</p:attrName>
                                        </p:attrNameLst>
                                      </p:cBhvr>
                                      <p:to>
                                        <p:strVal val="visible"/>
                                      </p:to>
                                    </p:set>
                                    <p:anim calcmode="lin" valueType="num">
                                      <p:cBhvr>
                                        <p:cTn id="21" dur="500" fill="hold"/>
                                        <p:tgtEl>
                                          <p:spTgt spid="32769">
                                            <p:txEl>
                                              <p:pRg st="1" end="1"/>
                                            </p:txEl>
                                          </p:spTgt>
                                        </p:tgtEl>
                                        <p:attrNameLst>
                                          <p:attrName>ppt_w</p:attrName>
                                        </p:attrNameLst>
                                      </p:cBhvr>
                                      <p:tavLst>
                                        <p:tav tm="0">
                                          <p:val>
                                            <p:strVal val="#ppt_w*0.70"/>
                                          </p:val>
                                        </p:tav>
                                        <p:tav tm="100000">
                                          <p:val>
                                            <p:strVal val="#ppt_w"/>
                                          </p:val>
                                        </p:tav>
                                      </p:tavLst>
                                    </p:anim>
                                    <p:anim calcmode="lin" valueType="num">
                                      <p:cBhvr>
                                        <p:cTn id="22" dur="500" fill="hold"/>
                                        <p:tgtEl>
                                          <p:spTgt spid="32769">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32769">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أتخلق بخلق الحي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181100" y="762000"/>
            <a:ext cx="6780213" cy="2306638"/>
          </a:xfrm>
          <a:prstGeom prst="horizontalScroll">
            <a:avLst>
              <a:gd name="adj" fmla="val 18621"/>
            </a:avLst>
          </a:prstGeom>
          <a:solidFill>
            <a:srgbClr val="FFFF00"/>
          </a:solidFill>
          <a:ln w="76200">
            <a:solidFill>
              <a:srgbClr val="993300"/>
            </a:solidFill>
          </a:ln>
        </p:spPr>
        <p:style>
          <a:lnRef idx="3">
            <a:schemeClr val="lt1"/>
          </a:lnRef>
          <a:fillRef idx="1">
            <a:schemeClr val="accent3"/>
          </a:fillRef>
          <a:effectRef idx="1">
            <a:schemeClr val="accent3"/>
          </a:effectRef>
          <a:fontRef idx="minor">
            <a:schemeClr val="lt1"/>
          </a:fontRef>
        </p:style>
        <p:txBody>
          <a:bodyPr rtlCol="1" anchor="ctr"/>
          <a:lstStyle/>
          <a:p>
            <a:pPr algn="ctr" rtl="1" fontAlgn="auto">
              <a:spcBef>
                <a:spcPts val="0"/>
              </a:spcBef>
              <a:spcAft>
                <a:spcPts val="0"/>
              </a:spcAft>
              <a:defRPr/>
            </a:pPr>
            <a:r>
              <a:rPr lang="ar-EG" sz="5400" b="1" dirty="0">
                <a:solidFill>
                  <a:srgbClr val="0000FF"/>
                </a:solidFill>
              </a:rPr>
              <a:t> </a:t>
            </a:r>
            <a:r>
              <a:rPr lang="ar-SA" sz="8800" b="1" dirty="0">
                <a:solidFill>
                  <a:srgbClr val="0000FF"/>
                </a:solidFill>
              </a:rPr>
              <a:t>الدرس </a:t>
            </a:r>
            <a:r>
              <a:rPr lang="ar-SA" sz="8800" b="1" dirty="0" err="1">
                <a:solidFill>
                  <a:srgbClr val="0000FF"/>
                </a:solidFill>
              </a:rPr>
              <a:t>ال</a:t>
            </a:r>
            <a:r>
              <a:rPr lang="ar-EG" sz="8800" b="1" dirty="0">
                <a:solidFill>
                  <a:srgbClr val="0000FF"/>
                </a:solidFill>
              </a:rPr>
              <a:t>رابع</a:t>
            </a:r>
          </a:p>
        </p:txBody>
      </p:sp>
      <p:pic>
        <p:nvPicPr>
          <p:cNvPr id="3" name="صورة 3" descr="00153.jpg"/>
          <p:cNvPicPr>
            <a:picLocks noChangeAspect="1"/>
          </p:cNvPicPr>
          <p:nvPr/>
        </p:nvPicPr>
        <p:blipFill>
          <a:blip r:embed="rId6" cstate="print"/>
          <a:srcRect/>
          <a:stretch>
            <a:fillRect/>
          </a:stretch>
        </p:blipFill>
        <p:spPr bwMode="auto">
          <a:xfrm>
            <a:off x="1476375" y="4076700"/>
            <a:ext cx="6223000" cy="1223963"/>
          </a:xfrm>
          <a:prstGeom prst="rect">
            <a:avLst/>
          </a:prstGeom>
          <a:noFill/>
          <a:ln w="9525">
            <a:noFill/>
            <a:miter lim="800000"/>
            <a:headEnd/>
            <a:tailEnd/>
          </a:ln>
        </p:spPr>
      </p:pic>
      <p:sp>
        <p:nvSpPr>
          <p:cNvPr id="4" name="Rectangle 1"/>
          <p:cNvSpPr>
            <a:spLocks noChangeArrowheads="1"/>
          </p:cNvSpPr>
          <p:nvPr/>
        </p:nvSpPr>
        <p:spPr bwMode="auto">
          <a:xfrm>
            <a:off x="2316163" y="4311650"/>
            <a:ext cx="4432300" cy="769938"/>
          </a:xfrm>
          <a:prstGeom prst="rect">
            <a:avLst/>
          </a:prstGeom>
          <a:noFill/>
          <a:ln w="9525">
            <a:noFill/>
            <a:miter lim="800000"/>
            <a:headEnd/>
            <a:tailEnd/>
          </a:ln>
        </p:spPr>
        <p:txBody>
          <a:bodyPr wrap="none" anchor="ctr">
            <a:spAutoFit/>
          </a:bodyPr>
          <a:lstStyle/>
          <a:p>
            <a:pPr algn="ctr" rtl="1"/>
            <a:r>
              <a:rPr lang="ar-EG" sz="4400" b="1">
                <a:latin typeface="Calibri" pitchFamily="34" charset="0"/>
              </a:rPr>
              <a:t>حديث 23 + حديث 24</a:t>
            </a:r>
            <a:endParaRPr lang="en-US" sz="4400">
              <a:solidFill>
                <a:srgbClr val="660033"/>
              </a:solidFill>
              <a:latin typeface="Calibri" pitchFamily="34" charset="0"/>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رابع.wav"/>
                                        </p:tgtEl>
                                      </p:cMediaNode>
                                    </p:audio>
                                  </p:sub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to="" calcmode="lin" valueType="num">
                                      <p:cBhvr>
                                        <p:cTn id="14" dur="1" fill="hold"/>
                                        <p:tgtEl>
                                          <p:spTgt spid="3"/>
                                        </p:tgtEl>
                                        <p:attrNameLst>
                                          <p:attrName/>
                                        </p:attrNameLst>
                                      </p:cBhvr>
                                    </p:anim>
                                  </p:childTnLst>
                                  <p:subTnLst>
                                    <p:audio>
                                      <p:cMediaNode>
                                        <p:cTn display="0" masterRel="sameClick">
                                          <p:stCondLst>
                                            <p:cond evt="begin" delay="0">
                                              <p:tn val="12"/>
                                            </p:cond>
                                          </p:stCondLst>
                                          <p:endCondLst>
                                            <p:cond evt="onStopAudio" delay="0">
                                              <p:tgtEl>
                                                <p:sldTgt/>
                                              </p:tgtEl>
                                            </p:cond>
                                          </p:endCondLst>
                                        </p:cTn>
                                        <p:tgtEl>
                                          <p:sndTgt r:embed="rId4" name="suction.wav"/>
                                        </p:tgtEl>
                                      </p:cMediaNode>
                                    </p:audio>
                                  </p:subTnLst>
                                </p:cTn>
                              </p:par>
                              <p:par>
                                <p:cTn id="15" presetID="24"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5" name="الحديث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181100" y="762000"/>
            <a:ext cx="6780213" cy="4635500"/>
          </a:xfrm>
          <a:prstGeom prst="horizontalScroll">
            <a:avLst>
              <a:gd name="adj" fmla="val 18621"/>
            </a:avLst>
          </a:prstGeom>
          <a:solidFill>
            <a:srgbClr val="FFFF00"/>
          </a:solidFill>
          <a:ln w="76200">
            <a:solidFill>
              <a:srgbClr val="993300"/>
            </a:solidFill>
          </a:ln>
        </p:spPr>
        <p:style>
          <a:lnRef idx="3">
            <a:schemeClr val="lt1"/>
          </a:lnRef>
          <a:fillRef idx="1">
            <a:schemeClr val="accent3"/>
          </a:fillRef>
          <a:effectRef idx="1">
            <a:schemeClr val="accent3"/>
          </a:effectRef>
          <a:fontRef idx="minor">
            <a:schemeClr val="lt1"/>
          </a:fontRef>
        </p:style>
        <p:txBody>
          <a:bodyPr rtlCol="1" anchor="ctr"/>
          <a:lstStyle/>
          <a:p>
            <a:pPr algn="ctr" rtl="1" fontAlgn="auto">
              <a:spcBef>
                <a:spcPts val="0"/>
              </a:spcBef>
              <a:spcAft>
                <a:spcPts val="0"/>
              </a:spcAft>
              <a:defRPr/>
            </a:pPr>
            <a:r>
              <a:rPr lang="ar-EG" sz="8800" b="1" dirty="0">
                <a:solidFill>
                  <a:schemeClr val="tx1"/>
                </a:solidFill>
              </a:rPr>
              <a:t>التقويم</a:t>
            </a:r>
            <a:endParaRPr lang="ar-EG" sz="19900" b="1" dirty="0">
              <a:solidFill>
                <a:schemeClr val="tx1"/>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قو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42875" y="285750"/>
            <a:ext cx="9429750" cy="6215063"/>
            <a:chOff x="1277637" y="210299"/>
            <a:chExt cx="4223678" cy="3411433"/>
          </a:xfrm>
        </p:grpSpPr>
        <p:sp>
          <p:nvSpPr>
            <p:cNvPr id="5" name="Rounded Rectangle 4"/>
            <p:cNvSpPr/>
            <p:nvPr/>
          </p:nvSpPr>
          <p:spPr>
            <a:xfrm>
              <a:off x="1643120" y="571920"/>
              <a:ext cx="3571639" cy="2713461"/>
            </a:xfrm>
            <a:prstGeom prst="roundRect">
              <a:avLst/>
            </a:prstGeom>
            <a:gradFill flip="none" rotWithShape="1">
              <a:gsLst>
                <a:gs pos="0">
                  <a:srgbClr val="CC6600">
                    <a:shade val="30000"/>
                    <a:satMod val="115000"/>
                  </a:srgbClr>
                </a:gs>
                <a:gs pos="50000">
                  <a:srgbClr val="FFFF00"/>
                </a:gs>
                <a:gs pos="100000">
                  <a:srgbClr val="CC6600">
                    <a:shade val="100000"/>
                    <a:satMod val="115000"/>
                  </a:srgbClr>
                </a:gs>
              </a:gsLst>
              <a:lin ang="5400000" scaled="1"/>
              <a:tileRect/>
            </a:gradFill>
            <a:ln>
              <a:noFill/>
            </a:ln>
          </p:spPr>
          <p:style>
            <a:lnRef idx="2">
              <a:schemeClr val="accent6"/>
            </a:lnRef>
            <a:fillRef idx="1">
              <a:schemeClr val="lt1"/>
            </a:fillRef>
            <a:effectRef idx="0">
              <a:schemeClr val="accent6"/>
            </a:effectRef>
            <a:fontRef idx="minor">
              <a:schemeClr val="dk1"/>
            </a:fontRef>
          </p:style>
          <p:txBody>
            <a:bodyPr rtlCol="1" anchor="ctr"/>
            <a:lstStyle/>
            <a:p>
              <a:pPr algn="ctr" rtl="1" fontAlgn="auto">
                <a:spcBef>
                  <a:spcPts val="0"/>
                </a:spcBef>
                <a:spcAft>
                  <a:spcPts val="0"/>
                </a:spcAft>
                <a:defRPr/>
              </a:pPr>
              <a:endParaRPr lang="ar-EG"/>
            </a:p>
          </p:txBody>
        </p:sp>
        <p:pic>
          <p:nvPicPr>
            <p:cNvPr id="23560" name="Picture 5" descr="Bdrlc009.wmf"/>
            <p:cNvPicPr>
              <a:picLocks noChangeAspect="1"/>
            </p:cNvPicPr>
            <p:nvPr/>
          </p:nvPicPr>
          <p:blipFill>
            <a:blip r:embed="rId8" cstate="print"/>
            <a:srcRect/>
            <a:stretch>
              <a:fillRect/>
            </a:stretch>
          </p:blipFill>
          <p:spPr bwMode="auto">
            <a:xfrm>
              <a:off x="1277637" y="210299"/>
              <a:ext cx="4223678" cy="3411433"/>
            </a:xfrm>
            <a:prstGeom prst="rect">
              <a:avLst/>
            </a:prstGeom>
            <a:ln>
              <a:headEnd/>
              <a:tailEnd/>
            </a:ln>
          </p:spPr>
          <p:style>
            <a:lnRef idx="1">
              <a:schemeClr val="accent3"/>
            </a:lnRef>
            <a:fillRef idx="2">
              <a:schemeClr val="accent3"/>
            </a:fillRef>
            <a:effectRef idx="1">
              <a:schemeClr val="accent3"/>
            </a:effectRef>
            <a:fontRef idx="minor">
              <a:schemeClr val="dk1"/>
            </a:fontRef>
          </p:style>
        </p:pic>
      </p:grpSp>
      <p:sp>
        <p:nvSpPr>
          <p:cNvPr id="29709" name="TextBox 2"/>
          <p:cNvSpPr txBox="1">
            <a:spLocks noChangeArrowheads="1"/>
          </p:cNvSpPr>
          <p:nvPr/>
        </p:nvSpPr>
        <p:spPr bwMode="auto">
          <a:xfrm>
            <a:off x="642938" y="1428750"/>
            <a:ext cx="7715250" cy="2554288"/>
          </a:xfrm>
          <a:prstGeom prst="rect">
            <a:avLst/>
          </a:prstGeom>
          <a:noFill/>
          <a:ln w="9525">
            <a:noFill/>
            <a:miter lim="800000"/>
            <a:headEnd/>
            <a:tailEnd/>
          </a:ln>
        </p:spPr>
        <p:txBody>
          <a:bodyPr>
            <a:spAutoFit/>
          </a:bodyPr>
          <a:lstStyle/>
          <a:p>
            <a:pPr algn="r" rtl="1"/>
            <a:r>
              <a:rPr lang="ar-EG" sz="3200" b="1">
                <a:solidFill>
                  <a:srgbClr val="C00000"/>
                </a:solidFill>
                <a:latin typeface="Times New Roman" pitchFamily="18" charset="0"/>
                <a:cs typeface="Times New Roman" pitchFamily="18" charset="0"/>
              </a:rPr>
              <a:t>س1: دلّ الحديث على فضيلة الحياء، ضع علامة </a:t>
            </a:r>
            <a:r>
              <a:rPr lang="ar-SA" sz="3200" b="1">
                <a:solidFill>
                  <a:srgbClr val="C00000"/>
                </a:solidFill>
                <a:latin typeface="Times New Roman" pitchFamily="18" charset="0"/>
                <a:cs typeface="Times New Roman" pitchFamily="18" charset="0"/>
              </a:rPr>
              <a:t>(</a:t>
            </a:r>
            <a:r>
              <a:rPr lang="ar-EG" sz="3200" b="1">
                <a:solidFill>
                  <a:srgbClr val="C00000"/>
                </a:solidFill>
                <a:latin typeface="Times New Roman" pitchFamily="18" charset="0"/>
                <a:cs typeface="Times New Roman" pitchFamily="18" charset="0"/>
              </a:rPr>
              <a:t>√ ) أمام المواقف الدالة على الحياء وعلامة (×) أمام المواقف التي لا تدل على الحياء.</a:t>
            </a:r>
          </a:p>
          <a:p>
            <a:pPr algn="r" rtl="1">
              <a:buFont typeface="Wingdings" pitchFamily="2" charset="2"/>
              <a:buChar char="Ø"/>
            </a:pPr>
            <a:r>
              <a:rPr lang="ar-EG" sz="3200" b="1">
                <a:solidFill>
                  <a:srgbClr val="002060"/>
                </a:solidFill>
              </a:rPr>
              <a:t> امتنع طارق عن إنكار منكر لوقوعه في مجمع من الناس.   (     )</a:t>
            </a:r>
            <a:endParaRPr lang="ar-SA" sz="3200" b="1">
              <a:solidFill>
                <a:srgbClr val="002060"/>
              </a:solidFill>
            </a:endParaRPr>
          </a:p>
        </p:txBody>
      </p:sp>
      <p:sp>
        <p:nvSpPr>
          <p:cNvPr id="29710" name="عنوان 1"/>
          <p:cNvSpPr txBox="1">
            <a:spLocks/>
          </p:cNvSpPr>
          <p:nvPr/>
        </p:nvSpPr>
        <p:spPr bwMode="auto">
          <a:xfrm>
            <a:off x="1000125" y="4143375"/>
            <a:ext cx="7429500" cy="1214438"/>
          </a:xfrm>
          <a:prstGeom prst="rect">
            <a:avLst/>
          </a:prstGeom>
          <a:noFill/>
          <a:ln w="9525">
            <a:noFill/>
            <a:miter lim="800000"/>
            <a:headEnd/>
            <a:tailEnd/>
          </a:ln>
        </p:spPr>
        <p:txBody>
          <a:bodyPr anchor="ctr"/>
          <a:lstStyle/>
          <a:p>
            <a:pPr algn="r" rtl="1">
              <a:buFont typeface="Wingdings" pitchFamily="2" charset="2"/>
              <a:buChar char="Ø"/>
            </a:pPr>
            <a:r>
              <a:rPr lang="ar-EG" sz="3200" b="1">
                <a:solidFill>
                  <a:srgbClr val="002060"/>
                </a:solidFill>
              </a:rPr>
              <a:t> فاطمة لا تسترسل في الحديث في الهاتف إذا كان المتصل رجلاً.       (     )</a:t>
            </a:r>
            <a:endParaRPr lang="en-US" sz="3200" b="1">
              <a:solidFill>
                <a:srgbClr val="002060"/>
              </a:solidFill>
            </a:endParaRPr>
          </a:p>
        </p:txBody>
      </p:sp>
      <p:sp>
        <p:nvSpPr>
          <p:cNvPr id="8" name="مربع نص 7"/>
          <p:cNvSpPr txBox="1">
            <a:spLocks noChangeArrowheads="1"/>
          </p:cNvSpPr>
          <p:nvPr/>
        </p:nvSpPr>
        <p:spPr bwMode="auto">
          <a:xfrm flipH="1">
            <a:off x="6426200" y="3313113"/>
            <a:ext cx="431800" cy="830262"/>
          </a:xfrm>
          <a:prstGeom prst="rect">
            <a:avLst/>
          </a:prstGeom>
          <a:noFill/>
          <a:ln w="9525">
            <a:noFill/>
            <a:miter lim="800000"/>
            <a:headEnd/>
            <a:tailEnd/>
          </a:ln>
        </p:spPr>
        <p:txBody>
          <a:bodyPr>
            <a:spAutoFit/>
          </a:bodyPr>
          <a:lstStyle/>
          <a:p>
            <a:r>
              <a:rPr lang="ar-SA" sz="4800">
                <a:solidFill>
                  <a:srgbClr val="C00000"/>
                </a:solidFill>
              </a:rPr>
              <a:t>×</a:t>
            </a:r>
            <a:endParaRPr lang="en-US" sz="4800">
              <a:solidFill>
                <a:srgbClr val="C00000"/>
              </a:solidFill>
            </a:endParaRPr>
          </a:p>
        </p:txBody>
      </p:sp>
      <p:sp>
        <p:nvSpPr>
          <p:cNvPr id="9" name="مربع نص 8"/>
          <p:cNvSpPr txBox="1">
            <a:spLocks noChangeArrowheads="1"/>
          </p:cNvSpPr>
          <p:nvPr/>
        </p:nvSpPr>
        <p:spPr bwMode="auto">
          <a:xfrm flipH="1">
            <a:off x="5068888" y="4665663"/>
            <a:ext cx="431800" cy="830262"/>
          </a:xfrm>
          <a:prstGeom prst="rect">
            <a:avLst/>
          </a:prstGeom>
          <a:noFill/>
          <a:ln w="9525">
            <a:noFill/>
            <a:miter lim="800000"/>
            <a:headEnd/>
            <a:tailEnd/>
          </a:ln>
        </p:spPr>
        <p:txBody>
          <a:bodyPr>
            <a:spAutoFit/>
          </a:bodyPr>
          <a:lstStyle/>
          <a:p>
            <a:r>
              <a:rPr lang="ar-SA" sz="4800">
                <a:solidFill>
                  <a:srgbClr val="C00000"/>
                </a:solidFill>
              </a:rPr>
              <a:t>√</a:t>
            </a:r>
            <a:endParaRPr lang="en-US" sz="4800">
              <a:solidFill>
                <a:srgbClr val="C00000"/>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09">
                                            <p:txEl>
                                              <p:pRg st="0" end="0"/>
                                            </p:txEl>
                                          </p:spTgt>
                                        </p:tgtEl>
                                        <p:attrNameLst>
                                          <p:attrName>style.visibility</p:attrName>
                                        </p:attrNameLst>
                                      </p:cBhvr>
                                      <p:to>
                                        <p:strVal val="visible"/>
                                      </p:to>
                                    </p:set>
                                    <p:animEffect transition="in" filter="checkerboard(across)">
                                      <p:cBhvr>
                                        <p:cTn id="10" dur="500"/>
                                        <p:tgtEl>
                                          <p:spTgt spid="29709">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دلّ الحديث على.wav"/>
                                        </p:tgtEl>
                                      </p:cMediaNode>
                                    </p:audio>
                                  </p:sub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9709">
                                            <p:txEl>
                                              <p:pRg st="1" end="1"/>
                                            </p:txEl>
                                          </p:spTgt>
                                        </p:tgtEl>
                                        <p:attrNameLst>
                                          <p:attrName>style.visibility</p:attrName>
                                        </p:attrNameLst>
                                      </p:cBhvr>
                                      <p:to>
                                        <p:strVal val="visible"/>
                                      </p:to>
                                    </p:set>
                                    <p:animEffect transition="in" filter="checkerboard(across)">
                                      <p:cBhvr>
                                        <p:cTn id="15" dur="500"/>
                                        <p:tgtEl>
                                          <p:spTgt spid="29709">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امتنع طارق.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خطأ.wav"/>
                                        </p:tgtEl>
                                      </p:cMediaNode>
                                    </p:audio>
                                  </p:sub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29710"/>
                                        </p:tgtEl>
                                        <p:attrNameLst>
                                          <p:attrName>style.visibility</p:attrName>
                                        </p:attrNameLst>
                                      </p:cBhvr>
                                      <p:to>
                                        <p:strVal val="visible"/>
                                      </p:to>
                                    </p:set>
                                    <p:anim calcmode="lin" valueType="num">
                                      <p:cBhvr>
                                        <p:cTn id="25" dur="1000" fill="hold"/>
                                        <p:tgtEl>
                                          <p:spTgt spid="29710"/>
                                        </p:tgtEl>
                                        <p:attrNameLst>
                                          <p:attrName>ppt_w</p:attrName>
                                        </p:attrNameLst>
                                      </p:cBhvr>
                                      <p:tavLst>
                                        <p:tav tm="0">
                                          <p:val>
                                            <p:fltVal val="0"/>
                                          </p:val>
                                        </p:tav>
                                        <p:tav tm="100000">
                                          <p:val>
                                            <p:strVal val="#ppt_w"/>
                                          </p:val>
                                        </p:tav>
                                      </p:tavLst>
                                    </p:anim>
                                    <p:anim calcmode="lin" valueType="num">
                                      <p:cBhvr>
                                        <p:cTn id="26" dur="1000" fill="hold"/>
                                        <p:tgtEl>
                                          <p:spTgt spid="29710"/>
                                        </p:tgtEl>
                                        <p:attrNameLst>
                                          <p:attrName>ppt_h</p:attrName>
                                        </p:attrNameLst>
                                      </p:cBhvr>
                                      <p:tavLst>
                                        <p:tav tm="0">
                                          <p:val>
                                            <p:fltVal val="0"/>
                                          </p:val>
                                        </p:tav>
                                        <p:tav tm="100000">
                                          <p:val>
                                            <p:strVal val="#ppt_h"/>
                                          </p:val>
                                        </p:tav>
                                      </p:tavLst>
                                    </p:anim>
                                    <p:anim calcmode="lin" valueType="num">
                                      <p:cBhvr>
                                        <p:cTn id="27" dur="1000" fill="hold"/>
                                        <p:tgtEl>
                                          <p:spTgt spid="297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97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6" name="فاطمة لا تسترسل.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ص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build="allAtOnce"/>
      <p:bldP spid="29710"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2"/>
          <p:cNvGrpSpPr>
            <a:grpSpLocks/>
          </p:cNvGrpSpPr>
          <p:nvPr/>
        </p:nvGrpSpPr>
        <p:grpSpPr bwMode="auto">
          <a:xfrm>
            <a:off x="-142875" y="285750"/>
            <a:ext cx="9429750" cy="6215063"/>
            <a:chOff x="1277637" y="210299"/>
            <a:chExt cx="4223678" cy="3411433"/>
          </a:xfrm>
        </p:grpSpPr>
        <p:sp>
          <p:nvSpPr>
            <p:cNvPr id="5" name="Rounded Rectangle 4"/>
            <p:cNvSpPr/>
            <p:nvPr/>
          </p:nvSpPr>
          <p:spPr>
            <a:xfrm>
              <a:off x="1643120" y="571920"/>
              <a:ext cx="3571639" cy="2713461"/>
            </a:xfrm>
            <a:prstGeom prst="roundRect">
              <a:avLst/>
            </a:prstGeom>
            <a:gradFill flip="none" rotWithShape="1">
              <a:gsLst>
                <a:gs pos="0">
                  <a:srgbClr val="CC6600">
                    <a:shade val="30000"/>
                    <a:satMod val="115000"/>
                  </a:srgbClr>
                </a:gs>
                <a:gs pos="50000">
                  <a:srgbClr val="FFFF00"/>
                </a:gs>
                <a:gs pos="100000">
                  <a:srgbClr val="CC6600">
                    <a:shade val="100000"/>
                    <a:satMod val="115000"/>
                  </a:srgbClr>
                </a:gs>
              </a:gsLst>
              <a:lin ang="5400000" scaled="1"/>
              <a:tileRect/>
            </a:gradFill>
            <a:ln>
              <a:noFill/>
            </a:ln>
          </p:spPr>
          <p:style>
            <a:lnRef idx="2">
              <a:schemeClr val="accent6"/>
            </a:lnRef>
            <a:fillRef idx="1">
              <a:schemeClr val="lt1"/>
            </a:fillRef>
            <a:effectRef idx="0">
              <a:schemeClr val="accent6"/>
            </a:effectRef>
            <a:fontRef idx="minor">
              <a:schemeClr val="dk1"/>
            </a:fontRef>
          </p:style>
          <p:txBody>
            <a:bodyPr rtlCol="1" anchor="ctr"/>
            <a:lstStyle/>
            <a:p>
              <a:pPr algn="ctr" rtl="1" fontAlgn="auto">
                <a:spcBef>
                  <a:spcPts val="0"/>
                </a:spcBef>
                <a:spcAft>
                  <a:spcPts val="0"/>
                </a:spcAft>
                <a:defRPr/>
              </a:pPr>
              <a:endParaRPr lang="ar-EG"/>
            </a:p>
          </p:txBody>
        </p:sp>
        <p:pic>
          <p:nvPicPr>
            <p:cNvPr id="23560" name="Picture 5" descr="Bdrlc009.wmf"/>
            <p:cNvPicPr>
              <a:picLocks noChangeAspect="1"/>
            </p:cNvPicPr>
            <p:nvPr/>
          </p:nvPicPr>
          <p:blipFill>
            <a:blip r:embed="rId5" cstate="print"/>
            <a:srcRect/>
            <a:stretch>
              <a:fillRect/>
            </a:stretch>
          </p:blipFill>
          <p:spPr bwMode="auto">
            <a:xfrm>
              <a:off x="1277637" y="210299"/>
              <a:ext cx="4223678" cy="3411433"/>
            </a:xfrm>
            <a:prstGeom prst="rect">
              <a:avLst/>
            </a:prstGeom>
            <a:ln>
              <a:headEnd/>
              <a:tailEnd/>
            </a:ln>
          </p:spPr>
          <p:style>
            <a:lnRef idx="1">
              <a:schemeClr val="accent3"/>
            </a:lnRef>
            <a:fillRef idx="2">
              <a:schemeClr val="accent3"/>
            </a:fillRef>
            <a:effectRef idx="1">
              <a:schemeClr val="accent3"/>
            </a:effectRef>
            <a:fontRef idx="minor">
              <a:schemeClr val="dk1"/>
            </a:fontRef>
          </p:style>
        </p:pic>
      </p:grpSp>
      <p:sp>
        <p:nvSpPr>
          <p:cNvPr id="23555" name="TextBox 2"/>
          <p:cNvSpPr txBox="1">
            <a:spLocks noChangeArrowheads="1"/>
          </p:cNvSpPr>
          <p:nvPr/>
        </p:nvSpPr>
        <p:spPr bwMode="auto">
          <a:xfrm>
            <a:off x="642938" y="1428750"/>
            <a:ext cx="7715250" cy="1570038"/>
          </a:xfrm>
          <a:prstGeom prst="rect">
            <a:avLst/>
          </a:prstGeom>
          <a:noFill/>
          <a:ln w="9525">
            <a:noFill/>
            <a:miter lim="800000"/>
            <a:headEnd/>
            <a:tailEnd/>
          </a:ln>
        </p:spPr>
        <p:txBody>
          <a:bodyPr>
            <a:spAutoFit/>
          </a:bodyPr>
          <a:lstStyle/>
          <a:p>
            <a:pPr algn="r" rtl="1"/>
            <a:r>
              <a:rPr lang="ar-EG" sz="3200" b="1">
                <a:solidFill>
                  <a:srgbClr val="C00000"/>
                </a:solidFill>
                <a:latin typeface="Times New Roman" pitchFamily="18" charset="0"/>
                <a:cs typeface="Times New Roman" pitchFamily="18" charset="0"/>
              </a:rPr>
              <a:t>س1: دلّ الحديث على فضيلة الحياء، ضع علامة </a:t>
            </a:r>
            <a:r>
              <a:rPr lang="ar-SA" sz="3200" b="1">
                <a:solidFill>
                  <a:srgbClr val="C00000"/>
                </a:solidFill>
                <a:latin typeface="Times New Roman" pitchFamily="18" charset="0"/>
                <a:cs typeface="Times New Roman" pitchFamily="18" charset="0"/>
              </a:rPr>
              <a:t>(</a:t>
            </a:r>
            <a:r>
              <a:rPr lang="ar-EG" sz="3200" b="1">
                <a:solidFill>
                  <a:srgbClr val="C00000"/>
                </a:solidFill>
                <a:latin typeface="Times New Roman" pitchFamily="18" charset="0"/>
                <a:cs typeface="Times New Roman" pitchFamily="18" charset="0"/>
              </a:rPr>
              <a:t>√ ) أمام المواقف الدالة على الحياء وعلامة (×) أمام المواقف التي لا تدل على الحياء.</a:t>
            </a:r>
            <a:endParaRPr lang="ar-SA" sz="3200" b="1">
              <a:solidFill>
                <a:srgbClr val="C00000"/>
              </a:solidFill>
              <a:latin typeface="Times New Roman" pitchFamily="18" charset="0"/>
              <a:cs typeface="Times New Roman" pitchFamily="18" charset="0"/>
            </a:endParaRPr>
          </a:p>
        </p:txBody>
      </p:sp>
      <p:sp>
        <p:nvSpPr>
          <p:cNvPr id="10" name="عنوان 1"/>
          <p:cNvSpPr txBox="1">
            <a:spLocks/>
          </p:cNvSpPr>
          <p:nvPr/>
        </p:nvSpPr>
        <p:spPr bwMode="auto">
          <a:xfrm>
            <a:off x="1404938" y="3429000"/>
            <a:ext cx="6810375" cy="1214438"/>
          </a:xfrm>
          <a:prstGeom prst="rect">
            <a:avLst/>
          </a:prstGeom>
          <a:noFill/>
          <a:ln w="9525">
            <a:noFill/>
            <a:miter lim="800000"/>
            <a:headEnd/>
            <a:tailEnd/>
          </a:ln>
        </p:spPr>
        <p:txBody>
          <a:bodyPr anchor="ctr"/>
          <a:lstStyle/>
          <a:p>
            <a:pPr algn="r" rtl="1">
              <a:buFont typeface="Wingdings" pitchFamily="2" charset="2"/>
              <a:buChar char="Ø"/>
            </a:pPr>
            <a:r>
              <a:rPr lang="ar-EG" sz="3200" b="1">
                <a:solidFill>
                  <a:srgbClr val="002060"/>
                </a:solidFill>
              </a:rPr>
              <a:t> عبد الرحمن لا يحب أن يلقي كلمة أو خطاباً إذا كان أمام مجمع من الناس. (     )</a:t>
            </a:r>
            <a:endParaRPr lang="en-US" sz="3200" b="1">
              <a:solidFill>
                <a:srgbClr val="002060"/>
              </a:solidFill>
            </a:endParaRPr>
          </a:p>
        </p:txBody>
      </p:sp>
      <p:sp>
        <p:nvSpPr>
          <p:cNvPr id="11" name="مربع نص 10"/>
          <p:cNvSpPr txBox="1">
            <a:spLocks noChangeArrowheads="1"/>
          </p:cNvSpPr>
          <p:nvPr/>
        </p:nvSpPr>
        <p:spPr bwMode="auto">
          <a:xfrm flipH="1">
            <a:off x="3929063" y="3857625"/>
            <a:ext cx="431800" cy="830263"/>
          </a:xfrm>
          <a:prstGeom prst="rect">
            <a:avLst/>
          </a:prstGeom>
          <a:noFill/>
          <a:ln w="9525">
            <a:noFill/>
            <a:miter lim="800000"/>
            <a:headEnd/>
            <a:tailEnd/>
          </a:ln>
        </p:spPr>
        <p:txBody>
          <a:bodyPr>
            <a:spAutoFit/>
          </a:bodyPr>
          <a:lstStyle/>
          <a:p>
            <a:r>
              <a:rPr lang="ar-SA" sz="4800">
                <a:solidFill>
                  <a:srgbClr val="C00000"/>
                </a:solidFill>
              </a:rPr>
              <a:t>×</a:t>
            </a:r>
            <a:endParaRPr lang="en-US" sz="4800">
              <a:solidFill>
                <a:srgbClr val="C00000"/>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عبد الرحمن لا.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خطأ.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428625" y="928688"/>
            <a:ext cx="8286750" cy="4929187"/>
            <a:chOff x="1000100" y="1571612"/>
            <a:chExt cx="7286676" cy="4929222"/>
          </a:xfrm>
        </p:grpSpPr>
        <p:grpSp>
          <p:nvGrpSpPr>
            <p:cNvPr id="24580" name="Group 5"/>
            <p:cNvGrpSpPr>
              <a:grpSpLocks/>
            </p:cNvGrpSpPr>
            <p:nvPr/>
          </p:nvGrpSpPr>
          <p:grpSpPr bwMode="auto">
            <a:xfrm>
              <a:off x="1000100" y="1571612"/>
              <a:ext cx="7286676" cy="4929222"/>
              <a:chOff x="214282" y="2857496"/>
              <a:chExt cx="5357818" cy="3659374"/>
            </a:xfrm>
          </p:grpSpPr>
          <p:sp>
            <p:nvSpPr>
              <p:cNvPr id="5" name="Rounded Rectangle 4"/>
              <p:cNvSpPr/>
              <p:nvPr/>
            </p:nvSpPr>
            <p:spPr>
              <a:xfrm>
                <a:off x="500648" y="3142703"/>
                <a:ext cx="4785086" cy="3072460"/>
              </a:xfrm>
              <a:prstGeom prst="roundRect">
                <a:avLst/>
              </a:prstGeom>
              <a:gradFill>
                <a:gsLst>
                  <a:gs pos="0">
                    <a:srgbClr val="CC00CC"/>
                  </a:gs>
                  <a:gs pos="50000">
                    <a:schemeClr val="bg1"/>
                  </a:gs>
                  <a:gs pos="100000">
                    <a:srgbClr val="0000FF"/>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1600"/>
              </a:p>
            </p:txBody>
          </p:sp>
          <p:pic>
            <p:nvPicPr>
              <p:cNvPr id="24583" name="Picture 3" descr="Bdrlc086.wmf"/>
              <p:cNvPicPr>
                <a:picLocks noChangeAspect="1"/>
              </p:cNvPicPr>
              <p:nvPr/>
            </p:nvPicPr>
            <p:blipFill>
              <a:blip r:embed="rId5" cstate="print">
                <a:lum bright="20000" contrast="18000"/>
              </a:blip>
              <a:srcRect/>
              <a:stretch>
                <a:fillRect/>
              </a:stretch>
            </p:blipFill>
            <p:spPr bwMode="auto">
              <a:xfrm>
                <a:off x="214282" y="2857496"/>
                <a:ext cx="5357818" cy="3659374"/>
              </a:xfrm>
              <a:prstGeom prst="rect">
                <a:avLst/>
              </a:prstGeom>
              <a:noFill/>
              <a:ln w="9525">
                <a:noFill/>
                <a:miter lim="800000"/>
                <a:headEnd/>
                <a:tailEnd/>
              </a:ln>
            </p:spPr>
          </p:pic>
        </p:grpSp>
        <p:sp>
          <p:nvSpPr>
            <p:cNvPr id="21509" name="TextBox 2"/>
            <p:cNvSpPr txBox="1">
              <a:spLocks noChangeArrowheads="1"/>
            </p:cNvSpPr>
            <p:nvPr/>
          </p:nvSpPr>
          <p:spPr bwMode="auto">
            <a:xfrm>
              <a:off x="1691078" y="2357430"/>
              <a:ext cx="6030353" cy="157004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r" rtl="1">
                <a:defRPr/>
              </a:pPr>
              <a:r>
                <a:rPr lang="ar-EG" sz="3200" b="1" dirty="0">
                  <a:solidFill>
                    <a:schemeClr val="accent2">
                      <a:lumMod val="50000"/>
                    </a:schemeClr>
                  </a:solidFill>
                </a:rPr>
                <a:t>س2: وصف النبي صلى الله عليه وسلم أحد أصحابه بأنه أشدّ هذه الأمة حياءً، فمن هو هذا الصحابي؟</a:t>
              </a:r>
              <a:endParaRPr lang="ar-SA" sz="3200" b="1" dirty="0">
                <a:solidFill>
                  <a:schemeClr val="accent2">
                    <a:lumMod val="50000"/>
                  </a:schemeClr>
                </a:solidFill>
              </a:endParaRPr>
            </a:p>
          </p:txBody>
        </p:sp>
      </p:grpSp>
      <p:sp>
        <p:nvSpPr>
          <p:cNvPr id="7" name="عنوان 1"/>
          <p:cNvSpPr txBox="1">
            <a:spLocks/>
          </p:cNvSpPr>
          <p:nvPr/>
        </p:nvSpPr>
        <p:spPr bwMode="auto">
          <a:xfrm>
            <a:off x="1500188" y="3643313"/>
            <a:ext cx="6286500" cy="135731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rtl="1">
              <a:defRPr/>
            </a:pPr>
            <a:r>
              <a:rPr lang="ar-SA" sz="3600" b="1" dirty="0"/>
              <a:t> عثمان بن عفان</a:t>
            </a:r>
            <a:r>
              <a:rPr lang="ar-EG" sz="3600" b="1" dirty="0"/>
              <a:t> </a:t>
            </a:r>
            <a:r>
              <a:rPr lang="ar-SA" sz="3600" b="1" dirty="0"/>
              <a:t>رضي الله عنه.</a:t>
            </a:r>
            <a:endParaRPr lang="en-US" sz="3600" dirty="0"/>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وصف النبي.wav"/>
                                        </p:tgtEl>
                                      </p:cMediaNode>
                                    </p:audio>
                                  </p:subTnLst>
                                </p:cTn>
                              </p:par>
                            </p:childTnLst>
                          </p:cTn>
                        </p:par>
                      </p:childTnLst>
                    </p:cTn>
                  </p:par>
                  <p:par>
                    <p:cTn id="10" fill="hold">
                      <p:stCondLst>
                        <p:cond delay="indefinite"/>
                      </p:stCondLst>
                      <p:childTnLst>
                        <p:par>
                          <p:cTn id="11" fill="hold">
                            <p:stCondLst>
                              <p:cond delay="0"/>
                            </p:stCondLst>
                            <p:childTnLst>
                              <p:par>
                                <p:cTn id="12" presetID="5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92" decel="100000"/>
                                        <p:tgtEl>
                                          <p:spTgt spid="7"/>
                                        </p:tgtEl>
                                      </p:cBhvr>
                                    </p:animEffect>
                                    <p:animScale>
                                      <p:cBhvr>
                                        <p:cTn id="15" dur="192" decel="100000"/>
                                        <p:tgtEl>
                                          <p:spTgt spid="7"/>
                                        </p:tgtEl>
                                      </p:cBhvr>
                                      <p:from x="10000" y="10000"/>
                                      <p:to x="200000" y="450000"/>
                                    </p:animScale>
                                    <p:animScale>
                                      <p:cBhvr>
                                        <p:cTn id="16" dur="308" accel="100000" fill="hold">
                                          <p:stCondLst>
                                            <p:cond delay="192"/>
                                          </p:stCondLst>
                                        </p:cTn>
                                        <p:tgtEl>
                                          <p:spTgt spid="7"/>
                                        </p:tgtEl>
                                      </p:cBhvr>
                                      <p:from x="200000" y="450000"/>
                                      <p:to x="100000" y="100000"/>
                                    </p:animScale>
                                    <p:set>
                                      <p:cBhvr>
                                        <p:cTn id="17" dur="192" fill="hold"/>
                                        <p:tgtEl>
                                          <p:spTgt spid="7"/>
                                        </p:tgtEl>
                                        <p:attrNameLst>
                                          <p:attrName>ppt_x</p:attrName>
                                        </p:attrNameLst>
                                      </p:cBhvr>
                                      <p:to>
                                        <p:strVal val="(0.5)"/>
                                      </p:to>
                                    </p:set>
                                    <p:anim from="(0.5)" to="(#ppt_x)" calcmode="lin" valueType="num">
                                      <p:cBhvr>
                                        <p:cTn id="18" dur="308" accel="100000" fill="hold">
                                          <p:stCondLst>
                                            <p:cond delay="192"/>
                                          </p:stCondLst>
                                        </p:cTn>
                                        <p:tgtEl>
                                          <p:spTgt spid="7"/>
                                        </p:tgtEl>
                                        <p:attrNameLst>
                                          <p:attrName>ppt_x</p:attrName>
                                        </p:attrNameLst>
                                      </p:cBhvr>
                                    </p:anim>
                                    <p:set>
                                      <p:cBhvr>
                                        <p:cTn id="19" dur="192" fill="hold"/>
                                        <p:tgtEl>
                                          <p:spTgt spid="7"/>
                                        </p:tgtEl>
                                        <p:attrNameLst>
                                          <p:attrName>ppt_y</p:attrName>
                                        </p:attrNameLst>
                                      </p:cBhvr>
                                      <p:to>
                                        <p:strVal val="(#ppt_y+0.4)"/>
                                      </p:to>
                                    </p:set>
                                    <p:anim from="(#ppt_y+0.4)" to="(#ppt_y)" calcmode="lin" valueType="num">
                                      <p:cBhvr>
                                        <p:cTn id="20" dur="308" accel="100000" fill="hold">
                                          <p:stCondLst>
                                            <p:cond delay="192"/>
                                          </p:stCondLst>
                                        </p:cTn>
                                        <p:tgtEl>
                                          <p:spTgt spid="7"/>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4" name="عثمان بن عف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87400" y="787400"/>
            <a:ext cx="8286750" cy="4929188"/>
            <a:chOff x="1000100" y="1571612"/>
            <a:chExt cx="7286676" cy="4929222"/>
          </a:xfrm>
        </p:grpSpPr>
        <p:grpSp>
          <p:nvGrpSpPr>
            <p:cNvPr id="25604" name="Group 5"/>
            <p:cNvGrpSpPr>
              <a:grpSpLocks/>
            </p:cNvGrpSpPr>
            <p:nvPr/>
          </p:nvGrpSpPr>
          <p:grpSpPr bwMode="auto">
            <a:xfrm>
              <a:off x="1000100" y="1571612"/>
              <a:ext cx="7286676" cy="4929222"/>
              <a:chOff x="214282" y="2857496"/>
              <a:chExt cx="5357818" cy="3659374"/>
            </a:xfrm>
          </p:grpSpPr>
          <p:sp>
            <p:nvSpPr>
              <p:cNvPr id="11" name="Rounded Rectangle 4"/>
              <p:cNvSpPr/>
              <p:nvPr/>
            </p:nvSpPr>
            <p:spPr>
              <a:xfrm>
                <a:off x="500648" y="3142703"/>
                <a:ext cx="4785086" cy="3072460"/>
              </a:xfrm>
              <a:prstGeom prst="roundRect">
                <a:avLst/>
              </a:prstGeom>
              <a:gradFill>
                <a:gsLst>
                  <a:gs pos="0">
                    <a:srgbClr val="CC00CC"/>
                  </a:gs>
                  <a:gs pos="50000">
                    <a:schemeClr val="bg1"/>
                  </a:gs>
                  <a:gs pos="100000">
                    <a:srgbClr val="0000FF"/>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5607" name="Picture 3" descr="Bdrlc086.wmf"/>
              <p:cNvPicPr>
                <a:picLocks noChangeAspect="1"/>
              </p:cNvPicPr>
              <p:nvPr/>
            </p:nvPicPr>
            <p:blipFill>
              <a:blip r:embed="rId5" cstate="print">
                <a:lum bright="20000" contrast="18000"/>
              </a:blip>
              <a:srcRect/>
              <a:stretch>
                <a:fillRect/>
              </a:stretch>
            </p:blipFill>
            <p:spPr bwMode="auto">
              <a:xfrm>
                <a:off x="214282" y="2857496"/>
                <a:ext cx="5357818" cy="3659374"/>
              </a:xfrm>
              <a:prstGeom prst="rect">
                <a:avLst/>
              </a:prstGeom>
              <a:noFill/>
              <a:ln w="9525">
                <a:noFill/>
                <a:miter lim="800000"/>
                <a:headEnd/>
                <a:tailEnd/>
              </a:ln>
            </p:spPr>
          </p:pic>
        </p:grpSp>
        <p:sp>
          <p:nvSpPr>
            <p:cNvPr id="22533" name="TextBox 2"/>
            <p:cNvSpPr txBox="1">
              <a:spLocks noChangeArrowheads="1"/>
            </p:cNvSpPr>
            <p:nvPr/>
          </p:nvSpPr>
          <p:spPr bwMode="auto">
            <a:xfrm>
              <a:off x="1878131" y="2498718"/>
              <a:ext cx="5716271" cy="17542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r" rtl="1">
                <a:defRPr/>
              </a:pPr>
              <a:r>
                <a:rPr lang="ar-EG" sz="3600" b="1" dirty="0">
                  <a:solidFill>
                    <a:schemeClr val="accent2">
                      <a:lumMod val="50000"/>
                    </a:schemeClr>
                  </a:solidFill>
                </a:rPr>
                <a:t> س3: اذكر مزية يشترك فيها الصحابيان عبد الله بن عمر وعمران بن حصين رضي الله عنهم؟</a:t>
              </a:r>
            </a:p>
          </p:txBody>
        </p:sp>
      </p:grpSp>
      <p:sp>
        <p:nvSpPr>
          <p:cNvPr id="32782" name="عنوان 1"/>
          <p:cNvSpPr txBox="1">
            <a:spLocks/>
          </p:cNvSpPr>
          <p:nvPr/>
        </p:nvSpPr>
        <p:spPr bwMode="auto">
          <a:xfrm>
            <a:off x="3213100" y="3948113"/>
            <a:ext cx="3787775" cy="8382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rtl="1">
              <a:defRPr/>
            </a:pPr>
            <a:r>
              <a:rPr lang="ar-EG" sz="3600" b="1" dirty="0"/>
              <a:t>أنهما مجابا الدعوة.</a:t>
            </a:r>
            <a:endParaRPr lang="en-US" sz="3600" dirty="0"/>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ذكر مزية.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2782"/>
                                        </p:tgtEl>
                                        <p:attrNameLst>
                                          <p:attrName>style.visibility</p:attrName>
                                        </p:attrNameLst>
                                      </p:cBhvr>
                                      <p:to>
                                        <p:strVal val="visible"/>
                                      </p:to>
                                    </p:set>
                                    <p:animEffect transition="in" filter="wipe(down)">
                                      <p:cBhvr>
                                        <p:cTn id="12" dur="145">
                                          <p:stCondLst>
                                            <p:cond delay="0"/>
                                          </p:stCondLst>
                                        </p:cTn>
                                        <p:tgtEl>
                                          <p:spTgt spid="32782"/>
                                        </p:tgtEl>
                                      </p:cBhvr>
                                    </p:animEffect>
                                    <p:anim calcmode="lin" valueType="num">
                                      <p:cBhvr>
                                        <p:cTn id="13" dur="456" tmFilter="0,0; 0.14,0.36; 0.43,0.73; 0.71,0.91; 1.0,1.0">
                                          <p:stCondLst>
                                            <p:cond delay="0"/>
                                          </p:stCondLst>
                                        </p:cTn>
                                        <p:tgtEl>
                                          <p:spTgt spid="3278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3278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3278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3278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32782"/>
                                        </p:tgtEl>
                                        <p:attrNameLst>
                                          <p:attrName>ppt_y</p:attrName>
                                        </p:attrNameLst>
                                      </p:cBhvr>
                                      <p:tavLst>
                                        <p:tav tm="0" fmla="#ppt_y-sin(pi*$)/81">
                                          <p:val>
                                            <p:fltVal val="0"/>
                                          </p:val>
                                        </p:tav>
                                        <p:tav tm="100000">
                                          <p:val>
                                            <p:fltVal val="1"/>
                                          </p:val>
                                        </p:tav>
                                      </p:tavLst>
                                    </p:anim>
                                    <p:animScale>
                                      <p:cBhvr>
                                        <p:cTn id="18" dur="7">
                                          <p:stCondLst>
                                            <p:cond delay="162"/>
                                          </p:stCondLst>
                                        </p:cTn>
                                        <p:tgtEl>
                                          <p:spTgt spid="32782"/>
                                        </p:tgtEl>
                                      </p:cBhvr>
                                      <p:to x="100000" y="60000"/>
                                    </p:animScale>
                                    <p:animScale>
                                      <p:cBhvr>
                                        <p:cTn id="19" dur="41" decel="50000">
                                          <p:stCondLst>
                                            <p:cond delay="169"/>
                                          </p:stCondLst>
                                        </p:cTn>
                                        <p:tgtEl>
                                          <p:spTgt spid="32782"/>
                                        </p:tgtEl>
                                      </p:cBhvr>
                                      <p:to x="100000" y="100000"/>
                                    </p:animScale>
                                    <p:animScale>
                                      <p:cBhvr>
                                        <p:cTn id="20" dur="7">
                                          <p:stCondLst>
                                            <p:cond delay="328"/>
                                          </p:stCondLst>
                                        </p:cTn>
                                        <p:tgtEl>
                                          <p:spTgt spid="32782"/>
                                        </p:tgtEl>
                                      </p:cBhvr>
                                      <p:to x="100000" y="80000"/>
                                    </p:animScale>
                                    <p:animScale>
                                      <p:cBhvr>
                                        <p:cTn id="21" dur="41" decel="50000">
                                          <p:stCondLst>
                                            <p:cond delay="335"/>
                                          </p:stCondLst>
                                        </p:cTn>
                                        <p:tgtEl>
                                          <p:spTgt spid="32782"/>
                                        </p:tgtEl>
                                      </p:cBhvr>
                                      <p:to x="100000" y="100000"/>
                                    </p:animScale>
                                    <p:animScale>
                                      <p:cBhvr>
                                        <p:cTn id="22" dur="7">
                                          <p:stCondLst>
                                            <p:cond delay="410"/>
                                          </p:stCondLst>
                                        </p:cTn>
                                        <p:tgtEl>
                                          <p:spTgt spid="32782"/>
                                        </p:tgtEl>
                                      </p:cBhvr>
                                      <p:to x="100000" y="90000"/>
                                    </p:animScale>
                                    <p:animScale>
                                      <p:cBhvr>
                                        <p:cTn id="23" dur="41" decel="50000">
                                          <p:stCondLst>
                                            <p:cond delay="417"/>
                                          </p:stCondLst>
                                        </p:cTn>
                                        <p:tgtEl>
                                          <p:spTgt spid="32782"/>
                                        </p:tgtEl>
                                      </p:cBhvr>
                                      <p:to x="100000" y="100000"/>
                                    </p:animScale>
                                    <p:animScale>
                                      <p:cBhvr>
                                        <p:cTn id="24" dur="7">
                                          <p:stCondLst>
                                            <p:cond delay="452"/>
                                          </p:stCondLst>
                                        </p:cTn>
                                        <p:tgtEl>
                                          <p:spTgt spid="32782"/>
                                        </p:tgtEl>
                                      </p:cBhvr>
                                      <p:to x="100000" y="95000"/>
                                    </p:animScale>
                                    <p:animScale>
                                      <p:cBhvr>
                                        <p:cTn id="25" dur="41" decel="50000">
                                          <p:stCondLst>
                                            <p:cond delay="458"/>
                                          </p:stCondLst>
                                        </p:cTn>
                                        <p:tgtEl>
                                          <p:spTgt spid="32782"/>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4" name="أنهما مجابا الدعو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42938" y="285750"/>
            <a:ext cx="8286750" cy="1500188"/>
            <a:chOff x="1000100" y="1571612"/>
            <a:chExt cx="7286676" cy="4929222"/>
          </a:xfrm>
        </p:grpSpPr>
        <p:grpSp>
          <p:nvGrpSpPr>
            <p:cNvPr id="26653" name="Group 5"/>
            <p:cNvGrpSpPr>
              <a:grpSpLocks/>
            </p:cNvGrpSpPr>
            <p:nvPr/>
          </p:nvGrpSpPr>
          <p:grpSpPr bwMode="auto">
            <a:xfrm>
              <a:off x="1000100" y="1571612"/>
              <a:ext cx="7286676" cy="4929222"/>
              <a:chOff x="214282" y="2857496"/>
              <a:chExt cx="5357818" cy="3659374"/>
            </a:xfrm>
          </p:grpSpPr>
          <p:sp>
            <p:nvSpPr>
              <p:cNvPr id="5" name="Rounded Rectangle 4"/>
              <p:cNvSpPr/>
              <p:nvPr/>
            </p:nvSpPr>
            <p:spPr>
              <a:xfrm>
                <a:off x="500648" y="3144050"/>
                <a:ext cx="4785086" cy="3070776"/>
              </a:xfrm>
              <a:prstGeom prst="roundRect">
                <a:avLst/>
              </a:prstGeom>
              <a:gradFill>
                <a:gsLst>
                  <a:gs pos="0">
                    <a:srgbClr val="CC00CC"/>
                  </a:gs>
                  <a:gs pos="50000">
                    <a:schemeClr val="bg1"/>
                  </a:gs>
                  <a:gs pos="100000">
                    <a:srgbClr val="0000FF"/>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6656" name="Picture 3" descr="Bdrlc086.wmf"/>
              <p:cNvPicPr>
                <a:picLocks noChangeAspect="1"/>
              </p:cNvPicPr>
              <p:nvPr/>
            </p:nvPicPr>
            <p:blipFill>
              <a:blip r:embed="rId12" cstate="print">
                <a:lum bright="20000" contrast="18000"/>
              </a:blip>
              <a:srcRect/>
              <a:stretch>
                <a:fillRect/>
              </a:stretch>
            </p:blipFill>
            <p:spPr bwMode="auto">
              <a:xfrm>
                <a:off x="214282" y="2857496"/>
                <a:ext cx="5357818" cy="3659374"/>
              </a:xfrm>
              <a:prstGeom prst="rect">
                <a:avLst/>
              </a:prstGeom>
              <a:noFill/>
              <a:ln w="9525">
                <a:noFill/>
                <a:miter lim="800000"/>
                <a:headEnd/>
                <a:tailEnd/>
              </a:ln>
            </p:spPr>
          </p:pic>
        </p:grpSp>
        <p:sp>
          <p:nvSpPr>
            <p:cNvPr id="23573" name="TextBox 2"/>
            <p:cNvSpPr txBox="1">
              <a:spLocks noChangeArrowheads="1"/>
            </p:cNvSpPr>
            <p:nvPr/>
          </p:nvSpPr>
          <p:spPr bwMode="auto">
            <a:xfrm>
              <a:off x="1691077" y="2088008"/>
              <a:ext cx="5904720" cy="39433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rtl="1">
                <a:defRPr/>
              </a:pPr>
              <a:r>
                <a:rPr lang="ar-EG" sz="3600" b="1" dirty="0">
                  <a:solidFill>
                    <a:schemeClr val="accent2">
                      <a:lumMod val="50000"/>
                    </a:schemeClr>
                  </a:solidFill>
                </a:rPr>
                <a:t> س4: قارن بين الحياء والخجل من حيث المثال </a:t>
              </a:r>
              <a:r>
                <a:rPr lang="ar-EG" sz="3600" b="1" dirty="0" err="1">
                  <a:solidFill>
                    <a:schemeClr val="accent2">
                      <a:lumMod val="50000"/>
                    </a:schemeClr>
                  </a:solidFill>
                </a:rPr>
                <a:t>والأثر:</a:t>
              </a:r>
              <a:endParaRPr lang="ar-EG" sz="3600" b="1" dirty="0">
                <a:solidFill>
                  <a:schemeClr val="accent2">
                    <a:lumMod val="50000"/>
                  </a:schemeClr>
                </a:solidFill>
              </a:endParaRPr>
            </a:p>
          </p:txBody>
        </p:sp>
      </p:grpSp>
      <p:graphicFrame>
        <p:nvGraphicFramePr>
          <p:cNvPr id="7" name="جدول 6"/>
          <p:cNvGraphicFramePr>
            <a:graphicFrameLocks noGrp="1"/>
          </p:cNvGraphicFramePr>
          <p:nvPr/>
        </p:nvGraphicFramePr>
        <p:xfrm>
          <a:off x="571993" y="2000250"/>
          <a:ext cx="8143382" cy="4439241"/>
        </p:xfrm>
        <a:graphic>
          <a:graphicData uri="http://schemas.openxmlformats.org/drawingml/2006/table">
            <a:tbl>
              <a:tblPr rtl="1" firstRow="1" bandRow="1">
                <a:tableStyleId>{1FECB4D8-DB02-4DC6-A0A2-4F2EBAE1DC90}</a:tableStyleId>
              </a:tblPr>
              <a:tblGrid>
                <a:gridCol w="1300210"/>
                <a:gridCol w="3341648"/>
                <a:gridCol w="3501524"/>
              </a:tblGrid>
              <a:tr h="112279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sz="3600" b="1" u="none" strike="noStrike" cap="none" normalizeH="0" baseline="0" dirty="0" smtClean="0">
                          <a:ln>
                            <a:noFill/>
                          </a:ln>
                          <a:effectLst/>
                        </a:rPr>
                        <a:t> </a:t>
                      </a: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b="1" dirty="0"/>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9183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sz="3600" b="1" u="none" strike="noStrike" cap="none" normalizeH="0" baseline="0" dirty="0" smtClean="0">
                          <a:ln>
                            <a:noFill/>
                          </a:ln>
                          <a:effectLst/>
                        </a:rPr>
                        <a:t>     </a:t>
                      </a: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4607">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sz="3600" b="1" u="none" strike="noStrike" cap="none" normalizeH="0" baseline="0" dirty="0" smtClean="0">
                          <a:ln>
                            <a:noFill/>
                          </a:ln>
                          <a:effectLst/>
                        </a:rPr>
                        <a:t>     </a:t>
                      </a: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a:spLocks noChangeArrowheads="1"/>
          </p:cNvSpPr>
          <p:nvPr/>
        </p:nvSpPr>
        <p:spPr bwMode="auto">
          <a:xfrm>
            <a:off x="4286250" y="3259138"/>
            <a:ext cx="3071813" cy="1384300"/>
          </a:xfrm>
          <a:prstGeom prst="rect">
            <a:avLst/>
          </a:prstGeom>
          <a:noFill/>
          <a:ln w="9525">
            <a:noFill/>
            <a:miter lim="800000"/>
            <a:headEnd/>
            <a:tailEnd/>
          </a:ln>
        </p:spPr>
        <p:txBody>
          <a:bodyPr>
            <a:spAutoFit/>
          </a:bodyPr>
          <a:lstStyle/>
          <a:p>
            <a:pPr algn="ctr" rtl="1"/>
            <a:r>
              <a:rPr lang="ar-SA" sz="2800" b="1">
                <a:solidFill>
                  <a:srgbClr val="FF0000"/>
                </a:solidFill>
              </a:rPr>
              <a:t>غض البصر عن المحرمات وكف الأذى عن الناس.</a:t>
            </a:r>
            <a:endParaRPr lang="en-US" sz="2800">
              <a:solidFill>
                <a:srgbClr val="FF0000"/>
              </a:solidFill>
            </a:endParaRPr>
          </a:p>
        </p:txBody>
      </p:sp>
      <p:sp>
        <p:nvSpPr>
          <p:cNvPr id="9" name="TextBox 8"/>
          <p:cNvSpPr txBox="1">
            <a:spLocks noChangeArrowheads="1"/>
          </p:cNvSpPr>
          <p:nvPr/>
        </p:nvSpPr>
        <p:spPr bwMode="auto">
          <a:xfrm>
            <a:off x="4286250" y="4929188"/>
            <a:ext cx="2922588" cy="1384300"/>
          </a:xfrm>
          <a:prstGeom prst="rect">
            <a:avLst/>
          </a:prstGeom>
          <a:noFill/>
          <a:ln w="9525">
            <a:noFill/>
            <a:miter lim="800000"/>
            <a:headEnd/>
            <a:tailEnd/>
          </a:ln>
        </p:spPr>
        <p:txBody>
          <a:bodyPr>
            <a:spAutoFit/>
          </a:bodyPr>
          <a:lstStyle/>
          <a:p>
            <a:pPr algn="ctr" rtl="1"/>
            <a:r>
              <a:rPr lang="ar-SA" sz="2800" b="1">
                <a:solidFill>
                  <a:srgbClr val="FF0000"/>
                </a:solidFill>
              </a:rPr>
              <a:t>تطمئن إليه النفس ولا تنزعج منه وتتوافق معه من داخلها.</a:t>
            </a:r>
            <a:endParaRPr lang="en-US" sz="2800">
              <a:solidFill>
                <a:srgbClr val="FF0000"/>
              </a:solidFill>
            </a:endParaRPr>
          </a:p>
        </p:txBody>
      </p:sp>
      <p:sp>
        <p:nvSpPr>
          <p:cNvPr id="10" name="TextBox 9"/>
          <p:cNvSpPr txBox="1">
            <a:spLocks noChangeArrowheads="1"/>
          </p:cNvSpPr>
          <p:nvPr/>
        </p:nvSpPr>
        <p:spPr bwMode="auto">
          <a:xfrm>
            <a:off x="714375" y="3286125"/>
            <a:ext cx="3214688" cy="1384300"/>
          </a:xfrm>
          <a:prstGeom prst="rect">
            <a:avLst/>
          </a:prstGeom>
          <a:noFill/>
          <a:ln w="9525">
            <a:noFill/>
            <a:miter lim="800000"/>
            <a:headEnd/>
            <a:tailEnd/>
          </a:ln>
        </p:spPr>
        <p:txBody>
          <a:bodyPr>
            <a:spAutoFit/>
          </a:bodyPr>
          <a:lstStyle/>
          <a:p>
            <a:pPr algn="ctr" rtl="1"/>
            <a:r>
              <a:rPr lang="ar-SA" sz="2800" b="1">
                <a:solidFill>
                  <a:srgbClr val="FF0000"/>
                </a:solidFill>
              </a:rPr>
              <a:t>كانكماش الولد وانطوائه وتجافيه عن ملاقاة الآخرين.</a:t>
            </a:r>
            <a:endParaRPr lang="en-US" sz="2800">
              <a:solidFill>
                <a:srgbClr val="FF0000"/>
              </a:solidFill>
            </a:endParaRPr>
          </a:p>
        </p:txBody>
      </p:sp>
      <p:sp>
        <p:nvSpPr>
          <p:cNvPr id="11" name="TextBox 10"/>
          <p:cNvSpPr txBox="1">
            <a:spLocks noChangeArrowheads="1"/>
          </p:cNvSpPr>
          <p:nvPr/>
        </p:nvSpPr>
        <p:spPr bwMode="auto">
          <a:xfrm>
            <a:off x="500063" y="4902200"/>
            <a:ext cx="3643312" cy="1384300"/>
          </a:xfrm>
          <a:prstGeom prst="rect">
            <a:avLst/>
          </a:prstGeom>
          <a:noFill/>
          <a:ln w="9525">
            <a:noFill/>
            <a:miter lim="800000"/>
            <a:headEnd/>
            <a:tailEnd/>
          </a:ln>
        </p:spPr>
        <p:txBody>
          <a:bodyPr>
            <a:spAutoFit/>
          </a:bodyPr>
          <a:lstStyle/>
          <a:p>
            <a:pPr algn="ctr" rtl="1"/>
            <a:r>
              <a:rPr lang="ar-SA" sz="2800" b="1">
                <a:solidFill>
                  <a:srgbClr val="FF0000"/>
                </a:solidFill>
              </a:rPr>
              <a:t>تنزعج منه النفس ولا تطمئن إليه من داخلها (وإن خدعت غيرها بأنها راضية به).</a:t>
            </a:r>
            <a:endParaRPr lang="en-US" sz="2800">
              <a:solidFill>
                <a:srgbClr val="FF0000"/>
              </a:solidFill>
            </a:endParaRPr>
          </a:p>
        </p:txBody>
      </p:sp>
      <p:sp>
        <p:nvSpPr>
          <p:cNvPr id="12" name="TextBox 11"/>
          <p:cNvSpPr txBox="1">
            <a:spLocks noChangeArrowheads="1"/>
          </p:cNvSpPr>
          <p:nvPr/>
        </p:nvSpPr>
        <p:spPr bwMode="auto">
          <a:xfrm>
            <a:off x="5143500" y="2214563"/>
            <a:ext cx="1285875" cy="769937"/>
          </a:xfrm>
          <a:prstGeom prst="rect">
            <a:avLst/>
          </a:prstGeom>
          <a:noFill/>
          <a:ln w="9525">
            <a:noFill/>
            <a:miter lim="800000"/>
            <a:headEnd/>
            <a:tailEnd/>
          </a:ln>
        </p:spPr>
        <p:txBody>
          <a:bodyPr wrap="none">
            <a:spAutoFit/>
          </a:bodyPr>
          <a:lstStyle/>
          <a:p>
            <a:pPr algn="r"/>
            <a:r>
              <a:rPr lang="ar-EG" sz="4400" b="1">
                <a:solidFill>
                  <a:srgbClr val="FFFF00"/>
                </a:solidFill>
                <a:latin typeface="Times New Roman" pitchFamily="18" charset="0"/>
                <a:cs typeface="Times New Roman" pitchFamily="18" charset="0"/>
              </a:rPr>
              <a:t>الحياء</a:t>
            </a:r>
            <a:endParaRPr lang="ar-EG" sz="4400" b="1">
              <a:solidFill>
                <a:srgbClr val="FFFF00"/>
              </a:solidFill>
            </a:endParaRPr>
          </a:p>
        </p:txBody>
      </p:sp>
      <p:sp>
        <p:nvSpPr>
          <p:cNvPr id="13" name="TextBox 12"/>
          <p:cNvSpPr txBox="1">
            <a:spLocks noChangeArrowheads="1"/>
          </p:cNvSpPr>
          <p:nvPr/>
        </p:nvSpPr>
        <p:spPr bwMode="auto">
          <a:xfrm>
            <a:off x="1643063" y="2214563"/>
            <a:ext cx="1300162" cy="769937"/>
          </a:xfrm>
          <a:prstGeom prst="rect">
            <a:avLst/>
          </a:prstGeom>
          <a:noFill/>
          <a:ln w="9525">
            <a:noFill/>
            <a:miter lim="800000"/>
            <a:headEnd/>
            <a:tailEnd/>
          </a:ln>
        </p:spPr>
        <p:txBody>
          <a:bodyPr wrap="none">
            <a:spAutoFit/>
          </a:bodyPr>
          <a:lstStyle/>
          <a:p>
            <a:r>
              <a:rPr lang="ar-EG" sz="4400" b="1">
                <a:solidFill>
                  <a:srgbClr val="FFFF00"/>
                </a:solidFill>
                <a:latin typeface="Times New Roman" pitchFamily="18" charset="0"/>
                <a:cs typeface="Times New Roman" pitchFamily="18" charset="0"/>
              </a:rPr>
              <a:t>الخجل</a:t>
            </a:r>
            <a:endParaRPr lang="en-US" sz="4400" b="1">
              <a:solidFill>
                <a:srgbClr val="FFFF00"/>
              </a:solidFill>
              <a:latin typeface="Times New Roman" pitchFamily="18" charset="0"/>
              <a:cs typeface="Times New Roman" pitchFamily="18" charset="0"/>
            </a:endParaRPr>
          </a:p>
        </p:txBody>
      </p:sp>
      <p:sp>
        <p:nvSpPr>
          <p:cNvPr id="15" name="مربع نص 14"/>
          <p:cNvSpPr txBox="1">
            <a:spLocks noChangeArrowheads="1"/>
          </p:cNvSpPr>
          <p:nvPr/>
        </p:nvSpPr>
        <p:spPr bwMode="auto">
          <a:xfrm>
            <a:off x="7572375" y="3568700"/>
            <a:ext cx="1357313" cy="646113"/>
          </a:xfrm>
          <a:prstGeom prst="rect">
            <a:avLst/>
          </a:prstGeom>
          <a:noFill/>
          <a:ln w="9525">
            <a:noFill/>
            <a:miter lim="800000"/>
            <a:headEnd/>
            <a:tailEnd/>
          </a:ln>
        </p:spPr>
        <p:txBody>
          <a:bodyPr>
            <a:spAutoFit/>
          </a:bodyPr>
          <a:lstStyle/>
          <a:p>
            <a:r>
              <a:rPr lang="ar-EG" sz="3600" b="1"/>
              <a:t>المثال</a:t>
            </a:r>
          </a:p>
        </p:txBody>
      </p:sp>
      <p:sp>
        <p:nvSpPr>
          <p:cNvPr id="16" name="مربع نص 15"/>
          <p:cNvSpPr txBox="1">
            <a:spLocks noChangeArrowheads="1"/>
          </p:cNvSpPr>
          <p:nvPr/>
        </p:nvSpPr>
        <p:spPr bwMode="auto">
          <a:xfrm>
            <a:off x="7715250" y="5354638"/>
            <a:ext cx="1071563" cy="646112"/>
          </a:xfrm>
          <a:prstGeom prst="rect">
            <a:avLst/>
          </a:prstGeom>
          <a:noFill/>
          <a:ln w="9525">
            <a:noFill/>
            <a:miter lim="800000"/>
            <a:headEnd/>
            <a:tailEnd/>
          </a:ln>
        </p:spPr>
        <p:txBody>
          <a:bodyPr>
            <a:spAutoFit/>
          </a:bodyPr>
          <a:lstStyle/>
          <a:p>
            <a:r>
              <a:rPr lang="ar-EG" sz="3600" b="1"/>
              <a:t>الأثر</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
                                        </p:tgtEl>
                                        <p:attrNameLst>
                                          <p:attrName>ppt_x</p:attrName>
                                          <p:attrName>ppt_y</p:attrName>
                                        </p:attrNameLst>
                                      </p:cBhvr>
                                    </p:animMotion>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قارن بين الحياء.wav"/>
                                        </p:tgtEl>
                                      </p:cMediaNode>
                                    </p:audio>
                                  </p:sub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المثال.wav"/>
                                        </p:tgtEl>
                                      </p:cMediaNode>
                                    </p:audio>
                                  </p:sub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الحياء2.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المثال.wav"/>
                                        </p:tgtEl>
                                      </p:cMediaNode>
                                    </p:audio>
                                  </p:sub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6" name="غض البصر عن.wav"/>
                                        </p:tgtEl>
                                      </p:cMediaNode>
                                    </p:audio>
                                  </p:sub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7" name="الخجل.wav"/>
                                        </p:tgtEl>
                                      </p:cMediaNode>
                                    </p:audio>
                                  </p:subTnLst>
                                </p:cTn>
                              </p:par>
                            </p:childTnLst>
                          </p:cTn>
                        </p:par>
                      </p:childTnLst>
                    </p:cTn>
                  </p:par>
                  <p:par>
                    <p:cTn id="43" fill="hold">
                      <p:stCondLst>
                        <p:cond delay="indefinite"/>
                      </p:stCondLst>
                      <p:childTnLst>
                        <p:par>
                          <p:cTn id="44" fill="hold">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anim calcmode="lin" valueType="num">
                                      <p:cBhvr>
                                        <p:cTn id="5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54" dur="500" decel="50000">
                                          <p:stCondLst>
                                            <p:cond delay="0"/>
                                          </p:stCondLst>
                                        </p:cTn>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8" name="كانكماش الولد.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9" name="الاثر.wav"/>
                                        </p:tgtEl>
                                      </p:cMediaNode>
                                    </p:audio>
                                  </p:sub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6"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7"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68" dur="500" fill="hold"/>
                                        <p:tgtEl>
                                          <p:spTgt spid="9"/>
                                        </p:tgtEl>
                                        <p:attrNameLst>
                                          <p:attrName>ppt_h</p:attrName>
                                        </p:attrNameLst>
                                      </p:cBhvr>
                                      <p:tavLst>
                                        <p:tav tm="0">
                                          <p:val>
                                            <p:strVal val="#ppt_h"/>
                                          </p:val>
                                        </p:tav>
                                        <p:tav tm="100000">
                                          <p:val>
                                            <p:strVal val="#ppt_h"/>
                                          </p:val>
                                        </p:tav>
                                      </p:tavLst>
                                    </p:anim>
                                    <p:anim calcmode="lin" valueType="num">
                                      <p:cBhvr>
                                        <p:cTn id="69"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70"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71"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72" dur="500" decel="50000">
                                          <p:stCondLst>
                                            <p:cond delay="0"/>
                                          </p:stCondLst>
                                        </p:cTn>
                                        <p:tgtEl>
                                          <p:spTgt spid="9"/>
                                        </p:tgtEl>
                                      </p:cBhvr>
                                    </p:animEffect>
                                  </p:childTnLst>
                                  <p:subTnLst>
                                    <p:audio>
                                      <p:cMediaNode>
                                        <p:cTn display="0" masterRel="sameClick">
                                          <p:stCondLst>
                                            <p:cond evt="begin" delay="0">
                                              <p:tn val="63"/>
                                            </p:cond>
                                          </p:stCondLst>
                                          <p:endCondLst>
                                            <p:cond evt="onStopAudio" delay="0">
                                              <p:tgtEl>
                                                <p:sldTgt/>
                                              </p:tgtEl>
                                            </p:cond>
                                          </p:endCondLst>
                                        </p:cTn>
                                        <p:tgtEl>
                                          <p:sndTgt r:embed="rId10" name="تطمئن إليه النفس.wav"/>
                                        </p:tgtEl>
                                      </p:cMediaNode>
                                    </p:audio>
                                  </p:sub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25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8" dur="25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9" dur="250" accel="50000" fill="hold">
                                          <p:stCondLst>
                                            <p:cond delay="250"/>
                                          </p:stCondLst>
                                        </p:cTn>
                                        <p:tgtEl>
                                          <p:spTgt spid="11"/>
                                        </p:tgtEl>
                                        <p:attrNameLst>
                                          <p:attrName>ppt_w</p:attrName>
                                        </p:attrNameLst>
                                      </p:cBhvr>
                                      <p:tavLst>
                                        <p:tav tm="0">
                                          <p:val>
                                            <p:strVal val="#ppt_w*.05"/>
                                          </p:val>
                                        </p:tav>
                                        <p:tav tm="100000">
                                          <p:val>
                                            <p:strVal val="#ppt_w"/>
                                          </p:val>
                                        </p:tav>
                                      </p:tavLst>
                                    </p:anim>
                                    <p:anim calcmode="lin" valueType="num">
                                      <p:cBhvr>
                                        <p:cTn id="80" dur="500" fill="hold"/>
                                        <p:tgtEl>
                                          <p:spTgt spid="11"/>
                                        </p:tgtEl>
                                        <p:attrNameLst>
                                          <p:attrName>ppt_h</p:attrName>
                                        </p:attrNameLst>
                                      </p:cBhvr>
                                      <p:tavLst>
                                        <p:tav tm="0">
                                          <p:val>
                                            <p:strVal val="#ppt_h"/>
                                          </p:val>
                                        </p:tav>
                                        <p:tav tm="100000">
                                          <p:val>
                                            <p:strVal val="#ppt_h"/>
                                          </p:val>
                                        </p:tav>
                                      </p:tavLst>
                                    </p:anim>
                                    <p:anim calcmode="lin" valueType="num">
                                      <p:cBhvr>
                                        <p:cTn id="81" dur="25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82" dur="25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83" dur="250" accel="50000" fill="hold">
                                          <p:stCondLst>
                                            <p:cond delay="250"/>
                                          </p:stCondLst>
                                        </p:cTn>
                                        <p:tgtEl>
                                          <p:spTgt spid="11"/>
                                        </p:tgtEl>
                                        <p:attrNameLst>
                                          <p:attrName>ppt_y</p:attrName>
                                        </p:attrNameLst>
                                      </p:cBhvr>
                                      <p:tavLst>
                                        <p:tav tm="0">
                                          <p:val>
                                            <p:strVal val="#ppt_y+.1"/>
                                          </p:val>
                                        </p:tav>
                                        <p:tav tm="100000">
                                          <p:val>
                                            <p:strVal val="#ppt_y"/>
                                          </p:val>
                                        </p:tav>
                                      </p:tavLst>
                                    </p:anim>
                                    <p:animEffect transition="in" filter="fade">
                                      <p:cBhvr>
                                        <p:cTn id="84" dur="500" decel="50000">
                                          <p:stCondLst>
                                            <p:cond delay="0"/>
                                          </p:stCondLst>
                                        </p:cTn>
                                        <p:tgtEl>
                                          <p:spTgt spid="11"/>
                                        </p:tgtEl>
                                      </p:cBhvr>
                                    </p:animEffect>
                                  </p:childTnLst>
                                  <p:subTnLst>
                                    <p:audio>
                                      <p:cMediaNode>
                                        <p:cTn display="0" masterRel="sameClick">
                                          <p:stCondLst>
                                            <p:cond evt="begin" delay="0">
                                              <p:tn val="75"/>
                                            </p:cond>
                                          </p:stCondLst>
                                          <p:endCondLst>
                                            <p:cond evt="onStopAudio" delay="0">
                                              <p:tgtEl>
                                                <p:sldTgt/>
                                              </p:tgtEl>
                                            </p:cond>
                                          </p:endCondLst>
                                        </p:cTn>
                                        <p:tgtEl>
                                          <p:sndTgt r:embed="rId11" name="تنزعج منه النف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644525" y="1287463"/>
            <a:ext cx="7358063" cy="4572000"/>
            <a:chOff x="785787" y="285728"/>
            <a:chExt cx="7358114" cy="4572032"/>
          </a:xfrm>
        </p:grpSpPr>
        <p:grpSp>
          <p:nvGrpSpPr>
            <p:cNvPr id="27655" name="Group 5"/>
            <p:cNvGrpSpPr>
              <a:grpSpLocks/>
            </p:cNvGrpSpPr>
            <p:nvPr/>
          </p:nvGrpSpPr>
          <p:grpSpPr bwMode="auto">
            <a:xfrm rot="10800000">
              <a:off x="785787" y="285728"/>
              <a:ext cx="7358114" cy="4572032"/>
              <a:chOff x="4071934" y="428604"/>
              <a:chExt cx="3929090" cy="3143272"/>
            </a:xfrm>
          </p:grpSpPr>
          <p:sp>
            <p:nvSpPr>
              <p:cNvPr id="7" name="Flowchart: Punched Tape 6"/>
              <p:cNvSpPr>
                <a:spLocks noChangeArrowheads="1"/>
              </p:cNvSpPr>
              <p:nvPr/>
            </p:nvSpPr>
            <p:spPr bwMode="auto">
              <a:xfrm>
                <a:off x="4071087" y="429696"/>
                <a:ext cx="3509478" cy="3143272"/>
              </a:xfrm>
              <a:prstGeom prst="flowChartPunchedTape">
                <a:avLst/>
              </a:prstGeom>
              <a:solidFill>
                <a:srgbClr val="FF0066"/>
              </a:solidFill>
              <a:ln w="25400" algn="ctr">
                <a:solidFill>
                  <a:schemeClr val="tx1"/>
                </a:solidFill>
                <a:miter lim="800000"/>
                <a:headEnd/>
                <a:tailEnd/>
              </a:ln>
            </p:spPr>
            <p:txBody>
              <a:bodyPr rot="10800000" anchor="ctr"/>
              <a:lstStyle/>
              <a:p>
                <a:pPr algn="ctr" rtl="1" fontAlgn="auto">
                  <a:spcBef>
                    <a:spcPts val="0"/>
                  </a:spcBef>
                  <a:spcAft>
                    <a:spcPts val="0"/>
                  </a:spcAft>
                  <a:defRPr/>
                </a:pPr>
                <a:endParaRPr lang="ar-EG">
                  <a:solidFill>
                    <a:schemeClr val="lt1"/>
                  </a:solidFill>
                  <a:latin typeface="+mn-lt"/>
                  <a:cs typeface="+mn-cs"/>
                </a:endParaRPr>
              </a:p>
            </p:txBody>
          </p:sp>
          <p:grpSp>
            <p:nvGrpSpPr>
              <p:cNvPr id="27658" name="Round Single Corner Rectangle 7"/>
              <p:cNvGrpSpPr>
                <a:grpSpLocks/>
              </p:cNvGrpSpPr>
              <p:nvPr/>
            </p:nvGrpSpPr>
            <p:grpSpPr bwMode="auto">
              <a:xfrm rot="10800000">
                <a:off x="4063272" y="771362"/>
                <a:ext cx="3948520" cy="2527191"/>
                <a:chOff x="408432" y="1469136"/>
                <a:chExt cx="7394448" cy="3675888"/>
              </a:xfrm>
            </p:grpSpPr>
            <p:pic>
              <p:nvPicPr>
                <p:cNvPr id="27659" name="Round Single Corner Rectangle 7"/>
                <p:cNvPicPr>
                  <a:picLocks noChangeArrowheads="1"/>
                </p:cNvPicPr>
                <p:nvPr/>
              </p:nvPicPr>
              <p:blipFill>
                <a:blip r:embed="rId6" cstate="print"/>
                <a:srcRect/>
                <a:stretch>
                  <a:fillRect/>
                </a:stretch>
              </p:blipFill>
              <p:spPr bwMode="auto">
                <a:xfrm>
                  <a:off x="408432" y="1469136"/>
                  <a:ext cx="7394448" cy="3675888"/>
                </a:xfrm>
                <a:prstGeom prst="rect">
                  <a:avLst/>
                </a:prstGeom>
                <a:noFill/>
                <a:ln w="9525">
                  <a:noFill/>
                  <a:miter lim="800000"/>
                  <a:headEnd/>
                  <a:tailEnd/>
                </a:ln>
              </p:spPr>
            </p:pic>
            <p:sp>
              <p:nvSpPr>
                <p:cNvPr id="28684" name="Text Box 19"/>
                <p:cNvSpPr txBox="1">
                  <a:spLocks noChangeArrowheads="1"/>
                </p:cNvSpPr>
                <p:nvPr/>
              </p:nvSpPr>
              <p:spPr bwMode="auto">
                <a:xfrm rot="10800000">
                  <a:off x="960410" y="1471628"/>
                  <a:ext cx="6826248" cy="3638550"/>
                </a:xfrm>
                <a:prstGeom prst="rect">
                  <a:avLst/>
                </a:prstGeom>
                <a:noFill/>
                <a:ln w="9525">
                  <a:noFill/>
                  <a:miter lim="800000"/>
                  <a:headEnd/>
                  <a:tailEnd/>
                </a:ln>
              </p:spPr>
              <p:txBody>
                <a:bodyPr rot="10800000" anchor="ctr"/>
                <a:lstStyle/>
                <a:p>
                  <a:pPr algn="ctr" rtl="1">
                    <a:defRPr/>
                  </a:pPr>
                  <a:endParaRPr lang="ar-SA">
                    <a:solidFill>
                      <a:srgbClr val="FFFFFF"/>
                    </a:solidFill>
                    <a:latin typeface="Calibri" pitchFamily="34" charset="0"/>
                    <a:cs typeface="+mn-cs"/>
                  </a:endParaRPr>
                </a:p>
              </p:txBody>
            </p:sp>
          </p:grpSp>
        </p:grpSp>
        <p:sp>
          <p:nvSpPr>
            <p:cNvPr id="28680" name="TextBox 1"/>
            <p:cNvSpPr txBox="1">
              <a:spLocks noChangeArrowheads="1"/>
            </p:cNvSpPr>
            <p:nvPr/>
          </p:nvSpPr>
          <p:spPr bwMode="auto">
            <a:xfrm>
              <a:off x="928663" y="927082"/>
              <a:ext cx="7213650" cy="1570048"/>
            </a:xfrm>
            <a:prstGeom prst="rect">
              <a:avLst/>
            </a:prstGeom>
            <a:noFill/>
            <a:ln w="9525">
              <a:noFill/>
              <a:miter lim="800000"/>
              <a:headEnd/>
              <a:tailEnd/>
            </a:ln>
          </p:spPr>
          <p:txBody>
            <a:bodyPr>
              <a:spAutoFit/>
            </a:bodyPr>
            <a:lstStyle/>
            <a:p>
              <a:pPr algn="ctr" rtl="1">
                <a:defRPr/>
              </a:pPr>
              <a:r>
                <a:rPr lang="ar-EG" sz="3200" b="1" dirty="0">
                  <a:latin typeface="Calibri" pitchFamily="34" charset="0"/>
                  <a:cs typeface="+mn-cs"/>
                </a:rPr>
                <a:t>قال نصر بن محمد السمرقندي: (الحياء على وجهين: حياء فيما بينك وبين الناس، وحياء فيما بينك وبين الله تعالى.</a:t>
              </a:r>
              <a:endParaRPr lang="ar-SA" sz="3200" b="1" dirty="0">
                <a:latin typeface="Calibri" pitchFamily="34" charset="0"/>
                <a:cs typeface="+mn-cs"/>
              </a:endParaRPr>
            </a:p>
          </p:txBody>
        </p:sp>
      </p:grpSp>
      <p:grpSp>
        <p:nvGrpSpPr>
          <p:cNvPr id="6" name="Group 10"/>
          <p:cNvGrpSpPr>
            <a:grpSpLocks/>
          </p:cNvGrpSpPr>
          <p:nvPr/>
        </p:nvGrpSpPr>
        <p:grpSpPr bwMode="auto">
          <a:xfrm>
            <a:off x="5748338" y="339725"/>
            <a:ext cx="3143250" cy="857250"/>
            <a:chOff x="785786" y="5072074"/>
            <a:chExt cx="6500858" cy="1285884"/>
          </a:xfrm>
        </p:grpSpPr>
        <p:sp>
          <p:nvSpPr>
            <p:cNvPr id="10" name="Plaque 9"/>
            <p:cNvSpPr/>
            <p:nvPr/>
          </p:nvSpPr>
          <p:spPr>
            <a:xfrm>
              <a:off x="785786" y="5072074"/>
              <a:ext cx="6500858"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1600"/>
            </a:p>
          </p:txBody>
        </p:sp>
        <p:sp>
          <p:nvSpPr>
            <p:cNvPr id="4" name="TextBox 3"/>
            <p:cNvSpPr txBox="1"/>
            <p:nvPr/>
          </p:nvSpPr>
          <p:spPr>
            <a:xfrm>
              <a:off x="1140378" y="5205425"/>
              <a:ext cx="5929570" cy="969176"/>
            </a:xfrm>
            <a:prstGeom prst="rect">
              <a:avLst/>
            </a:prstGeom>
            <a:noFill/>
          </p:spPr>
          <p:txBody>
            <a:bodyPr rtlCol="1">
              <a:spAutoFit/>
            </a:bodyPr>
            <a:lstStyle/>
            <a:p>
              <a:pPr algn="ctr" rtl="1" fontAlgn="auto">
                <a:spcBef>
                  <a:spcPts val="0"/>
                </a:spcBef>
                <a:spcAft>
                  <a:spcPts val="0"/>
                </a:spcAft>
                <a:defRPr/>
              </a:pPr>
              <a:r>
                <a:rPr lang="ar-EG" sz="3600" b="1" dirty="0">
                  <a:solidFill>
                    <a:schemeClr val="bg1"/>
                  </a:solidFill>
                  <a:latin typeface="+mn-lt"/>
                  <a:cs typeface="+mn-cs"/>
                </a:rPr>
                <a:t>معلومات إثرائية</a:t>
              </a:r>
            </a:p>
          </p:txBody>
        </p:sp>
      </p:grpSp>
      <p:sp>
        <p:nvSpPr>
          <p:cNvPr id="35864" name="عنوان 1"/>
          <p:cNvSpPr txBox="1">
            <a:spLocks/>
          </p:cNvSpPr>
          <p:nvPr/>
        </p:nvSpPr>
        <p:spPr bwMode="auto">
          <a:xfrm>
            <a:off x="1144588" y="3629025"/>
            <a:ext cx="6713537" cy="1443038"/>
          </a:xfrm>
          <a:prstGeom prst="rect">
            <a:avLst/>
          </a:prstGeom>
          <a:noFill/>
          <a:ln w="9525">
            <a:noFill/>
            <a:miter lim="800000"/>
            <a:headEnd/>
            <a:tailEnd/>
          </a:ln>
        </p:spPr>
        <p:txBody>
          <a:bodyPr anchor="ctr"/>
          <a:lstStyle/>
          <a:p>
            <a:pPr algn="ctr" rtl="1">
              <a:defRPr/>
            </a:pPr>
            <a:r>
              <a:rPr lang="ar-EG" sz="3200" b="1" dirty="0">
                <a:latin typeface="Calibri" pitchFamily="34" charset="0"/>
                <a:cs typeface="+mn-cs"/>
              </a:rPr>
              <a:t>أما الحياء الذي بينك وبين الناس: أن تغضّ بصرك عما لا يحلّ </a:t>
            </a:r>
            <a:r>
              <a:rPr lang="ar-EG" sz="3200" b="1" dirty="0" err="1">
                <a:latin typeface="Calibri" pitchFamily="34" charset="0"/>
                <a:cs typeface="+mn-cs"/>
              </a:rPr>
              <a:t>لك</a:t>
            </a:r>
            <a:r>
              <a:rPr lang="ar-EG" sz="3200" b="1" dirty="0">
                <a:latin typeface="Calibri" pitchFamily="34" charset="0"/>
                <a:cs typeface="+mn-cs"/>
              </a:rPr>
              <a:t>، وأما الحياء الذي بينك وبين الله تعالى: أن تعرف نعمته فتستحي أن تعصيه).</a:t>
            </a:r>
            <a:endParaRPr lang="en-US" sz="3200" b="1" dirty="0">
              <a:latin typeface="Calibri" pitchFamily="34" charset="0"/>
              <a:cs typeface="+mn-cs"/>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معلومات إثرائية.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قال نصر بن محمد.wav"/>
                                        </p:tgtEl>
                                      </p:cMediaNode>
                                    </p:audio>
                                  </p:sub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64"/>
                                        </p:tgtEl>
                                        <p:attrNameLst>
                                          <p:attrName>style.visibility</p:attrName>
                                        </p:attrNameLst>
                                      </p:cBhvr>
                                      <p:to>
                                        <p:strVal val="visible"/>
                                      </p:to>
                                    </p:set>
                                    <p:animEffect transition="in" filter="dissolve">
                                      <p:cBhvr>
                                        <p:cTn id="20" dur="500"/>
                                        <p:tgtEl>
                                          <p:spTgt spid="35864"/>
                                        </p:tgtEl>
                                      </p:cBhvr>
                                    </p:animEffect>
                                  </p:childTnLst>
                                  <p:subTnLst>
                                    <p:audio>
                                      <p:cMediaNode>
                                        <p:cTn display="0" masterRel="sameClick">
                                          <p:stCondLst>
                                            <p:cond evt="begin" delay="0">
                                              <p:tn val="18"/>
                                            </p:cond>
                                          </p:stCondLst>
                                          <p:endCondLst>
                                            <p:cond evt="onStopAudio" delay="0">
                                              <p:tgtEl>
                                                <p:sldTgt/>
                                              </p:tgtEl>
                                            </p:cond>
                                          </p:endCondLst>
                                        </p:cTn>
                                        <p:tgtEl>
                                          <p:sndTgt r:embed="rId5" name="أما الحي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928688" y="1714500"/>
            <a:ext cx="7359650" cy="3502025"/>
            <a:chOff x="785787" y="284141"/>
            <a:chExt cx="7359702" cy="4572032"/>
          </a:xfrm>
        </p:grpSpPr>
        <p:grpSp>
          <p:nvGrpSpPr>
            <p:cNvPr id="28679" name="Group 5"/>
            <p:cNvGrpSpPr>
              <a:grpSpLocks/>
            </p:cNvGrpSpPr>
            <p:nvPr/>
          </p:nvGrpSpPr>
          <p:grpSpPr bwMode="auto">
            <a:xfrm rot="10800000">
              <a:off x="785787" y="284141"/>
              <a:ext cx="7359702" cy="4572032"/>
              <a:chOff x="4071086" y="429695"/>
              <a:chExt cx="3929938" cy="3143272"/>
            </a:xfrm>
          </p:grpSpPr>
          <p:sp>
            <p:nvSpPr>
              <p:cNvPr id="5" name="Flowchart: Punched Tape 6"/>
              <p:cNvSpPr>
                <a:spLocks noChangeArrowheads="1"/>
              </p:cNvSpPr>
              <p:nvPr/>
            </p:nvSpPr>
            <p:spPr bwMode="auto">
              <a:xfrm>
                <a:off x="4086345" y="429695"/>
                <a:ext cx="3509479" cy="3143272"/>
              </a:xfrm>
              <a:prstGeom prst="flowChartPunchedTape">
                <a:avLst/>
              </a:prstGeom>
              <a:solidFill>
                <a:srgbClr val="FF0066"/>
              </a:solidFill>
              <a:ln w="25400" algn="ctr">
                <a:solidFill>
                  <a:schemeClr val="tx1"/>
                </a:solidFill>
                <a:miter lim="800000"/>
                <a:headEnd/>
                <a:tailEnd/>
              </a:ln>
            </p:spPr>
            <p:txBody>
              <a:bodyPr rot="10800000" anchor="ctr"/>
              <a:lstStyle/>
              <a:p>
                <a:pPr algn="ctr" rtl="1" fontAlgn="auto">
                  <a:spcBef>
                    <a:spcPts val="0"/>
                  </a:spcBef>
                  <a:spcAft>
                    <a:spcPts val="0"/>
                  </a:spcAft>
                  <a:defRPr/>
                </a:pPr>
                <a:endParaRPr lang="ar-EG" sz="2400">
                  <a:solidFill>
                    <a:schemeClr val="lt1"/>
                  </a:solidFill>
                  <a:latin typeface="+mn-lt"/>
                  <a:cs typeface="+mn-cs"/>
                </a:endParaRPr>
              </a:p>
            </p:txBody>
          </p:sp>
          <p:grpSp>
            <p:nvGrpSpPr>
              <p:cNvPr id="28682" name="Round Single Corner Rectangle 7"/>
              <p:cNvGrpSpPr>
                <a:grpSpLocks/>
              </p:cNvGrpSpPr>
              <p:nvPr/>
            </p:nvGrpSpPr>
            <p:grpSpPr bwMode="auto">
              <a:xfrm rot="10800000">
                <a:off x="4062046" y="770649"/>
                <a:ext cx="3948520" cy="2533318"/>
                <a:chOff x="694944" y="1798320"/>
                <a:chExt cx="7394448" cy="2822448"/>
              </a:xfrm>
            </p:grpSpPr>
            <p:pic>
              <p:nvPicPr>
                <p:cNvPr id="28683" name="Round Single Corner Rectangle 7"/>
                <p:cNvPicPr>
                  <a:picLocks noChangeArrowheads="1"/>
                </p:cNvPicPr>
                <p:nvPr/>
              </p:nvPicPr>
              <p:blipFill>
                <a:blip r:embed="rId6" cstate="print"/>
                <a:srcRect/>
                <a:stretch>
                  <a:fillRect/>
                </a:stretch>
              </p:blipFill>
              <p:spPr bwMode="auto">
                <a:xfrm>
                  <a:off x="694944" y="1798320"/>
                  <a:ext cx="7394448" cy="2822448"/>
                </a:xfrm>
                <a:prstGeom prst="rect">
                  <a:avLst/>
                </a:prstGeom>
                <a:noFill/>
                <a:ln w="9525">
                  <a:noFill/>
                  <a:miter lim="800000"/>
                  <a:headEnd/>
                  <a:tailEnd/>
                </a:ln>
              </p:spPr>
            </p:pic>
            <p:sp>
              <p:nvSpPr>
                <p:cNvPr id="29708" name="Text Box 19"/>
                <p:cNvSpPr txBox="1">
                  <a:spLocks noChangeArrowheads="1"/>
                </p:cNvSpPr>
                <p:nvPr/>
              </p:nvSpPr>
              <p:spPr bwMode="auto">
                <a:xfrm rot="10800000">
                  <a:off x="1106513" y="1819293"/>
                  <a:ext cx="6950074" cy="2784468"/>
                </a:xfrm>
                <a:prstGeom prst="rect">
                  <a:avLst/>
                </a:prstGeom>
                <a:noFill/>
                <a:ln w="9525">
                  <a:noFill/>
                  <a:miter lim="800000"/>
                  <a:headEnd/>
                  <a:tailEnd/>
                </a:ln>
              </p:spPr>
              <p:txBody>
                <a:bodyPr rot="10800000" anchor="ctr"/>
                <a:lstStyle/>
                <a:p>
                  <a:pPr algn="ctr" rtl="1">
                    <a:defRPr/>
                  </a:pPr>
                  <a:endParaRPr lang="ar-SA" sz="2400">
                    <a:solidFill>
                      <a:srgbClr val="FFFFFF"/>
                    </a:solidFill>
                    <a:latin typeface="Calibri" pitchFamily="34" charset="0"/>
                    <a:cs typeface="+mn-cs"/>
                  </a:endParaRPr>
                </a:p>
              </p:txBody>
            </p:sp>
          </p:grpSp>
        </p:grpSp>
        <p:sp>
          <p:nvSpPr>
            <p:cNvPr id="29704" name="TextBox 1"/>
            <p:cNvSpPr txBox="1">
              <a:spLocks noChangeArrowheads="1"/>
            </p:cNvSpPr>
            <p:nvPr/>
          </p:nvSpPr>
          <p:spPr bwMode="auto">
            <a:xfrm>
              <a:off x="1071539" y="1071708"/>
              <a:ext cx="6929486" cy="1728502"/>
            </a:xfrm>
            <a:prstGeom prst="rect">
              <a:avLst/>
            </a:prstGeom>
            <a:noFill/>
            <a:ln w="9525">
              <a:noFill/>
              <a:miter lim="800000"/>
              <a:headEnd/>
              <a:tailEnd/>
            </a:ln>
          </p:spPr>
          <p:txBody>
            <a:bodyPr>
              <a:spAutoFit/>
            </a:bodyPr>
            <a:lstStyle/>
            <a:p>
              <a:pPr algn="r" rtl="1">
                <a:buFont typeface="Arial" pitchFamily="34" charset="0"/>
                <a:buChar char="•"/>
                <a:defRPr/>
              </a:pPr>
              <a:r>
                <a:rPr lang="ar-EG" sz="4000" b="1" dirty="0">
                  <a:latin typeface="Calibri" pitchFamily="34" charset="0"/>
                  <a:cs typeface="+mn-cs"/>
                </a:rPr>
                <a:t> الحياء سبب في اكتساب محبة الله تعالى، ومحبة الناس.</a:t>
              </a:r>
              <a:endParaRPr lang="ar-SA" sz="4000" b="1" dirty="0">
                <a:latin typeface="Calibri" pitchFamily="34" charset="0"/>
                <a:cs typeface="+mn-cs"/>
              </a:endParaRPr>
            </a:p>
          </p:txBody>
        </p:sp>
      </p:grpSp>
      <p:grpSp>
        <p:nvGrpSpPr>
          <p:cNvPr id="6" name="Group 10"/>
          <p:cNvGrpSpPr>
            <a:grpSpLocks/>
          </p:cNvGrpSpPr>
          <p:nvPr/>
        </p:nvGrpSpPr>
        <p:grpSpPr bwMode="auto">
          <a:xfrm>
            <a:off x="5645150" y="573088"/>
            <a:ext cx="3143250" cy="857250"/>
            <a:chOff x="785786" y="5072074"/>
            <a:chExt cx="6500858" cy="1285884"/>
          </a:xfrm>
        </p:grpSpPr>
        <p:sp>
          <p:nvSpPr>
            <p:cNvPr id="8" name="Plaque 9"/>
            <p:cNvSpPr/>
            <p:nvPr/>
          </p:nvSpPr>
          <p:spPr>
            <a:xfrm>
              <a:off x="785786" y="5072074"/>
              <a:ext cx="6500858"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9" name="TextBox 3"/>
            <p:cNvSpPr txBox="1"/>
            <p:nvPr/>
          </p:nvSpPr>
          <p:spPr>
            <a:xfrm>
              <a:off x="1077997" y="5176850"/>
              <a:ext cx="5929570" cy="969175"/>
            </a:xfrm>
            <a:prstGeom prst="rect">
              <a:avLst/>
            </a:prstGeom>
            <a:noFill/>
          </p:spPr>
          <p:txBody>
            <a:bodyPr rtlCol="1">
              <a:spAutoFit/>
            </a:bodyPr>
            <a:lstStyle/>
            <a:p>
              <a:pPr algn="ctr" rtl="1" fontAlgn="auto">
                <a:spcBef>
                  <a:spcPts val="0"/>
                </a:spcBef>
                <a:spcAft>
                  <a:spcPts val="0"/>
                </a:spcAft>
                <a:defRPr/>
              </a:pPr>
              <a:r>
                <a:rPr lang="ar-EG" sz="3600" b="1" dirty="0">
                  <a:solidFill>
                    <a:schemeClr val="bg1"/>
                  </a:solidFill>
                  <a:latin typeface="+mn-lt"/>
                  <a:cs typeface="+mn-cs"/>
                </a:rPr>
                <a:t>ومن فوائد الحياء.</a:t>
              </a:r>
            </a:p>
          </p:txBody>
        </p:sp>
      </p:grpSp>
      <p:sp>
        <p:nvSpPr>
          <p:cNvPr id="36888" name="عنوان 1"/>
          <p:cNvSpPr txBox="1">
            <a:spLocks/>
          </p:cNvSpPr>
          <p:nvPr/>
        </p:nvSpPr>
        <p:spPr bwMode="auto">
          <a:xfrm>
            <a:off x="395288" y="3500438"/>
            <a:ext cx="7762875" cy="1466850"/>
          </a:xfrm>
          <a:prstGeom prst="rect">
            <a:avLst/>
          </a:prstGeom>
          <a:noFill/>
          <a:ln w="9525">
            <a:noFill/>
            <a:miter lim="800000"/>
            <a:headEnd/>
            <a:tailEnd/>
          </a:ln>
        </p:spPr>
        <p:txBody>
          <a:bodyPr anchor="ctr"/>
          <a:lstStyle/>
          <a:p>
            <a:pPr algn="r" rtl="1">
              <a:buFont typeface="Arial" pitchFamily="34" charset="0"/>
              <a:buChar char="•"/>
              <a:defRPr/>
            </a:pPr>
            <a:r>
              <a:rPr lang="ar-EG" sz="4000" b="1" dirty="0">
                <a:latin typeface="Calibri" pitchFamily="34" charset="0"/>
                <a:cs typeface="+mn-cs"/>
              </a:rPr>
              <a:t> الحياء سبب لدخول الجنة.</a:t>
            </a:r>
            <a:endParaRPr lang="en-US" sz="4000" b="1" dirty="0">
              <a:latin typeface="Calibri" pitchFamily="34" charset="0"/>
              <a:cs typeface="+mn-cs"/>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ومن فوائد الحياء.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الحياء سبب في.wav"/>
                                        </p:tgtEl>
                                      </p:cMediaNode>
                                    </p:audio>
                                  </p:sub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6888"/>
                                        </p:tgtEl>
                                        <p:attrNameLst>
                                          <p:attrName>style.visibility</p:attrName>
                                        </p:attrNameLst>
                                      </p:cBhvr>
                                      <p:to>
                                        <p:strVal val="visible"/>
                                      </p:to>
                                    </p:set>
                                    <p:animEffect transition="in" filter="dissolve">
                                      <p:cBhvr>
                                        <p:cTn id="20" dur="500"/>
                                        <p:tgtEl>
                                          <p:spTgt spid="36888"/>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حياء سبب لدخ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928688" y="1714500"/>
            <a:ext cx="7359650" cy="3502025"/>
            <a:chOff x="785787" y="284141"/>
            <a:chExt cx="7359702" cy="4572032"/>
          </a:xfrm>
        </p:grpSpPr>
        <p:grpSp>
          <p:nvGrpSpPr>
            <p:cNvPr id="29703" name="Group 5"/>
            <p:cNvGrpSpPr>
              <a:grpSpLocks/>
            </p:cNvGrpSpPr>
            <p:nvPr/>
          </p:nvGrpSpPr>
          <p:grpSpPr bwMode="auto">
            <a:xfrm rot="10800000">
              <a:off x="785787" y="284141"/>
              <a:ext cx="7359702" cy="4572032"/>
              <a:chOff x="4071086" y="429695"/>
              <a:chExt cx="3929938" cy="3143272"/>
            </a:xfrm>
          </p:grpSpPr>
          <p:sp>
            <p:nvSpPr>
              <p:cNvPr id="5" name="Flowchart: Punched Tape 6"/>
              <p:cNvSpPr>
                <a:spLocks noChangeArrowheads="1"/>
              </p:cNvSpPr>
              <p:nvPr/>
            </p:nvSpPr>
            <p:spPr bwMode="auto">
              <a:xfrm>
                <a:off x="4086345" y="429695"/>
                <a:ext cx="3509479" cy="3143272"/>
              </a:xfrm>
              <a:prstGeom prst="flowChartPunchedTape">
                <a:avLst/>
              </a:prstGeom>
              <a:solidFill>
                <a:srgbClr val="FF0066"/>
              </a:solidFill>
              <a:ln w="25400" algn="ctr">
                <a:solidFill>
                  <a:schemeClr val="tx1"/>
                </a:solidFill>
                <a:miter lim="800000"/>
                <a:headEnd/>
                <a:tailEnd/>
              </a:ln>
            </p:spPr>
            <p:txBody>
              <a:bodyPr rot="10800000" anchor="ctr"/>
              <a:lstStyle/>
              <a:p>
                <a:pPr algn="ctr" rtl="1" fontAlgn="auto">
                  <a:spcBef>
                    <a:spcPts val="0"/>
                  </a:spcBef>
                  <a:spcAft>
                    <a:spcPts val="0"/>
                  </a:spcAft>
                  <a:defRPr/>
                </a:pPr>
                <a:endParaRPr lang="ar-EG" sz="2400">
                  <a:solidFill>
                    <a:schemeClr val="lt1"/>
                  </a:solidFill>
                  <a:latin typeface="+mn-lt"/>
                  <a:cs typeface="+mn-cs"/>
                </a:endParaRPr>
              </a:p>
            </p:txBody>
          </p:sp>
          <p:grpSp>
            <p:nvGrpSpPr>
              <p:cNvPr id="29706" name="Round Single Corner Rectangle 7"/>
              <p:cNvGrpSpPr>
                <a:grpSpLocks/>
              </p:cNvGrpSpPr>
              <p:nvPr/>
            </p:nvGrpSpPr>
            <p:grpSpPr bwMode="auto">
              <a:xfrm rot="10800000">
                <a:off x="4062046" y="770649"/>
                <a:ext cx="3948520" cy="2533318"/>
                <a:chOff x="694944" y="1798320"/>
                <a:chExt cx="7394448" cy="2822448"/>
              </a:xfrm>
            </p:grpSpPr>
            <p:pic>
              <p:nvPicPr>
                <p:cNvPr id="29707" name="Round Single Corner Rectangle 7"/>
                <p:cNvPicPr>
                  <a:picLocks noChangeArrowheads="1"/>
                </p:cNvPicPr>
                <p:nvPr/>
              </p:nvPicPr>
              <p:blipFill>
                <a:blip r:embed="rId5" cstate="print"/>
                <a:srcRect/>
                <a:stretch>
                  <a:fillRect/>
                </a:stretch>
              </p:blipFill>
              <p:spPr bwMode="auto">
                <a:xfrm>
                  <a:off x="694944" y="1798320"/>
                  <a:ext cx="7394448" cy="2822448"/>
                </a:xfrm>
                <a:prstGeom prst="rect">
                  <a:avLst/>
                </a:prstGeom>
                <a:noFill/>
                <a:ln w="9525">
                  <a:noFill/>
                  <a:miter lim="800000"/>
                  <a:headEnd/>
                  <a:tailEnd/>
                </a:ln>
              </p:spPr>
            </p:pic>
            <p:sp>
              <p:nvSpPr>
                <p:cNvPr id="30732" name="Text Box 19"/>
                <p:cNvSpPr txBox="1">
                  <a:spLocks noChangeArrowheads="1"/>
                </p:cNvSpPr>
                <p:nvPr/>
              </p:nvSpPr>
              <p:spPr bwMode="auto">
                <a:xfrm rot="10800000">
                  <a:off x="1106513" y="1819293"/>
                  <a:ext cx="6950074" cy="2784468"/>
                </a:xfrm>
                <a:prstGeom prst="rect">
                  <a:avLst/>
                </a:prstGeom>
                <a:noFill/>
                <a:ln w="9525">
                  <a:noFill/>
                  <a:miter lim="800000"/>
                  <a:headEnd/>
                  <a:tailEnd/>
                </a:ln>
              </p:spPr>
              <p:txBody>
                <a:bodyPr rot="10800000" anchor="ctr"/>
                <a:lstStyle/>
                <a:p>
                  <a:pPr algn="ctr" rtl="1">
                    <a:defRPr/>
                  </a:pPr>
                  <a:endParaRPr lang="ar-SA" sz="2400">
                    <a:solidFill>
                      <a:srgbClr val="FFFFFF"/>
                    </a:solidFill>
                    <a:latin typeface="Calibri" pitchFamily="34" charset="0"/>
                    <a:cs typeface="+mn-cs"/>
                  </a:endParaRPr>
                </a:p>
              </p:txBody>
            </p:sp>
          </p:grpSp>
        </p:grpSp>
        <p:sp>
          <p:nvSpPr>
            <p:cNvPr id="30728" name="TextBox 1"/>
            <p:cNvSpPr txBox="1">
              <a:spLocks noChangeArrowheads="1"/>
            </p:cNvSpPr>
            <p:nvPr/>
          </p:nvSpPr>
          <p:spPr bwMode="auto">
            <a:xfrm>
              <a:off x="928663" y="1071708"/>
              <a:ext cx="6929486" cy="924355"/>
            </a:xfrm>
            <a:prstGeom prst="rect">
              <a:avLst/>
            </a:prstGeom>
            <a:noFill/>
            <a:ln w="9525">
              <a:noFill/>
              <a:miter lim="800000"/>
              <a:headEnd/>
              <a:tailEnd/>
            </a:ln>
          </p:spPr>
          <p:txBody>
            <a:bodyPr>
              <a:spAutoFit/>
            </a:bodyPr>
            <a:lstStyle/>
            <a:p>
              <a:pPr algn="r" rtl="1">
                <a:buFont typeface="Arial" pitchFamily="34" charset="0"/>
                <a:buChar char="•"/>
                <a:defRPr/>
              </a:pPr>
              <a:r>
                <a:rPr lang="ar-EG" sz="4000" b="1" dirty="0">
                  <a:latin typeface="Calibri" pitchFamily="34" charset="0"/>
                  <a:cs typeface="+mn-cs"/>
                </a:rPr>
                <a:t> الحياء حاجز لصاحبه عن قبيح الأفعال.</a:t>
              </a:r>
              <a:endParaRPr lang="ar-SA" sz="4000" b="1" dirty="0">
                <a:latin typeface="Calibri" pitchFamily="34" charset="0"/>
                <a:cs typeface="+mn-cs"/>
              </a:endParaRPr>
            </a:p>
          </p:txBody>
        </p:sp>
      </p:grpSp>
      <p:grpSp>
        <p:nvGrpSpPr>
          <p:cNvPr id="29699" name="Group 10"/>
          <p:cNvGrpSpPr>
            <a:grpSpLocks/>
          </p:cNvGrpSpPr>
          <p:nvPr/>
        </p:nvGrpSpPr>
        <p:grpSpPr bwMode="auto">
          <a:xfrm>
            <a:off x="5645150" y="573088"/>
            <a:ext cx="3143250" cy="857250"/>
            <a:chOff x="785786" y="5072074"/>
            <a:chExt cx="6500858" cy="1285884"/>
          </a:xfrm>
        </p:grpSpPr>
        <p:sp>
          <p:nvSpPr>
            <p:cNvPr id="8" name="Plaque 9"/>
            <p:cNvSpPr/>
            <p:nvPr/>
          </p:nvSpPr>
          <p:spPr>
            <a:xfrm>
              <a:off x="785786" y="5072074"/>
              <a:ext cx="6500858"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9" name="TextBox 3"/>
            <p:cNvSpPr txBox="1"/>
            <p:nvPr/>
          </p:nvSpPr>
          <p:spPr>
            <a:xfrm>
              <a:off x="999199" y="5260193"/>
              <a:ext cx="5929570" cy="969176"/>
            </a:xfrm>
            <a:prstGeom prst="rect">
              <a:avLst/>
            </a:prstGeom>
            <a:noFill/>
          </p:spPr>
          <p:txBody>
            <a:bodyPr rtlCol="1">
              <a:spAutoFit/>
            </a:bodyPr>
            <a:lstStyle/>
            <a:p>
              <a:pPr algn="ctr" rtl="1" fontAlgn="auto">
                <a:spcBef>
                  <a:spcPts val="0"/>
                </a:spcBef>
                <a:spcAft>
                  <a:spcPts val="0"/>
                </a:spcAft>
                <a:defRPr/>
              </a:pPr>
              <a:r>
                <a:rPr lang="ar-EG" sz="3600" b="1" dirty="0">
                  <a:solidFill>
                    <a:schemeClr val="bg1"/>
                  </a:solidFill>
                  <a:latin typeface="+mn-lt"/>
                  <a:cs typeface="+mn-cs"/>
                </a:rPr>
                <a:t>ومن فوائد الحياء.</a:t>
              </a:r>
            </a:p>
          </p:txBody>
        </p:sp>
      </p:grpSp>
      <p:sp>
        <p:nvSpPr>
          <p:cNvPr id="36888" name="عنوان 1"/>
          <p:cNvSpPr txBox="1">
            <a:spLocks/>
          </p:cNvSpPr>
          <p:nvPr/>
        </p:nvSpPr>
        <p:spPr bwMode="auto">
          <a:xfrm>
            <a:off x="809625" y="3248025"/>
            <a:ext cx="7762875" cy="1466850"/>
          </a:xfrm>
          <a:prstGeom prst="rect">
            <a:avLst/>
          </a:prstGeom>
          <a:noFill/>
          <a:ln w="9525">
            <a:noFill/>
            <a:miter lim="800000"/>
            <a:headEnd/>
            <a:tailEnd/>
          </a:ln>
        </p:spPr>
        <p:txBody>
          <a:bodyPr anchor="ctr"/>
          <a:lstStyle/>
          <a:p>
            <a:pPr algn="ctr" rtl="1">
              <a:buFont typeface="Arial" pitchFamily="34" charset="0"/>
              <a:buChar char="•"/>
              <a:defRPr/>
            </a:pPr>
            <a:r>
              <a:rPr lang="ar-EG" sz="4000" b="1" dirty="0">
                <a:latin typeface="Calibri" pitchFamily="34" charset="0"/>
                <a:cs typeface="+mn-cs"/>
              </a:rPr>
              <a:t> الحياء يدعو صاحبه إلى فعل الصالحات، والتخلّق بالأخلاق الحميدة.</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حياء حاجز.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6888"/>
                                        </p:tgtEl>
                                        <p:attrNameLst>
                                          <p:attrName>style.visibility</p:attrName>
                                        </p:attrNameLst>
                                      </p:cBhvr>
                                      <p:to>
                                        <p:strVal val="visible"/>
                                      </p:to>
                                    </p:set>
                                    <p:animEffect transition="in" filter="dissolve">
                                      <p:cBhvr>
                                        <p:cTn id="15" dur="500"/>
                                        <p:tgtEl>
                                          <p:spTgt spid="36888"/>
                                        </p:tgtEl>
                                      </p:cBhvr>
                                    </p:animEffect>
                                  </p:childTnLst>
                                  <p:subTnLst>
                                    <p:audio>
                                      <p:cMediaNode>
                                        <p:cTn display="0" masterRel="sameClick">
                                          <p:stCondLst>
                                            <p:cond evt="begin" delay="0">
                                              <p:tn val="13"/>
                                            </p:cond>
                                          </p:stCondLst>
                                          <p:endCondLst>
                                            <p:cond evt="onStopAudio" delay="0">
                                              <p:tgtEl>
                                                <p:sldTgt/>
                                              </p:tgtEl>
                                            </p:cond>
                                          </p:endCondLst>
                                        </p:cTn>
                                        <p:tgtEl>
                                          <p:sndTgt r:embed="rId4" name="الحياء يدع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928688" y="1714500"/>
            <a:ext cx="7359650" cy="3502025"/>
            <a:chOff x="785787" y="284141"/>
            <a:chExt cx="7359702" cy="4572032"/>
          </a:xfrm>
        </p:grpSpPr>
        <p:grpSp>
          <p:nvGrpSpPr>
            <p:cNvPr id="30727" name="Group 5"/>
            <p:cNvGrpSpPr>
              <a:grpSpLocks/>
            </p:cNvGrpSpPr>
            <p:nvPr/>
          </p:nvGrpSpPr>
          <p:grpSpPr bwMode="auto">
            <a:xfrm rot="10800000">
              <a:off x="785787" y="284141"/>
              <a:ext cx="7359702" cy="4572032"/>
              <a:chOff x="4071086" y="429695"/>
              <a:chExt cx="3929938" cy="3143272"/>
            </a:xfrm>
          </p:grpSpPr>
          <p:sp>
            <p:nvSpPr>
              <p:cNvPr id="5" name="Flowchart: Punched Tape 6"/>
              <p:cNvSpPr>
                <a:spLocks noChangeArrowheads="1"/>
              </p:cNvSpPr>
              <p:nvPr/>
            </p:nvSpPr>
            <p:spPr bwMode="auto">
              <a:xfrm>
                <a:off x="4086345" y="429695"/>
                <a:ext cx="3509479" cy="3143272"/>
              </a:xfrm>
              <a:prstGeom prst="flowChartPunchedTape">
                <a:avLst/>
              </a:prstGeom>
              <a:solidFill>
                <a:srgbClr val="FF0066"/>
              </a:solidFill>
              <a:ln w="25400" algn="ctr">
                <a:solidFill>
                  <a:schemeClr val="tx1"/>
                </a:solidFill>
                <a:miter lim="800000"/>
                <a:headEnd/>
                <a:tailEnd/>
              </a:ln>
            </p:spPr>
            <p:txBody>
              <a:bodyPr rot="10800000" anchor="ctr"/>
              <a:lstStyle/>
              <a:p>
                <a:pPr algn="ctr" rtl="1" fontAlgn="auto">
                  <a:spcBef>
                    <a:spcPts val="0"/>
                  </a:spcBef>
                  <a:spcAft>
                    <a:spcPts val="0"/>
                  </a:spcAft>
                  <a:defRPr/>
                </a:pPr>
                <a:endParaRPr lang="ar-EG" sz="2400">
                  <a:solidFill>
                    <a:schemeClr val="lt1"/>
                  </a:solidFill>
                  <a:latin typeface="+mn-lt"/>
                  <a:cs typeface="+mn-cs"/>
                </a:endParaRPr>
              </a:p>
            </p:txBody>
          </p:sp>
          <p:grpSp>
            <p:nvGrpSpPr>
              <p:cNvPr id="30730" name="Round Single Corner Rectangle 7"/>
              <p:cNvGrpSpPr>
                <a:grpSpLocks/>
              </p:cNvGrpSpPr>
              <p:nvPr/>
            </p:nvGrpSpPr>
            <p:grpSpPr bwMode="auto">
              <a:xfrm rot="10800000">
                <a:off x="4062046" y="770649"/>
                <a:ext cx="3948520" cy="2533318"/>
                <a:chOff x="694944" y="1798320"/>
                <a:chExt cx="7394448" cy="2822448"/>
              </a:xfrm>
            </p:grpSpPr>
            <p:pic>
              <p:nvPicPr>
                <p:cNvPr id="30731" name="Round Single Corner Rectangle 7"/>
                <p:cNvPicPr>
                  <a:picLocks noChangeArrowheads="1"/>
                </p:cNvPicPr>
                <p:nvPr/>
              </p:nvPicPr>
              <p:blipFill>
                <a:blip r:embed="rId5" cstate="print"/>
                <a:srcRect/>
                <a:stretch>
                  <a:fillRect/>
                </a:stretch>
              </p:blipFill>
              <p:spPr bwMode="auto">
                <a:xfrm>
                  <a:off x="694944" y="1798320"/>
                  <a:ext cx="7394448" cy="2822448"/>
                </a:xfrm>
                <a:prstGeom prst="rect">
                  <a:avLst/>
                </a:prstGeom>
                <a:noFill/>
                <a:ln w="9525">
                  <a:noFill/>
                  <a:miter lim="800000"/>
                  <a:headEnd/>
                  <a:tailEnd/>
                </a:ln>
              </p:spPr>
            </p:pic>
            <p:sp>
              <p:nvSpPr>
                <p:cNvPr id="31756" name="Text Box 19"/>
                <p:cNvSpPr txBox="1">
                  <a:spLocks noChangeArrowheads="1"/>
                </p:cNvSpPr>
                <p:nvPr/>
              </p:nvSpPr>
              <p:spPr bwMode="auto">
                <a:xfrm rot="10800000">
                  <a:off x="1106513" y="1819293"/>
                  <a:ext cx="6950074" cy="2784468"/>
                </a:xfrm>
                <a:prstGeom prst="rect">
                  <a:avLst/>
                </a:prstGeom>
                <a:noFill/>
                <a:ln w="9525">
                  <a:noFill/>
                  <a:miter lim="800000"/>
                  <a:headEnd/>
                  <a:tailEnd/>
                </a:ln>
              </p:spPr>
              <p:txBody>
                <a:bodyPr rot="10800000" anchor="ctr"/>
                <a:lstStyle/>
                <a:p>
                  <a:pPr algn="ctr" rtl="1">
                    <a:defRPr/>
                  </a:pPr>
                  <a:endParaRPr lang="ar-SA" sz="2400">
                    <a:solidFill>
                      <a:srgbClr val="FFFFFF"/>
                    </a:solidFill>
                    <a:latin typeface="Calibri" pitchFamily="34" charset="0"/>
                    <a:cs typeface="+mn-cs"/>
                  </a:endParaRPr>
                </a:p>
              </p:txBody>
            </p:sp>
          </p:grpSp>
        </p:grpSp>
        <p:sp>
          <p:nvSpPr>
            <p:cNvPr id="31752" name="TextBox 1"/>
            <p:cNvSpPr txBox="1">
              <a:spLocks noChangeArrowheads="1"/>
            </p:cNvSpPr>
            <p:nvPr/>
          </p:nvSpPr>
          <p:spPr bwMode="auto">
            <a:xfrm>
              <a:off x="928663" y="1144247"/>
              <a:ext cx="7143800" cy="924355"/>
            </a:xfrm>
            <a:prstGeom prst="rect">
              <a:avLst/>
            </a:prstGeom>
            <a:noFill/>
            <a:ln w="9525">
              <a:noFill/>
              <a:miter lim="800000"/>
              <a:headEnd/>
              <a:tailEnd/>
            </a:ln>
          </p:spPr>
          <p:txBody>
            <a:bodyPr>
              <a:spAutoFit/>
            </a:bodyPr>
            <a:lstStyle/>
            <a:p>
              <a:pPr algn="ctr" rtl="1">
                <a:buFont typeface="Arial" pitchFamily="34" charset="0"/>
                <a:buChar char="•"/>
                <a:defRPr/>
              </a:pPr>
              <a:r>
                <a:rPr lang="ar-EG" sz="4000" b="1" dirty="0">
                  <a:latin typeface="Calibri" pitchFamily="34" charset="0"/>
                  <a:cs typeface="+mn-cs"/>
                </a:rPr>
                <a:t> الحياء داع لقول الحق وتغيير المنكر.</a:t>
              </a:r>
              <a:endParaRPr lang="ar-SA" sz="4000" b="1" dirty="0">
                <a:latin typeface="Calibri" pitchFamily="34" charset="0"/>
                <a:cs typeface="+mn-cs"/>
              </a:endParaRPr>
            </a:p>
          </p:txBody>
        </p:sp>
      </p:grpSp>
      <p:grpSp>
        <p:nvGrpSpPr>
          <p:cNvPr id="30723" name="Group 10"/>
          <p:cNvGrpSpPr>
            <a:grpSpLocks/>
          </p:cNvGrpSpPr>
          <p:nvPr/>
        </p:nvGrpSpPr>
        <p:grpSpPr bwMode="auto">
          <a:xfrm>
            <a:off x="5645150" y="573088"/>
            <a:ext cx="3143250" cy="857250"/>
            <a:chOff x="785786" y="5072074"/>
            <a:chExt cx="6500858" cy="1285884"/>
          </a:xfrm>
        </p:grpSpPr>
        <p:sp>
          <p:nvSpPr>
            <p:cNvPr id="8" name="Plaque 9"/>
            <p:cNvSpPr/>
            <p:nvPr/>
          </p:nvSpPr>
          <p:spPr>
            <a:xfrm>
              <a:off x="785786" y="5072074"/>
              <a:ext cx="6500858"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9" name="TextBox 3"/>
            <p:cNvSpPr txBox="1"/>
            <p:nvPr/>
          </p:nvSpPr>
          <p:spPr>
            <a:xfrm>
              <a:off x="999199" y="5260193"/>
              <a:ext cx="5929570" cy="969176"/>
            </a:xfrm>
            <a:prstGeom prst="rect">
              <a:avLst/>
            </a:prstGeom>
            <a:noFill/>
          </p:spPr>
          <p:txBody>
            <a:bodyPr rtlCol="1">
              <a:spAutoFit/>
            </a:bodyPr>
            <a:lstStyle/>
            <a:p>
              <a:pPr algn="ctr" rtl="1" fontAlgn="auto">
                <a:spcBef>
                  <a:spcPts val="0"/>
                </a:spcBef>
                <a:spcAft>
                  <a:spcPts val="0"/>
                </a:spcAft>
                <a:defRPr/>
              </a:pPr>
              <a:r>
                <a:rPr lang="ar-EG" sz="3600" b="1" dirty="0">
                  <a:solidFill>
                    <a:schemeClr val="bg1"/>
                  </a:solidFill>
                  <a:latin typeface="+mn-lt"/>
                  <a:cs typeface="+mn-cs"/>
                </a:rPr>
                <a:t>ومن فوائد الحياء.</a:t>
              </a:r>
            </a:p>
          </p:txBody>
        </p:sp>
      </p:grpSp>
      <p:sp>
        <p:nvSpPr>
          <p:cNvPr id="36888" name="عنوان 1"/>
          <p:cNvSpPr txBox="1">
            <a:spLocks/>
          </p:cNvSpPr>
          <p:nvPr/>
        </p:nvSpPr>
        <p:spPr bwMode="auto">
          <a:xfrm>
            <a:off x="809625" y="3214688"/>
            <a:ext cx="7762875" cy="1466850"/>
          </a:xfrm>
          <a:prstGeom prst="rect">
            <a:avLst/>
          </a:prstGeom>
          <a:noFill/>
          <a:ln w="9525">
            <a:noFill/>
            <a:miter lim="800000"/>
            <a:headEnd/>
            <a:tailEnd/>
          </a:ln>
        </p:spPr>
        <p:txBody>
          <a:bodyPr anchor="ctr"/>
          <a:lstStyle/>
          <a:p>
            <a:pPr algn="ctr" rtl="1">
              <a:buFont typeface="Arial" pitchFamily="34" charset="0"/>
              <a:buChar char="•"/>
              <a:defRPr/>
            </a:pPr>
            <a:r>
              <a:rPr lang="ar-EG" sz="4000" b="1" dirty="0">
                <a:latin typeface="Calibri" pitchFamily="34" charset="0"/>
                <a:cs typeface="+mn-cs"/>
              </a:rPr>
              <a:t> الحياء يكسو صاحبه الهيبة والوقار.</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حياء داع.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6888"/>
                                        </p:tgtEl>
                                        <p:attrNameLst>
                                          <p:attrName>style.visibility</p:attrName>
                                        </p:attrNameLst>
                                      </p:cBhvr>
                                      <p:to>
                                        <p:strVal val="visible"/>
                                      </p:to>
                                    </p:set>
                                    <p:animEffect transition="in" filter="dissolve">
                                      <p:cBhvr>
                                        <p:cTn id="15" dur="500"/>
                                        <p:tgtEl>
                                          <p:spTgt spid="36888"/>
                                        </p:tgtEl>
                                      </p:cBhvr>
                                    </p:animEffect>
                                  </p:childTnLst>
                                  <p:subTnLst>
                                    <p:audio>
                                      <p:cMediaNode>
                                        <p:cTn display="0" masterRel="sameClick">
                                          <p:stCondLst>
                                            <p:cond evt="begin" delay="0">
                                              <p:tn val="13"/>
                                            </p:cond>
                                          </p:stCondLst>
                                          <p:endCondLst>
                                            <p:cond evt="onStopAudio" delay="0">
                                              <p:tgtEl>
                                                <p:sldTgt/>
                                              </p:tgtEl>
                                            </p:cond>
                                          </p:endCondLst>
                                        </p:cTn>
                                        <p:tgtEl>
                                          <p:sndTgt r:embed="rId4" name="الحياء يكس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p:cNvSpPr/>
          <p:nvPr/>
        </p:nvSpPr>
        <p:spPr>
          <a:xfrm>
            <a:off x="3500430" y="1428745"/>
            <a:ext cx="2143140" cy="3500453"/>
          </a:xfrm>
          <a:prstGeom prst="ellipse">
            <a:avLst/>
          </a:prstGeom>
          <a:ln w="76200">
            <a:solidFill>
              <a:srgbClr val="FFFF00"/>
            </a:solidFill>
          </a:ln>
        </p:spPr>
        <p:style>
          <a:lnRef idx="0">
            <a:schemeClr val="accent2"/>
          </a:lnRef>
          <a:fillRef idx="3">
            <a:schemeClr val="accent2"/>
          </a:fillRef>
          <a:effectRef idx="3">
            <a:schemeClr val="accent2"/>
          </a:effectRef>
          <a:fontRef idx="minor">
            <a:schemeClr val="lt1"/>
          </a:fontRef>
        </p:style>
        <p:txBody>
          <a:bodyPr rtlCol="1" anchor="ctr"/>
          <a:lstStyle/>
          <a:p>
            <a:pPr algn="ctr">
              <a:defRPr/>
            </a:pPr>
            <a:r>
              <a:rPr lang="ar-EG" sz="4000" b="1" dirty="0">
                <a:solidFill>
                  <a:srgbClr val="FFFF00"/>
                </a:solidFill>
              </a:rPr>
              <a:t>كلما زاد حياء الإنسان</a:t>
            </a:r>
            <a:endParaRPr lang="ar-SA" sz="4000" b="1" dirty="0">
              <a:solidFill>
                <a:srgbClr val="FFFF00"/>
              </a:solidFill>
            </a:endParaRPr>
          </a:p>
        </p:txBody>
      </p:sp>
      <p:sp>
        <p:nvSpPr>
          <p:cNvPr id="4" name="مستطيل مستدير الزوايا 3"/>
          <p:cNvSpPr/>
          <p:nvPr/>
        </p:nvSpPr>
        <p:spPr>
          <a:xfrm>
            <a:off x="571472" y="642918"/>
            <a:ext cx="3214710" cy="1214446"/>
          </a:xfrm>
          <a:prstGeom prst="roundRect">
            <a:avLst/>
          </a:prstGeom>
          <a:ln w="76200">
            <a:solidFill>
              <a:srgbClr val="FFFF00"/>
            </a:solidFill>
          </a:ln>
        </p:spPr>
        <p:style>
          <a:lnRef idx="0">
            <a:schemeClr val="accent1"/>
          </a:lnRef>
          <a:fillRef idx="3">
            <a:schemeClr val="accent1"/>
          </a:fillRef>
          <a:effectRef idx="3">
            <a:schemeClr val="accent1"/>
          </a:effectRef>
          <a:fontRef idx="minor">
            <a:schemeClr val="lt1"/>
          </a:fontRef>
        </p:style>
        <p:txBody>
          <a:bodyPr rtlCol="1" anchor="ctr"/>
          <a:lstStyle/>
          <a:p>
            <a:pPr algn="ctr">
              <a:defRPr/>
            </a:pPr>
            <a:r>
              <a:rPr lang="ar-EG" sz="4000" b="1" dirty="0">
                <a:solidFill>
                  <a:schemeClr val="bg1"/>
                </a:solidFill>
              </a:rPr>
              <a:t>ابتعد عن كل قبيح</a:t>
            </a:r>
            <a:endParaRPr lang="ar-SA" sz="4000" b="1" dirty="0">
              <a:solidFill>
                <a:schemeClr val="bg1"/>
              </a:solidFill>
            </a:endParaRPr>
          </a:p>
        </p:txBody>
      </p:sp>
      <p:sp>
        <p:nvSpPr>
          <p:cNvPr id="5" name="مستطيل مستدير الزوايا 4"/>
          <p:cNvSpPr/>
          <p:nvPr/>
        </p:nvSpPr>
        <p:spPr>
          <a:xfrm>
            <a:off x="71406" y="2928934"/>
            <a:ext cx="3214710" cy="1214446"/>
          </a:xfrm>
          <a:prstGeom prst="roundRect">
            <a:avLst/>
          </a:prstGeom>
          <a:ln w="76200">
            <a:solidFill>
              <a:srgbClr val="FFFF00"/>
            </a:solidFill>
          </a:ln>
        </p:spPr>
        <p:style>
          <a:lnRef idx="0">
            <a:schemeClr val="accent3"/>
          </a:lnRef>
          <a:fillRef idx="3">
            <a:schemeClr val="accent3"/>
          </a:fillRef>
          <a:effectRef idx="3">
            <a:schemeClr val="accent3"/>
          </a:effectRef>
          <a:fontRef idx="minor">
            <a:schemeClr val="lt1"/>
          </a:fontRef>
        </p:style>
        <p:txBody>
          <a:bodyPr rtlCol="1" anchor="ctr"/>
          <a:lstStyle/>
          <a:p>
            <a:pPr algn="ctr">
              <a:defRPr/>
            </a:pPr>
            <a:r>
              <a:rPr lang="ar-EG" sz="4000" b="1" dirty="0">
                <a:solidFill>
                  <a:srgbClr val="006600"/>
                </a:solidFill>
              </a:rPr>
              <a:t>اقترب من كل حسن</a:t>
            </a:r>
            <a:endParaRPr lang="ar-SA" sz="4000" b="1" dirty="0">
              <a:solidFill>
                <a:srgbClr val="006600"/>
              </a:solidFill>
            </a:endParaRPr>
          </a:p>
        </p:txBody>
      </p:sp>
      <p:sp>
        <p:nvSpPr>
          <p:cNvPr id="6" name="مستطيل مستدير الزوايا 5"/>
          <p:cNvSpPr/>
          <p:nvPr/>
        </p:nvSpPr>
        <p:spPr>
          <a:xfrm>
            <a:off x="2928926" y="5143512"/>
            <a:ext cx="3214710" cy="1214446"/>
          </a:xfrm>
          <a:prstGeom prst="roundRect">
            <a:avLst/>
          </a:prstGeom>
          <a:ln w="76200">
            <a:solidFill>
              <a:srgbClr val="FFFF00"/>
            </a:solidFill>
          </a:ln>
        </p:spPr>
        <p:style>
          <a:lnRef idx="0">
            <a:schemeClr val="accent4"/>
          </a:lnRef>
          <a:fillRef idx="3">
            <a:schemeClr val="accent4"/>
          </a:fillRef>
          <a:effectRef idx="3">
            <a:schemeClr val="accent4"/>
          </a:effectRef>
          <a:fontRef idx="minor">
            <a:schemeClr val="lt1"/>
          </a:fontRef>
        </p:style>
        <p:txBody>
          <a:bodyPr rtlCol="1" anchor="ctr"/>
          <a:lstStyle/>
          <a:p>
            <a:pPr algn="ctr">
              <a:defRPr/>
            </a:pPr>
            <a:r>
              <a:rPr lang="ar-EG" sz="4000" b="1" dirty="0">
                <a:solidFill>
                  <a:schemeClr val="accent4">
                    <a:lumMod val="20000"/>
                    <a:lumOff val="80000"/>
                  </a:schemeClr>
                </a:solidFill>
              </a:rPr>
              <a:t>قلْ شره وعصيانه</a:t>
            </a:r>
            <a:endParaRPr lang="ar-SA" sz="4000" b="1" dirty="0">
              <a:solidFill>
                <a:schemeClr val="accent4">
                  <a:lumMod val="20000"/>
                  <a:lumOff val="80000"/>
                </a:schemeClr>
              </a:solidFill>
            </a:endParaRPr>
          </a:p>
        </p:txBody>
      </p:sp>
      <p:sp>
        <p:nvSpPr>
          <p:cNvPr id="7" name="مستطيل مستدير الزوايا 6"/>
          <p:cNvSpPr/>
          <p:nvPr/>
        </p:nvSpPr>
        <p:spPr>
          <a:xfrm>
            <a:off x="5857884" y="2928934"/>
            <a:ext cx="3214710" cy="1214446"/>
          </a:xfrm>
          <a:prstGeom prst="roundRect">
            <a:avLst/>
          </a:prstGeom>
          <a:ln w="76200">
            <a:solidFill>
              <a:srgbClr val="FFFF00"/>
            </a:solidFill>
          </a:ln>
        </p:spPr>
        <p:style>
          <a:lnRef idx="0">
            <a:schemeClr val="accent5"/>
          </a:lnRef>
          <a:fillRef idx="3">
            <a:schemeClr val="accent5"/>
          </a:fillRef>
          <a:effectRef idx="3">
            <a:schemeClr val="accent5"/>
          </a:effectRef>
          <a:fontRef idx="minor">
            <a:schemeClr val="lt1"/>
          </a:fontRef>
        </p:style>
        <p:txBody>
          <a:bodyPr rtlCol="1" anchor="ctr"/>
          <a:lstStyle/>
          <a:p>
            <a:pPr algn="ctr">
              <a:defRPr/>
            </a:pPr>
            <a:r>
              <a:rPr lang="ar-EG" sz="4000" b="1" dirty="0">
                <a:solidFill>
                  <a:srgbClr val="0000FF"/>
                </a:solidFill>
              </a:rPr>
              <a:t>زاد برّه وإحسانه</a:t>
            </a:r>
            <a:endParaRPr lang="ar-SA" sz="4000" b="1" dirty="0">
              <a:solidFill>
                <a:srgbClr val="0000FF"/>
              </a:solidFill>
            </a:endParaRPr>
          </a:p>
        </p:txBody>
      </p:sp>
      <p:sp>
        <p:nvSpPr>
          <p:cNvPr id="8" name="مستطيل مستدير الزوايا 7"/>
          <p:cNvSpPr/>
          <p:nvPr/>
        </p:nvSpPr>
        <p:spPr>
          <a:xfrm>
            <a:off x="5357818" y="642918"/>
            <a:ext cx="3214710" cy="1214446"/>
          </a:xfrm>
          <a:prstGeom prst="roundRect">
            <a:avLst/>
          </a:prstGeom>
          <a:ln w="76200">
            <a:solidFill>
              <a:srgbClr val="FFFF00"/>
            </a:solidFill>
          </a:ln>
        </p:spPr>
        <p:style>
          <a:lnRef idx="0">
            <a:schemeClr val="accent6"/>
          </a:lnRef>
          <a:fillRef idx="3">
            <a:schemeClr val="accent6"/>
          </a:fillRef>
          <a:effectRef idx="3">
            <a:schemeClr val="accent6"/>
          </a:effectRef>
          <a:fontRef idx="minor">
            <a:schemeClr val="lt1"/>
          </a:fontRef>
        </p:style>
        <p:txBody>
          <a:bodyPr rtlCol="1" anchor="ctr"/>
          <a:lstStyle/>
          <a:p>
            <a:pPr algn="ctr">
              <a:defRPr/>
            </a:pPr>
            <a:r>
              <a:rPr lang="ar-EG" sz="4000" b="1" dirty="0">
                <a:solidFill>
                  <a:schemeClr val="tx1"/>
                </a:solidFill>
              </a:rPr>
              <a:t>زاد إيمانه</a:t>
            </a:r>
            <a:endParaRPr lang="ar-SA" sz="4000" b="1" dirty="0">
              <a:solidFill>
                <a:schemeClr val="tx1"/>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كلما زاد حياء الإنسان.wav"/>
                                        </p:tgtEl>
                                      </p:cMediaNode>
                                    </p:audio>
                                  </p:sub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زاد إيمانه.wav"/>
                                        </p:tgtEl>
                                      </p:cMediaNode>
                                    </p:audio>
                                  </p:sub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زاد برّه وإحسانه.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قلْ شره وعصيانه.wav"/>
                                        </p:tgtEl>
                                      </p:cMediaNode>
                                    </p:audio>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anim calcmode="lin" valueType="num">
                                      <p:cBhvr>
                                        <p:cTn id="34" dur="500" fill="hold"/>
                                        <p:tgtEl>
                                          <p:spTgt spid="5"/>
                                        </p:tgtEl>
                                        <p:attrNameLst>
                                          <p:attrName>ppt_x</p:attrName>
                                        </p:attrNameLst>
                                      </p:cBhvr>
                                      <p:tavLst>
                                        <p:tav tm="0">
                                          <p:val>
                                            <p:strVal val="#ppt_x"/>
                                          </p:val>
                                        </p:tav>
                                        <p:tav tm="100000">
                                          <p:val>
                                            <p:strVal val="#ppt_x"/>
                                          </p:val>
                                        </p:tav>
                                      </p:tavLst>
                                    </p:anim>
                                    <p:anim calcmode="lin" valueType="num">
                                      <p:cBhvr>
                                        <p:cTn id="35"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اقترب من كل حسن.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anim calcmode="lin" valueType="num">
                                      <p:cBhvr>
                                        <p:cTn id="41" dur="500" fill="hold"/>
                                        <p:tgtEl>
                                          <p:spTgt spid="4"/>
                                        </p:tgtEl>
                                        <p:attrNameLst>
                                          <p:attrName>ppt_x</p:attrName>
                                        </p:attrNameLst>
                                      </p:cBhvr>
                                      <p:tavLst>
                                        <p:tav tm="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8" name="ابتعد عن كل قبي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12788" y="1498600"/>
            <a:ext cx="7359650" cy="3502025"/>
            <a:chOff x="785787" y="284141"/>
            <a:chExt cx="7359702" cy="4572032"/>
          </a:xfrm>
        </p:grpSpPr>
        <p:grpSp>
          <p:nvGrpSpPr>
            <p:cNvPr id="31750" name="Group 5"/>
            <p:cNvGrpSpPr>
              <a:grpSpLocks/>
            </p:cNvGrpSpPr>
            <p:nvPr/>
          </p:nvGrpSpPr>
          <p:grpSpPr bwMode="auto">
            <a:xfrm rot="10800000">
              <a:off x="785787" y="284141"/>
              <a:ext cx="7359702" cy="4572032"/>
              <a:chOff x="4071086" y="429695"/>
              <a:chExt cx="3929938" cy="3143272"/>
            </a:xfrm>
          </p:grpSpPr>
          <p:sp>
            <p:nvSpPr>
              <p:cNvPr id="5" name="Flowchart: Punched Tape 6"/>
              <p:cNvSpPr/>
              <p:nvPr/>
            </p:nvSpPr>
            <p:spPr>
              <a:xfrm>
                <a:off x="4087193" y="429695"/>
                <a:ext cx="3509479" cy="3143272"/>
              </a:xfrm>
              <a:prstGeom prst="flowChartPunchedTape">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6" name="Round Single Corner Rectangle 7"/>
              <p:cNvSpPr/>
              <p:nvPr/>
            </p:nvSpPr>
            <p:spPr>
              <a:xfrm>
                <a:off x="4071934" y="785794"/>
                <a:ext cx="3929090" cy="2500330"/>
              </a:xfrm>
              <a:prstGeom prst="round1Rect">
                <a:avLst>
                  <a:gd name="adj" fmla="val 50000"/>
                </a:avLst>
              </a:prstGeom>
              <a:solidFill>
                <a:srgbClr val="FFFF00"/>
              </a:solidFill>
              <a:ln>
                <a:solidFill>
                  <a:schemeClr val="tx1"/>
                </a:solidFill>
              </a:ln>
              <a:effectLst>
                <a:innerShdw blurRad="6096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32775" name="TextBox 1"/>
            <p:cNvSpPr txBox="1">
              <a:spLocks noChangeArrowheads="1"/>
            </p:cNvSpPr>
            <p:nvPr/>
          </p:nvSpPr>
          <p:spPr bwMode="auto">
            <a:xfrm>
              <a:off x="1430317" y="1880000"/>
              <a:ext cx="6357982" cy="924355"/>
            </a:xfrm>
            <a:prstGeom prst="rect">
              <a:avLst/>
            </a:prstGeom>
            <a:noFill/>
            <a:ln w="9525">
              <a:noFill/>
              <a:miter lim="800000"/>
              <a:headEnd/>
              <a:tailEnd/>
            </a:ln>
          </p:spPr>
          <p:txBody>
            <a:bodyPr>
              <a:spAutoFit/>
            </a:bodyPr>
            <a:lstStyle/>
            <a:p>
              <a:pPr algn="ctr" rtl="1">
                <a:buFont typeface="Arial" pitchFamily="34" charset="0"/>
                <a:buChar char="•"/>
                <a:defRPr/>
              </a:pPr>
              <a:r>
                <a:rPr lang="ar-EG" sz="4000" b="1" dirty="0">
                  <a:latin typeface="Calibri" pitchFamily="34" charset="0"/>
                  <a:cs typeface="+mn-cs"/>
                </a:rPr>
                <a:t> الحياء يجلب لصاحبه الذِّكر الحسن.</a:t>
              </a:r>
            </a:p>
          </p:txBody>
        </p:sp>
      </p:grpSp>
      <p:grpSp>
        <p:nvGrpSpPr>
          <p:cNvPr id="31747" name="Group 10"/>
          <p:cNvGrpSpPr>
            <a:grpSpLocks/>
          </p:cNvGrpSpPr>
          <p:nvPr/>
        </p:nvGrpSpPr>
        <p:grpSpPr bwMode="auto">
          <a:xfrm>
            <a:off x="5429250" y="357188"/>
            <a:ext cx="3143250" cy="857250"/>
            <a:chOff x="785786" y="5072074"/>
            <a:chExt cx="6500858" cy="1285884"/>
          </a:xfrm>
        </p:grpSpPr>
        <p:sp>
          <p:nvSpPr>
            <p:cNvPr id="8" name="Plaque 9"/>
            <p:cNvSpPr/>
            <p:nvPr/>
          </p:nvSpPr>
          <p:spPr>
            <a:xfrm>
              <a:off x="785786" y="5072074"/>
              <a:ext cx="6500858"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9" name="TextBox 3"/>
            <p:cNvSpPr txBox="1"/>
            <p:nvPr/>
          </p:nvSpPr>
          <p:spPr>
            <a:xfrm>
              <a:off x="999199" y="5260193"/>
              <a:ext cx="5929570" cy="969176"/>
            </a:xfrm>
            <a:prstGeom prst="rect">
              <a:avLst/>
            </a:prstGeom>
            <a:noFill/>
          </p:spPr>
          <p:txBody>
            <a:bodyPr rtlCol="1">
              <a:spAutoFit/>
            </a:bodyPr>
            <a:lstStyle/>
            <a:p>
              <a:pPr algn="ctr" rtl="1" fontAlgn="auto">
                <a:spcBef>
                  <a:spcPts val="0"/>
                </a:spcBef>
                <a:spcAft>
                  <a:spcPts val="0"/>
                </a:spcAft>
                <a:defRPr/>
              </a:pPr>
              <a:r>
                <a:rPr lang="ar-EG" sz="3600" b="1" dirty="0">
                  <a:solidFill>
                    <a:schemeClr val="bg1"/>
                  </a:solidFill>
                  <a:latin typeface="+mn-lt"/>
                  <a:cs typeface="+mn-cs"/>
                </a:rPr>
                <a:t>ومن فوائد الحياء.</a:t>
              </a:r>
            </a:p>
          </p:txBody>
        </p:sp>
      </p:gr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حياء يجلب لصاحب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2"/>
          <p:cNvSpPr/>
          <p:nvPr/>
        </p:nvSpPr>
        <p:spPr>
          <a:xfrm>
            <a:off x="1214414" y="214290"/>
            <a:ext cx="6716758" cy="6215106"/>
          </a:xfrm>
          <a:prstGeom prst="cloud">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9600" b="1" dirty="0">
                <a:solidFill>
                  <a:schemeClr val="bg1"/>
                </a:solidFill>
              </a:rPr>
              <a:t>ويؤكد ذلك الحديثان التاليان</a:t>
            </a: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يؤكد ذلك الحديث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37055" y="571480"/>
            <a:ext cx="7935473" cy="5438779"/>
            <a:chOff x="302590" y="1708682"/>
            <a:chExt cx="8875216" cy="4409853"/>
          </a:xfrm>
          <a:scene3d>
            <a:camera prst="orthographicFront">
              <a:rot lat="0" lon="0" rev="0"/>
            </a:camera>
            <a:lightRig rig="balanced" dir="t">
              <a:rot lat="0" lon="0" rev="8700000"/>
            </a:lightRig>
          </a:scene3d>
        </p:grpSpPr>
        <p:sp>
          <p:nvSpPr>
            <p:cNvPr id="5" name="Round Diagonal Corner Rectangle 4"/>
            <p:cNvSpPr/>
            <p:nvPr/>
          </p:nvSpPr>
          <p:spPr>
            <a:xfrm rot="5400000">
              <a:off x="2294072" y="-282800"/>
              <a:ext cx="4409853" cy="8392818"/>
            </a:xfrm>
            <a:prstGeom prst="round2DiagRect">
              <a:avLst>
                <a:gd name="adj1" fmla="val 50000"/>
                <a:gd name="adj2" fmla="val 50000"/>
              </a:avLst>
            </a:prstGeom>
            <a:blipFill>
              <a:blip r:embed="rId6" cstate="print"/>
              <a:stretch>
                <a:fillRect/>
              </a:stretch>
            </a:blip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6" name="Round Diagonal Corner Rectangle 5"/>
            <p:cNvSpPr/>
            <p:nvPr/>
          </p:nvSpPr>
          <p:spPr>
            <a:xfrm>
              <a:off x="462401" y="2172066"/>
              <a:ext cx="8715405" cy="3626853"/>
            </a:xfrm>
            <a:prstGeom prst="round2DiagRect">
              <a:avLst>
                <a:gd name="adj1" fmla="val 50000"/>
                <a:gd name="adj2" fmla="val 0"/>
              </a:avLst>
            </a:prstGeom>
            <a:blipFill>
              <a:blip r:embed="rId7" cstate="print"/>
              <a:stretch>
                <a:fillRect/>
              </a:stretch>
            </a:blip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grpSp>
      <p:sp>
        <p:nvSpPr>
          <p:cNvPr id="7" name="مستطيل مستدير الزوايا 6"/>
          <p:cNvSpPr/>
          <p:nvPr/>
        </p:nvSpPr>
        <p:spPr>
          <a:xfrm>
            <a:off x="249238" y="5199063"/>
            <a:ext cx="8645525" cy="137318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EG" sz="2800" b="1" dirty="0">
                <a:solidFill>
                  <a:srgbClr val="002060"/>
                </a:solidFill>
              </a:rPr>
              <a:t>1- أخرجه البخاري: كتاب: الأدب، باب: الحياء، برقم (6118). ومسلم: كتاب الإيمان، باب: بيان عدد شعب الإيمان وأفضلها وأدناها وفضيلة الحياء وكونه من الإيمان، برقم (36).</a:t>
            </a:r>
            <a:endParaRPr lang="ar-SA" sz="2800" b="1" dirty="0">
              <a:solidFill>
                <a:srgbClr val="002060"/>
              </a:solidFill>
            </a:endParaRPr>
          </a:p>
        </p:txBody>
      </p:sp>
      <p:sp>
        <p:nvSpPr>
          <p:cNvPr id="8" name="مستطيل 7"/>
          <p:cNvSpPr>
            <a:spLocks noChangeArrowheads="1"/>
          </p:cNvSpPr>
          <p:nvPr/>
        </p:nvSpPr>
        <p:spPr bwMode="auto">
          <a:xfrm>
            <a:off x="1357313" y="1357313"/>
            <a:ext cx="6643687" cy="2862322"/>
          </a:xfrm>
          <a:prstGeom prst="rect">
            <a:avLst/>
          </a:prstGeom>
          <a:noFill/>
          <a:ln w="9525">
            <a:noFill/>
            <a:miter lim="800000"/>
            <a:headEnd/>
            <a:tailEnd/>
          </a:ln>
        </p:spPr>
        <p:txBody>
          <a:bodyPr>
            <a:spAutoFit/>
          </a:bodyPr>
          <a:lstStyle/>
          <a:p>
            <a:pPr algn="r" rtl="1"/>
            <a:r>
              <a:rPr lang="ar-SA" sz="3600" b="1" dirty="0" smtClean="0">
                <a:solidFill>
                  <a:srgbClr val="000066"/>
                </a:solidFill>
              </a:rPr>
              <a:t>4</a:t>
            </a:r>
            <a:r>
              <a:rPr lang="ar-EG" sz="3600" b="1" dirty="0" smtClean="0">
                <a:solidFill>
                  <a:srgbClr val="000066"/>
                </a:solidFill>
              </a:rPr>
              <a:t>- </a:t>
            </a:r>
            <a:r>
              <a:rPr lang="ar-EG" sz="3600" b="1" dirty="0">
                <a:solidFill>
                  <a:srgbClr val="000066"/>
                </a:solidFill>
              </a:rPr>
              <a:t>عن عبد الله بن عمر رضي الله عنهما </a:t>
            </a:r>
            <a:r>
              <a:rPr lang="ar-EG" sz="3600" b="1" dirty="0" err="1">
                <a:solidFill>
                  <a:srgbClr val="000066"/>
                </a:solidFill>
              </a:rPr>
              <a:t>قال: </a:t>
            </a:r>
            <a:r>
              <a:rPr lang="ar-EG" sz="3600" b="1" dirty="0">
                <a:solidFill>
                  <a:srgbClr val="000066"/>
                </a:solidFill>
              </a:rPr>
              <a:t>(مَرَّ النَّبِيُّ صلى الله عليه وسلم عَلَى رَجُلٍ وَهُوَ يُعَاتِبُ أَخَاهُ فِي الْحَيَاءِ يَقُولُ إِنَّكَ لَتَسْتَحْيِي، حَتَّى كَأَنَّهُ يَقُولُ قَدْ أَضَرَّ بِكَ فَقَالَ رَسُولُ اللهِ صلى الله عليه وسلم: </a:t>
            </a:r>
            <a:r>
              <a:rPr lang="ar-EG" sz="3600" b="1" dirty="0" err="1">
                <a:solidFill>
                  <a:srgbClr val="000066"/>
                </a:solidFill>
              </a:rPr>
              <a:t>دَعْهُ</a:t>
            </a:r>
            <a:r>
              <a:rPr lang="ar-EG" sz="3600" b="1" dirty="0">
                <a:solidFill>
                  <a:srgbClr val="000066"/>
                </a:solidFill>
              </a:rPr>
              <a:t> فَإِنَّ الْحَيَاءَ مِنْ الإِيمَانِ</a:t>
            </a:r>
            <a:r>
              <a:rPr lang="ar-EG" sz="3600" b="1" dirty="0" err="1">
                <a:solidFill>
                  <a:srgbClr val="000066"/>
                </a:solidFill>
              </a:rPr>
              <a:t>)</a:t>
            </a:r>
            <a:r>
              <a:rPr lang="ar-EG" sz="3600" b="1" baseline="30000" dirty="0">
                <a:solidFill>
                  <a:srgbClr val="000066"/>
                </a:solidFill>
              </a:rPr>
              <a:t>(1</a:t>
            </a:r>
            <a:r>
              <a:rPr lang="ar-EG" sz="3600" b="1" baseline="30000" dirty="0" err="1">
                <a:solidFill>
                  <a:srgbClr val="000066"/>
                </a:solidFill>
              </a:rPr>
              <a:t>)</a:t>
            </a:r>
            <a:endParaRPr lang="en-US" sz="3600" b="1" baseline="30000" dirty="0">
              <a:solidFill>
                <a:srgbClr val="000066"/>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otify.wav"/>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عن عبد الله بن عمر.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5" name="أخرجه البخا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37055" y="571480"/>
            <a:ext cx="7935473" cy="5438779"/>
            <a:chOff x="302590" y="1708682"/>
            <a:chExt cx="8875216" cy="4409853"/>
          </a:xfrm>
          <a:scene3d>
            <a:camera prst="orthographicFront">
              <a:rot lat="0" lon="0" rev="0"/>
            </a:camera>
            <a:lightRig rig="balanced" dir="t">
              <a:rot lat="0" lon="0" rev="8700000"/>
            </a:lightRig>
          </a:scene3d>
        </p:grpSpPr>
        <p:sp>
          <p:nvSpPr>
            <p:cNvPr id="5" name="Round Diagonal Corner Rectangle 4"/>
            <p:cNvSpPr/>
            <p:nvPr/>
          </p:nvSpPr>
          <p:spPr>
            <a:xfrm rot="5400000">
              <a:off x="2294072" y="-282800"/>
              <a:ext cx="4409853" cy="8392818"/>
            </a:xfrm>
            <a:prstGeom prst="round2DiagRect">
              <a:avLst>
                <a:gd name="adj1" fmla="val 50000"/>
                <a:gd name="adj2" fmla="val 50000"/>
              </a:avLst>
            </a:prstGeom>
            <a:blipFill>
              <a:blip r:embed="rId6" cstate="print"/>
              <a:stretch>
                <a:fillRect/>
              </a:stretch>
            </a:blip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6" name="Round Diagonal Corner Rectangle 5"/>
            <p:cNvSpPr/>
            <p:nvPr/>
          </p:nvSpPr>
          <p:spPr>
            <a:xfrm>
              <a:off x="462401" y="2172066"/>
              <a:ext cx="8715405" cy="3626853"/>
            </a:xfrm>
            <a:prstGeom prst="round2DiagRect">
              <a:avLst>
                <a:gd name="adj1" fmla="val 50000"/>
                <a:gd name="adj2" fmla="val 0"/>
              </a:avLst>
            </a:prstGeom>
            <a:blipFill>
              <a:blip r:embed="rId7" cstate="print"/>
              <a:stretch>
                <a:fillRect/>
              </a:stretch>
            </a:blip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grpSp>
      <p:sp>
        <p:nvSpPr>
          <p:cNvPr id="7" name="مستطيل مستدير الزوايا 6"/>
          <p:cNvSpPr/>
          <p:nvPr/>
        </p:nvSpPr>
        <p:spPr>
          <a:xfrm>
            <a:off x="463550" y="4857750"/>
            <a:ext cx="8216900" cy="1428750"/>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EG" sz="2800" b="1" dirty="0">
                <a:solidFill>
                  <a:srgbClr val="002060"/>
                </a:solidFill>
              </a:rPr>
              <a:t>2- أخرجه البخاري: كتاب: الأدب، باب: الحياء، برقم (6117). ومسلم: كتاب الإيمان، باب: بيان عدد شعب الإيمان وأفضلها وأدناها وفضيلة الحياء وكونه من الإيمان، برقم (37).</a:t>
            </a:r>
            <a:endParaRPr lang="ar-SA" sz="2800" b="1" dirty="0">
              <a:solidFill>
                <a:srgbClr val="002060"/>
              </a:solidFill>
            </a:endParaRPr>
          </a:p>
        </p:txBody>
      </p:sp>
      <p:sp>
        <p:nvSpPr>
          <p:cNvPr id="8" name="مستطيل 7"/>
          <p:cNvSpPr>
            <a:spLocks noChangeArrowheads="1"/>
          </p:cNvSpPr>
          <p:nvPr/>
        </p:nvSpPr>
        <p:spPr bwMode="auto">
          <a:xfrm>
            <a:off x="1500188" y="1857375"/>
            <a:ext cx="6643687" cy="1754188"/>
          </a:xfrm>
          <a:prstGeom prst="rect">
            <a:avLst/>
          </a:prstGeom>
          <a:noFill/>
          <a:ln w="9525">
            <a:noFill/>
            <a:miter lim="800000"/>
            <a:headEnd/>
            <a:tailEnd/>
          </a:ln>
        </p:spPr>
        <p:txBody>
          <a:bodyPr>
            <a:spAutoFit/>
          </a:bodyPr>
          <a:lstStyle/>
          <a:p>
            <a:pPr algn="r" rtl="1"/>
            <a:r>
              <a:rPr lang="ar-SA" sz="3600" b="1" smtClean="0">
                <a:solidFill>
                  <a:srgbClr val="000066"/>
                </a:solidFill>
              </a:rPr>
              <a:t>5</a:t>
            </a:r>
            <a:r>
              <a:rPr lang="ar-EG" sz="3600" b="1" smtClean="0">
                <a:solidFill>
                  <a:srgbClr val="000066"/>
                </a:solidFill>
              </a:rPr>
              <a:t>- </a:t>
            </a:r>
            <a:r>
              <a:rPr lang="ar-EG" sz="3600" b="1" dirty="0">
                <a:solidFill>
                  <a:srgbClr val="000066"/>
                </a:solidFill>
              </a:rPr>
              <a:t>عن عمران بن حصين رضي الله عنهما قال: قال النبي صلى الله عليه </a:t>
            </a:r>
            <a:r>
              <a:rPr lang="ar-EG" sz="3600" b="1" dirty="0" err="1">
                <a:solidFill>
                  <a:srgbClr val="000066"/>
                </a:solidFill>
              </a:rPr>
              <a:t>وسلم: </a:t>
            </a:r>
            <a:r>
              <a:rPr lang="ar-EG" sz="3600" b="1" dirty="0">
                <a:solidFill>
                  <a:srgbClr val="000066"/>
                </a:solidFill>
              </a:rPr>
              <a:t>(الْحَيَاءُ لاَ يَأْتِي إلاَّ بِخَيْرٍ</a:t>
            </a:r>
            <a:r>
              <a:rPr lang="ar-EG" sz="3600" b="1" dirty="0" err="1">
                <a:solidFill>
                  <a:srgbClr val="000066"/>
                </a:solidFill>
              </a:rPr>
              <a:t>)</a:t>
            </a:r>
            <a:r>
              <a:rPr lang="ar-EG" sz="3600" b="1" dirty="0">
                <a:solidFill>
                  <a:srgbClr val="000066"/>
                </a:solidFill>
              </a:rPr>
              <a:t>(2</a:t>
            </a:r>
            <a:r>
              <a:rPr lang="ar-EG" sz="3600" b="1" dirty="0" err="1">
                <a:solidFill>
                  <a:srgbClr val="000066"/>
                </a:solidFill>
              </a:rPr>
              <a:t>)</a:t>
            </a:r>
            <a:endParaRPr lang="ar-EG" sz="3600" b="1" dirty="0">
              <a:solidFill>
                <a:srgbClr val="000066"/>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otify.wav"/>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عن عمران بن حصين.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5" name="أخرجه البخاري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857224" y="1643050"/>
            <a:ext cx="7742238" cy="3357586"/>
            <a:chOff x="500033" y="1675098"/>
            <a:chExt cx="8385398" cy="4111330"/>
          </a:xfrm>
          <a:scene3d>
            <a:camera prst="orthographicFront">
              <a:rot lat="0" lon="0" rev="0"/>
            </a:camera>
            <a:lightRig rig="balanced" dir="t">
              <a:rot lat="0" lon="0" rev="8700000"/>
            </a:lightRig>
          </a:scene3d>
        </p:grpSpPr>
        <p:grpSp>
          <p:nvGrpSpPr>
            <p:cNvPr id="3" name="Group 7"/>
            <p:cNvGrpSpPr>
              <a:grpSpLocks/>
            </p:cNvGrpSpPr>
            <p:nvPr/>
          </p:nvGrpSpPr>
          <p:grpSpPr bwMode="auto">
            <a:xfrm>
              <a:off x="500033" y="1675098"/>
              <a:ext cx="8385398" cy="4111330"/>
              <a:chOff x="142843" y="1246471"/>
              <a:chExt cx="9268075" cy="4111358"/>
            </a:xfrm>
          </p:grpSpPr>
          <p:sp>
            <p:nvSpPr>
              <p:cNvPr id="9" name="Round Diagonal Corner Rectangle 8"/>
              <p:cNvSpPr/>
              <p:nvPr/>
            </p:nvSpPr>
            <p:spPr>
              <a:xfrm rot="5400000">
                <a:off x="2448515" y="-1059201"/>
                <a:ext cx="4111358" cy="8722701"/>
              </a:xfrm>
              <a:prstGeom prst="round2DiagRect">
                <a:avLst>
                  <a:gd name="adj1" fmla="val 50000"/>
                  <a:gd name="adj2" fmla="val 0"/>
                </a:avLst>
              </a:prstGeom>
              <a:blipFill>
                <a:blip r:embed="rId6" cstate="print"/>
                <a:stretch>
                  <a:fillRect/>
                </a:stretch>
              </a:blipFill>
              <a:ln w="57150">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10" name="Round Diagonal Corner Rectangle 9"/>
              <p:cNvSpPr/>
              <p:nvPr/>
            </p:nvSpPr>
            <p:spPr>
              <a:xfrm>
                <a:off x="695849" y="1501146"/>
                <a:ext cx="8715069" cy="3856680"/>
              </a:xfrm>
              <a:prstGeom prst="round2DiagRect">
                <a:avLst>
                  <a:gd name="adj1" fmla="val 50000"/>
                  <a:gd name="adj2" fmla="val 0"/>
                </a:avLst>
              </a:prstGeom>
              <a:ln>
                <a:noFill/>
              </a:ln>
              <a:effectLst>
                <a:outerShdw blurRad="44450" dist="27940" dir="5400000" algn="ctr">
                  <a:srgbClr val="000000">
                    <a:alpha val="32000"/>
                  </a:srgbClr>
                </a:outerShdw>
              </a:effectLst>
              <a:sp3d>
                <a:bevelT w="190500" h="38100"/>
              </a:sp3d>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dirty="0"/>
              </a:p>
            </p:txBody>
          </p:sp>
        </p:grpSp>
        <p:sp>
          <p:nvSpPr>
            <p:cNvPr id="16394" name="TextBox 7"/>
            <p:cNvSpPr txBox="1">
              <a:spLocks noChangeArrowheads="1"/>
            </p:cNvSpPr>
            <p:nvPr/>
          </p:nvSpPr>
          <p:spPr bwMode="auto">
            <a:xfrm>
              <a:off x="2143108" y="2285992"/>
              <a:ext cx="5643602" cy="646331"/>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defRPr/>
              </a:pPr>
              <a:endParaRPr lang="en-US" sz="3600" dirty="0">
                <a:latin typeface="Calibri" pitchFamily="34" charset="0"/>
              </a:endParaRPr>
            </a:p>
          </p:txBody>
        </p:sp>
      </p:grpSp>
      <p:sp>
        <p:nvSpPr>
          <p:cNvPr id="4" name="TextBox 3"/>
          <p:cNvSpPr txBox="1">
            <a:spLocks noChangeArrowheads="1"/>
          </p:cNvSpPr>
          <p:nvPr/>
        </p:nvSpPr>
        <p:spPr bwMode="auto">
          <a:xfrm>
            <a:off x="1857375" y="2232025"/>
            <a:ext cx="6286500" cy="1077913"/>
          </a:xfrm>
          <a:prstGeom prst="rect">
            <a:avLst/>
          </a:prstGeom>
          <a:noFill/>
          <a:ln w="9525">
            <a:noFill/>
            <a:miter lim="800000"/>
            <a:headEnd/>
            <a:tailEnd/>
          </a:ln>
        </p:spPr>
        <p:txBody>
          <a:bodyPr>
            <a:spAutoFit/>
          </a:bodyPr>
          <a:lstStyle/>
          <a:p>
            <a:pPr algn="ctr" rtl="1"/>
            <a:r>
              <a:rPr lang="ar-EG" sz="3200" b="1">
                <a:solidFill>
                  <a:srgbClr val="000066"/>
                </a:solidFill>
              </a:rPr>
              <a:t>ضع عنواناً مناسباً للدرس تختاره من جمل الحديثين ثم دوّنه في أعلى الصفحة.</a:t>
            </a:r>
            <a:endParaRPr lang="en-US" sz="3200" b="1">
              <a:solidFill>
                <a:srgbClr val="000066"/>
              </a:solidFill>
            </a:endParaRPr>
          </a:p>
        </p:txBody>
      </p:sp>
      <p:grpSp>
        <p:nvGrpSpPr>
          <p:cNvPr id="5" name="Group 10"/>
          <p:cNvGrpSpPr>
            <a:grpSpLocks/>
          </p:cNvGrpSpPr>
          <p:nvPr/>
        </p:nvGrpSpPr>
        <p:grpSpPr bwMode="auto">
          <a:xfrm>
            <a:off x="2428875" y="3786188"/>
            <a:ext cx="4000500" cy="1571625"/>
            <a:chOff x="1571604" y="4786322"/>
            <a:chExt cx="4000528" cy="1571636"/>
          </a:xfrm>
        </p:grpSpPr>
        <p:sp>
          <p:nvSpPr>
            <p:cNvPr id="11" name="Oval 7"/>
            <p:cNvSpPr/>
            <p:nvPr/>
          </p:nvSpPr>
          <p:spPr>
            <a:xfrm>
              <a:off x="1571604" y="4786322"/>
              <a:ext cx="4000528" cy="1571636"/>
            </a:xfrm>
            <a:prstGeom prst="ellipse">
              <a:avLst/>
            </a:prstGeom>
          </p:spPr>
          <p:style>
            <a:lnRef idx="1">
              <a:schemeClr val="accent1"/>
            </a:lnRef>
            <a:fillRef idx="2">
              <a:schemeClr val="accent1"/>
            </a:fillRef>
            <a:effectRef idx="1">
              <a:schemeClr val="accent1"/>
            </a:effectRef>
            <a:fontRef idx="minor">
              <a:schemeClr val="dk1"/>
            </a:fontRef>
          </p:style>
          <p:txBody>
            <a:bodyPr rtlCol="1" anchor="ctr"/>
            <a:lstStyle/>
            <a:p>
              <a:pPr algn="ctr">
                <a:defRPr/>
              </a:pPr>
              <a:endParaRPr lang="ar-EG"/>
            </a:p>
          </p:txBody>
        </p:sp>
        <p:sp>
          <p:nvSpPr>
            <p:cNvPr id="8198" name="TextBox 9"/>
            <p:cNvSpPr txBox="1">
              <a:spLocks noChangeArrowheads="1"/>
            </p:cNvSpPr>
            <p:nvPr/>
          </p:nvSpPr>
          <p:spPr bwMode="auto">
            <a:xfrm>
              <a:off x="2571736" y="5035648"/>
              <a:ext cx="1443034" cy="769446"/>
            </a:xfrm>
            <a:prstGeom prst="rect">
              <a:avLst/>
            </a:prstGeom>
            <a:noFill/>
            <a:ln w="9525">
              <a:noFill/>
              <a:miter lim="800000"/>
              <a:headEnd/>
              <a:tailEnd/>
            </a:ln>
          </p:spPr>
          <p:txBody>
            <a:bodyPr wrap="none">
              <a:spAutoFit/>
            </a:bodyPr>
            <a:lstStyle/>
            <a:p>
              <a:pPr algn="ctr"/>
              <a:r>
                <a:rPr lang="ar-SA" sz="4400" b="1">
                  <a:solidFill>
                    <a:srgbClr val="C00000"/>
                  </a:solidFill>
                </a:rPr>
                <a:t>الحياء.</a:t>
              </a:r>
              <a:endParaRPr lang="ar-EG" sz="4400">
                <a:solidFill>
                  <a:srgbClr val="C00000"/>
                </a:solidFill>
              </a:endParaRPr>
            </a:p>
          </p:txBody>
        </p:sp>
      </p:gr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81 - اعلان اهمال الويندوز.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ضع عنواناً مناسباً.wav"/>
                                        </p:tgtEl>
                                      </p:cMediaNode>
                                    </p:audio>
                                  </p:sub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92" decel="100000"/>
                                        <p:tgtEl>
                                          <p:spTgt spid="5"/>
                                        </p:tgtEl>
                                      </p:cBhvr>
                                    </p:animEffect>
                                    <p:animScale>
                                      <p:cBhvr>
                                        <p:cTn id="19" dur="192" decel="100000"/>
                                        <p:tgtEl>
                                          <p:spTgt spid="5"/>
                                        </p:tgtEl>
                                      </p:cBhvr>
                                      <p:from x="10000" y="10000"/>
                                      <p:to x="200000" y="450000"/>
                                    </p:animScale>
                                    <p:animScale>
                                      <p:cBhvr>
                                        <p:cTn id="20" dur="308" accel="100000" fill="hold">
                                          <p:stCondLst>
                                            <p:cond delay="192"/>
                                          </p:stCondLst>
                                        </p:cTn>
                                        <p:tgtEl>
                                          <p:spTgt spid="5"/>
                                        </p:tgtEl>
                                      </p:cBhvr>
                                      <p:from x="200000" y="450000"/>
                                      <p:to x="100000" y="100000"/>
                                    </p:animScale>
                                    <p:set>
                                      <p:cBhvr>
                                        <p:cTn id="21" dur="192" fill="hold"/>
                                        <p:tgtEl>
                                          <p:spTgt spid="5"/>
                                        </p:tgtEl>
                                        <p:attrNameLst>
                                          <p:attrName>ppt_x</p:attrName>
                                        </p:attrNameLst>
                                      </p:cBhvr>
                                      <p:to>
                                        <p:strVal val="(0.5)"/>
                                      </p:to>
                                    </p:set>
                                    <p:anim from="(0.5)" to="(#ppt_x)" calcmode="lin" valueType="num">
                                      <p:cBhvr>
                                        <p:cTn id="22" dur="308" accel="100000" fill="hold">
                                          <p:stCondLst>
                                            <p:cond delay="192"/>
                                          </p:stCondLst>
                                        </p:cTn>
                                        <p:tgtEl>
                                          <p:spTgt spid="5"/>
                                        </p:tgtEl>
                                        <p:attrNameLst>
                                          <p:attrName>ppt_x</p:attrName>
                                        </p:attrNameLst>
                                      </p:cBhvr>
                                    </p:anim>
                                    <p:set>
                                      <p:cBhvr>
                                        <p:cTn id="23" dur="192" fill="hold"/>
                                        <p:tgtEl>
                                          <p:spTgt spid="5"/>
                                        </p:tgtEl>
                                        <p:attrNameLst>
                                          <p:attrName>ppt_y</p:attrName>
                                        </p:attrNameLst>
                                      </p:cBhvr>
                                      <p:to>
                                        <p:strVal val="(#ppt_y+0.4)"/>
                                      </p:to>
                                    </p:set>
                                    <p:anim from="(#ppt_y+0.4)" to="(#ppt_y)" calcmode="lin" valueType="num">
                                      <p:cBhvr>
                                        <p:cTn id="24" dur="308" accel="100000" fill="hold">
                                          <p:stCondLst>
                                            <p:cond delay="192"/>
                                          </p:stCondLst>
                                        </p:cTn>
                                        <p:tgtEl>
                                          <p:spTgt spid="5"/>
                                        </p:tgtEl>
                                        <p:attrNameLst>
                                          <p:attrName>ppt_y</p:attrName>
                                        </p:attrNameLst>
                                      </p:cBhvr>
                                    </p:anim>
                                  </p:childTnLst>
                                  <p:subTnLst>
                                    <p:audio>
                                      <p:cMediaNode>
                                        <p:cTn display="0" masterRel="sameClick">
                                          <p:stCondLst>
                                            <p:cond evt="begin" delay="0">
                                              <p:tn val="16"/>
                                            </p:cond>
                                          </p:stCondLst>
                                          <p:endCondLst>
                                            <p:cond evt="onStopAudio" delay="0">
                                              <p:tgtEl>
                                                <p:sldTgt/>
                                              </p:tgtEl>
                                            </p:cond>
                                          </p:endCondLst>
                                        </p:cTn>
                                        <p:tgtEl>
                                          <p:sndTgt r:embed="rId5" name="الحياء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
          <p:cNvSpPr/>
          <p:nvPr/>
        </p:nvSpPr>
        <p:spPr>
          <a:xfrm>
            <a:off x="71438" y="71414"/>
            <a:ext cx="9001156" cy="5643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000" b="1" dirty="0">
                <a:solidFill>
                  <a:srgbClr val="7030A0"/>
                </a:solidFill>
              </a:rPr>
              <a:t>عبد الله بن عمر رضي الله عنهما</a:t>
            </a:r>
          </a:p>
          <a:p>
            <a:pPr algn="r">
              <a:defRPr/>
            </a:pPr>
            <a:r>
              <a:rPr lang="ar-EG" sz="3200" b="1" dirty="0" smtClean="0">
                <a:solidFill>
                  <a:srgbClr val="006600"/>
                </a:solidFill>
              </a:rPr>
              <a:t>هو الصحابي الجليل أبو عبد الرحمن عبد الله بن عمر بن الخطاب القرشي، أحد المُكثرين من رواية الحديث عن النبي صلى الله عليه وسلم، أسلم قديماً مع أبيه وهو صغير لم يبلغ الحلم، وهاجر معه، استصغر يوم أحد وشهد الخندق وما بعدها من المشاهد مع رسول الله صلى الله عليه وسلم، وشهد فتح مصر</a:t>
            </a:r>
            <a:r>
              <a:rPr lang="ar-EG" sz="3200" b="1" dirty="0">
                <a:solidFill>
                  <a:srgbClr val="006600"/>
                </a:solidFill>
              </a:rPr>
              <a:t>، قال رسول الله صلى الله عليه وسلم: (إن عبد الله رجل صالح).</a:t>
            </a:r>
            <a:r>
              <a:rPr lang="ar-EG" sz="3200" b="1" baseline="30000" dirty="0">
                <a:solidFill>
                  <a:srgbClr val="006600"/>
                </a:solidFill>
              </a:rPr>
              <a:t>(</a:t>
            </a:r>
            <a:r>
              <a:rPr lang="ar-EG" sz="3200" b="1" baseline="30000" dirty="0" smtClean="0">
                <a:solidFill>
                  <a:srgbClr val="006600"/>
                </a:solidFill>
              </a:rPr>
              <a:t>1)</a:t>
            </a:r>
            <a:endParaRPr lang="ar-EG" sz="3200" b="1" baseline="30000" dirty="0">
              <a:solidFill>
                <a:srgbClr val="006600"/>
              </a:solidFill>
            </a:endParaRPr>
          </a:p>
          <a:p>
            <a:pPr algn="r">
              <a:defRPr/>
            </a:pPr>
            <a:r>
              <a:rPr lang="ar-EG" sz="3200" b="1" dirty="0">
                <a:solidFill>
                  <a:srgbClr val="006600"/>
                </a:solidFill>
              </a:rPr>
              <a:t>قال عبد الله بن مسعود رضي الله عنه: إن من أملك شباب قريش لنفسه عن الدنيا عبد الله عمر. وقيل لنافع (خادمه): ما كان ابن عمر يصنع في منزله؟ قال: الوضوء لكل صلاة والمصحف فيما بينهما، وكان يحيي الليل صلاة ثم يقول: يا نافع أسحرنا</a:t>
            </a:r>
            <a:r>
              <a:rPr lang="ar-EG" sz="3200" b="1" baseline="30000" dirty="0">
                <a:solidFill>
                  <a:srgbClr val="006600"/>
                </a:solidFill>
              </a:rPr>
              <a:t>(2</a:t>
            </a:r>
            <a:r>
              <a:rPr lang="ar-EG" sz="3200" b="1" baseline="30000" dirty="0" err="1">
                <a:solidFill>
                  <a:srgbClr val="006600"/>
                </a:solidFill>
              </a:rPr>
              <a:t>)</a:t>
            </a:r>
            <a:r>
              <a:rPr lang="ar-EG" sz="3200" b="1" dirty="0" err="1">
                <a:solidFill>
                  <a:srgbClr val="006600"/>
                </a:solidFill>
              </a:rPr>
              <a:t>؟</a:t>
            </a:r>
            <a:r>
              <a:rPr lang="ar-EG" sz="3200" b="1" dirty="0">
                <a:solidFill>
                  <a:srgbClr val="006600"/>
                </a:solidFill>
              </a:rPr>
              <a:t> فأقول: لا</a:t>
            </a:r>
            <a:endParaRPr lang="ar-EG" sz="3200" b="1" baseline="30000" dirty="0">
              <a:solidFill>
                <a:srgbClr val="006600"/>
              </a:solidFill>
            </a:endParaRPr>
          </a:p>
        </p:txBody>
      </p:sp>
      <p:sp>
        <p:nvSpPr>
          <p:cNvPr id="6" name="Rectangle 5"/>
          <p:cNvSpPr>
            <a:spLocks noChangeArrowheads="1"/>
          </p:cNvSpPr>
          <p:nvPr/>
        </p:nvSpPr>
        <p:spPr bwMode="auto">
          <a:xfrm>
            <a:off x="0" y="5832475"/>
            <a:ext cx="9144000" cy="95408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lgn="r">
              <a:defRPr/>
            </a:pPr>
            <a:r>
              <a:rPr lang="ar-EG" altLang="zh-CN" sz="2800" b="1" dirty="0">
                <a:solidFill>
                  <a:schemeClr val="tx1"/>
                </a:solidFill>
                <a:latin typeface="Times New Roman" pitchFamily="18" charset="0"/>
                <a:cs typeface="Times New Roman" pitchFamily="18" charset="0"/>
              </a:rPr>
              <a:t>1- أخرجه البخاري: برقم (3740).</a:t>
            </a:r>
          </a:p>
          <a:p>
            <a:pPr algn="r">
              <a:defRPr/>
            </a:pPr>
            <a:r>
              <a:rPr lang="ar-EG" sz="2800" b="1" dirty="0">
                <a:solidFill>
                  <a:schemeClr val="tx1"/>
                </a:solidFill>
                <a:latin typeface="Times New Roman" pitchFamily="18" charset="0"/>
                <a:cs typeface="Times New Roman" pitchFamily="18" charset="0"/>
              </a:rPr>
              <a:t>2- بمعنى (أسحرنا) دخلنا في وقت السحر (تهذيب اللغة) للأزهري 172/4.</a:t>
            </a:r>
            <a:endParaRPr lang="en-US" sz="2800" dirty="0">
              <a:solidFill>
                <a:schemeClr val="tx1"/>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5">
                                            <p:bg/>
                                          </p:spTgt>
                                        </p:tgtEl>
                                        <p:attrNameLst>
                                          <p:attrName>style.visibility</p:attrName>
                                        </p:attrNameLst>
                                      </p:cBhvr>
                                      <p:to>
                                        <p:strVal val="visible"/>
                                      </p:to>
                                    </p:set>
                                    <p:animEffect transition="in" filter="slide(fromBottom)">
                                      <p:cBhvr>
                                        <p:cTn id="7" dur="500"/>
                                        <p:tgtEl>
                                          <p:spTgt spid="5">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قال عبد الله.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lide(fromBottom)">
                                      <p:cBhvr>
                                        <p:cTn id="10" dur="500"/>
                                        <p:tgtEl>
                                          <p:spTgt spid="5">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عبد الله ابن عمر.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slide(fromBottom)">
                                      <p:cBhvr>
                                        <p:cTn id="15" dur="500"/>
                                        <p:tgtEl>
                                          <p:spTgt spid="5">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5" name="هو الصحابي الجليل أبو عبد الرحمن عبد الله.wav"/>
                                        </p:tgtEl>
                                      </p:cMediaNode>
                                    </p:audio>
                                  </p:sub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 calcmode="lin" valueType="num">
                                      <p:cBhvr>
                                        <p:cTn id="20" dur="250" decel="50000" fill="hold">
                                          <p:stCondLst>
                                            <p:cond delay="0"/>
                                          </p:stCondLst>
                                        </p:cTn>
                                        <p:tgtEl>
                                          <p:spTgt spid="6">
                                            <p:bg/>
                                          </p:spTgt>
                                        </p:tgtEl>
                                        <p:attrNameLst>
                                          <p:attrName>style.rotation</p:attrName>
                                        </p:attrNameLst>
                                      </p:cBhvr>
                                      <p:tavLst>
                                        <p:tav tm="0">
                                          <p:val>
                                            <p:fltVal val="-90"/>
                                          </p:val>
                                        </p:tav>
                                        <p:tav tm="100000">
                                          <p:val>
                                            <p:fltVal val="0"/>
                                          </p:val>
                                        </p:tav>
                                      </p:tavLst>
                                    </p:anim>
                                    <p:anim calcmode="lin" valueType="num">
                                      <p:cBhvr>
                                        <p:cTn id="21" dur="250" decel="50000" fill="hold">
                                          <p:stCondLst>
                                            <p:cond delay="0"/>
                                          </p:stCondLst>
                                        </p:cTn>
                                        <p:tgtEl>
                                          <p:spTgt spid="6">
                                            <p:bg/>
                                          </p:spTgt>
                                        </p:tgtEl>
                                        <p:attrNameLst>
                                          <p:attrName>ppt_w</p:attrName>
                                        </p:attrNameLst>
                                      </p:cBhvr>
                                      <p:tavLst>
                                        <p:tav tm="0">
                                          <p:val>
                                            <p:strVal val="#ppt_w"/>
                                          </p:val>
                                        </p:tav>
                                        <p:tav tm="100000">
                                          <p:val>
                                            <p:strVal val="#ppt_w*.05"/>
                                          </p:val>
                                        </p:tav>
                                      </p:tavLst>
                                    </p:anim>
                                    <p:anim calcmode="lin" valueType="num">
                                      <p:cBhvr>
                                        <p:cTn id="22" dur="250" accel="50000" fill="hold">
                                          <p:stCondLst>
                                            <p:cond delay="250"/>
                                          </p:stCondLst>
                                        </p:cTn>
                                        <p:tgtEl>
                                          <p:spTgt spid="6">
                                            <p:bg/>
                                          </p:spTgt>
                                        </p:tgtEl>
                                        <p:attrNameLst>
                                          <p:attrName>ppt_w</p:attrName>
                                        </p:attrNameLst>
                                      </p:cBhvr>
                                      <p:tavLst>
                                        <p:tav tm="0">
                                          <p:val>
                                            <p:strVal val="#ppt_w*.05"/>
                                          </p:val>
                                        </p:tav>
                                        <p:tav tm="100000">
                                          <p:val>
                                            <p:strVal val="#ppt_w"/>
                                          </p:val>
                                        </p:tav>
                                      </p:tavLst>
                                    </p:anim>
                                    <p:anim calcmode="lin" valueType="num">
                                      <p:cBhvr>
                                        <p:cTn id="23" dur="500" fill="hold"/>
                                        <p:tgtEl>
                                          <p:spTgt spid="6">
                                            <p:bg/>
                                          </p:spTgt>
                                        </p:tgtEl>
                                        <p:attrNameLst>
                                          <p:attrName>ppt_h</p:attrName>
                                        </p:attrNameLst>
                                      </p:cBhvr>
                                      <p:tavLst>
                                        <p:tav tm="0">
                                          <p:val>
                                            <p:strVal val="#ppt_h"/>
                                          </p:val>
                                        </p:tav>
                                        <p:tav tm="100000">
                                          <p:val>
                                            <p:strVal val="#ppt_h"/>
                                          </p:val>
                                        </p:tav>
                                      </p:tavLst>
                                    </p:anim>
                                    <p:anim calcmode="lin" valueType="num">
                                      <p:cBhvr>
                                        <p:cTn id="24" dur="250" decel="50000" fill="hold">
                                          <p:stCondLst>
                                            <p:cond delay="0"/>
                                          </p:stCondLst>
                                        </p:cTn>
                                        <p:tgtEl>
                                          <p:spTgt spid="6">
                                            <p:bg/>
                                          </p:spTgt>
                                        </p:tgtEl>
                                        <p:attrNameLst>
                                          <p:attrName>ppt_x</p:attrName>
                                        </p:attrNameLst>
                                      </p:cBhvr>
                                      <p:tavLst>
                                        <p:tav tm="0">
                                          <p:val>
                                            <p:strVal val="#ppt_x+.4"/>
                                          </p:val>
                                        </p:tav>
                                        <p:tav tm="100000">
                                          <p:val>
                                            <p:strVal val="#ppt_x"/>
                                          </p:val>
                                        </p:tav>
                                      </p:tavLst>
                                    </p:anim>
                                    <p:anim calcmode="lin" valueType="num">
                                      <p:cBhvr>
                                        <p:cTn id="25" dur="250" decel="50000" fill="hold">
                                          <p:stCondLst>
                                            <p:cond delay="0"/>
                                          </p:stCondLst>
                                        </p:cTn>
                                        <p:tgtEl>
                                          <p:spTgt spid="6">
                                            <p:bg/>
                                          </p:spTgt>
                                        </p:tgtEl>
                                        <p:attrNameLst>
                                          <p:attrName>ppt_y</p:attrName>
                                        </p:attrNameLst>
                                      </p:cBhvr>
                                      <p:tavLst>
                                        <p:tav tm="0">
                                          <p:val>
                                            <p:strVal val="#ppt_y-.2"/>
                                          </p:val>
                                        </p:tav>
                                        <p:tav tm="100000">
                                          <p:val>
                                            <p:strVal val="#ppt_y+.1"/>
                                          </p:val>
                                        </p:tav>
                                      </p:tavLst>
                                    </p:anim>
                                    <p:anim calcmode="lin" valueType="num">
                                      <p:cBhvr>
                                        <p:cTn id="26" dur="250" accel="50000" fill="hold">
                                          <p:stCondLst>
                                            <p:cond delay="250"/>
                                          </p:stCondLst>
                                        </p:cTn>
                                        <p:tgtEl>
                                          <p:spTgt spid="6">
                                            <p:bg/>
                                          </p:spTgt>
                                        </p:tgtEl>
                                        <p:attrNameLst>
                                          <p:attrName>ppt_y</p:attrName>
                                        </p:attrNameLst>
                                      </p:cBhvr>
                                      <p:tavLst>
                                        <p:tav tm="0">
                                          <p:val>
                                            <p:strVal val="#ppt_y+.1"/>
                                          </p:val>
                                        </p:tav>
                                        <p:tav tm="100000">
                                          <p:val>
                                            <p:strVal val="#ppt_y"/>
                                          </p:val>
                                        </p:tav>
                                      </p:tavLst>
                                    </p:anim>
                                    <p:animEffect transition="in" filter="fade">
                                      <p:cBhvr>
                                        <p:cTn id="27" dur="500" decel="50000">
                                          <p:stCondLst>
                                            <p:cond delay="0"/>
                                          </p:stCondLst>
                                        </p:cTn>
                                        <p:tgtEl>
                                          <p:spTgt spid="6">
                                            <p:bg/>
                                          </p:spTgt>
                                        </p:tgtEl>
                                      </p:cBhvr>
                                    </p:animEffect>
                                  </p:childTnLst>
                                </p:cTn>
                              </p:par>
                              <p:par>
                                <p:cTn id="28" presetID="25" presetClass="entr" presetSubtype="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31" dur="25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32" dur="250" accel="50000" fill="hold">
                                          <p:stCondLst>
                                            <p:cond delay="25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33" dur="5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4" dur="25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5" dur="25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6" dur="250" accel="50000" fill="hold">
                                          <p:stCondLst>
                                            <p:cond delay="25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37" dur="500" decel="50000">
                                          <p:stCondLst>
                                            <p:cond delay="0"/>
                                          </p:stCondLst>
                                        </p:cTn>
                                        <p:tgtEl>
                                          <p:spTgt spid="6">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أخرجه البخاري3.wav"/>
                                        </p:tgtEl>
                                      </p:cMediaNode>
                                    </p:audio>
                                  </p:sub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slide(fromBottom)">
                                      <p:cBhvr>
                                        <p:cTn id="42" dur="500"/>
                                        <p:tgtEl>
                                          <p:spTgt spid="5">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قال عبد الله.wav"/>
                                        </p:tgtEl>
                                      </p:cMediaNode>
                                    </p:audio>
                                  </p:subTnLst>
                                </p:cTn>
                              </p:par>
                            </p:childTnLst>
                          </p:cTn>
                        </p:par>
                      </p:childTnLst>
                    </p:cTn>
                  </p:par>
                  <p:par>
                    <p:cTn id="43" fill="hold">
                      <p:stCondLst>
                        <p:cond delay="indefinite"/>
                      </p:stCondLst>
                      <p:childTnLst>
                        <p:par>
                          <p:cTn id="44" fill="hold">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p:cTn id="47" dur="25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48" dur="25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49" dur="250" accel="50000" fill="hold">
                                          <p:stCondLst>
                                            <p:cond delay="25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50" dur="5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51" dur="25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52" dur="25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53" dur="250" accel="50000" fill="hold">
                                          <p:stCondLst>
                                            <p:cond delay="25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54" dur="500" decel="50000">
                                          <p:stCondLst>
                                            <p:cond delay="0"/>
                                          </p:stCondLst>
                                        </p:cTn>
                                        <p:tgtEl>
                                          <p:spTgt spid="6">
                                            <p:txEl>
                                              <p:pRg st="1" end="1"/>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7" name="بمعن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6"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
          <p:cNvSpPr/>
          <p:nvPr/>
        </p:nvSpPr>
        <p:spPr>
          <a:xfrm>
            <a:off x="71438" y="642918"/>
            <a:ext cx="9001156" cy="5643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000" b="1" dirty="0">
                <a:solidFill>
                  <a:srgbClr val="7030A0"/>
                </a:solidFill>
              </a:rPr>
              <a:t>عبد الله بن عمر رضي الله عنهما</a:t>
            </a:r>
          </a:p>
          <a:p>
            <a:pPr algn="r">
              <a:defRPr/>
            </a:pPr>
            <a:r>
              <a:rPr lang="ar-EG" sz="3200" b="1" dirty="0">
                <a:solidFill>
                  <a:srgbClr val="006600"/>
                </a:solidFill>
              </a:rPr>
              <a:t>فيعاود فإذا قال: نعم، قعد يستغفر الله حتى يصبح، وكان كثير الإنفاق في سبيل الله، إن كان لينفق في المجلس الواحد ثلاثين ألفاً ثم يأتي عليه شهر ما يأكل </a:t>
            </a:r>
            <a:r>
              <a:rPr lang="ar-EG" sz="3200" b="1" dirty="0" err="1">
                <a:solidFill>
                  <a:srgbClr val="006600"/>
                </a:solidFill>
              </a:rPr>
              <a:t>مزعة</a:t>
            </a:r>
            <a:r>
              <a:rPr lang="ar-EG" sz="3200" b="1" dirty="0">
                <a:solidFill>
                  <a:srgbClr val="006600"/>
                </a:solidFill>
              </a:rPr>
              <a:t> لحم، وما مات رضي الله عنه حتى أعتق ألف إنسان أو زاد، وكان إذا أشتد إعجابه </a:t>
            </a:r>
            <a:r>
              <a:rPr lang="ar-EG" sz="3200" b="1" dirty="0" err="1">
                <a:solidFill>
                  <a:srgbClr val="006600"/>
                </a:solidFill>
              </a:rPr>
              <a:t>بشئ</a:t>
            </a:r>
            <a:r>
              <a:rPr lang="ar-EG" sz="3200" b="1" dirty="0">
                <a:solidFill>
                  <a:srgbClr val="006600"/>
                </a:solidFill>
              </a:rPr>
              <a:t> من ماله تصدق </a:t>
            </a:r>
            <a:r>
              <a:rPr lang="ar-EG" sz="3200" b="1" dirty="0" err="1">
                <a:solidFill>
                  <a:srgbClr val="006600"/>
                </a:solidFill>
              </a:rPr>
              <a:t>به</a:t>
            </a:r>
            <a:r>
              <a:rPr lang="ar-EG" sz="3200" b="1" dirty="0">
                <a:solidFill>
                  <a:srgbClr val="006600"/>
                </a:solidFill>
              </a:rPr>
              <a:t>، كان متواضعاً لا يلقى صغيراً ولا كبيراً إلا سلَّم عليه: مات رضي الله عنه سنه (</a:t>
            </a:r>
            <a:r>
              <a:rPr lang="ar-EG" sz="3200" b="1" dirty="0" err="1">
                <a:solidFill>
                  <a:srgbClr val="006600"/>
                </a:solidFill>
              </a:rPr>
              <a:t>73هـ</a:t>
            </a:r>
            <a:r>
              <a:rPr lang="ar-EG" sz="3200" b="1" dirty="0">
                <a:solidFill>
                  <a:srgbClr val="006600"/>
                </a:solidFill>
              </a:rPr>
              <a:t>) بمكة.</a:t>
            </a:r>
            <a:endParaRPr lang="ar-EG" sz="3200" b="1" baseline="30000" dirty="0">
              <a:solidFill>
                <a:srgbClr val="006600"/>
              </a:solidFill>
            </a:endParaRPr>
          </a:p>
        </p:txBody>
      </p:sp>
    </p:spTree>
  </p:cSld>
  <p:clrMapOvr>
    <a:masterClrMapping/>
  </p:clrMapOvr>
  <p:transition>
    <p:comb dir="vert"/>
    <p:sndAc>
      <p:stSnd>
        <p:snd r:embed="rId2" name="0036 - جون مياه.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lide(fromBottom)">
                                      <p:cBhvr>
                                        <p:cTn id="7" dur="500"/>
                                        <p:tgtEl>
                                          <p:spTgt spid="5">
                                            <p:txEl>
                                              <p:pRg st="1" end="1"/>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فيعاود فإذ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1831</TotalTime>
  <Words>1182</Words>
  <Application>Microsoft Office PowerPoint</Application>
  <PresentationFormat>عرض على الشاشة (3:4)‏</PresentationFormat>
  <Paragraphs>125</Paragraphs>
  <Slides>30</Slides>
  <Notes>0</Notes>
  <HiddenSlides>0</HiddenSlides>
  <MMClips>0</MMClips>
  <ScaleCrop>false</ScaleCrop>
  <HeadingPairs>
    <vt:vector size="4" baseType="variant">
      <vt:variant>
        <vt:lpstr>سمة</vt:lpstr>
      </vt:variant>
      <vt:variant>
        <vt:i4>1</vt:i4>
      </vt:variant>
      <vt:variant>
        <vt:lpstr>عناوين الشرائح</vt:lpstr>
      </vt:variant>
      <vt:variant>
        <vt:i4>30</vt:i4>
      </vt:variant>
    </vt:vector>
  </HeadingPairs>
  <TitlesOfParts>
    <vt:vector size="31"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vector>
  </TitlesOfParts>
  <Company>toma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حديث 1م الوحدة الثانية</dc:title>
  <dc:subject>7-  حديث 23 + حديث 24</dc:subject>
  <dc:creator>أ/ بندر الحازمى</dc:creator>
  <cp:keywords>حقيبة انجاز المعلم والمعلمة</cp:keywords>
  <cp:lastModifiedBy>user</cp:lastModifiedBy>
  <cp:revision>610</cp:revision>
  <dcterms:created xsi:type="dcterms:W3CDTF">2010-06-10T11:39:33Z</dcterms:created>
  <dcterms:modified xsi:type="dcterms:W3CDTF">2021-01-18T14:30:43Z</dcterms:modified>
</cp:coreProperties>
</file>