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401" r:id="rId4"/>
    <p:sldId id="398" r:id="rId5"/>
    <p:sldId id="399" r:id="rId6"/>
    <p:sldId id="375" r:id="rId7"/>
    <p:sldId id="397" r:id="rId8"/>
    <p:sldId id="350" r:id="rId9"/>
    <p:sldId id="346" r:id="rId10"/>
    <p:sldId id="347" r:id="rId11"/>
    <p:sldId id="348" r:id="rId12"/>
    <p:sldId id="349" r:id="rId13"/>
    <p:sldId id="351" r:id="rId14"/>
    <p:sldId id="352" r:id="rId15"/>
    <p:sldId id="353" r:id="rId16"/>
    <p:sldId id="354" r:id="rId17"/>
    <p:sldId id="355" r:id="rId18"/>
    <p:sldId id="376" r:id="rId19"/>
    <p:sldId id="356" r:id="rId20"/>
    <p:sldId id="393" r:id="rId21"/>
    <p:sldId id="360" r:id="rId22"/>
    <p:sldId id="395" r:id="rId23"/>
    <p:sldId id="361" r:id="rId24"/>
    <p:sldId id="362" r:id="rId25"/>
    <p:sldId id="363" r:id="rId26"/>
    <p:sldId id="364" r:id="rId27"/>
    <p:sldId id="377" r:id="rId28"/>
    <p:sldId id="396" r:id="rId29"/>
    <p:sldId id="378" r:id="rId30"/>
    <p:sldId id="394" r:id="rId31"/>
    <p:sldId id="379" r:id="rId32"/>
    <p:sldId id="380" r:id="rId33"/>
    <p:sldId id="365" r:id="rId34"/>
    <p:sldId id="366" r:id="rId35"/>
    <p:sldId id="367" r:id="rId36"/>
    <p:sldId id="368" r:id="rId37"/>
    <p:sldId id="369" r:id="rId38"/>
    <p:sldId id="373" r:id="rId39"/>
    <p:sldId id="374" r:id="rId40"/>
    <p:sldId id="381" r:id="rId41"/>
    <p:sldId id="382" r:id="rId42"/>
    <p:sldId id="391" r:id="rId43"/>
    <p:sldId id="383" r:id="rId44"/>
    <p:sldId id="400" r:id="rId45"/>
    <p:sldId id="384" r:id="rId46"/>
    <p:sldId id="392" r:id="rId47"/>
    <p:sldId id="385" r:id="rId48"/>
    <p:sldId id="386" r:id="rId49"/>
    <p:sldId id="387" r:id="rId50"/>
    <p:sldId id="388" r:id="rId51"/>
    <p:sldId id="389" r:id="rId52"/>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660066"/>
    <a:srgbClr val="000099"/>
    <a:srgbClr val="EBCEC3"/>
    <a:srgbClr val="AFFFFF"/>
    <a:srgbClr val="99CC00"/>
    <a:srgbClr val="53D2FF"/>
    <a:srgbClr val="FF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93" autoAdjust="0"/>
    <p:restoredTop sz="94660"/>
  </p:normalViewPr>
  <p:slideViewPr>
    <p:cSldViewPr>
      <p:cViewPr varScale="1">
        <p:scale>
          <a:sx n="66" d="100"/>
          <a:sy n="66" d="100"/>
        </p:scale>
        <p:origin x="5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B059FF56-B5B6-40A5-B39E-77AA993FE64C}"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71C4B41-EA72-46FF-ABC7-C60C392F5774}"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094804BC-25BE-4367-96D4-5B4C61355389}"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D3C3BF81-4C75-4FFC-8B43-C600F4BEE98F}"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A59DF3CB-0644-47A8-BF1E-DAC7C30E0A2B}"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0E7190A-A9B8-4348-82BE-D7788D585EFE}"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6513A823-0AE6-4A91-9908-AEA8106B120F}"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CC91810-0818-42EB-BB2B-EA533219DF76}"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2303572D-B259-4FB2-8B41-83AE7CD7EF53}" type="datetimeFigureOut">
              <a:rPr lang="ar-SA"/>
              <a:pPr>
                <a:defRPr/>
              </a:pPr>
              <a:t>14/04/1442</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E3CD720-BFD4-4CF1-B9E3-22A9A3A1ED5B}"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BED2D03B-2752-4F12-B496-25F6ADACDD43}"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8FE908D-ED68-4B04-9268-21ADE270C474}"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0345CB20-9E69-4DCE-B525-35B39A796523}" type="datetimeFigureOut">
              <a:rPr lang="ar-SA"/>
              <a:pPr>
                <a:defRPr/>
              </a:pPr>
              <a:t>14/04/1442</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687ECB52-508D-41E3-B7D5-D4D92E9DAE4E}"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99579183-046C-47B5-B046-A0569D25A1A6}" type="datetimeFigureOut">
              <a:rPr lang="ar-SA"/>
              <a:pPr>
                <a:defRPr/>
              </a:pPr>
              <a:t>14/04/1442</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45EB0CA4-46FD-47D1-B133-121228DB7A17}"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6B04D292-E211-4A5D-9CA2-05F3BEC782BD}" type="datetimeFigureOut">
              <a:rPr lang="ar-SA"/>
              <a:pPr>
                <a:defRPr/>
              </a:pPr>
              <a:t>14/04/1442</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BADB6085-A905-4CA2-870A-AB936EB37D01}"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8B2D191-E92D-4182-966A-03A6360BCE46}"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057ED97-B56A-4F5D-AADE-BDA354C8CE94}" type="slidenum">
              <a:rPr lang="ar-SA"/>
              <a:pPr>
                <a:defRPr/>
              </a:pPr>
              <a:t>‹#›</a:t>
            </a:fld>
            <a:endParaRPr lang="ar-SA"/>
          </a:p>
        </p:txBody>
      </p:sp>
    </p:spTree>
  </p:cSld>
  <p:clrMapOvr>
    <a:masterClrMapping/>
  </p:clrMapOvr>
  <p:transition>
    <p:wheel/>
    <p:sndAc>
      <p:stSnd>
        <p:snd r:embed="rId1" name="وار واار.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940B3B6-050E-4DE7-B762-6B50AC87E04B}" type="datetimeFigureOut">
              <a:rPr lang="ar-SA"/>
              <a:pPr>
                <a:defRPr/>
              </a:pPr>
              <a:t>14/04/1442</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72911E32-AE0D-4DB5-BC92-83BB044DE684}" type="slidenum">
              <a:rPr lang="ar-SA"/>
              <a:pPr>
                <a:defRPr/>
              </a:pPr>
              <a:t>‹#›</a:t>
            </a:fld>
            <a:endParaRPr lang="ar-SA"/>
          </a:p>
        </p:txBody>
      </p:sp>
    </p:spTree>
  </p:cSld>
  <p:clrMapOvr>
    <a:masterClrMapping/>
  </p:clrMapOvr>
  <p:transition>
    <p:wheel/>
    <p:sndAc>
      <p:stSnd>
        <p:snd r:embed="rId1" name="وار واار.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2F1F5E8C-00BB-41D4-A4FD-5D27A6816D7C}" type="datetimeFigureOut">
              <a:rPr lang="ar-SA"/>
              <a:pPr>
                <a:defRPr/>
              </a:pPr>
              <a:t>14/04/1442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3ABD29BD-A0C2-4580-866E-1523BDB0D1F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p:sndAc>
      <p:stSnd>
        <p:snd r:embed="rId13" name="وار واار.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audio" Target="../media/audio9.wav"/><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audio" Target="../media/audio10.wav"/><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11.wav"/><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16.wav"/><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8.wav"/><Relationship Id="rId5" Type="http://schemas.openxmlformats.org/officeDocument/2006/relationships/audio" Target="../media/audio13.wav"/><Relationship Id="rId4" Type="http://schemas.openxmlformats.org/officeDocument/2006/relationships/audio" Target="../media/audio17.wav"/></Relationships>
</file>

<file path=ppt/slides/_rels/slide15.xml.rels><?xml version="1.0" encoding="UTF-8" standalone="yes"?>
<Relationships xmlns="http://schemas.openxmlformats.org/package/2006/relationships"><Relationship Id="rId3" Type="http://schemas.openxmlformats.org/officeDocument/2006/relationships/audio" Target="../media/audio19.wav"/><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1.wav"/><Relationship Id="rId5" Type="http://schemas.openxmlformats.org/officeDocument/2006/relationships/audio" Target="../media/audio13.wav"/><Relationship Id="rId4" Type="http://schemas.openxmlformats.org/officeDocument/2006/relationships/audio" Target="../media/audio20.wav"/></Relationships>
</file>

<file path=ppt/slides/_rels/slide16.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4.wav"/><Relationship Id="rId5" Type="http://schemas.openxmlformats.org/officeDocument/2006/relationships/audio" Target="../media/audio13.wav"/><Relationship Id="rId4" Type="http://schemas.openxmlformats.org/officeDocument/2006/relationships/audio" Target="../media/audio23.wav"/></Relationships>
</file>

<file path=ppt/slides/_rels/slide17.xml.rels><?xml version="1.0" encoding="UTF-8" standalone="yes"?>
<Relationships xmlns="http://schemas.openxmlformats.org/package/2006/relationships"><Relationship Id="rId3" Type="http://schemas.openxmlformats.org/officeDocument/2006/relationships/audio" Target="../media/audio25.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7.wav"/><Relationship Id="rId5" Type="http://schemas.openxmlformats.org/officeDocument/2006/relationships/audio" Target="../media/audio13.wav"/><Relationship Id="rId4" Type="http://schemas.openxmlformats.org/officeDocument/2006/relationships/audio" Target="../media/audio26.wav"/></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9.wav"/><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audio" Target="../media/audio30.wav"/><Relationship Id="rId10" Type="http://schemas.openxmlformats.org/officeDocument/2006/relationships/image" Target="../media/image21.PNG"/><Relationship Id="rId4" Type="http://schemas.openxmlformats.org/officeDocument/2006/relationships/audio" Target="../media/audio19.wav"/><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9.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audio" Target="../media/audio31.wav"/><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9.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audio" Target="../media/audio32.wav"/><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9.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audio" Target="../media/audio33.wav"/><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9.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audio" Target="../media/audio34.wav"/><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35.wav"/><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audio" Target="../media/audio36.wav"/><Relationship Id="rId4" Type="http://schemas.openxmlformats.org/officeDocument/2006/relationships/audio" Target="../media/audio16.wav"/></Relationships>
</file>

<file path=ppt/slides/_rels/slide34.xml.rels><?xml version="1.0" encoding="UTF-8" standalone="yes"?>
<Relationships xmlns="http://schemas.openxmlformats.org/package/2006/relationships"><Relationship Id="rId8" Type="http://schemas.openxmlformats.org/officeDocument/2006/relationships/audio" Target="../media/audio42.wav"/><Relationship Id="rId13" Type="http://schemas.openxmlformats.org/officeDocument/2006/relationships/audio" Target="../media/audio47.wav"/><Relationship Id="rId18" Type="http://schemas.openxmlformats.org/officeDocument/2006/relationships/audio" Target="../media/audio52.wav"/><Relationship Id="rId3" Type="http://schemas.openxmlformats.org/officeDocument/2006/relationships/audio" Target="../media/audio37.wav"/><Relationship Id="rId7" Type="http://schemas.openxmlformats.org/officeDocument/2006/relationships/audio" Target="../media/audio41.wav"/><Relationship Id="rId12" Type="http://schemas.openxmlformats.org/officeDocument/2006/relationships/audio" Target="../media/audio46.wav"/><Relationship Id="rId17" Type="http://schemas.openxmlformats.org/officeDocument/2006/relationships/audio" Target="../media/audio51.wav"/><Relationship Id="rId2" Type="http://schemas.openxmlformats.org/officeDocument/2006/relationships/audio" Target="../media/audio1.wav"/><Relationship Id="rId16" Type="http://schemas.openxmlformats.org/officeDocument/2006/relationships/audio" Target="../media/audio50.wav"/><Relationship Id="rId20" Type="http://schemas.openxmlformats.org/officeDocument/2006/relationships/audio" Target="../media/audio53.wav"/><Relationship Id="rId1" Type="http://schemas.openxmlformats.org/officeDocument/2006/relationships/slideLayout" Target="../slideLayouts/slideLayout2.xml"/><Relationship Id="rId6" Type="http://schemas.openxmlformats.org/officeDocument/2006/relationships/audio" Target="../media/audio40.wav"/><Relationship Id="rId11" Type="http://schemas.openxmlformats.org/officeDocument/2006/relationships/audio" Target="../media/audio45.wav"/><Relationship Id="rId5" Type="http://schemas.openxmlformats.org/officeDocument/2006/relationships/audio" Target="../media/audio39.wav"/><Relationship Id="rId15" Type="http://schemas.openxmlformats.org/officeDocument/2006/relationships/audio" Target="../media/audio49.wav"/><Relationship Id="rId10" Type="http://schemas.openxmlformats.org/officeDocument/2006/relationships/audio" Target="../media/audio44.wav"/><Relationship Id="rId19" Type="http://schemas.openxmlformats.org/officeDocument/2006/relationships/audio" Target="../media/audio19.wav"/><Relationship Id="rId4" Type="http://schemas.openxmlformats.org/officeDocument/2006/relationships/audio" Target="../media/audio38.wav"/><Relationship Id="rId9" Type="http://schemas.openxmlformats.org/officeDocument/2006/relationships/audio" Target="../media/audio43.wav"/><Relationship Id="rId14" Type="http://schemas.openxmlformats.org/officeDocument/2006/relationships/audio" Target="../media/audio48.wav"/></Relationships>
</file>

<file path=ppt/slides/_rels/slide35.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8" Type="http://schemas.openxmlformats.org/officeDocument/2006/relationships/audio" Target="../media/audio58.wav"/><Relationship Id="rId13" Type="http://schemas.openxmlformats.org/officeDocument/2006/relationships/audio" Target="../media/audio63.wav"/><Relationship Id="rId3" Type="http://schemas.openxmlformats.org/officeDocument/2006/relationships/audio" Target="../media/audio36.wav"/><Relationship Id="rId7" Type="http://schemas.openxmlformats.org/officeDocument/2006/relationships/audio" Target="../media/audio57.wav"/><Relationship Id="rId12" Type="http://schemas.openxmlformats.org/officeDocument/2006/relationships/audio" Target="../media/audio62.wav"/><Relationship Id="rId17" Type="http://schemas.openxmlformats.org/officeDocument/2006/relationships/audio" Target="../media/audio67.wav"/><Relationship Id="rId2" Type="http://schemas.openxmlformats.org/officeDocument/2006/relationships/audio" Target="../media/audio1.wav"/><Relationship Id="rId16" Type="http://schemas.openxmlformats.org/officeDocument/2006/relationships/audio" Target="../media/audio66.wav"/><Relationship Id="rId1" Type="http://schemas.openxmlformats.org/officeDocument/2006/relationships/slideLayout" Target="../slideLayouts/slideLayout2.xml"/><Relationship Id="rId6" Type="http://schemas.openxmlformats.org/officeDocument/2006/relationships/audio" Target="../media/audio56.wav"/><Relationship Id="rId11" Type="http://schemas.openxmlformats.org/officeDocument/2006/relationships/audio" Target="../media/audio61.wav"/><Relationship Id="rId5" Type="http://schemas.openxmlformats.org/officeDocument/2006/relationships/audio" Target="../media/audio55.wav"/><Relationship Id="rId15" Type="http://schemas.openxmlformats.org/officeDocument/2006/relationships/audio" Target="../media/audio65.wav"/><Relationship Id="rId10" Type="http://schemas.openxmlformats.org/officeDocument/2006/relationships/audio" Target="../media/audio60.wav"/><Relationship Id="rId4" Type="http://schemas.openxmlformats.org/officeDocument/2006/relationships/audio" Target="../media/audio54.wav"/><Relationship Id="rId9" Type="http://schemas.openxmlformats.org/officeDocument/2006/relationships/audio" Target="../media/audio59.wav"/><Relationship Id="rId14" Type="http://schemas.openxmlformats.org/officeDocument/2006/relationships/audio" Target="../media/audio64.wav"/></Relationships>
</file>

<file path=ppt/slides/_rels/slide37.xml.rels><?xml version="1.0" encoding="UTF-8" standalone="yes"?>
<Relationships xmlns="http://schemas.openxmlformats.org/package/2006/relationships"><Relationship Id="rId3" Type="http://schemas.openxmlformats.org/officeDocument/2006/relationships/audio" Target="../media/audio68.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69.wav"/></Relationships>
</file>

<file path=ppt/slides/_rels/slide3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71.wav"/><Relationship Id="rId5" Type="http://schemas.openxmlformats.org/officeDocument/2006/relationships/audio" Target="../media/audio12.wav"/><Relationship Id="rId4" Type="http://schemas.openxmlformats.org/officeDocument/2006/relationships/audio" Target="../media/audio70.wav"/></Relationships>
</file>

<file path=ppt/slides/_rels/slide3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73.wav"/><Relationship Id="rId5" Type="http://schemas.openxmlformats.org/officeDocument/2006/relationships/audio" Target="../media/audio12.wav"/><Relationship Id="rId4" Type="http://schemas.openxmlformats.org/officeDocument/2006/relationships/audio" Target="../media/audio72.wav"/></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7.wav"/><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audio" Target="../media/audio8.wav"/><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عنوان 1"/>
          <p:cNvSpPr txBox="1">
            <a:spLocks/>
          </p:cNvSpPr>
          <p:nvPr/>
        </p:nvSpPr>
        <p:spPr>
          <a:xfrm rot="341396">
            <a:off x="2441307" y="3111407"/>
            <a:ext cx="5256599" cy="857256"/>
          </a:xfrm>
          <a:prstGeom prst="rect">
            <a:avLst/>
          </a:prstGeom>
        </p:spPr>
        <p:txBody>
          <a:bodyPr rtlCol="1" anchor="ctr"/>
          <a:lstStyle/>
          <a:p>
            <a:pPr algn="ctr" rtl="1" fontAlgn="auto">
              <a:spcAft>
                <a:spcPts val="0"/>
              </a:spcAft>
              <a:defRPr/>
            </a:pPr>
            <a:r>
              <a:rPr lang="ar-EG" sz="6000" b="1" dirty="0">
                <a:ln w="12700">
                  <a:solidFill>
                    <a:schemeClr val="tx2">
                      <a:satMod val="155000"/>
                    </a:schemeClr>
                  </a:solidFill>
                  <a:prstDash val="solid"/>
                </a:ln>
                <a:solidFill>
                  <a:srgbClr val="000099"/>
                </a:solidFill>
                <a:effectLst>
                  <a:outerShdw blurRad="41275" dist="20320" dir="1800000" algn="tl" rotWithShape="0">
                    <a:srgbClr val="000000">
                      <a:alpha val="40000"/>
                    </a:srgbClr>
                  </a:outerShdw>
                </a:effectLst>
                <a:latin typeface="+mj-lt"/>
                <a:ea typeface="+mj-ea"/>
                <a:cs typeface="+mn-cs"/>
              </a:rPr>
              <a:t>حرف ومهن</a:t>
            </a:r>
          </a:p>
        </p:txBody>
      </p:sp>
      <p:sp>
        <p:nvSpPr>
          <p:cNvPr id="6" name="مستطيل 5"/>
          <p:cNvSpPr/>
          <p:nvPr/>
        </p:nvSpPr>
        <p:spPr>
          <a:xfrm rot="273330">
            <a:off x="3920070" y="1680328"/>
            <a:ext cx="2746265" cy="769441"/>
          </a:xfrm>
          <a:prstGeom prst="rect">
            <a:avLst/>
          </a:prstGeom>
        </p:spPr>
        <p:txBody>
          <a:bodyPr wrap="none">
            <a:spAutoFit/>
          </a:bodyPr>
          <a:lstStyle/>
          <a:p>
            <a:pPr algn="ctr" rtl="1" fontAlgn="auto">
              <a:spcAft>
                <a:spcPts val="0"/>
              </a:spcAft>
              <a:defRPr/>
            </a:pPr>
            <a:r>
              <a:rPr lang="ar-EG" sz="4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الوحدة الرابعة</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17">
                                          <p:stCondLst>
                                            <p:cond delay="0"/>
                                          </p:stCondLst>
                                        </p:cTn>
                                        <p:tgtEl>
                                          <p:spTgt spid="6"/>
                                        </p:tgtEl>
                                      </p:cBhvr>
                                    </p:animEffect>
                                    <p:anim calcmode="lin" valueType="num">
                                      <p:cBhvr>
                                        <p:cTn id="8" dur="68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6"/>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6"/>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6"/>
                                        </p:tgtEl>
                                        <p:attrNameLst>
                                          <p:attrName>ppt_y</p:attrName>
                                        </p:attrNameLst>
                                      </p:cBhvr>
                                      <p:tavLst>
                                        <p:tav tm="0" fmla="#ppt_y-sin(pi*$)/81">
                                          <p:val>
                                            <p:fltVal val="0"/>
                                          </p:val>
                                        </p:tav>
                                        <p:tav tm="100000">
                                          <p:val>
                                            <p:fltVal val="1"/>
                                          </p:val>
                                        </p:tav>
                                      </p:tavLst>
                                    </p:anim>
                                    <p:animScale>
                                      <p:cBhvr>
                                        <p:cTn id="13" dur="10">
                                          <p:stCondLst>
                                            <p:cond delay="244"/>
                                          </p:stCondLst>
                                        </p:cTn>
                                        <p:tgtEl>
                                          <p:spTgt spid="6"/>
                                        </p:tgtEl>
                                      </p:cBhvr>
                                      <p:to x="100000" y="60000"/>
                                    </p:animScale>
                                    <p:animScale>
                                      <p:cBhvr>
                                        <p:cTn id="14" dur="62" decel="50000">
                                          <p:stCondLst>
                                            <p:cond delay="254"/>
                                          </p:stCondLst>
                                        </p:cTn>
                                        <p:tgtEl>
                                          <p:spTgt spid="6"/>
                                        </p:tgtEl>
                                      </p:cBhvr>
                                      <p:to x="100000" y="100000"/>
                                    </p:animScale>
                                    <p:animScale>
                                      <p:cBhvr>
                                        <p:cTn id="15" dur="10">
                                          <p:stCondLst>
                                            <p:cond delay="492"/>
                                          </p:stCondLst>
                                        </p:cTn>
                                        <p:tgtEl>
                                          <p:spTgt spid="6"/>
                                        </p:tgtEl>
                                      </p:cBhvr>
                                      <p:to x="100000" y="80000"/>
                                    </p:animScale>
                                    <p:animScale>
                                      <p:cBhvr>
                                        <p:cTn id="16" dur="62" decel="50000">
                                          <p:stCondLst>
                                            <p:cond delay="502"/>
                                          </p:stCondLst>
                                        </p:cTn>
                                        <p:tgtEl>
                                          <p:spTgt spid="6"/>
                                        </p:tgtEl>
                                      </p:cBhvr>
                                      <p:to x="100000" y="100000"/>
                                    </p:animScale>
                                    <p:animScale>
                                      <p:cBhvr>
                                        <p:cTn id="17" dur="10">
                                          <p:stCondLst>
                                            <p:cond delay="616"/>
                                          </p:stCondLst>
                                        </p:cTn>
                                        <p:tgtEl>
                                          <p:spTgt spid="6"/>
                                        </p:tgtEl>
                                      </p:cBhvr>
                                      <p:to x="100000" y="90000"/>
                                    </p:animScale>
                                    <p:animScale>
                                      <p:cBhvr>
                                        <p:cTn id="18" dur="62" decel="50000">
                                          <p:stCondLst>
                                            <p:cond delay="625"/>
                                          </p:stCondLst>
                                        </p:cTn>
                                        <p:tgtEl>
                                          <p:spTgt spid="6"/>
                                        </p:tgtEl>
                                      </p:cBhvr>
                                      <p:to x="100000" y="100000"/>
                                    </p:animScale>
                                    <p:animScale>
                                      <p:cBhvr>
                                        <p:cTn id="19" dur="10">
                                          <p:stCondLst>
                                            <p:cond delay="678"/>
                                          </p:stCondLst>
                                        </p:cTn>
                                        <p:tgtEl>
                                          <p:spTgt spid="6"/>
                                        </p:tgtEl>
                                      </p:cBhvr>
                                      <p:to x="100000" y="95000"/>
                                    </p:animScale>
                                    <p:animScale>
                                      <p:cBhvr>
                                        <p:cTn id="20" dur="62" decel="50000">
                                          <p:stCondLst>
                                            <p:cond delay="688"/>
                                          </p:stCondLst>
                                        </p:cTn>
                                        <p:tgtEl>
                                          <p:spTgt spid="6"/>
                                        </p:tgtEl>
                                      </p:cBhvr>
                                      <p:to x="100000" y="100000"/>
                                    </p:animScale>
                                  </p:childTnLst>
                                </p:cTn>
                              </p:par>
                            </p:childTnLst>
                          </p:cTn>
                        </p:par>
                        <p:par>
                          <p:cTn id="21" fill="hold">
                            <p:stCondLst>
                              <p:cond delay="75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17">
                                          <p:stCondLst>
                                            <p:cond delay="0"/>
                                          </p:stCondLst>
                                        </p:cTn>
                                        <p:tgtEl>
                                          <p:spTgt spid="5"/>
                                        </p:tgtEl>
                                      </p:cBhvr>
                                    </p:animEffect>
                                    <p:anim calcmode="lin" valueType="num">
                                      <p:cBhvr>
                                        <p:cTn id="25"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8"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30" dur="10">
                                          <p:stCondLst>
                                            <p:cond delay="244"/>
                                          </p:stCondLst>
                                        </p:cTn>
                                        <p:tgtEl>
                                          <p:spTgt spid="5"/>
                                        </p:tgtEl>
                                      </p:cBhvr>
                                      <p:to x="100000" y="60000"/>
                                    </p:animScale>
                                    <p:animScale>
                                      <p:cBhvr>
                                        <p:cTn id="31" dur="62" decel="50000">
                                          <p:stCondLst>
                                            <p:cond delay="254"/>
                                          </p:stCondLst>
                                        </p:cTn>
                                        <p:tgtEl>
                                          <p:spTgt spid="5"/>
                                        </p:tgtEl>
                                      </p:cBhvr>
                                      <p:to x="100000" y="100000"/>
                                    </p:animScale>
                                    <p:animScale>
                                      <p:cBhvr>
                                        <p:cTn id="32" dur="10">
                                          <p:stCondLst>
                                            <p:cond delay="492"/>
                                          </p:stCondLst>
                                        </p:cTn>
                                        <p:tgtEl>
                                          <p:spTgt spid="5"/>
                                        </p:tgtEl>
                                      </p:cBhvr>
                                      <p:to x="100000" y="80000"/>
                                    </p:animScale>
                                    <p:animScale>
                                      <p:cBhvr>
                                        <p:cTn id="33" dur="62" decel="50000">
                                          <p:stCondLst>
                                            <p:cond delay="502"/>
                                          </p:stCondLst>
                                        </p:cTn>
                                        <p:tgtEl>
                                          <p:spTgt spid="5"/>
                                        </p:tgtEl>
                                      </p:cBhvr>
                                      <p:to x="100000" y="100000"/>
                                    </p:animScale>
                                    <p:animScale>
                                      <p:cBhvr>
                                        <p:cTn id="34" dur="10">
                                          <p:stCondLst>
                                            <p:cond delay="616"/>
                                          </p:stCondLst>
                                        </p:cTn>
                                        <p:tgtEl>
                                          <p:spTgt spid="5"/>
                                        </p:tgtEl>
                                      </p:cBhvr>
                                      <p:to x="100000" y="90000"/>
                                    </p:animScale>
                                    <p:animScale>
                                      <p:cBhvr>
                                        <p:cTn id="35" dur="62" decel="50000">
                                          <p:stCondLst>
                                            <p:cond delay="625"/>
                                          </p:stCondLst>
                                        </p:cTn>
                                        <p:tgtEl>
                                          <p:spTgt spid="5"/>
                                        </p:tgtEl>
                                      </p:cBhvr>
                                      <p:to x="100000" y="100000"/>
                                    </p:animScale>
                                    <p:animScale>
                                      <p:cBhvr>
                                        <p:cTn id="36" dur="10">
                                          <p:stCondLst>
                                            <p:cond delay="678"/>
                                          </p:stCondLst>
                                        </p:cTn>
                                        <p:tgtEl>
                                          <p:spTgt spid="5"/>
                                        </p:tgtEl>
                                      </p:cBhvr>
                                      <p:to x="100000" y="95000"/>
                                    </p:animScale>
                                    <p:animScale>
                                      <p:cBhvr>
                                        <p:cTn id="37" dur="62" decel="50000">
                                          <p:stCondLst>
                                            <p:cond delay="688"/>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4714876" y="3857628"/>
            <a:ext cx="3857652" cy="1821705"/>
          </a:xfrm>
          <a:prstGeom prst="flowChartAlternateProcess">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6150" name="عنوان 1"/>
          <p:cNvSpPr>
            <a:spLocks noGrp="1"/>
          </p:cNvSpPr>
          <p:nvPr>
            <p:ph type="title"/>
          </p:nvPr>
        </p:nvSpPr>
        <p:spPr>
          <a:xfrm>
            <a:off x="2051720" y="712790"/>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7"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8" name="مربع نص 7"/>
          <p:cNvSpPr txBox="1">
            <a:spLocks noChangeArrowheads="1"/>
          </p:cNvSpPr>
          <p:nvPr/>
        </p:nvSpPr>
        <p:spPr bwMode="auto">
          <a:xfrm>
            <a:off x="4714875" y="4214813"/>
            <a:ext cx="3714750" cy="1016000"/>
          </a:xfrm>
          <a:prstGeom prst="rect">
            <a:avLst/>
          </a:prstGeom>
          <a:noFill/>
          <a:ln w="9525">
            <a:noFill/>
            <a:miter lim="800000"/>
            <a:headEnd/>
            <a:tailEnd/>
          </a:ln>
        </p:spPr>
        <p:txBody>
          <a:bodyPr>
            <a:spAutoFit/>
          </a:bodyPr>
          <a:lstStyle/>
          <a:p>
            <a:pPr algn="ctr" rtl="1"/>
            <a:r>
              <a:rPr lang="ar-EG" sz="6000" b="1">
                <a:solidFill>
                  <a:srgbClr val="FF0000"/>
                </a:solidFill>
              </a:rPr>
              <a:t>المُزَارِعُ</a:t>
            </a:r>
            <a:endParaRPr lang="en-US" sz="6000">
              <a:solidFill>
                <a:srgbClr val="FF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6707" y="2880871"/>
            <a:ext cx="3471277" cy="3191335"/>
          </a:xfrm>
          <a:prstGeom prst="rect">
            <a:avLst/>
          </a:prstGeom>
          <a:noFill/>
          <a:ln w="95250" cap="rnd">
            <a:solidFill>
              <a:srgbClr val="660066"/>
            </a:solidFill>
            <a:prstDash val="sysDot"/>
            <a:miter lim="800000"/>
            <a:headEnd/>
            <a:tailEnd/>
          </a:ln>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450" decel="100000" fill="hold"/>
                                        <p:tgtEl>
                                          <p:spTgt spid="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المزار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4572000" y="4653136"/>
            <a:ext cx="3857652" cy="1440160"/>
          </a:xfrm>
          <a:prstGeom prst="flowChartAlternateProcess">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7174" name="عنوان 1"/>
          <p:cNvSpPr>
            <a:spLocks noGrp="1"/>
          </p:cNvSpPr>
          <p:nvPr>
            <p:ph type="title"/>
          </p:nvPr>
        </p:nvSpPr>
        <p:spPr>
          <a:xfrm>
            <a:off x="1750219" y="712790"/>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7"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8" name="مربع نص 7"/>
          <p:cNvSpPr txBox="1">
            <a:spLocks noChangeArrowheads="1"/>
          </p:cNvSpPr>
          <p:nvPr/>
        </p:nvSpPr>
        <p:spPr bwMode="auto">
          <a:xfrm>
            <a:off x="4643451" y="4865216"/>
            <a:ext cx="3714750" cy="1016000"/>
          </a:xfrm>
          <a:prstGeom prst="rect">
            <a:avLst/>
          </a:prstGeom>
          <a:noFill/>
          <a:ln w="9525">
            <a:noFill/>
            <a:miter lim="800000"/>
            <a:headEnd/>
            <a:tailEnd/>
          </a:ln>
        </p:spPr>
        <p:txBody>
          <a:bodyPr>
            <a:spAutoFit/>
          </a:bodyPr>
          <a:lstStyle/>
          <a:p>
            <a:pPr algn="ctr" rtl="1"/>
            <a:r>
              <a:rPr lang="ar-EG" sz="6000" b="1" dirty="0">
                <a:solidFill>
                  <a:srgbClr val="C00000"/>
                </a:solidFill>
                <a:latin typeface="Calibri" pitchFamily="34" charset="0"/>
              </a:rPr>
              <a:t>المِيكَانِيكِيٌ</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5576" y="2276872"/>
            <a:ext cx="4071965" cy="2201450"/>
          </a:xfrm>
          <a:prstGeom prst="rect">
            <a:avLst/>
          </a:prstGeom>
          <a:noFill/>
          <a:ln w="98425" cap="rnd">
            <a:solidFill>
              <a:srgbClr val="660066"/>
            </a:solidFill>
            <a:prstDash val="sysDot"/>
            <a:miter lim="800000"/>
            <a:headEnd/>
            <a:tailEnd/>
          </a:ln>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450" decel="100000" fill="hold"/>
                                        <p:tgtEl>
                                          <p:spTgt spid="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الميكانيك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4592279" y="4847843"/>
            <a:ext cx="3857652" cy="1464520"/>
          </a:xfrm>
          <a:prstGeom prst="flowChartAlternateProcess">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8198" name="عنوان 1"/>
          <p:cNvSpPr>
            <a:spLocks noGrp="1"/>
          </p:cNvSpPr>
          <p:nvPr>
            <p:ph type="title"/>
          </p:nvPr>
        </p:nvSpPr>
        <p:spPr>
          <a:xfrm>
            <a:off x="1907704" y="701690"/>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7"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8" name="مربع نص 7"/>
          <p:cNvSpPr txBox="1">
            <a:spLocks noChangeArrowheads="1"/>
          </p:cNvSpPr>
          <p:nvPr/>
        </p:nvSpPr>
        <p:spPr bwMode="auto">
          <a:xfrm>
            <a:off x="4745682" y="5157192"/>
            <a:ext cx="3714750" cy="1016000"/>
          </a:xfrm>
          <a:prstGeom prst="rect">
            <a:avLst/>
          </a:prstGeom>
          <a:noFill/>
          <a:ln w="9525">
            <a:noFill/>
            <a:miter lim="800000"/>
            <a:headEnd/>
            <a:tailEnd/>
          </a:ln>
        </p:spPr>
        <p:txBody>
          <a:bodyPr>
            <a:spAutoFit/>
          </a:bodyPr>
          <a:lstStyle/>
          <a:p>
            <a:pPr algn="ctr" rtl="1"/>
            <a:r>
              <a:rPr lang="ar-EG" sz="6000" b="1" dirty="0">
                <a:solidFill>
                  <a:schemeClr val="bg1"/>
                </a:solidFill>
                <a:latin typeface="Calibri" pitchFamily="34" charset="0"/>
              </a:rPr>
              <a:t>الحَــــدَّاد</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5576" y="2204698"/>
            <a:ext cx="4357686" cy="2492344"/>
          </a:xfrm>
          <a:prstGeom prst="rect">
            <a:avLst/>
          </a:prstGeom>
          <a:noFill/>
          <a:ln w="73025" cap="rnd">
            <a:solidFill>
              <a:srgbClr val="660066"/>
            </a:solidFill>
            <a:prstDash val="sysDot"/>
            <a:miter lim="800000"/>
            <a:headEnd/>
            <a:tailEnd/>
          </a:ln>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450" decel="100000" fill="hold"/>
                                        <p:tgtEl>
                                          <p:spTgt spid="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الحدا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218853" y="434953"/>
            <a:ext cx="7858125" cy="868362"/>
          </a:xfrm>
          <a:prstGeom prst="rect">
            <a:avLst/>
          </a:prstGeom>
          <a:noFill/>
          <a:ln w="9525">
            <a:noFill/>
            <a:miter lim="800000"/>
            <a:headEnd/>
            <a:tailEnd/>
          </a:ln>
        </p:spPr>
        <p:txBody>
          <a:bodyPr anchor="ctr"/>
          <a:lstStyle/>
          <a:p>
            <a:pPr algn="r" rtl="1">
              <a:defRPr/>
            </a:pPr>
            <a:r>
              <a:rPr lang="ar-EG" sz="4000" b="1" dirty="0">
                <a:solidFill>
                  <a:srgbClr val="0070C0"/>
                </a:solidFill>
                <a:latin typeface="+mj-lt"/>
                <a:ea typeface="+mj-ea"/>
                <a:cs typeface="+mj-cs"/>
              </a:rPr>
              <a:t>أَقْرَأُ العِبَاراتِ؛ لأَتَعَرَّفَ أَصْحَابِ المِهَنِ:</a:t>
            </a:r>
          </a:p>
        </p:txBody>
      </p:sp>
      <p:sp>
        <p:nvSpPr>
          <p:cNvPr id="14" name="عنوان 1"/>
          <p:cNvSpPr txBox="1">
            <a:spLocks/>
          </p:cNvSpPr>
          <p:nvPr/>
        </p:nvSpPr>
        <p:spPr>
          <a:xfrm>
            <a:off x="8051429" y="632505"/>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a:t>
            </a:r>
          </a:p>
        </p:txBody>
      </p:sp>
      <p:sp>
        <p:nvSpPr>
          <p:cNvPr id="18" name="دبوس زينة 17"/>
          <p:cNvSpPr/>
          <p:nvPr/>
        </p:nvSpPr>
        <p:spPr>
          <a:xfrm>
            <a:off x="1023279" y="1610950"/>
            <a:ext cx="7383194" cy="1428760"/>
          </a:xfrm>
          <a:prstGeom prst="plaque">
            <a:avLst/>
          </a:prstGeom>
          <a:solidFill>
            <a:srgbClr val="FFFF00">
              <a:alpha val="63922"/>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dirty="0"/>
          </a:p>
        </p:txBody>
      </p:sp>
      <p:sp>
        <p:nvSpPr>
          <p:cNvPr id="19" name="مربع نص 18"/>
          <p:cNvSpPr txBox="1">
            <a:spLocks noChangeArrowheads="1"/>
          </p:cNvSpPr>
          <p:nvPr/>
        </p:nvSpPr>
        <p:spPr bwMode="auto">
          <a:xfrm>
            <a:off x="1307532" y="1971387"/>
            <a:ext cx="6586666" cy="707886"/>
          </a:xfrm>
          <a:prstGeom prst="rect">
            <a:avLst/>
          </a:prstGeom>
          <a:noFill/>
          <a:ln w="9525">
            <a:noFill/>
            <a:miter lim="800000"/>
            <a:headEnd/>
            <a:tailEnd/>
          </a:ln>
        </p:spPr>
        <p:txBody>
          <a:bodyPr wrap="square">
            <a:spAutoFit/>
          </a:bodyPr>
          <a:lstStyle/>
          <a:p>
            <a:pPr algn="ctr" rtl="1"/>
            <a:r>
              <a:rPr lang="ar-EG" sz="4000" b="1" dirty="0"/>
              <a:t>أَستَخدمُ في الرَّسم المِسطَرةَ والفِرجَارَ.</a:t>
            </a:r>
            <a:endParaRPr lang="en-US" sz="4000" dirty="0"/>
          </a:p>
        </p:txBody>
      </p:sp>
      <p:sp>
        <p:nvSpPr>
          <p:cNvPr id="20" name="مربع نص 19"/>
          <p:cNvSpPr txBox="1">
            <a:spLocks noChangeArrowheads="1"/>
          </p:cNvSpPr>
          <p:nvPr/>
        </p:nvSpPr>
        <p:spPr bwMode="auto">
          <a:xfrm>
            <a:off x="3929058" y="4714884"/>
            <a:ext cx="4929188" cy="246221"/>
          </a:xfrm>
          <a:prstGeom prst="rect">
            <a:avLst/>
          </a:prstGeom>
          <a:noFill/>
          <a:ln w="9525">
            <a:noFill/>
            <a:miter lim="800000"/>
            <a:headEnd/>
            <a:tailEnd/>
          </a:ln>
        </p:spPr>
        <p:txBody>
          <a:bodyPr>
            <a:spAutoFit/>
          </a:bodyPr>
          <a:lstStyle/>
          <a:p>
            <a:pPr algn="ctr" rtl="1"/>
            <a:r>
              <a:rPr lang="ar-EG" sz="1000" dirty="0">
                <a:solidFill>
                  <a:schemeClr val="bg1"/>
                </a:solidFill>
                <a:latin typeface="Calibri" pitchFamily="34" charset="0"/>
              </a:rPr>
              <a:t>....................................................................................</a:t>
            </a:r>
          </a:p>
        </p:txBody>
      </p:sp>
      <p:sp>
        <p:nvSpPr>
          <p:cNvPr id="22" name="مربع نص 21"/>
          <p:cNvSpPr txBox="1">
            <a:spLocks noChangeArrowheads="1"/>
          </p:cNvSpPr>
          <p:nvPr/>
        </p:nvSpPr>
        <p:spPr bwMode="auto">
          <a:xfrm>
            <a:off x="4714876" y="4214818"/>
            <a:ext cx="3357563" cy="1016000"/>
          </a:xfrm>
          <a:prstGeom prst="rect">
            <a:avLst/>
          </a:prstGeom>
          <a:noFill/>
          <a:ln w="9525">
            <a:noFill/>
            <a:miter lim="800000"/>
            <a:headEnd/>
            <a:tailEnd/>
          </a:ln>
        </p:spPr>
        <p:txBody>
          <a:bodyPr>
            <a:spAutoFit/>
          </a:bodyPr>
          <a:lstStyle/>
          <a:p>
            <a:pPr algn="ctr" rtl="1"/>
            <a:r>
              <a:rPr lang="ar-EG" sz="6000" b="1" dirty="0">
                <a:solidFill>
                  <a:srgbClr val="C00000"/>
                </a:solidFill>
                <a:latin typeface="Calibri" pitchFamily="34" charset="0"/>
              </a:rPr>
              <a:t>المُهَندِس</a:t>
            </a:r>
          </a:p>
        </p:txBody>
      </p:sp>
      <p:pic>
        <p:nvPicPr>
          <p:cNvPr id="11" name="صورة 10" descr="1818_Cuanto-Cobra-Un-Arquitecto-600X409_-_CrQu65_RT320x240-_OS600x409-_RD320x240-.png"/>
          <p:cNvPicPr>
            <a:picLocks noChangeAspect="1"/>
          </p:cNvPicPr>
          <p:nvPr/>
        </p:nvPicPr>
        <p:blipFill>
          <a:blip r:embed="rId7"/>
          <a:stretch>
            <a:fillRect/>
          </a:stretch>
        </p:blipFill>
        <p:spPr>
          <a:xfrm>
            <a:off x="1475656" y="3212976"/>
            <a:ext cx="3351975" cy="2513981"/>
          </a:xfrm>
          <a:prstGeom prst="rect">
            <a:avLst/>
          </a:prstGeom>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style.rotation</p:attrName>
                                        </p:attrNameLst>
                                      </p:cBhvr>
                                      <p:tavLst>
                                        <p:tav tm="0">
                                          <p:val>
                                            <p:fltVal val="720"/>
                                          </p:val>
                                        </p:tav>
                                        <p:tav tm="100000">
                                          <p:val>
                                            <p:fltVal val="0"/>
                                          </p:val>
                                        </p:tav>
                                      </p:tavLst>
                                    </p:anim>
                                    <p:anim calcmode="lin" valueType="num">
                                      <p:cBhvr>
                                        <p:cTn id="9" dur="500" fill="hold"/>
                                        <p:tgtEl>
                                          <p:spTgt spid="14"/>
                                        </p:tgtEl>
                                        <p:attrNameLst>
                                          <p:attrName>ppt_h</p:attrName>
                                        </p:attrNameLst>
                                      </p:cBhvr>
                                      <p:tavLst>
                                        <p:tav tm="0">
                                          <p:val>
                                            <p:fltVal val="0"/>
                                          </p:val>
                                        </p:tav>
                                        <p:tav tm="100000">
                                          <p:val>
                                            <p:strVal val="#ppt_h"/>
                                          </p:val>
                                        </p:tav>
                                      </p:tavLst>
                                    </p:anim>
                                    <p:anim calcmode="lin" valueType="num">
                                      <p:cBhvr>
                                        <p:cTn id="10" dur="500" fill="hold"/>
                                        <p:tgtEl>
                                          <p:spTgt spid="14"/>
                                        </p:tgtEl>
                                        <p:attrNameLst>
                                          <p:attrName>ppt_w</p:attrName>
                                        </p:attrNameLst>
                                      </p:cBhvr>
                                      <p:tavLst>
                                        <p:tav tm="0">
                                          <p:val>
                                            <p:fltVal val="0"/>
                                          </p:val>
                                        </p:tav>
                                        <p:tav tm="100000">
                                          <p:val>
                                            <p:strVal val="#ppt_w"/>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knife_hit2.wav"/>
                                        </p:tgtEl>
                                      </p:cMediaNode>
                                    </p:audio>
                                  </p:subTnLst>
                                </p:cTn>
                              </p:par>
                              <p:par>
                                <p:cTn id="21" presetID="37"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strVal val="#ppt_x"/>
                                          </p:val>
                                        </p:tav>
                                        <p:tav tm="100000">
                                          <p:val>
                                            <p:strVal val="#ppt_x"/>
                                          </p:val>
                                        </p:tav>
                                      </p:tavLst>
                                    </p:anim>
                                    <p:anim calcmode="lin" valueType="num">
                                      <p:cBhvr>
                                        <p:cTn id="25" dur="450" decel="100000" fill="hold"/>
                                        <p:tgtEl>
                                          <p:spTgt spid="2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tennis.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أَستَخدمُ في الرَّسم المِسطَرةَ والفِرجَارَ. .wav"/>
                                        </p:tgtEl>
                                      </p:cMediaNode>
                                    </p:audio>
                                  </p:sub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450" decel="100000" fill="hold"/>
                                        <p:tgtEl>
                                          <p:spTgt spid="19"/>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900" decel="100000" fill="hold"/>
                                        <p:tgtEl>
                                          <p:spTgt spid="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المُهَندِس .wav"/>
                                        </p:tgtEl>
                                      </p:cMediaNode>
                                    </p:audio>
                                  </p:subTnLst>
                                </p:cTn>
                              </p:par>
                              <p:par>
                                <p:cTn id="50" presetID="9"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285747" y="447659"/>
            <a:ext cx="7858125" cy="868362"/>
          </a:xfrm>
          <a:prstGeom prst="rect">
            <a:avLst/>
          </a:prstGeom>
          <a:noFill/>
          <a:ln w="9525">
            <a:noFill/>
            <a:miter lim="800000"/>
            <a:headEnd/>
            <a:tailEnd/>
          </a:ln>
        </p:spPr>
        <p:txBody>
          <a:bodyPr anchor="ctr"/>
          <a:lstStyle/>
          <a:p>
            <a:pPr algn="r" rtl="1">
              <a:defRPr/>
            </a:pPr>
            <a:r>
              <a:rPr lang="ar-EG" sz="4000" b="1" dirty="0">
                <a:solidFill>
                  <a:srgbClr val="0070C0"/>
                </a:solidFill>
                <a:latin typeface="+mj-lt"/>
                <a:ea typeface="+mj-ea"/>
                <a:cs typeface="+mj-cs"/>
              </a:rPr>
              <a:t>أَقْرَأُ العِبَاراتِ؛ لأَتَعَرَّفَ أَصْحَابِ المِهَنِ:</a:t>
            </a:r>
          </a:p>
        </p:txBody>
      </p:sp>
      <p:sp>
        <p:nvSpPr>
          <p:cNvPr id="6" name="عنوان 1"/>
          <p:cNvSpPr txBox="1">
            <a:spLocks/>
          </p:cNvSpPr>
          <p:nvPr/>
        </p:nvSpPr>
        <p:spPr>
          <a:xfrm>
            <a:off x="8029574" y="659766"/>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a:t>
            </a:r>
          </a:p>
        </p:txBody>
      </p:sp>
      <p:sp>
        <p:nvSpPr>
          <p:cNvPr id="8" name="دبوس زينة 7"/>
          <p:cNvSpPr/>
          <p:nvPr/>
        </p:nvSpPr>
        <p:spPr>
          <a:xfrm>
            <a:off x="757262" y="1358093"/>
            <a:ext cx="7815242" cy="1428760"/>
          </a:xfrm>
          <a:prstGeom prst="plaque">
            <a:avLst/>
          </a:prstGeom>
          <a:solidFill>
            <a:srgbClr val="00B0F0">
              <a:alpha val="63922"/>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dirty="0"/>
          </a:p>
        </p:txBody>
      </p:sp>
      <p:sp>
        <p:nvSpPr>
          <p:cNvPr id="9" name="مربع نص 8"/>
          <p:cNvSpPr txBox="1">
            <a:spLocks noChangeArrowheads="1"/>
          </p:cNvSpPr>
          <p:nvPr/>
        </p:nvSpPr>
        <p:spPr bwMode="auto">
          <a:xfrm>
            <a:off x="1026444" y="1604225"/>
            <a:ext cx="7241431" cy="707886"/>
          </a:xfrm>
          <a:prstGeom prst="rect">
            <a:avLst/>
          </a:prstGeom>
          <a:noFill/>
          <a:ln w="9525">
            <a:noFill/>
            <a:miter lim="800000"/>
            <a:headEnd/>
            <a:tailEnd/>
          </a:ln>
        </p:spPr>
        <p:txBody>
          <a:bodyPr wrap="square">
            <a:spAutoFit/>
          </a:bodyPr>
          <a:lstStyle/>
          <a:p>
            <a:pPr algn="ctr" rtl="1"/>
            <a:r>
              <a:rPr lang="ar-SA" sz="4000" b="1" dirty="0">
                <a:solidFill>
                  <a:schemeClr val="bg1"/>
                </a:solidFill>
              </a:rPr>
              <a:t>ف</a:t>
            </a:r>
            <a:r>
              <a:rPr lang="ar-EG" sz="4000" b="1" dirty="0">
                <a:solidFill>
                  <a:schemeClr val="bg1"/>
                </a:solidFill>
              </a:rPr>
              <a:t>ِ</a:t>
            </a:r>
            <a:r>
              <a:rPr lang="ar-SA" sz="4000" b="1" dirty="0">
                <a:solidFill>
                  <a:schemeClr val="bg1"/>
                </a:solidFill>
              </a:rPr>
              <a:t>ي </a:t>
            </a:r>
            <a:r>
              <a:rPr lang="ar-SA" sz="4000" b="1" dirty="0" err="1">
                <a:solidFill>
                  <a:schemeClr val="bg1"/>
                </a:solidFill>
              </a:rPr>
              <a:t>ي</a:t>
            </a:r>
            <a:r>
              <a:rPr lang="ar-EG" sz="4000" b="1" dirty="0">
                <a:solidFill>
                  <a:schemeClr val="bg1"/>
                </a:solidFill>
              </a:rPr>
              <a:t>َ</a:t>
            </a:r>
            <a:r>
              <a:rPr lang="ar-SA" sz="4000" b="1" dirty="0">
                <a:solidFill>
                  <a:schemeClr val="bg1"/>
                </a:solidFill>
              </a:rPr>
              <a:t>د</a:t>
            </a:r>
            <a:r>
              <a:rPr lang="ar-EG" sz="4000" b="1" dirty="0">
                <a:solidFill>
                  <a:schemeClr val="bg1"/>
                </a:solidFill>
              </a:rPr>
              <a:t>ِ</a:t>
            </a:r>
            <a:r>
              <a:rPr lang="ar-SA" sz="4000" b="1" dirty="0">
                <a:solidFill>
                  <a:schemeClr val="bg1"/>
                </a:solidFill>
              </a:rPr>
              <a:t>ي م</a:t>
            </a:r>
            <a:r>
              <a:rPr lang="ar-EG" sz="4000" b="1" dirty="0">
                <a:solidFill>
                  <a:schemeClr val="bg1"/>
                </a:solidFill>
              </a:rPr>
              <a:t>ِ</a:t>
            </a:r>
            <a:r>
              <a:rPr lang="ar-SA" sz="4000" b="1" dirty="0">
                <a:solidFill>
                  <a:schemeClr val="bg1"/>
                </a:solidFill>
              </a:rPr>
              <a:t>ن</a:t>
            </a:r>
            <a:r>
              <a:rPr lang="ar-EG" sz="4000" b="1" dirty="0">
                <a:solidFill>
                  <a:schemeClr val="bg1"/>
                </a:solidFill>
              </a:rPr>
              <a:t>ْ</a:t>
            </a:r>
            <a:r>
              <a:rPr lang="ar-SA" sz="4000" b="1" dirty="0">
                <a:solidFill>
                  <a:schemeClr val="bg1"/>
                </a:solidFill>
              </a:rPr>
              <a:t>ش</a:t>
            </a:r>
            <a:r>
              <a:rPr lang="ar-EG" sz="4000" b="1" dirty="0">
                <a:solidFill>
                  <a:schemeClr val="bg1"/>
                </a:solidFill>
              </a:rPr>
              <a:t>َ</a:t>
            </a:r>
            <a:r>
              <a:rPr lang="ar-SA" sz="4000" b="1" dirty="0">
                <a:solidFill>
                  <a:schemeClr val="bg1"/>
                </a:solidFill>
              </a:rPr>
              <a:t>ار</a:t>
            </a:r>
            <a:r>
              <a:rPr lang="ar-EG" sz="4000" b="1" dirty="0">
                <a:solidFill>
                  <a:schemeClr val="bg1"/>
                </a:solidFill>
              </a:rPr>
              <a:t>ٌ</a:t>
            </a:r>
            <a:r>
              <a:rPr lang="ar-SA" sz="4000" b="1" dirty="0">
                <a:solidFill>
                  <a:schemeClr val="bg1"/>
                </a:solidFill>
              </a:rPr>
              <a:t> و</a:t>
            </a:r>
            <a:r>
              <a:rPr lang="ar-EG" sz="4000" b="1" dirty="0">
                <a:solidFill>
                  <a:schemeClr val="bg1"/>
                </a:solidFill>
              </a:rPr>
              <a:t>َ</a:t>
            </a:r>
            <a:r>
              <a:rPr lang="ar-SA" sz="4000" b="1" dirty="0">
                <a:solidFill>
                  <a:schemeClr val="bg1"/>
                </a:solidFill>
              </a:rPr>
              <a:t>أ</a:t>
            </a:r>
            <a:r>
              <a:rPr lang="ar-EG" sz="4000" b="1" dirty="0">
                <a:solidFill>
                  <a:schemeClr val="bg1"/>
                </a:solidFill>
              </a:rPr>
              <a:t>َ</a:t>
            </a:r>
            <a:r>
              <a:rPr lang="ar-SA" sz="4000" b="1" dirty="0">
                <a:solidFill>
                  <a:schemeClr val="bg1"/>
                </a:solidFill>
              </a:rPr>
              <a:t>مام</a:t>
            </a:r>
            <a:r>
              <a:rPr lang="ar-EG" sz="4000" b="1" dirty="0">
                <a:solidFill>
                  <a:schemeClr val="bg1"/>
                </a:solidFill>
              </a:rPr>
              <a:t>ِ</a:t>
            </a:r>
            <a:r>
              <a:rPr lang="ar-SA" sz="4000" b="1" dirty="0">
                <a:solidFill>
                  <a:schemeClr val="bg1"/>
                </a:solidFill>
              </a:rPr>
              <a:t>ي م</a:t>
            </a:r>
            <a:r>
              <a:rPr lang="ar-EG" sz="4000" b="1" dirty="0">
                <a:solidFill>
                  <a:schemeClr val="bg1"/>
                </a:solidFill>
              </a:rPr>
              <a:t>َ</a:t>
            </a:r>
            <a:r>
              <a:rPr lang="ar-SA" sz="4000" b="1" dirty="0">
                <a:solidFill>
                  <a:schemeClr val="bg1"/>
                </a:solidFill>
              </a:rPr>
              <a:t>سام</a:t>
            </a:r>
            <a:r>
              <a:rPr lang="ar-EG" sz="4000" b="1" dirty="0">
                <a:solidFill>
                  <a:schemeClr val="bg1"/>
                </a:solidFill>
              </a:rPr>
              <a:t>ِ</a:t>
            </a:r>
            <a:r>
              <a:rPr lang="ar-SA" sz="4000" b="1" dirty="0">
                <a:solidFill>
                  <a:schemeClr val="bg1"/>
                </a:solidFill>
              </a:rPr>
              <a:t>ير</a:t>
            </a:r>
            <a:r>
              <a:rPr lang="ar-EG" sz="4000" b="1" dirty="0">
                <a:solidFill>
                  <a:schemeClr val="bg1"/>
                </a:solidFill>
              </a:rPr>
              <a:t>ٌ</a:t>
            </a:r>
            <a:r>
              <a:rPr lang="ar-SA" sz="4000" b="1" dirty="0">
                <a:solidFill>
                  <a:schemeClr val="bg1"/>
                </a:solidFill>
              </a:rPr>
              <a:t> وك</a:t>
            </a:r>
            <a:r>
              <a:rPr lang="ar-EG" sz="4000" b="1" dirty="0">
                <a:solidFill>
                  <a:schemeClr val="bg1"/>
                </a:solidFill>
              </a:rPr>
              <a:t>َ</a:t>
            </a:r>
            <a:r>
              <a:rPr lang="ar-SA" sz="4000" b="1" dirty="0">
                <a:solidFill>
                  <a:schemeClr val="bg1"/>
                </a:solidFill>
              </a:rPr>
              <a:t>م</a:t>
            </a:r>
            <a:r>
              <a:rPr lang="ar-EG" sz="4000" b="1" dirty="0">
                <a:solidFill>
                  <a:schemeClr val="bg1"/>
                </a:solidFill>
              </a:rPr>
              <a:t>َّ</a:t>
            </a:r>
            <a:r>
              <a:rPr lang="ar-SA" sz="4000" b="1" dirty="0">
                <a:solidFill>
                  <a:schemeClr val="bg1"/>
                </a:solidFill>
              </a:rPr>
              <a:t>اش</a:t>
            </a:r>
            <a:r>
              <a:rPr lang="ar-EG" sz="4000" b="1" dirty="0">
                <a:solidFill>
                  <a:schemeClr val="bg1"/>
                </a:solidFill>
              </a:rPr>
              <a:t>َ</a:t>
            </a:r>
            <a:r>
              <a:rPr lang="ar-SA" sz="4000" b="1" dirty="0">
                <a:solidFill>
                  <a:schemeClr val="bg1"/>
                </a:solidFill>
              </a:rPr>
              <a:t>ة</a:t>
            </a:r>
            <a:r>
              <a:rPr lang="ar-EG" sz="4000" b="1" dirty="0">
                <a:solidFill>
                  <a:schemeClr val="bg1"/>
                </a:solidFill>
              </a:rPr>
              <a:t>ٌ</a:t>
            </a:r>
            <a:r>
              <a:rPr lang="ar-SA" sz="4000" b="1" dirty="0">
                <a:solidFill>
                  <a:schemeClr val="bg1"/>
                </a:solidFill>
              </a:rPr>
              <a:t>.</a:t>
            </a:r>
            <a:endParaRPr lang="en-US" sz="4000" dirty="0">
              <a:solidFill>
                <a:schemeClr val="bg1"/>
              </a:solidFill>
            </a:endParaRPr>
          </a:p>
        </p:txBody>
      </p:sp>
      <p:sp>
        <p:nvSpPr>
          <p:cNvPr id="10" name="مربع نص 9"/>
          <p:cNvSpPr txBox="1">
            <a:spLocks noChangeArrowheads="1"/>
          </p:cNvSpPr>
          <p:nvPr/>
        </p:nvSpPr>
        <p:spPr bwMode="auto">
          <a:xfrm>
            <a:off x="4214813" y="4857760"/>
            <a:ext cx="4929187" cy="246221"/>
          </a:xfrm>
          <a:prstGeom prst="rect">
            <a:avLst/>
          </a:prstGeom>
          <a:noFill/>
          <a:ln w="9525">
            <a:noFill/>
            <a:miter lim="800000"/>
            <a:headEnd/>
            <a:tailEnd/>
          </a:ln>
        </p:spPr>
        <p:txBody>
          <a:bodyPr>
            <a:spAutoFit/>
          </a:bodyPr>
          <a:lstStyle/>
          <a:p>
            <a:pPr algn="ctr" rtl="1"/>
            <a:r>
              <a:rPr lang="ar-EG" sz="1000" dirty="0">
                <a:solidFill>
                  <a:schemeClr val="bg1"/>
                </a:solidFill>
                <a:latin typeface="Calibri" pitchFamily="34" charset="0"/>
              </a:rPr>
              <a:t>....................................................................................</a:t>
            </a:r>
          </a:p>
        </p:txBody>
      </p:sp>
      <p:pic>
        <p:nvPicPr>
          <p:cNvPr id="11" name="صورة 10" descr="butcher animated001.gif"/>
          <p:cNvPicPr>
            <a:picLocks noChangeAspect="1"/>
          </p:cNvPicPr>
          <p:nvPr/>
        </p:nvPicPr>
        <p:blipFill>
          <a:blip r:embed="rId7">
            <a:clrChange>
              <a:clrFrom>
                <a:srgbClr val="FFFFFF"/>
              </a:clrFrom>
              <a:clrTo>
                <a:srgbClr val="FFFFFF">
                  <a:alpha val="0"/>
                </a:srgbClr>
              </a:clrTo>
            </a:clrChange>
          </a:blip>
          <a:stretch>
            <a:fillRect/>
          </a:stretch>
        </p:blipFill>
        <p:spPr>
          <a:xfrm>
            <a:off x="1560514" y="3003839"/>
            <a:ext cx="3011488" cy="3011487"/>
          </a:xfrm>
          <a:prstGeom prst="rect">
            <a:avLst/>
          </a:prstGeom>
          <a:effectLst>
            <a:outerShdw blurRad="50800" dist="38100" algn="l" rotWithShape="0">
              <a:prstClr val="black">
                <a:alpha val="40000"/>
              </a:prstClr>
            </a:outerShdw>
          </a:effectLst>
        </p:spPr>
      </p:pic>
      <p:sp>
        <p:nvSpPr>
          <p:cNvPr id="12" name="مربع نص 11"/>
          <p:cNvSpPr txBox="1">
            <a:spLocks noChangeArrowheads="1"/>
          </p:cNvSpPr>
          <p:nvPr/>
        </p:nvSpPr>
        <p:spPr bwMode="auto">
          <a:xfrm>
            <a:off x="4929190" y="4357694"/>
            <a:ext cx="3357562" cy="1016000"/>
          </a:xfrm>
          <a:prstGeom prst="rect">
            <a:avLst/>
          </a:prstGeom>
          <a:noFill/>
          <a:ln w="9525">
            <a:noFill/>
            <a:miter lim="800000"/>
            <a:headEnd/>
            <a:tailEnd/>
          </a:ln>
        </p:spPr>
        <p:txBody>
          <a:bodyPr>
            <a:spAutoFit/>
          </a:bodyPr>
          <a:lstStyle/>
          <a:p>
            <a:pPr algn="ctr" rtl="1"/>
            <a:r>
              <a:rPr lang="ar-EG" sz="6000" b="1" dirty="0">
                <a:solidFill>
                  <a:srgbClr val="C00000"/>
                </a:solidFill>
                <a:latin typeface="Calibri" pitchFamily="34" charset="0"/>
              </a:rPr>
              <a:t>النَجَّارُ</a:t>
            </a: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aw2.wav"/>
                                        </p:tgtEl>
                                      </p:cMediaNode>
                                    </p:audio>
                                  </p:subTnLst>
                                </p:cTn>
                              </p:par>
                              <p:par>
                                <p:cTn id="10" presetID="8"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saw2.wav"/>
                                        </p:tgtEl>
                                      </p:cMediaNode>
                                    </p:audio>
                                  </p:subTnLst>
                                </p:cTn>
                              </p:par>
                              <p:par>
                                <p:cTn id="13" presetID="37"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450" decel="100000" fill="hold"/>
                                        <p:tgtEl>
                                          <p:spTgt spid="9"/>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فى يدى منشار.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ennis.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النجار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136820" y="447659"/>
            <a:ext cx="7858125" cy="868362"/>
          </a:xfrm>
          <a:prstGeom prst="rect">
            <a:avLst/>
          </a:prstGeom>
          <a:noFill/>
          <a:ln w="9525">
            <a:noFill/>
            <a:miter lim="800000"/>
            <a:headEnd/>
            <a:tailEnd/>
          </a:ln>
        </p:spPr>
        <p:txBody>
          <a:bodyPr anchor="ctr"/>
          <a:lstStyle/>
          <a:p>
            <a:pPr algn="r" rtl="1">
              <a:defRPr/>
            </a:pPr>
            <a:r>
              <a:rPr lang="ar-EG" sz="4000" b="1" dirty="0">
                <a:solidFill>
                  <a:srgbClr val="0070C0"/>
                </a:solidFill>
                <a:latin typeface="+mj-lt"/>
                <a:ea typeface="+mj-ea"/>
                <a:cs typeface="+mj-cs"/>
              </a:rPr>
              <a:t>أَقْرَأُ العِبَاراتِ؛ لأَتَعَرَّفَ أَصْحَابِ المِهَنِ:</a:t>
            </a:r>
          </a:p>
        </p:txBody>
      </p:sp>
      <p:sp>
        <p:nvSpPr>
          <p:cNvPr id="6" name="عنوان 1"/>
          <p:cNvSpPr txBox="1">
            <a:spLocks/>
          </p:cNvSpPr>
          <p:nvPr/>
        </p:nvSpPr>
        <p:spPr>
          <a:xfrm>
            <a:off x="7959225" y="667777"/>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a:t>
            </a:r>
          </a:p>
        </p:txBody>
      </p:sp>
      <p:sp>
        <p:nvSpPr>
          <p:cNvPr id="8" name="دبوس زينة 7"/>
          <p:cNvSpPr/>
          <p:nvPr/>
        </p:nvSpPr>
        <p:spPr>
          <a:xfrm>
            <a:off x="643479" y="1387459"/>
            <a:ext cx="7887250" cy="1200153"/>
          </a:xfrm>
          <a:prstGeom prst="plaque">
            <a:avLst/>
          </a:prstGeom>
          <a:solidFill>
            <a:srgbClr val="008000">
              <a:alpha val="63922"/>
            </a:srgb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dirty="0"/>
          </a:p>
        </p:txBody>
      </p:sp>
      <p:sp>
        <p:nvSpPr>
          <p:cNvPr id="9" name="مربع نص 8"/>
          <p:cNvSpPr txBox="1">
            <a:spLocks noChangeArrowheads="1"/>
          </p:cNvSpPr>
          <p:nvPr/>
        </p:nvSpPr>
        <p:spPr bwMode="auto">
          <a:xfrm>
            <a:off x="522879" y="1605090"/>
            <a:ext cx="7857584" cy="707886"/>
          </a:xfrm>
          <a:prstGeom prst="rect">
            <a:avLst/>
          </a:prstGeom>
          <a:noFill/>
          <a:ln w="9525">
            <a:noFill/>
            <a:miter lim="800000"/>
            <a:headEnd/>
            <a:tailEnd/>
          </a:ln>
        </p:spPr>
        <p:txBody>
          <a:bodyPr wrap="square">
            <a:spAutoFit/>
          </a:bodyPr>
          <a:lstStyle/>
          <a:p>
            <a:pPr algn="ctr" rtl="1"/>
            <a:r>
              <a:rPr lang="ar-SA" sz="4000" b="1" dirty="0">
                <a:solidFill>
                  <a:schemeClr val="bg1"/>
                </a:solidFill>
              </a:rPr>
              <a:t>ف</a:t>
            </a:r>
            <a:r>
              <a:rPr lang="ar-EG" sz="4000" b="1" dirty="0">
                <a:solidFill>
                  <a:schemeClr val="bg1"/>
                </a:solidFill>
              </a:rPr>
              <a:t>َ</a:t>
            </a:r>
            <a:r>
              <a:rPr lang="ar-SA" sz="4000" b="1" dirty="0">
                <a:solidFill>
                  <a:schemeClr val="bg1"/>
                </a:solidFill>
              </a:rPr>
              <a:t>ي و</a:t>
            </a:r>
            <a:r>
              <a:rPr lang="ar-EG" sz="4000" b="1" dirty="0">
                <a:solidFill>
                  <a:schemeClr val="bg1"/>
                </a:solidFill>
              </a:rPr>
              <a:t>َ</a:t>
            </a:r>
            <a:r>
              <a:rPr lang="ar-SA" sz="4000" b="1" dirty="0">
                <a:solidFill>
                  <a:schemeClr val="bg1"/>
                </a:solidFill>
              </a:rPr>
              <a:t>ر</a:t>
            </a:r>
            <a:r>
              <a:rPr lang="ar-EG" sz="4000" b="1" dirty="0">
                <a:solidFill>
                  <a:schemeClr val="bg1"/>
                </a:solidFill>
              </a:rPr>
              <a:t>ْ</a:t>
            </a:r>
            <a:r>
              <a:rPr lang="ar-SA" sz="4000" b="1" dirty="0">
                <a:solidFill>
                  <a:schemeClr val="bg1"/>
                </a:solidFill>
              </a:rPr>
              <a:t>ش</a:t>
            </a:r>
            <a:r>
              <a:rPr lang="ar-EG" sz="4000" b="1" dirty="0">
                <a:solidFill>
                  <a:schemeClr val="bg1"/>
                </a:solidFill>
              </a:rPr>
              <a:t>َ</a:t>
            </a:r>
            <a:r>
              <a:rPr lang="ar-SA" sz="4000" b="1" dirty="0">
                <a:solidFill>
                  <a:schemeClr val="bg1"/>
                </a:solidFill>
              </a:rPr>
              <a:t>ت</a:t>
            </a:r>
            <a:r>
              <a:rPr lang="ar-EG" sz="4000" b="1" dirty="0">
                <a:solidFill>
                  <a:schemeClr val="bg1"/>
                </a:solidFill>
              </a:rPr>
              <a:t>ِ</a:t>
            </a:r>
            <a:r>
              <a:rPr lang="ar-SA" sz="4000" b="1" dirty="0">
                <a:solidFill>
                  <a:schemeClr val="bg1"/>
                </a:solidFill>
              </a:rPr>
              <a:t>ي م</a:t>
            </a:r>
            <a:r>
              <a:rPr lang="ar-EG" sz="4000" b="1" dirty="0">
                <a:solidFill>
                  <a:schemeClr val="bg1"/>
                </a:solidFill>
              </a:rPr>
              <a:t>ِ</a:t>
            </a:r>
            <a:r>
              <a:rPr lang="ar-SA" sz="4000" b="1" dirty="0">
                <a:solidFill>
                  <a:schemeClr val="bg1"/>
                </a:solidFill>
              </a:rPr>
              <a:t>ط</a:t>
            </a:r>
            <a:r>
              <a:rPr lang="ar-EG" sz="4000" b="1" dirty="0">
                <a:solidFill>
                  <a:schemeClr val="bg1"/>
                </a:solidFill>
              </a:rPr>
              <a:t>ْرَقَ</a:t>
            </a:r>
            <a:r>
              <a:rPr lang="ar-SA" sz="4000" b="1" dirty="0">
                <a:solidFill>
                  <a:schemeClr val="bg1"/>
                </a:solidFill>
              </a:rPr>
              <a:t>ة</a:t>
            </a:r>
            <a:r>
              <a:rPr lang="ar-EG" sz="4000" b="1" dirty="0">
                <a:solidFill>
                  <a:schemeClr val="bg1"/>
                </a:solidFill>
              </a:rPr>
              <a:t>ٌ</a:t>
            </a:r>
            <a:r>
              <a:rPr lang="ar-SA" sz="4000" b="1" dirty="0">
                <a:solidFill>
                  <a:schemeClr val="bg1"/>
                </a:solidFill>
              </a:rPr>
              <a:t> و</a:t>
            </a:r>
            <a:r>
              <a:rPr lang="ar-EG" sz="4000" b="1" dirty="0">
                <a:solidFill>
                  <a:schemeClr val="bg1"/>
                </a:solidFill>
              </a:rPr>
              <a:t>َ</a:t>
            </a:r>
            <a:r>
              <a:rPr lang="ar-SA" sz="4000" b="1" dirty="0">
                <a:solidFill>
                  <a:schemeClr val="bg1"/>
                </a:solidFill>
              </a:rPr>
              <a:t>ن</a:t>
            </a:r>
            <a:r>
              <a:rPr lang="ar-EG" sz="4000" b="1" dirty="0">
                <a:solidFill>
                  <a:schemeClr val="bg1"/>
                </a:solidFill>
              </a:rPr>
              <a:t>َ</a:t>
            </a:r>
            <a:r>
              <a:rPr lang="ar-SA" sz="4000" b="1" dirty="0">
                <a:solidFill>
                  <a:schemeClr val="bg1"/>
                </a:solidFill>
              </a:rPr>
              <a:t>ار</a:t>
            </a:r>
            <a:r>
              <a:rPr lang="ar-EG" sz="4000" b="1" dirty="0">
                <a:solidFill>
                  <a:schemeClr val="bg1"/>
                </a:solidFill>
              </a:rPr>
              <a:t>ٌ</a:t>
            </a:r>
            <a:r>
              <a:rPr lang="ar-SA" sz="4000" b="1" dirty="0">
                <a:solidFill>
                  <a:schemeClr val="bg1"/>
                </a:solidFill>
              </a:rPr>
              <a:t> م</a:t>
            </a:r>
            <a:r>
              <a:rPr lang="ar-EG" sz="4000" b="1" dirty="0">
                <a:solidFill>
                  <a:schemeClr val="bg1"/>
                </a:solidFill>
              </a:rPr>
              <a:t>ُ</a:t>
            </a:r>
            <a:r>
              <a:rPr lang="ar-SA" sz="4000" b="1" dirty="0">
                <a:solidFill>
                  <a:schemeClr val="bg1"/>
                </a:solidFill>
              </a:rPr>
              <a:t>ش</a:t>
            </a:r>
            <a:r>
              <a:rPr lang="ar-EG" sz="4000" b="1" dirty="0">
                <a:solidFill>
                  <a:schemeClr val="bg1"/>
                </a:solidFill>
              </a:rPr>
              <a:t>ْ</a:t>
            </a:r>
            <a:r>
              <a:rPr lang="ar-SA" sz="4000" b="1" dirty="0">
                <a:solidFill>
                  <a:schemeClr val="bg1"/>
                </a:solidFill>
              </a:rPr>
              <a:t>ت</a:t>
            </a:r>
            <a:r>
              <a:rPr lang="ar-EG" sz="4000" b="1" dirty="0">
                <a:solidFill>
                  <a:schemeClr val="bg1"/>
                </a:solidFill>
              </a:rPr>
              <a:t>َ</a:t>
            </a:r>
            <a:r>
              <a:rPr lang="ar-SA" sz="4000" b="1" dirty="0">
                <a:solidFill>
                  <a:schemeClr val="bg1"/>
                </a:solidFill>
              </a:rPr>
              <a:t>ع</a:t>
            </a:r>
            <a:r>
              <a:rPr lang="ar-EG" sz="4000" b="1" dirty="0">
                <a:solidFill>
                  <a:schemeClr val="bg1"/>
                </a:solidFill>
              </a:rPr>
              <a:t>ِ</a:t>
            </a:r>
            <a:r>
              <a:rPr lang="ar-SA" sz="4000" b="1" dirty="0">
                <a:solidFill>
                  <a:schemeClr val="bg1"/>
                </a:solidFill>
              </a:rPr>
              <a:t>ل</a:t>
            </a:r>
            <a:r>
              <a:rPr lang="ar-EG" sz="4000" b="1" dirty="0">
                <a:solidFill>
                  <a:schemeClr val="bg1"/>
                </a:solidFill>
              </a:rPr>
              <a:t>َ</a:t>
            </a:r>
            <a:r>
              <a:rPr lang="ar-SA" sz="4000" b="1" dirty="0">
                <a:solidFill>
                  <a:schemeClr val="bg1"/>
                </a:solidFill>
              </a:rPr>
              <a:t>ة</a:t>
            </a:r>
            <a:r>
              <a:rPr lang="ar-EG" sz="4000" b="1" dirty="0">
                <a:solidFill>
                  <a:schemeClr val="bg1"/>
                </a:solidFill>
              </a:rPr>
              <a:t>ٌ.</a:t>
            </a:r>
            <a:endParaRPr lang="en-US" sz="4000" dirty="0">
              <a:solidFill>
                <a:schemeClr val="bg1"/>
              </a:solidFill>
            </a:endParaRPr>
          </a:p>
        </p:txBody>
      </p:sp>
      <p:sp>
        <p:nvSpPr>
          <p:cNvPr id="10" name="مربع نص 9"/>
          <p:cNvSpPr txBox="1">
            <a:spLocks noChangeArrowheads="1"/>
          </p:cNvSpPr>
          <p:nvPr/>
        </p:nvSpPr>
        <p:spPr bwMode="auto">
          <a:xfrm>
            <a:off x="4214813" y="5000636"/>
            <a:ext cx="4929187" cy="246221"/>
          </a:xfrm>
          <a:prstGeom prst="rect">
            <a:avLst/>
          </a:prstGeom>
          <a:noFill/>
          <a:ln w="9525">
            <a:noFill/>
            <a:miter lim="800000"/>
            <a:headEnd/>
            <a:tailEnd/>
          </a:ln>
        </p:spPr>
        <p:txBody>
          <a:bodyPr>
            <a:spAutoFit/>
          </a:bodyPr>
          <a:lstStyle/>
          <a:p>
            <a:pPr algn="ctr" rtl="1"/>
            <a:r>
              <a:rPr lang="ar-EG" sz="1000" dirty="0">
                <a:solidFill>
                  <a:schemeClr val="bg1"/>
                </a:solidFill>
                <a:latin typeface="Calibri" pitchFamily="34" charset="0"/>
              </a:rPr>
              <a:t>....................................................................................</a:t>
            </a:r>
          </a:p>
        </p:txBody>
      </p:sp>
      <p:sp>
        <p:nvSpPr>
          <p:cNvPr id="12" name="مربع نص 11"/>
          <p:cNvSpPr txBox="1">
            <a:spLocks noChangeArrowheads="1"/>
          </p:cNvSpPr>
          <p:nvPr/>
        </p:nvSpPr>
        <p:spPr bwMode="auto">
          <a:xfrm>
            <a:off x="4887414" y="3729045"/>
            <a:ext cx="3357563" cy="1016000"/>
          </a:xfrm>
          <a:prstGeom prst="rect">
            <a:avLst/>
          </a:prstGeom>
          <a:noFill/>
          <a:ln w="9525">
            <a:noFill/>
            <a:miter lim="800000"/>
            <a:headEnd/>
            <a:tailEnd/>
          </a:ln>
        </p:spPr>
        <p:txBody>
          <a:bodyPr>
            <a:spAutoFit/>
          </a:bodyPr>
          <a:lstStyle/>
          <a:p>
            <a:pPr algn="ctr" rtl="1"/>
            <a:r>
              <a:rPr lang="ar-EG" sz="6000" b="1" dirty="0">
                <a:solidFill>
                  <a:srgbClr val="C00000"/>
                </a:solidFill>
                <a:latin typeface="Calibri" pitchFamily="34" charset="0"/>
              </a:rPr>
              <a:t>الحَدَّادُ</a:t>
            </a:r>
          </a:p>
        </p:txBody>
      </p:sp>
      <p:pic>
        <p:nvPicPr>
          <p:cNvPr id="13" name="صورة 12" descr="44b38ae7bce1f0f37d304d5846480e64.jpg"/>
          <p:cNvPicPr>
            <a:picLocks noChangeAspect="1"/>
          </p:cNvPicPr>
          <p:nvPr/>
        </p:nvPicPr>
        <p:blipFill>
          <a:blip r:embed="rId7">
            <a:clrChange>
              <a:clrFrom>
                <a:srgbClr val="FFFFFF"/>
              </a:clrFrom>
              <a:clrTo>
                <a:srgbClr val="FFFFFF">
                  <a:alpha val="0"/>
                </a:srgbClr>
              </a:clrTo>
            </a:clrChange>
            <a:lum contrast="40000"/>
          </a:blip>
          <a:stretch>
            <a:fillRect/>
          </a:stretch>
        </p:blipFill>
        <p:spPr>
          <a:xfrm>
            <a:off x="1691633" y="2530607"/>
            <a:ext cx="3135481" cy="3680572"/>
          </a:xfrm>
          <a:prstGeom prst="rect">
            <a:avLst/>
          </a:prstGeom>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10" presetID="3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450" decel="100000" fill="hold"/>
                                        <p:tgtEl>
                                          <p:spTgt spid="9"/>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فى ورشتى.wav"/>
                                        </p:tgtEl>
                                      </p:cMediaNode>
                                    </p:audio>
                                  </p:sub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ennis.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الحداد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142875" y="476369"/>
            <a:ext cx="7858125" cy="868362"/>
          </a:xfrm>
          <a:prstGeom prst="rect">
            <a:avLst/>
          </a:prstGeom>
          <a:noFill/>
          <a:ln w="9525">
            <a:noFill/>
            <a:miter lim="800000"/>
            <a:headEnd/>
            <a:tailEnd/>
          </a:ln>
        </p:spPr>
        <p:txBody>
          <a:bodyPr anchor="ctr"/>
          <a:lstStyle/>
          <a:p>
            <a:pPr algn="r" rtl="1">
              <a:defRPr/>
            </a:pPr>
            <a:r>
              <a:rPr lang="ar-EG" sz="4000" b="1" dirty="0">
                <a:solidFill>
                  <a:srgbClr val="0070C0"/>
                </a:solidFill>
                <a:latin typeface="+mj-lt"/>
                <a:ea typeface="+mj-ea"/>
                <a:cs typeface="+mj-cs"/>
              </a:rPr>
              <a:t>أ- أَقْرَأُ العِبَاراتِ؛ لأَتَعَرَّفَ أَصْحَابِ المِهَنِ:</a:t>
            </a:r>
          </a:p>
        </p:txBody>
      </p:sp>
      <p:sp>
        <p:nvSpPr>
          <p:cNvPr id="6" name="عنوان 1"/>
          <p:cNvSpPr txBox="1">
            <a:spLocks/>
          </p:cNvSpPr>
          <p:nvPr/>
        </p:nvSpPr>
        <p:spPr>
          <a:xfrm>
            <a:off x="8016378" y="53196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a:t>
            </a:r>
          </a:p>
        </p:txBody>
      </p:sp>
      <p:sp>
        <p:nvSpPr>
          <p:cNvPr id="8" name="دبوس زينة 7"/>
          <p:cNvSpPr/>
          <p:nvPr/>
        </p:nvSpPr>
        <p:spPr>
          <a:xfrm>
            <a:off x="843829" y="1305854"/>
            <a:ext cx="7599218" cy="1097627"/>
          </a:xfrm>
          <a:prstGeom prst="plaque">
            <a:avLst/>
          </a:prstGeom>
          <a:solidFill>
            <a:schemeClr val="tx2">
              <a:lumMod val="75000"/>
              <a:alpha val="63922"/>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dirty="0"/>
          </a:p>
        </p:txBody>
      </p:sp>
      <p:sp>
        <p:nvSpPr>
          <p:cNvPr id="9" name="مربع نص 8"/>
          <p:cNvSpPr txBox="1">
            <a:spLocks noChangeArrowheads="1"/>
          </p:cNvSpPr>
          <p:nvPr/>
        </p:nvSpPr>
        <p:spPr bwMode="auto">
          <a:xfrm>
            <a:off x="1409081" y="1481688"/>
            <a:ext cx="6468714" cy="707886"/>
          </a:xfrm>
          <a:prstGeom prst="rect">
            <a:avLst/>
          </a:prstGeom>
          <a:noFill/>
          <a:ln w="9525">
            <a:noFill/>
            <a:miter lim="800000"/>
            <a:headEnd/>
            <a:tailEnd/>
          </a:ln>
        </p:spPr>
        <p:txBody>
          <a:bodyPr wrap="square">
            <a:spAutoFit/>
          </a:bodyPr>
          <a:lstStyle/>
          <a:p>
            <a:pPr algn="ctr" rtl="1"/>
            <a:r>
              <a:rPr lang="ar-SA" sz="4000" b="1" dirty="0">
                <a:solidFill>
                  <a:schemeClr val="bg1"/>
                </a:solidFill>
              </a:rPr>
              <a:t>ع</a:t>
            </a:r>
            <a:r>
              <a:rPr lang="ar-EG" sz="4000" b="1" dirty="0">
                <a:solidFill>
                  <a:schemeClr val="bg1"/>
                </a:solidFill>
              </a:rPr>
              <a:t>َ</a:t>
            </a:r>
            <a:r>
              <a:rPr lang="ar-SA" sz="4000" b="1" dirty="0">
                <a:solidFill>
                  <a:schemeClr val="bg1"/>
                </a:solidFill>
              </a:rPr>
              <a:t>م</a:t>
            </a:r>
            <a:r>
              <a:rPr lang="ar-EG" sz="4000" b="1" dirty="0">
                <a:solidFill>
                  <a:schemeClr val="bg1"/>
                </a:solidFill>
              </a:rPr>
              <a:t>َ</a:t>
            </a:r>
            <a:r>
              <a:rPr lang="ar-SA" sz="4000" b="1" dirty="0">
                <a:solidFill>
                  <a:schemeClr val="bg1"/>
                </a:solidFill>
              </a:rPr>
              <a:t>ل</a:t>
            </a:r>
            <a:r>
              <a:rPr lang="ar-EG" sz="4000" b="1" dirty="0">
                <a:solidFill>
                  <a:schemeClr val="bg1"/>
                </a:solidFill>
              </a:rPr>
              <a:t>ِ</a:t>
            </a:r>
            <a:r>
              <a:rPr lang="ar-SA" sz="4000" b="1" dirty="0">
                <a:solidFill>
                  <a:schemeClr val="bg1"/>
                </a:solidFill>
              </a:rPr>
              <a:t>ي ب</a:t>
            </a:r>
            <a:r>
              <a:rPr lang="ar-EG" sz="4000" b="1" dirty="0">
                <a:solidFill>
                  <a:schemeClr val="bg1"/>
                </a:solidFill>
              </a:rPr>
              <a:t>َ</a:t>
            </a:r>
            <a:r>
              <a:rPr lang="ar-SA" sz="4000" b="1" dirty="0">
                <a:solidFill>
                  <a:schemeClr val="bg1"/>
                </a:solidFill>
              </a:rPr>
              <a:t>ي</a:t>
            </a:r>
            <a:r>
              <a:rPr lang="ar-EG" sz="4000" b="1" dirty="0">
                <a:solidFill>
                  <a:schemeClr val="bg1"/>
                </a:solidFill>
              </a:rPr>
              <a:t>ْ</a:t>
            </a:r>
            <a:r>
              <a:rPr lang="ar-SA" sz="4000" b="1" dirty="0">
                <a:solidFill>
                  <a:schemeClr val="bg1"/>
                </a:solidFill>
              </a:rPr>
              <a:t>ن</a:t>
            </a:r>
            <a:r>
              <a:rPr lang="ar-EG" sz="4000" b="1" dirty="0">
                <a:solidFill>
                  <a:schemeClr val="bg1"/>
                </a:solidFill>
              </a:rPr>
              <a:t>َ</a:t>
            </a:r>
            <a:r>
              <a:rPr lang="ar-SA" sz="4000" b="1" dirty="0">
                <a:solidFill>
                  <a:schemeClr val="bg1"/>
                </a:solidFill>
              </a:rPr>
              <a:t> الس</a:t>
            </a:r>
            <a:r>
              <a:rPr lang="ar-EG" sz="4000" b="1" dirty="0">
                <a:solidFill>
                  <a:schemeClr val="bg1"/>
                </a:solidFill>
              </a:rPr>
              <a:t>ّ</a:t>
            </a:r>
            <a:r>
              <a:rPr lang="ar-SA" sz="4000" b="1" dirty="0">
                <a:solidFill>
                  <a:schemeClr val="bg1"/>
                </a:solidFill>
              </a:rPr>
              <a:t>م</a:t>
            </a:r>
            <a:r>
              <a:rPr lang="ar-EG" sz="4000" b="1" dirty="0">
                <a:solidFill>
                  <a:schemeClr val="bg1"/>
                </a:solidFill>
              </a:rPr>
              <a:t>َ</a:t>
            </a:r>
            <a:r>
              <a:rPr lang="ar-SA" sz="4000" b="1" dirty="0" err="1">
                <a:solidFill>
                  <a:schemeClr val="bg1"/>
                </a:solidFill>
              </a:rPr>
              <a:t>اء</a:t>
            </a:r>
            <a:r>
              <a:rPr lang="ar-EG" sz="4000" b="1" dirty="0">
                <a:solidFill>
                  <a:schemeClr val="bg1"/>
                </a:solidFill>
              </a:rPr>
              <a:t>ِ</a:t>
            </a:r>
            <a:r>
              <a:rPr lang="ar-SA" sz="4000" b="1" dirty="0">
                <a:solidFill>
                  <a:schemeClr val="bg1"/>
                </a:solidFill>
              </a:rPr>
              <a:t> </a:t>
            </a:r>
            <a:r>
              <a:rPr lang="ar-SA" sz="4000" b="1" dirty="0" err="1">
                <a:solidFill>
                  <a:schemeClr val="bg1"/>
                </a:solidFill>
              </a:rPr>
              <a:t>والأ</a:t>
            </a:r>
            <a:r>
              <a:rPr lang="ar-EG" sz="4000" b="1" dirty="0">
                <a:solidFill>
                  <a:schemeClr val="bg1"/>
                </a:solidFill>
              </a:rPr>
              <a:t>َ</a:t>
            </a:r>
            <a:r>
              <a:rPr lang="ar-SA" sz="4000" b="1" dirty="0">
                <a:solidFill>
                  <a:schemeClr val="bg1"/>
                </a:solidFill>
              </a:rPr>
              <a:t>ر</a:t>
            </a:r>
            <a:r>
              <a:rPr lang="ar-EG" sz="4000" b="1" dirty="0">
                <a:solidFill>
                  <a:schemeClr val="bg1"/>
                </a:solidFill>
              </a:rPr>
              <a:t>ْ</a:t>
            </a:r>
            <a:r>
              <a:rPr lang="ar-SA" sz="4000" b="1" dirty="0">
                <a:solidFill>
                  <a:schemeClr val="bg1"/>
                </a:solidFill>
              </a:rPr>
              <a:t>ض</a:t>
            </a:r>
            <a:r>
              <a:rPr lang="ar-EG" sz="4000" b="1" dirty="0">
                <a:solidFill>
                  <a:schemeClr val="bg1"/>
                </a:solidFill>
              </a:rPr>
              <a:t>ِ</a:t>
            </a:r>
            <a:r>
              <a:rPr lang="ar-SA" sz="4000" b="1" dirty="0">
                <a:solidFill>
                  <a:schemeClr val="bg1"/>
                </a:solidFill>
              </a:rPr>
              <a:t>.</a:t>
            </a:r>
            <a:endParaRPr lang="en-US" sz="4000" dirty="0">
              <a:solidFill>
                <a:schemeClr val="bg1"/>
              </a:solidFill>
            </a:endParaRPr>
          </a:p>
        </p:txBody>
      </p:sp>
      <p:sp>
        <p:nvSpPr>
          <p:cNvPr id="10" name="مربع نص 9"/>
          <p:cNvSpPr txBox="1">
            <a:spLocks noChangeArrowheads="1"/>
          </p:cNvSpPr>
          <p:nvPr/>
        </p:nvSpPr>
        <p:spPr bwMode="auto">
          <a:xfrm>
            <a:off x="3929058" y="5000636"/>
            <a:ext cx="4929187" cy="246221"/>
          </a:xfrm>
          <a:prstGeom prst="rect">
            <a:avLst/>
          </a:prstGeom>
          <a:noFill/>
          <a:ln w="9525">
            <a:noFill/>
            <a:miter lim="800000"/>
            <a:headEnd/>
            <a:tailEnd/>
          </a:ln>
        </p:spPr>
        <p:txBody>
          <a:bodyPr>
            <a:spAutoFit/>
          </a:bodyPr>
          <a:lstStyle/>
          <a:p>
            <a:pPr algn="ctr" rtl="1"/>
            <a:r>
              <a:rPr lang="ar-EG" sz="1000" dirty="0">
                <a:solidFill>
                  <a:srgbClr val="FF0000"/>
                </a:solidFill>
                <a:latin typeface="Calibri" pitchFamily="34" charset="0"/>
              </a:rPr>
              <a:t>....................................................................................</a:t>
            </a:r>
          </a:p>
        </p:txBody>
      </p:sp>
      <p:sp>
        <p:nvSpPr>
          <p:cNvPr id="11" name="مربع نص 10"/>
          <p:cNvSpPr txBox="1">
            <a:spLocks noChangeArrowheads="1"/>
          </p:cNvSpPr>
          <p:nvPr/>
        </p:nvSpPr>
        <p:spPr bwMode="auto">
          <a:xfrm>
            <a:off x="4643438" y="4572008"/>
            <a:ext cx="3357562" cy="1016000"/>
          </a:xfrm>
          <a:prstGeom prst="rect">
            <a:avLst/>
          </a:prstGeom>
          <a:noFill/>
          <a:ln w="9525">
            <a:noFill/>
            <a:miter lim="800000"/>
            <a:headEnd/>
            <a:tailEnd/>
          </a:ln>
        </p:spPr>
        <p:txBody>
          <a:bodyPr>
            <a:spAutoFit/>
          </a:bodyPr>
          <a:lstStyle/>
          <a:p>
            <a:pPr algn="ctr" rtl="1"/>
            <a:r>
              <a:rPr lang="ar-EG" sz="6000" b="1" dirty="0">
                <a:solidFill>
                  <a:srgbClr val="C00000"/>
                </a:solidFill>
                <a:latin typeface="Calibri" pitchFamily="34" charset="0"/>
              </a:rPr>
              <a:t>الطَيَّارُ</a:t>
            </a:r>
          </a:p>
        </p:txBody>
      </p:sp>
      <p:pic>
        <p:nvPicPr>
          <p:cNvPr id="12" name="Picture 5"/>
          <p:cNvPicPr>
            <a:picLocks noChangeAspect="1" noChangeArrowheads="1"/>
          </p:cNvPicPr>
          <p:nvPr/>
        </p:nvPicPr>
        <p:blipFill>
          <a:blip r:embed="rId7" cstate="print">
            <a:lum bright="10000" contrast="40000"/>
          </a:blip>
          <a:stretch>
            <a:fillRect/>
          </a:stretch>
        </p:blipFill>
        <p:spPr bwMode="auto">
          <a:xfrm flipH="1">
            <a:off x="782182" y="2680877"/>
            <a:ext cx="3504066" cy="3273663"/>
          </a:xfrm>
          <a:prstGeom prst="rect">
            <a:avLst/>
          </a:prstGeom>
          <a:ln>
            <a:noFill/>
          </a:ln>
          <a:effectLst>
            <a:softEdge rad="112500"/>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lane.wav"/>
                                        </p:tgtEl>
                                      </p:cMediaNode>
                                    </p:audio>
                                  </p:subTnLst>
                                </p:cTn>
                              </p:par>
                              <p:par>
                                <p:cTn id="10" presetID="3"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plane.wav"/>
                                        </p:tgtEl>
                                      </p:cMediaNode>
                                    </p:audio>
                                  </p:subTnLst>
                                </p:cTn>
                              </p:par>
                              <p:par>
                                <p:cTn id="13" presetID="37"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450" decel="100000" fill="hold"/>
                                        <p:tgtEl>
                                          <p:spTgt spid="9"/>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عملى بين السماء والارض.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ennis.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الطي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108491" y="413103"/>
            <a:ext cx="7858125" cy="868362"/>
          </a:xfrm>
          <a:prstGeom prst="rect">
            <a:avLst/>
          </a:prstGeom>
          <a:noFill/>
          <a:ln w="9525">
            <a:noFill/>
            <a:miter lim="800000"/>
            <a:headEnd/>
            <a:tailEnd/>
          </a:ln>
        </p:spPr>
        <p:txBody>
          <a:bodyPr anchor="ctr"/>
          <a:lstStyle/>
          <a:p>
            <a:pPr algn="r" rtl="1">
              <a:defRPr/>
            </a:pPr>
            <a:r>
              <a:rPr lang="ar-EG" sz="4000" b="1" dirty="0">
                <a:solidFill>
                  <a:srgbClr val="0070C0"/>
                </a:solidFill>
                <a:latin typeface="+mj-lt"/>
                <a:ea typeface="+mj-ea"/>
                <a:cs typeface="+mj-cs"/>
              </a:rPr>
              <a:t>أَقْرَأُ العِبَاراتِ؛ لأَتَعَرَّفَ أَصْحَابِ المِهَنِ:</a:t>
            </a:r>
          </a:p>
        </p:txBody>
      </p:sp>
      <p:sp>
        <p:nvSpPr>
          <p:cNvPr id="6" name="عنوان 1"/>
          <p:cNvSpPr txBox="1">
            <a:spLocks/>
          </p:cNvSpPr>
          <p:nvPr/>
        </p:nvSpPr>
        <p:spPr>
          <a:xfrm>
            <a:off x="7966616" y="654002"/>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a:t>
            </a:r>
          </a:p>
        </p:txBody>
      </p:sp>
      <p:sp>
        <p:nvSpPr>
          <p:cNvPr id="8" name="دبوس زينة 7"/>
          <p:cNvSpPr/>
          <p:nvPr/>
        </p:nvSpPr>
        <p:spPr>
          <a:xfrm>
            <a:off x="629838" y="1285851"/>
            <a:ext cx="7527210" cy="1428760"/>
          </a:xfrm>
          <a:prstGeom prst="plaque">
            <a:avLst/>
          </a:prstGeom>
          <a:solidFill>
            <a:schemeClr val="tx2">
              <a:lumMod val="75000"/>
              <a:alpha val="63922"/>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dirty="0"/>
          </a:p>
        </p:txBody>
      </p:sp>
      <p:sp>
        <p:nvSpPr>
          <p:cNvPr id="9" name="مربع نص 8"/>
          <p:cNvSpPr txBox="1">
            <a:spLocks noChangeArrowheads="1"/>
          </p:cNvSpPr>
          <p:nvPr/>
        </p:nvSpPr>
        <p:spPr bwMode="auto">
          <a:xfrm>
            <a:off x="345177" y="1597389"/>
            <a:ext cx="7871225" cy="707886"/>
          </a:xfrm>
          <a:prstGeom prst="rect">
            <a:avLst/>
          </a:prstGeom>
          <a:noFill/>
          <a:ln w="9525">
            <a:noFill/>
            <a:miter lim="800000"/>
            <a:headEnd/>
            <a:tailEnd/>
          </a:ln>
        </p:spPr>
        <p:txBody>
          <a:bodyPr wrap="square">
            <a:spAutoFit/>
          </a:bodyPr>
          <a:lstStyle/>
          <a:p>
            <a:pPr algn="ctr" rtl="1"/>
            <a:r>
              <a:rPr lang="ar-SA" sz="4000" b="1" dirty="0">
                <a:solidFill>
                  <a:schemeClr val="bg1"/>
                </a:solidFill>
              </a:rPr>
              <a:t>أ</a:t>
            </a:r>
            <a:r>
              <a:rPr lang="ar-EG" sz="4000" b="1" dirty="0">
                <a:solidFill>
                  <a:schemeClr val="bg1"/>
                </a:solidFill>
              </a:rPr>
              <a:t>َ</a:t>
            </a:r>
            <a:r>
              <a:rPr lang="ar-SA" sz="4000" b="1" dirty="0">
                <a:solidFill>
                  <a:schemeClr val="bg1"/>
                </a:solidFill>
              </a:rPr>
              <a:t>ص</a:t>
            </a:r>
            <a:r>
              <a:rPr lang="ar-EG" sz="4000" b="1" dirty="0">
                <a:solidFill>
                  <a:schemeClr val="bg1"/>
                </a:solidFill>
              </a:rPr>
              <a:t>ْ</a:t>
            </a:r>
            <a:r>
              <a:rPr lang="ar-SA" sz="4000" b="1" dirty="0">
                <a:solidFill>
                  <a:schemeClr val="bg1"/>
                </a:solidFill>
              </a:rPr>
              <a:t>ن</a:t>
            </a:r>
            <a:r>
              <a:rPr lang="ar-EG" sz="4000" b="1" dirty="0">
                <a:solidFill>
                  <a:schemeClr val="bg1"/>
                </a:solidFill>
              </a:rPr>
              <a:t>َ</a:t>
            </a:r>
            <a:r>
              <a:rPr lang="ar-SA" sz="4000" b="1" dirty="0">
                <a:solidFill>
                  <a:schemeClr val="bg1"/>
                </a:solidFill>
              </a:rPr>
              <a:t>ع</a:t>
            </a:r>
            <a:r>
              <a:rPr lang="ar-EG" sz="4000" b="1" dirty="0">
                <a:solidFill>
                  <a:schemeClr val="bg1"/>
                </a:solidFill>
              </a:rPr>
              <a:t>ُ</a:t>
            </a:r>
            <a:r>
              <a:rPr lang="ar-SA" sz="4000" b="1" dirty="0">
                <a:solidFill>
                  <a:schemeClr val="bg1"/>
                </a:solidFill>
              </a:rPr>
              <a:t> ط</a:t>
            </a:r>
            <a:r>
              <a:rPr lang="ar-EG" sz="4000" b="1" dirty="0">
                <a:solidFill>
                  <a:schemeClr val="bg1"/>
                </a:solidFill>
              </a:rPr>
              <a:t>َ</a:t>
            </a:r>
            <a:r>
              <a:rPr lang="ar-SA" sz="4000" b="1" dirty="0">
                <a:solidFill>
                  <a:schemeClr val="bg1"/>
                </a:solidFill>
              </a:rPr>
              <a:t>ع</a:t>
            </a:r>
            <a:r>
              <a:rPr lang="ar-EG" sz="4000" b="1" dirty="0">
                <a:solidFill>
                  <a:schemeClr val="bg1"/>
                </a:solidFill>
              </a:rPr>
              <a:t>َ</a:t>
            </a:r>
            <a:r>
              <a:rPr lang="ar-SA" sz="4000" b="1" dirty="0">
                <a:solidFill>
                  <a:schemeClr val="bg1"/>
                </a:solidFill>
              </a:rPr>
              <a:t>ام</a:t>
            </a:r>
            <a:r>
              <a:rPr lang="ar-EG" sz="4000" b="1" dirty="0">
                <a:solidFill>
                  <a:schemeClr val="bg1"/>
                </a:solidFill>
              </a:rPr>
              <a:t>َ</a:t>
            </a:r>
            <a:r>
              <a:rPr lang="ar-SA" sz="4000" b="1" dirty="0">
                <a:solidFill>
                  <a:schemeClr val="bg1"/>
                </a:solidFill>
              </a:rPr>
              <a:t>اً لا ي</a:t>
            </a:r>
            <a:r>
              <a:rPr lang="ar-EG" sz="4000" b="1" dirty="0">
                <a:solidFill>
                  <a:schemeClr val="bg1"/>
                </a:solidFill>
              </a:rPr>
              <a:t>َسْتَغْنِي</a:t>
            </a:r>
            <a:r>
              <a:rPr lang="ar-SA" sz="4000" b="1" dirty="0">
                <a:solidFill>
                  <a:schemeClr val="bg1"/>
                </a:solidFill>
              </a:rPr>
              <a:t> ع</a:t>
            </a:r>
            <a:r>
              <a:rPr lang="ar-EG" sz="4000" b="1" dirty="0">
                <a:solidFill>
                  <a:schemeClr val="bg1"/>
                </a:solidFill>
              </a:rPr>
              <a:t>َ</a:t>
            </a:r>
            <a:r>
              <a:rPr lang="ar-SA" sz="4000" b="1" dirty="0">
                <a:solidFill>
                  <a:schemeClr val="bg1"/>
                </a:solidFill>
              </a:rPr>
              <a:t>ن</a:t>
            </a:r>
            <a:r>
              <a:rPr lang="ar-EG" sz="4000" b="1" dirty="0">
                <a:solidFill>
                  <a:schemeClr val="bg1"/>
                </a:solidFill>
              </a:rPr>
              <a:t>ْ</a:t>
            </a:r>
            <a:r>
              <a:rPr lang="ar-SA" sz="4000" b="1" dirty="0">
                <a:solidFill>
                  <a:schemeClr val="bg1"/>
                </a:solidFill>
              </a:rPr>
              <a:t>ه</a:t>
            </a:r>
            <a:r>
              <a:rPr lang="ar-EG" sz="4000" b="1" dirty="0">
                <a:solidFill>
                  <a:schemeClr val="bg1"/>
                </a:solidFill>
              </a:rPr>
              <a:t>ُ</a:t>
            </a:r>
            <a:r>
              <a:rPr lang="ar-SA" sz="4000" b="1" dirty="0">
                <a:solidFill>
                  <a:schemeClr val="bg1"/>
                </a:solidFill>
              </a:rPr>
              <a:t> الن</a:t>
            </a:r>
            <a:r>
              <a:rPr lang="ar-EG" sz="4000" b="1" dirty="0">
                <a:solidFill>
                  <a:schemeClr val="bg1"/>
                </a:solidFill>
              </a:rPr>
              <a:t>َّ</a:t>
            </a:r>
            <a:r>
              <a:rPr lang="ar-SA" sz="4000" b="1" dirty="0">
                <a:solidFill>
                  <a:schemeClr val="bg1"/>
                </a:solidFill>
              </a:rPr>
              <a:t>اس</a:t>
            </a:r>
            <a:r>
              <a:rPr lang="ar-EG" sz="4000" b="1" dirty="0">
                <a:solidFill>
                  <a:schemeClr val="bg1"/>
                </a:solidFill>
              </a:rPr>
              <a:t>ُ</a:t>
            </a:r>
            <a:r>
              <a:rPr lang="ar-SA" sz="4000" b="1" dirty="0">
                <a:solidFill>
                  <a:schemeClr val="bg1"/>
                </a:solidFill>
              </a:rPr>
              <a:t> ي</a:t>
            </a:r>
            <a:r>
              <a:rPr lang="ar-EG" sz="4000" b="1" dirty="0">
                <a:solidFill>
                  <a:schemeClr val="bg1"/>
                </a:solidFill>
              </a:rPr>
              <a:t>َ</a:t>
            </a:r>
            <a:r>
              <a:rPr lang="ar-SA" sz="4000" b="1" dirty="0" err="1">
                <a:solidFill>
                  <a:schemeClr val="bg1"/>
                </a:solidFill>
              </a:rPr>
              <a:t>وم</a:t>
            </a:r>
            <a:r>
              <a:rPr lang="ar-EG" sz="4000" b="1" dirty="0">
                <a:solidFill>
                  <a:schemeClr val="bg1"/>
                </a:solidFill>
              </a:rPr>
              <a:t>َ</a:t>
            </a:r>
            <a:r>
              <a:rPr lang="ar-SA" sz="4000" b="1" dirty="0">
                <a:solidFill>
                  <a:schemeClr val="bg1"/>
                </a:solidFill>
              </a:rPr>
              <a:t>اً و</a:t>
            </a:r>
            <a:r>
              <a:rPr lang="ar-EG" sz="4000" b="1" dirty="0">
                <a:solidFill>
                  <a:schemeClr val="bg1"/>
                </a:solidFill>
              </a:rPr>
              <a:t>َ</a:t>
            </a:r>
            <a:r>
              <a:rPr lang="ar-SA" sz="4000" b="1" dirty="0">
                <a:solidFill>
                  <a:schemeClr val="bg1"/>
                </a:solidFill>
              </a:rPr>
              <a:t>اح</a:t>
            </a:r>
            <a:r>
              <a:rPr lang="ar-EG" sz="4000" b="1" dirty="0">
                <a:solidFill>
                  <a:schemeClr val="bg1"/>
                </a:solidFill>
              </a:rPr>
              <a:t>ِ</a:t>
            </a:r>
            <a:r>
              <a:rPr lang="ar-SA" sz="4000" b="1" dirty="0" err="1">
                <a:solidFill>
                  <a:schemeClr val="bg1"/>
                </a:solidFill>
              </a:rPr>
              <a:t>داً</a:t>
            </a:r>
            <a:r>
              <a:rPr lang="ar-EG" sz="4000" b="1" dirty="0">
                <a:solidFill>
                  <a:schemeClr val="bg1"/>
                </a:solidFill>
              </a:rPr>
              <a:t>.</a:t>
            </a:r>
            <a:endParaRPr lang="en-US" sz="4000" dirty="0">
              <a:solidFill>
                <a:schemeClr val="bg1"/>
              </a:solidFill>
            </a:endParaRPr>
          </a:p>
        </p:txBody>
      </p:sp>
      <p:sp>
        <p:nvSpPr>
          <p:cNvPr id="10" name="مربع نص 9"/>
          <p:cNvSpPr txBox="1">
            <a:spLocks noChangeArrowheads="1"/>
          </p:cNvSpPr>
          <p:nvPr/>
        </p:nvSpPr>
        <p:spPr bwMode="auto">
          <a:xfrm>
            <a:off x="3929058" y="4786322"/>
            <a:ext cx="4929188" cy="246221"/>
          </a:xfrm>
          <a:prstGeom prst="rect">
            <a:avLst/>
          </a:prstGeom>
          <a:noFill/>
          <a:ln w="9525">
            <a:noFill/>
            <a:miter lim="800000"/>
            <a:headEnd/>
            <a:tailEnd/>
          </a:ln>
        </p:spPr>
        <p:txBody>
          <a:bodyPr>
            <a:spAutoFit/>
          </a:bodyPr>
          <a:lstStyle/>
          <a:p>
            <a:pPr algn="ctr" rtl="1"/>
            <a:r>
              <a:rPr lang="ar-EG" sz="1000" dirty="0">
                <a:solidFill>
                  <a:srgbClr val="FF0000"/>
                </a:solidFill>
                <a:latin typeface="Calibri" pitchFamily="34" charset="0"/>
              </a:rPr>
              <a:t>....................................................................................</a:t>
            </a:r>
          </a:p>
        </p:txBody>
      </p:sp>
      <p:sp>
        <p:nvSpPr>
          <p:cNvPr id="11" name="مربع نص 10"/>
          <p:cNvSpPr txBox="1">
            <a:spLocks noChangeArrowheads="1"/>
          </p:cNvSpPr>
          <p:nvPr/>
        </p:nvSpPr>
        <p:spPr bwMode="auto">
          <a:xfrm>
            <a:off x="4786314" y="4286256"/>
            <a:ext cx="3357563" cy="1016000"/>
          </a:xfrm>
          <a:prstGeom prst="rect">
            <a:avLst/>
          </a:prstGeom>
          <a:noFill/>
          <a:ln w="9525">
            <a:noFill/>
            <a:miter lim="800000"/>
            <a:headEnd/>
            <a:tailEnd/>
          </a:ln>
        </p:spPr>
        <p:txBody>
          <a:bodyPr>
            <a:spAutoFit/>
          </a:bodyPr>
          <a:lstStyle/>
          <a:p>
            <a:pPr algn="ctr" rtl="1"/>
            <a:r>
              <a:rPr lang="ar-EG" sz="6000" b="1" dirty="0">
                <a:solidFill>
                  <a:srgbClr val="FF0000"/>
                </a:solidFill>
              </a:rPr>
              <a:t>الطَّاهِي</a:t>
            </a:r>
            <a:endParaRPr lang="en-US" sz="6000" dirty="0">
              <a:solidFill>
                <a:srgbClr val="FF0000"/>
              </a:solidFill>
            </a:endParaRPr>
          </a:p>
        </p:txBody>
      </p:sp>
      <p:pic>
        <p:nvPicPr>
          <p:cNvPr id="12" name="صورة 11" descr="81451a497d9ea1fde5be0cdf3f3f9ff4.jpg"/>
          <p:cNvPicPr>
            <a:picLocks noChangeAspect="1"/>
          </p:cNvPicPr>
          <p:nvPr/>
        </p:nvPicPr>
        <p:blipFill>
          <a:blip r:embed="rId7">
            <a:lum bright="-10000" contrast="40000"/>
          </a:blip>
          <a:stretch>
            <a:fillRect/>
          </a:stretch>
        </p:blipFill>
        <p:spPr>
          <a:xfrm>
            <a:off x="887604" y="2719745"/>
            <a:ext cx="3376640" cy="3234819"/>
          </a:xfrm>
          <a:prstGeom prst="rect">
            <a:avLst/>
          </a:prstGeom>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UNCH_WH.WAV"/>
                                        </p:tgtEl>
                                      </p:cMediaNode>
                                    </p:audio>
                                  </p:subTnLst>
                                </p:cTn>
                              </p:par>
                              <p:par>
                                <p:cTn id="10" presetID="3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450" decel="100000" fill="hold"/>
                                        <p:tgtEl>
                                          <p:spTgt spid="9"/>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اصنع طعاما لا.wav"/>
                                        </p:tgtEl>
                                      </p:cMediaNode>
                                    </p:audio>
                                  </p:sub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ennis.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الطاهى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513" y="548680"/>
            <a:ext cx="7408887" cy="592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76547">
            <a:off x="1811092" y="1481883"/>
            <a:ext cx="3193021" cy="3170099"/>
          </a:xfrm>
          <a:prstGeom prst="rect">
            <a:avLst/>
          </a:prstGeom>
          <a:noFill/>
        </p:spPr>
        <p:txBody>
          <a:bodyPr wrap="square" rtlCol="1">
            <a:spAutoFit/>
          </a:bodyPr>
          <a:lstStyle/>
          <a:p>
            <a:pPr algn="ct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أقرأ الآيات الكريمة الآتية ثم أستنتج منها اسم النبي والحرفة التي كان يزاولها:</a:t>
            </a:r>
          </a:p>
        </p:txBody>
      </p:sp>
    </p:spTree>
    <p:extLst>
      <p:ext uri="{BB962C8B-B14F-4D97-AF65-F5344CB8AC3E}">
        <p14:creationId xmlns:p14="http://schemas.microsoft.com/office/powerpoint/2010/main" val="3396177687"/>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p:nvPr/>
        </p:nvSpPr>
        <p:spPr>
          <a:xfrm>
            <a:off x="607084" y="908137"/>
            <a:ext cx="8028384" cy="191969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15000"/>
              </a:lnSpc>
              <a:spcAft>
                <a:spcPts val="1000"/>
              </a:spcAft>
            </a:pPr>
            <a:r>
              <a:rPr lang="ar-EG" sz="2800" b="1" dirty="0"/>
              <a:t>قال تعالي: </a:t>
            </a:r>
            <a:r>
              <a:rPr lang="ar-SA" sz="3200" b="1" dirty="0">
                <a:solidFill>
                  <a:srgbClr val="FF0000"/>
                </a:solidFill>
                <a:latin typeface="Times New Roman" panose="02020603050405020304" pitchFamily="18" charset="0"/>
                <a:ea typeface="Calibri" panose="020F0502020204030204" pitchFamily="34" charset="0"/>
                <a:cs typeface="Traditional Arabic" panose="02020603050405020304" pitchFamily="18" charset="-78"/>
              </a:rPr>
              <a:t>﴿وَيَصْنَعُ الْفُلْكَ وَكُلَّمَا مَرَّ عَلَيْهِ مَلَأٌ مِنْ قَوْمِهِ سَخِرُوا مِنْهُ قَالَ إِنْ تَسْخَرُوا مِنَّا فَإِنَّا نَسْخَرُ مِنْكُمْ كَمَا تَسْخَرُونَ﴾ </a:t>
            </a:r>
            <a:r>
              <a:rPr lang="ar-SA" sz="32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[هود:38]</a:t>
            </a:r>
            <a:endParaRPr lang="en-US" sz="32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algn="ctr" rtl="1">
              <a:lnSpc>
                <a:spcPct val="150000"/>
              </a:lnSpc>
            </a:pPr>
            <a:r>
              <a:rPr lang="ar-EG" sz="2800" b="1" dirty="0"/>
              <a:t>......................................................................</a:t>
            </a:r>
          </a:p>
        </p:txBody>
      </p:sp>
      <p:sp>
        <p:nvSpPr>
          <p:cNvPr id="13" name="TextBox 2"/>
          <p:cNvSpPr txBox="1"/>
          <p:nvPr/>
        </p:nvSpPr>
        <p:spPr>
          <a:xfrm>
            <a:off x="2788558" y="2232429"/>
            <a:ext cx="3871573" cy="584775"/>
          </a:xfrm>
          <a:prstGeom prst="rect">
            <a:avLst/>
          </a:prstGeom>
          <a:noFill/>
        </p:spPr>
        <p:txBody>
          <a:bodyPr wrap="none" rtlCol="1">
            <a:spAutoFit/>
          </a:bodyPr>
          <a:lstStyle/>
          <a:p>
            <a:r>
              <a:rPr lang="ar-EG" sz="3200" b="1" dirty="0">
                <a:ln w="0"/>
                <a:solidFill>
                  <a:schemeClr val="accent1"/>
                </a:solidFill>
              </a:rPr>
              <a:t>نوح عليه السلام، كان نجاراً</a:t>
            </a:r>
          </a:p>
        </p:txBody>
      </p:sp>
      <p:sp>
        <p:nvSpPr>
          <p:cNvPr id="18" name="TextBox 13"/>
          <p:cNvSpPr txBox="1"/>
          <p:nvPr/>
        </p:nvSpPr>
        <p:spPr>
          <a:xfrm>
            <a:off x="621071" y="3012053"/>
            <a:ext cx="8051742" cy="273927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15000"/>
              </a:lnSpc>
              <a:spcAft>
                <a:spcPts val="1000"/>
              </a:spcAft>
            </a:pPr>
            <a:r>
              <a:rPr lang="ar-EG" sz="3200" b="1" dirty="0"/>
              <a:t>قال تعالي: </a:t>
            </a:r>
            <a:r>
              <a:rPr lang="ar-SA" sz="3200" b="1" dirty="0">
                <a:solidFill>
                  <a:srgbClr val="FF0000"/>
                </a:solidFill>
                <a:latin typeface="Times New Roman" panose="02020603050405020304" pitchFamily="18" charset="0"/>
                <a:ea typeface="Calibri" panose="020F0502020204030204" pitchFamily="34" charset="0"/>
                <a:cs typeface="Traditional Arabic" panose="02020603050405020304" pitchFamily="18" charset="-78"/>
              </a:rPr>
              <a:t>﴿وَعَلَّمْنَاهُ صَنْعَةَ لَبُوسٍ لَكُمْ لِتُحْصِنَكُمْ مِنْ بَأْسِكُمْ فَهَلْ أَنْتُمْ شَاكِرُونَ﴾ </a:t>
            </a:r>
            <a:r>
              <a:rPr lang="ar-SA" sz="32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[الأنبياء:80]</a:t>
            </a:r>
            <a:endParaRPr lang="en-US" sz="32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algn="ctr" rtl="1">
              <a:lnSpc>
                <a:spcPct val="150000"/>
              </a:lnSpc>
            </a:pPr>
            <a:r>
              <a:rPr lang="ar-EG" sz="3200" b="1" dirty="0"/>
              <a:t>......................................................................</a:t>
            </a:r>
          </a:p>
        </p:txBody>
      </p:sp>
      <p:sp>
        <p:nvSpPr>
          <p:cNvPr id="19" name="TextBox 14"/>
          <p:cNvSpPr txBox="1"/>
          <p:nvPr/>
        </p:nvSpPr>
        <p:spPr>
          <a:xfrm>
            <a:off x="1676417" y="4380525"/>
            <a:ext cx="5941050" cy="584775"/>
          </a:xfrm>
          <a:prstGeom prst="rect">
            <a:avLst/>
          </a:prstGeom>
          <a:noFill/>
        </p:spPr>
        <p:txBody>
          <a:bodyPr wrap="none" rtlCol="1">
            <a:spAutoFit/>
          </a:bodyPr>
          <a:lstStyle/>
          <a:p>
            <a:pPr algn="ctr"/>
            <a:r>
              <a:rPr lang="ar-EG" sz="3200" b="1" dirty="0">
                <a:ln w="0"/>
                <a:solidFill>
                  <a:schemeClr val="accent1"/>
                </a:solidFill>
              </a:rPr>
              <a:t>داود عليه السلام، كان حداداً يصنع الدروع</a:t>
            </a: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
                                            <p:txEl>
                                              <p:pRg st="0" end="0"/>
                                            </p:txEl>
                                          </p:spTgt>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p:cTn id="2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9552" y="548680"/>
            <a:ext cx="8136904" cy="5495958"/>
          </a:xfrm>
          <a:prstGeom prst="rect">
            <a:avLst/>
          </a:prstGeom>
        </p:spPr>
      </p:pic>
      <p:sp>
        <p:nvSpPr>
          <p:cNvPr id="5" name="مربع نص 4"/>
          <p:cNvSpPr txBox="1"/>
          <p:nvPr/>
        </p:nvSpPr>
        <p:spPr>
          <a:xfrm>
            <a:off x="1619672" y="1412776"/>
            <a:ext cx="6338003" cy="3046988"/>
          </a:xfrm>
          <a:prstGeom prst="rect">
            <a:avLst/>
          </a:prstGeom>
          <a:noFill/>
        </p:spPr>
        <p:txBody>
          <a:bodyPr wrap="square" rtlCol="1">
            <a:spAutoFit/>
          </a:bodyPr>
          <a:lstStyle/>
          <a:p>
            <a:pPr algn="justLow" rtl="1"/>
            <a:r>
              <a:rPr lang="ar-EG" sz="2400" b="1" dirty="0">
                <a:solidFill>
                  <a:srgbClr val="FF0000"/>
                </a:solidFill>
              </a:rPr>
              <a:t>أسرتي العزيزة</a:t>
            </a:r>
          </a:p>
          <a:p>
            <a:pPr algn="justLow" rtl="1"/>
            <a:r>
              <a:rPr lang="ar-EG" sz="2400" b="1" dirty="0"/>
              <a:t>سأبدأ اليوم دراسة الوحدة الرابعة، أتعلم فيها الكثير من المعارف والمهارات من خلال نصوص تدور حول محور (حرف ومهن) وهذا نشاط أودُّ منك أسرتي العزيزة مشاركتي في تنفيذه، ولكم مني خالص الحب والتقدير. ابنكم/ ابنتكم.</a:t>
            </a:r>
          </a:p>
          <a:p>
            <a:pPr algn="justLow" rtl="1"/>
            <a:r>
              <a:rPr lang="ar-EG" sz="2400" b="1" dirty="0">
                <a:solidFill>
                  <a:srgbClr val="FF0000"/>
                </a:solidFill>
              </a:rPr>
              <a:t>النشاط:</a:t>
            </a:r>
          </a:p>
          <a:p>
            <a:pPr algn="justLow" rtl="1"/>
            <a:r>
              <a:rPr lang="ar-EG" sz="2400" b="1" dirty="0"/>
              <a:t>اسأل ابنك/ ابنتك عن المهنة التي يتمنى أن يمارسها مستقبلًا، وسبب اختياره لها.</a:t>
            </a: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p:cNvSpPr txBox="1"/>
          <p:nvPr/>
        </p:nvSpPr>
        <p:spPr>
          <a:xfrm>
            <a:off x="683568" y="1268760"/>
            <a:ext cx="7830720" cy="214219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15000"/>
              </a:lnSpc>
              <a:spcAft>
                <a:spcPts val="1000"/>
              </a:spcAft>
            </a:pPr>
            <a:r>
              <a:rPr lang="ar-EG" sz="3200" b="1" dirty="0"/>
              <a:t>قال تعالى: </a:t>
            </a:r>
            <a:r>
              <a:rPr lang="ar-SA" sz="3600" b="1" dirty="0">
                <a:solidFill>
                  <a:srgbClr val="FF0000"/>
                </a:solidFill>
                <a:latin typeface="Times New Roman" panose="02020603050405020304" pitchFamily="18" charset="0"/>
                <a:ea typeface="Calibri" panose="020F0502020204030204" pitchFamily="34" charset="0"/>
                <a:cs typeface="Traditional Arabic" panose="02020603050405020304" pitchFamily="18" charset="-78"/>
              </a:rPr>
              <a:t>﴿قَالَ هِيَ عَصَايَ أَتَوَكَّأُ عَلَيْهَا وَأَهُشُّ بِهَا عَلَى غَنَمِي وَلِيَ فِيهَا مَآرِبُ أُخْرَى﴾</a:t>
            </a:r>
            <a:r>
              <a:rPr lang="ar-SA" sz="3600" b="1"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[طه:18]</a:t>
            </a:r>
            <a:endParaRPr lang="ar-EG" sz="3200" b="1" dirty="0"/>
          </a:p>
          <a:p>
            <a:pPr algn="ctr" rtl="1">
              <a:lnSpc>
                <a:spcPct val="150000"/>
              </a:lnSpc>
            </a:pPr>
            <a:r>
              <a:rPr lang="ar-EG" sz="3200" b="1" dirty="0"/>
              <a:t>...................................................................</a:t>
            </a:r>
          </a:p>
        </p:txBody>
      </p:sp>
      <p:sp>
        <p:nvSpPr>
          <p:cNvPr id="21" name="TextBox 16"/>
          <p:cNvSpPr txBox="1"/>
          <p:nvPr/>
        </p:nvSpPr>
        <p:spPr>
          <a:xfrm>
            <a:off x="2201476" y="2849789"/>
            <a:ext cx="4794903" cy="584775"/>
          </a:xfrm>
          <a:prstGeom prst="rect">
            <a:avLst/>
          </a:prstGeom>
          <a:noFill/>
        </p:spPr>
        <p:txBody>
          <a:bodyPr wrap="none" rtlCol="1">
            <a:spAutoFit/>
          </a:bodyPr>
          <a:lstStyle/>
          <a:p>
            <a:pPr algn="ctr"/>
            <a:r>
              <a:rPr lang="ar-EG" sz="3200" b="1" dirty="0">
                <a:ln w="0"/>
                <a:solidFill>
                  <a:srgbClr val="0070C0"/>
                </a:solidFill>
                <a:effectLst>
                  <a:outerShdw blurRad="38100" dist="25400" dir="5400000" algn="ctr" rotWithShape="0">
                    <a:srgbClr val="6E747A">
                      <a:alpha val="43000"/>
                    </a:srgbClr>
                  </a:outerShdw>
                </a:effectLst>
              </a:rPr>
              <a:t>موسى عليه السلام كان يرعى الغنم</a:t>
            </a:r>
          </a:p>
        </p:txBody>
      </p:sp>
    </p:spTree>
    <p:extLst>
      <p:ext uri="{BB962C8B-B14F-4D97-AF65-F5344CB8AC3E}">
        <p14:creationId xmlns:p14="http://schemas.microsoft.com/office/powerpoint/2010/main" val="1170402468"/>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p:cTn id="1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799849" y="2563779"/>
            <a:ext cx="7160138" cy="868362"/>
          </a:xfrm>
          <a:prstGeom prst="rect">
            <a:avLst/>
          </a:prstGeom>
          <a:noFill/>
          <a:ln w="9525">
            <a:noFill/>
            <a:miter lim="800000"/>
            <a:headEnd/>
            <a:tailEnd/>
          </a:ln>
        </p:spPr>
        <p:txBody>
          <a:bodyPr anchor="ctr"/>
          <a:lstStyle/>
          <a:p>
            <a:pPr algn="r" rtl="1">
              <a:defRPr/>
            </a:pPr>
            <a:r>
              <a:rPr lang="ar-EG" sz="3600" b="1" dirty="0">
                <a:solidFill>
                  <a:srgbClr val="FF0000"/>
                </a:solidFill>
                <a:latin typeface="+mj-lt"/>
                <a:ea typeface="+mj-ea"/>
                <a:cs typeface="+mj-cs"/>
              </a:rPr>
              <a:t>أَصِلُ الأَشْيَاءَ بِأَصْحَابِهَا، ثُمَّ أَكْتُبُهَا عَلَى غِرَارِ المِثَالِ الأَوَّل:</a:t>
            </a:r>
          </a:p>
        </p:txBody>
      </p:sp>
      <p:sp>
        <p:nvSpPr>
          <p:cNvPr id="6" name="عنوان 1"/>
          <p:cNvSpPr txBox="1">
            <a:spLocks/>
          </p:cNvSpPr>
          <p:nvPr/>
        </p:nvSpPr>
        <p:spPr>
          <a:xfrm>
            <a:off x="7959987" y="2595405"/>
            <a:ext cx="571504" cy="501632"/>
          </a:xfrm>
          <a:prstGeom prst="rect">
            <a:avLst/>
          </a:prstGeom>
        </p:spPr>
        <p:txBody>
          <a:bodyPr rtlCol="1" anchor="ctr"/>
          <a:lstStyle/>
          <a:p>
            <a:pPr algn="ctr" rtl="1" fontAlgn="auto">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4</a:t>
            </a: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اصل الاشياء باصحاب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كسهم مستقيم 15"/>
          <p:cNvCxnSpPr>
            <a:cxnSpLocks/>
          </p:cNvCxnSpPr>
          <p:nvPr/>
        </p:nvCxnSpPr>
        <p:spPr>
          <a:xfrm flipH="1" flipV="1">
            <a:off x="4883787" y="2348880"/>
            <a:ext cx="264277" cy="2778375"/>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17" name="سحابة 16"/>
          <p:cNvSpPr/>
          <p:nvPr/>
        </p:nvSpPr>
        <p:spPr>
          <a:xfrm>
            <a:off x="5812481" y="476673"/>
            <a:ext cx="2610439" cy="936104"/>
          </a:xfrm>
          <a:prstGeom prst="bevel">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rtl="1">
              <a:defRPr/>
            </a:pPr>
            <a:r>
              <a:rPr lang="ar-EG" sz="3600" b="1" dirty="0">
                <a:solidFill>
                  <a:srgbClr val="002060"/>
                </a:solidFill>
              </a:rPr>
              <a:t>بُنْدُقِيَّةُ الجُنْدِيِّ.</a:t>
            </a:r>
          </a:p>
        </p:txBody>
      </p:sp>
      <p:grpSp>
        <p:nvGrpSpPr>
          <p:cNvPr id="30" name="مجموعة 29"/>
          <p:cNvGrpSpPr/>
          <p:nvPr/>
        </p:nvGrpSpPr>
        <p:grpSpPr>
          <a:xfrm>
            <a:off x="576759" y="410804"/>
            <a:ext cx="6654440" cy="6252562"/>
            <a:chOff x="-50157" y="826887"/>
            <a:chExt cx="6654440" cy="6252562"/>
          </a:xfrm>
        </p:grpSpPr>
        <p:sp>
          <p:nvSpPr>
            <p:cNvPr id="8" name="مخمس عادي 7"/>
            <p:cNvSpPr/>
            <p:nvPr/>
          </p:nvSpPr>
          <p:spPr>
            <a:xfrm rot="4299699">
              <a:off x="5303475" y="4082928"/>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كاتب</a:t>
              </a:r>
            </a:p>
          </p:txBody>
        </p:sp>
        <p:sp>
          <p:nvSpPr>
            <p:cNvPr id="9" name="مخمس عادي 8"/>
            <p:cNvSpPr/>
            <p:nvPr/>
          </p:nvSpPr>
          <p:spPr>
            <a:xfrm rot="4299699">
              <a:off x="4832786" y="2754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نجار</a:t>
              </a:r>
            </a:p>
          </p:txBody>
        </p:sp>
        <p:sp>
          <p:nvSpPr>
            <p:cNvPr id="10" name="مخمس عادي 9"/>
            <p:cNvSpPr/>
            <p:nvPr/>
          </p:nvSpPr>
          <p:spPr>
            <a:xfrm rot="2766263">
              <a:off x="4149995" y="1728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جندي</a:t>
              </a:r>
            </a:p>
          </p:txBody>
        </p:sp>
        <p:sp>
          <p:nvSpPr>
            <p:cNvPr id="11" name="مخمس عادي 10"/>
            <p:cNvSpPr/>
            <p:nvPr/>
          </p:nvSpPr>
          <p:spPr>
            <a:xfrm rot="1758461">
              <a:off x="3092978" y="94589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خباز</a:t>
              </a:r>
            </a:p>
          </p:txBody>
        </p:sp>
        <p:sp>
          <p:nvSpPr>
            <p:cNvPr id="12" name="مخمس عادي 11"/>
            <p:cNvSpPr/>
            <p:nvPr/>
          </p:nvSpPr>
          <p:spPr>
            <a:xfrm rot="20994913">
              <a:off x="1786442" y="82688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صياد</a:t>
              </a:r>
            </a:p>
          </p:txBody>
        </p:sp>
        <p:sp>
          <p:nvSpPr>
            <p:cNvPr id="13" name="مخمس عادي 12"/>
            <p:cNvSpPr/>
            <p:nvPr/>
          </p:nvSpPr>
          <p:spPr>
            <a:xfrm rot="20879884">
              <a:off x="4092143" y="528002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بندقية</a:t>
              </a:r>
            </a:p>
          </p:txBody>
        </p:sp>
        <p:sp>
          <p:nvSpPr>
            <p:cNvPr id="15" name="مخمس عادي 14"/>
            <p:cNvSpPr/>
            <p:nvPr/>
          </p:nvSpPr>
          <p:spPr>
            <a:xfrm rot="507239">
              <a:off x="2681440" y="5314862"/>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منشار</a:t>
              </a:r>
            </a:p>
          </p:txBody>
        </p:sp>
        <p:sp>
          <p:nvSpPr>
            <p:cNvPr id="18" name="مخمس عادي 17"/>
            <p:cNvSpPr/>
            <p:nvPr/>
          </p:nvSpPr>
          <p:spPr>
            <a:xfrm rot="1687385">
              <a:off x="1423428" y="482116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خبز</a:t>
              </a:r>
            </a:p>
          </p:txBody>
        </p:sp>
        <p:sp>
          <p:nvSpPr>
            <p:cNvPr id="19" name="مخمس عادي 18"/>
            <p:cNvSpPr/>
            <p:nvPr/>
          </p:nvSpPr>
          <p:spPr>
            <a:xfrm rot="3010993">
              <a:off x="476564" y="389246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صنارة</a:t>
              </a:r>
            </a:p>
          </p:txBody>
        </p:sp>
        <p:sp>
          <p:nvSpPr>
            <p:cNvPr id="24" name="مخمس عادي 23"/>
            <p:cNvSpPr/>
            <p:nvPr/>
          </p:nvSpPr>
          <p:spPr>
            <a:xfrm rot="4537175">
              <a:off x="49015" y="2639166"/>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قلم</a:t>
              </a:r>
            </a:p>
          </p:txBody>
        </p:sp>
        <p:pic>
          <p:nvPicPr>
            <p:cNvPr id="25" name="صورة 24"/>
            <p:cNvPicPr>
              <a:picLocks noChangeAspect="1"/>
            </p:cNvPicPr>
            <p:nvPr/>
          </p:nvPicPr>
          <p:blipFill>
            <a:blip r:embed="rId6">
              <a:extLst>
                <a:ext uri="{28A0092B-C50C-407E-A947-70E740481C1C}">
                  <a14:useLocalDpi xmlns:a14="http://schemas.microsoft.com/office/drawing/2010/main" val="0"/>
                </a:ext>
              </a:extLst>
            </a:blip>
            <a:srcRect/>
            <a:stretch/>
          </p:blipFill>
          <p:spPr>
            <a:xfrm>
              <a:off x="1142976" y="5668956"/>
              <a:ext cx="960110" cy="520738"/>
            </a:xfrm>
            <a:prstGeom prst="ellipse">
              <a:avLst/>
            </a:prstGeom>
          </p:spPr>
        </p:pic>
        <p:pic>
          <p:nvPicPr>
            <p:cNvPr id="26" name="صورة 25" descr="gun_l_201222116203_s4.jpg"/>
            <p:cNvPicPr>
              <a:picLocks noChangeAspect="1"/>
            </p:cNvPicPr>
            <p:nvPr/>
          </p:nvPicPr>
          <p:blipFill>
            <a:blip r:embed="rId7">
              <a:clrChange>
                <a:clrFrom>
                  <a:srgbClr val="FFFFFF"/>
                </a:clrFrom>
                <a:clrTo>
                  <a:srgbClr val="FFFFFF">
                    <a:alpha val="0"/>
                  </a:srgbClr>
                </a:clrTo>
              </a:clrChange>
              <a:lum contrast="40000"/>
            </a:blip>
            <a:stretch>
              <a:fillRect/>
            </a:stretch>
          </p:blipFill>
          <p:spPr>
            <a:xfrm>
              <a:off x="3929058" y="6072206"/>
              <a:ext cx="1678739" cy="1007243"/>
            </a:xfrm>
            <a:prstGeom prst="rect">
              <a:avLst/>
            </a:prstGeom>
          </p:spPr>
        </p:pic>
        <p:pic>
          <p:nvPicPr>
            <p:cNvPr id="27" name="صورة 26" descr="YT-3102-1_800x.jpg"/>
            <p:cNvPicPr>
              <a:picLocks noChangeAspect="1"/>
            </p:cNvPicPr>
            <p:nvPr/>
          </p:nvPicPr>
          <p:blipFill>
            <a:blip r:embed="rId8" cstate="print">
              <a:clrChange>
                <a:clrFrom>
                  <a:srgbClr val="FFFFFF"/>
                </a:clrFrom>
                <a:clrTo>
                  <a:srgbClr val="FFFFFF">
                    <a:alpha val="0"/>
                  </a:srgbClr>
                </a:clrTo>
              </a:clrChange>
              <a:lum bright="-10000" contrast="40000"/>
            </a:blip>
            <a:stretch>
              <a:fillRect/>
            </a:stretch>
          </p:blipFill>
          <p:spPr>
            <a:xfrm>
              <a:off x="2571736" y="6000768"/>
              <a:ext cx="1142976" cy="857232"/>
            </a:xfrm>
            <a:prstGeom prst="rect">
              <a:avLst/>
            </a:prstGeom>
          </p:spPr>
        </p:pic>
        <p:pic>
          <p:nvPicPr>
            <p:cNvPr id="28" name="صورة 27" descr="seaboat-5-240-2-boat-vertical-sea-fishing-combo.jpg"/>
            <p:cNvPicPr>
              <a:picLocks noChangeAspect="1"/>
            </p:cNvPicPr>
            <p:nvPr/>
          </p:nvPicPr>
          <p:blipFill>
            <a:blip r:embed="rId9" cstate="print">
              <a:clrChange>
                <a:clrFrom>
                  <a:srgbClr val="FFFFFF"/>
                </a:clrFrom>
                <a:clrTo>
                  <a:srgbClr val="FFFFFF">
                    <a:alpha val="0"/>
                  </a:srgbClr>
                </a:clrTo>
              </a:clrChange>
              <a:lum bright="-20000" contrast="40000"/>
            </a:blip>
            <a:stretch>
              <a:fillRect/>
            </a:stretch>
          </p:blipFill>
          <p:spPr>
            <a:xfrm rot="4990461">
              <a:off x="274161" y="4346135"/>
              <a:ext cx="1071546" cy="1071546"/>
            </a:xfrm>
            <a:prstGeom prst="rect">
              <a:avLst/>
            </a:prstGeom>
          </p:spPr>
        </p:pic>
        <p:pic>
          <p:nvPicPr>
            <p:cNvPr id="29" name="صورة 28"/>
            <p:cNvPicPr>
              <a:picLocks noChangeAspect="1"/>
            </p:cNvPicPr>
            <p:nvPr/>
          </p:nvPicPr>
          <p:blipFill>
            <a:blip r:embed="rId10">
              <a:extLst>
                <a:ext uri="{28A0092B-C50C-407E-A947-70E740481C1C}">
                  <a14:useLocalDpi xmlns:a14="http://schemas.microsoft.com/office/drawing/2010/main" val="0"/>
                </a:ext>
              </a:extLst>
            </a:blip>
            <a:srcRect/>
            <a:stretch/>
          </p:blipFill>
          <p:spPr>
            <a:xfrm>
              <a:off x="-50157" y="2930492"/>
              <a:ext cx="402517" cy="882941"/>
            </a:xfrm>
            <a:prstGeom prst="rect">
              <a:avLst/>
            </a:prstGeom>
          </p:spPr>
        </p:pic>
      </p:grpSp>
    </p:spTree>
    <p:extLst>
      <p:ext uri="{BB962C8B-B14F-4D97-AF65-F5344CB8AC3E}">
        <p14:creationId xmlns:p14="http://schemas.microsoft.com/office/powerpoint/2010/main" val="301370208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3" name="O_BISHU32_new.wav"/>
                                        </p:tgtEl>
                                      </p:cMediaNode>
                                    </p:audio>
                                  </p:sub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4" name="arrow.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in)">
                                      <p:cBhvr>
                                        <p:cTn id="15"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5" name="بندقيه الجند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رابط كسهم مستقيم 7"/>
          <p:cNvCxnSpPr>
            <a:cxnSpLocks/>
            <a:endCxn id="15" idx="3"/>
          </p:cNvCxnSpPr>
          <p:nvPr/>
        </p:nvCxnSpPr>
        <p:spPr>
          <a:xfrm flipV="1">
            <a:off x="4765070" y="2351920"/>
            <a:ext cx="101987" cy="2769194"/>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9" name="سحابة 16"/>
          <p:cNvSpPr/>
          <p:nvPr/>
        </p:nvSpPr>
        <p:spPr>
          <a:xfrm>
            <a:off x="5508104" y="482475"/>
            <a:ext cx="2961411" cy="1079486"/>
          </a:xfrm>
          <a:prstGeom prst="bevel">
            <a:avLst/>
          </a:prstGeom>
          <a:solidFill>
            <a:srgbClr val="33CCFF"/>
          </a:solidFill>
        </p:spPr>
        <p:style>
          <a:lnRef idx="0">
            <a:schemeClr val="accent5"/>
          </a:lnRef>
          <a:fillRef idx="3">
            <a:schemeClr val="accent5"/>
          </a:fillRef>
          <a:effectRef idx="3">
            <a:schemeClr val="accent5"/>
          </a:effectRef>
          <a:fontRef idx="minor">
            <a:schemeClr val="lt1"/>
          </a:fontRef>
        </p:style>
        <p:txBody>
          <a:bodyPr rtlCol="1" anchor="ctr"/>
          <a:lstStyle/>
          <a:p>
            <a:pPr algn="ctr" rtl="1">
              <a:defRPr/>
            </a:pPr>
            <a:r>
              <a:rPr lang="ar-EG" sz="2000" dirty="0">
                <a:solidFill>
                  <a:schemeClr val="bg1"/>
                </a:solidFill>
              </a:rPr>
              <a:t>...................</a:t>
            </a:r>
          </a:p>
        </p:txBody>
      </p:sp>
      <p:sp>
        <p:nvSpPr>
          <p:cNvPr id="10" name="مربع نص 9"/>
          <p:cNvSpPr>
            <a:spLocks noChangeArrowheads="1"/>
          </p:cNvSpPr>
          <p:nvPr/>
        </p:nvSpPr>
        <p:spPr bwMode="auto">
          <a:xfrm>
            <a:off x="5396115" y="553905"/>
            <a:ext cx="3073400" cy="936625"/>
          </a:xfrm>
          <a:prstGeom prst="bevel">
            <a:avLst>
              <a:gd name="adj" fmla="val 12500"/>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مِنْشَارُ النّجَّار.ِ</a:t>
            </a:r>
          </a:p>
        </p:txBody>
      </p:sp>
      <p:cxnSp>
        <p:nvCxnSpPr>
          <p:cNvPr id="11" name="رابط كسهم مستقيم 10"/>
          <p:cNvCxnSpPr>
            <a:cxnSpLocks/>
            <a:endCxn id="14" idx="3"/>
          </p:cNvCxnSpPr>
          <p:nvPr/>
        </p:nvCxnSpPr>
        <p:spPr>
          <a:xfrm flipV="1">
            <a:off x="3693508" y="3144041"/>
            <a:ext cx="1715160" cy="1862986"/>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grpSp>
        <p:nvGrpSpPr>
          <p:cNvPr id="12" name="مجموعة 11"/>
          <p:cNvGrpSpPr/>
          <p:nvPr/>
        </p:nvGrpSpPr>
        <p:grpSpPr>
          <a:xfrm>
            <a:off x="464959" y="404664"/>
            <a:ext cx="6618144" cy="6252562"/>
            <a:chOff x="-13861" y="826887"/>
            <a:chExt cx="6618144" cy="6252562"/>
          </a:xfrm>
        </p:grpSpPr>
        <p:sp>
          <p:nvSpPr>
            <p:cNvPr id="13" name="مخمس عادي 12"/>
            <p:cNvSpPr/>
            <p:nvPr/>
          </p:nvSpPr>
          <p:spPr>
            <a:xfrm rot="4299699">
              <a:off x="5303475" y="4082928"/>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كاتب</a:t>
              </a:r>
            </a:p>
          </p:txBody>
        </p:sp>
        <p:sp>
          <p:nvSpPr>
            <p:cNvPr id="14" name="مخمس عادي 13"/>
            <p:cNvSpPr/>
            <p:nvPr/>
          </p:nvSpPr>
          <p:spPr>
            <a:xfrm rot="4299699">
              <a:off x="4832786" y="2754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نجار</a:t>
              </a:r>
            </a:p>
          </p:txBody>
        </p:sp>
        <p:sp>
          <p:nvSpPr>
            <p:cNvPr id="15" name="مخمس عادي 14"/>
            <p:cNvSpPr/>
            <p:nvPr/>
          </p:nvSpPr>
          <p:spPr>
            <a:xfrm rot="2766263">
              <a:off x="4149995" y="1728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جندي</a:t>
              </a:r>
            </a:p>
          </p:txBody>
        </p:sp>
        <p:sp>
          <p:nvSpPr>
            <p:cNvPr id="16" name="مخمس عادي 15"/>
            <p:cNvSpPr/>
            <p:nvPr/>
          </p:nvSpPr>
          <p:spPr>
            <a:xfrm rot="1758461">
              <a:off x="3092978" y="94589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خباز</a:t>
              </a:r>
            </a:p>
          </p:txBody>
        </p:sp>
        <p:sp>
          <p:nvSpPr>
            <p:cNvPr id="17" name="مخمس عادي 16"/>
            <p:cNvSpPr/>
            <p:nvPr/>
          </p:nvSpPr>
          <p:spPr>
            <a:xfrm rot="20994913">
              <a:off x="1786442" y="82688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صياد</a:t>
              </a:r>
            </a:p>
          </p:txBody>
        </p:sp>
        <p:sp>
          <p:nvSpPr>
            <p:cNvPr id="18" name="مخمس عادي 17"/>
            <p:cNvSpPr/>
            <p:nvPr/>
          </p:nvSpPr>
          <p:spPr>
            <a:xfrm rot="20879884">
              <a:off x="4092143" y="528002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بندقية</a:t>
              </a:r>
            </a:p>
          </p:txBody>
        </p:sp>
        <p:sp>
          <p:nvSpPr>
            <p:cNvPr id="19" name="مخمس عادي 18"/>
            <p:cNvSpPr/>
            <p:nvPr/>
          </p:nvSpPr>
          <p:spPr>
            <a:xfrm rot="507239">
              <a:off x="2681440" y="5314862"/>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منشار</a:t>
              </a:r>
            </a:p>
          </p:txBody>
        </p:sp>
        <p:sp>
          <p:nvSpPr>
            <p:cNvPr id="20" name="مخمس عادي 19"/>
            <p:cNvSpPr/>
            <p:nvPr/>
          </p:nvSpPr>
          <p:spPr>
            <a:xfrm rot="1687385">
              <a:off x="1423428" y="482116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خبز</a:t>
              </a:r>
            </a:p>
          </p:txBody>
        </p:sp>
        <p:sp>
          <p:nvSpPr>
            <p:cNvPr id="21" name="مخمس عادي 20"/>
            <p:cNvSpPr/>
            <p:nvPr/>
          </p:nvSpPr>
          <p:spPr>
            <a:xfrm rot="3010993">
              <a:off x="476564" y="389246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صنارة</a:t>
              </a:r>
            </a:p>
          </p:txBody>
        </p:sp>
        <p:sp>
          <p:nvSpPr>
            <p:cNvPr id="22" name="مخمس عادي 21"/>
            <p:cNvSpPr/>
            <p:nvPr/>
          </p:nvSpPr>
          <p:spPr>
            <a:xfrm rot="4537175">
              <a:off x="49015" y="2639166"/>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قلم</a:t>
              </a:r>
            </a:p>
          </p:txBody>
        </p:sp>
        <p:pic>
          <p:nvPicPr>
            <p:cNvPr id="23" name="صورة 22"/>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976" y="5668956"/>
              <a:ext cx="960110" cy="520738"/>
            </a:xfrm>
            <a:prstGeom prst="ellipse">
              <a:avLst/>
            </a:prstGeom>
          </p:spPr>
        </p:pic>
        <p:pic>
          <p:nvPicPr>
            <p:cNvPr id="24" name="صورة 23" descr="gun_l_201222116203_s4.jpg"/>
            <p:cNvPicPr>
              <a:picLocks noChangeAspect="1"/>
            </p:cNvPicPr>
            <p:nvPr/>
          </p:nvPicPr>
          <p:blipFill>
            <a:blip r:embed="rId6">
              <a:clrChange>
                <a:clrFrom>
                  <a:srgbClr val="FFFFFF"/>
                </a:clrFrom>
                <a:clrTo>
                  <a:srgbClr val="FFFFFF">
                    <a:alpha val="0"/>
                  </a:srgbClr>
                </a:clrTo>
              </a:clrChange>
              <a:lum contrast="40000"/>
            </a:blip>
            <a:stretch>
              <a:fillRect/>
            </a:stretch>
          </p:blipFill>
          <p:spPr>
            <a:xfrm>
              <a:off x="3929058" y="6072206"/>
              <a:ext cx="1678739" cy="1007243"/>
            </a:xfrm>
            <a:prstGeom prst="rect">
              <a:avLst/>
            </a:prstGeom>
          </p:spPr>
        </p:pic>
        <p:pic>
          <p:nvPicPr>
            <p:cNvPr id="25" name="صورة 24" descr="YT-3102-1_800x.jpg"/>
            <p:cNvPicPr>
              <a:picLocks noChangeAspect="1"/>
            </p:cNvPicPr>
            <p:nvPr/>
          </p:nvPicPr>
          <p:blipFill>
            <a:blip r:embed="rId7" cstate="print">
              <a:clrChange>
                <a:clrFrom>
                  <a:srgbClr val="FFFFFF"/>
                </a:clrFrom>
                <a:clrTo>
                  <a:srgbClr val="FFFFFF">
                    <a:alpha val="0"/>
                  </a:srgbClr>
                </a:clrTo>
              </a:clrChange>
              <a:lum bright="-10000" contrast="40000"/>
            </a:blip>
            <a:stretch>
              <a:fillRect/>
            </a:stretch>
          </p:blipFill>
          <p:spPr>
            <a:xfrm>
              <a:off x="2571736" y="6000768"/>
              <a:ext cx="1142976" cy="857232"/>
            </a:xfrm>
            <a:prstGeom prst="rect">
              <a:avLst/>
            </a:prstGeom>
          </p:spPr>
        </p:pic>
        <p:pic>
          <p:nvPicPr>
            <p:cNvPr id="26" name="صورة 25" descr="seaboat-5-240-2-boat-vertical-sea-fishing-combo.jpg"/>
            <p:cNvPicPr>
              <a:picLocks noChangeAspect="1"/>
            </p:cNvPicPr>
            <p:nvPr/>
          </p:nvPicPr>
          <p:blipFill>
            <a:blip r:embed="rId8" cstate="print">
              <a:clrChange>
                <a:clrFrom>
                  <a:srgbClr val="FFFFFF"/>
                </a:clrFrom>
                <a:clrTo>
                  <a:srgbClr val="FFFFFF">
                    <a:alpha val="0"/>
                  </a:srgbClr>
                </a:clrTo>
              </a:clrChange>
              <a:lum bright="-20000" contrast="40000"/>
            </a:blip>
            <a:stretch>
              <a:fillRect/>
            </a:stretch>
          </p:blipFill>
          <p:spPr>
            <a:xfrm rot="4990461">
              <a:off x="274161" y="4346135"/>
              <a:ext cx="1071546" cy="1071546"/>
            </a:xfrm>
            <a:prstGeom prst="rect">
              <a:avLst/>
            </a:prstGeom>
          </p:spPr>
        </p:pic>
        <p:pic>
          <p:nvPicPr>
            <p:cNvPr id="27" name="صورة 26"/>
            <p:cNvPicPr>
              <a:picLocks noChangeAspect="1"/>
            </p:cNvPicPr>
            <p:nvPr/>
          </p:nvPicPr>
          <p:blipFill>
            <a:blip r:embed="rId9">
              <a:extLst>
                <a:ext uri="{28A0092B-C50C-407E-A947-70E740481C1C}">
                  <a14:useLocalDpi xmlns:a14="http://schemas.microsoft.com/office/drawing/2010/main" val="0"/>
                </a:ext>
              </a:extLst>
            </a:blip>
            <a:srcRect/>
            <a:stretch/>
          </p:blipFill>
          <p:spPr>
            <a:xfrm>
              <a:off x="-13861" y="2997564"/>
              <a:ext cx="402517" cy="882941"/>
            </a:xfrm>
            <a:prstGeom prst="rect">
              <a:avLst/>
            </a:prstGeom>
          </p:spPr>
        </p:pic>
      </p:gr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منشار النج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رابط كسهم مستقيم 7"/>
          <p:cNvCxnSpPr>
            <a:cxnSpLocks/>
            <a:endCxn id="16" idx="3"/>
          </p:cNvCxnSpPr>
          <p:nvPr/>
        </p:nvCxnSpPr>
        <p:spPr>
          <a:xfrm flipH="1" flipV="1">
            <a:off x="4883099" y="2295386"/>
            <a:ext cx="48942" cy="2655108"/>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9" name="سحابة 16"/>
          <p:cNvSpPr/>
          <p:nvPr/>
        </p:nvSpPr>
        <p:spPr>
          <a:xfrm>
            <a:off x="5508104" y="461486"/>
            <a:ext cx="2965991" cy="1101968"/>
          </a:xfrm>
          <a:prstGeom prst="bevel">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1" anchor="ctr"/>
          <a:lstStyle/>
          <a:p>
            <a:pPr algn="ctr" rtl="1">
              <a:defRPr/>
            </a:pPr>
            <a:r>
              <a:rPr lang="ar-EG" sz="2000" dirty="0">
                <a:solidFill>
                  <a:schemeClr val="accent5">
                    <a:lumMod val="50000"/>
                  </a:schemeClr>
                </a:solidFill>
              </a:rPr>
              <a:t>...................</a:t>
            </a:r>
          </a:p>
        </p:txBody>
      </p:sp>
      <p:sp>
        <p:nvSpPr>
          <p:cNvPr id="10" name="مربع نص 9"/>
          <p:cNvSpPr>
            <a:spLocks noChangeArrowheads="1"/>
          </p:cNvSpPr>
          <p:nvPr/>
        </p:nvSpPr>
        <p:spPr bwMode="auto">
          <a:xfrm>
            <a:off x="5315024" y="508496"/>
            <a:ext cx="3073400" cy="936625"/>
          </a:xfrm>
          <a:prstGeom prst="bevel">
            <a:avLst>
              <a:gd name="adj" fmla="val 12500"/>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خُبْزُ الخّبَّازِ.</a:t>
            </a:r>
          </a:p>
        </p:txBody>
      </p:sp>
      <p:cxnSp>
        <p:nvCxnSpPr>
          <p:cNvPr id="11" name="رابط كسهم مستقيم 10"/>
          <p:cNvCxnSpPr>
            <a:cxnSpLocks/>
            <a:endCxn id="15" idx="3"/>
          </p:cNvCxnSpPr>
          <p:nvPr/>
        </p:nvCxnSpPr>
        <p:spPr>
          <a:xfrm flipV="1">
            <a:off x="3709550" y="3087507"/>
            <a:ext cx="1715160" cy="1862986"/>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12" name="رابط كسهم مستقيم 11"/>
          <p:cNvCxnSpPr>
            <a:cxnSpLocks/>
            <a:endCxn id="17" idx="3"/>
          </p:cNvCxnSpPr>
          <p:nvPr/>
        </p:nvCxnSpPr>
        <p:spPr>
          <a:xfrm flipV="1">
            <a:off x="2852300" y="1623207"/>
            <a:ext cx="1116501" cy="297010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grpSp>
        <p:nvGrpSpPr>
          <p:cNvPr id="13" name="مجموعة 12"/>
          <p:cNvGrpSpPr/>
          <p:nvPr/>
        </p:nvGrpSpPr>
        <p:grpSpPr>
          <a:xfrm>
            <a:off x="457060" y="348130"/>
            <a:ext cx="6642085" cy="6252562"/>
            <a:chOff x="-37802" y="826887"/>
            <a:chExt cx="6642085" cy="6252562"/>
          </a:xfrm>
        </p:grpSpPr>
        <p:sp>
          <p:nvSpPr>
            <p:cNvPr id="14" name="مخمس عادي 13"/>
            <p:cNvSpPr/>
            <p:nvPr/>
          </p:nvSpPr>
          <p:spPr>
            <a:xfrm rot="4299699">
              <a:off x="5303475" y="4082928"/>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كاتب</a:t>
              </a:r>
            </a:p>
          </p:txBody>
        </p:sp>
        <p:sp>
          <p:nvSpPr>
            <p:cNvPr id="15" name="مخمس عادي 14"/>
            <p:cNvSpPr/>
            <p:nvPr/>
          </p:nvSpPr>
          <p:spPr>
            <a:xfrm rot="4299699">
              <a:off x="4832786" y="2754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نجار</a:t>
              </a:r>
            </a:p>
          </p:txBody>
        </p:sp>
        <p:sp>
          <p:nvSpPr>
            <p:cNvPr id="16" name="مخمس عادي 15"/>
            <p:cNvSpPr/>
            <p:nvPr/>
          </p:nvSpPr>
          <p:spPr>
            <a:xfrm rot="2766263">
              <a:off x="4149995" y="1728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جندي</a:t>
              </a:r>
            </a:p>
          </p:txBody>
        </p:sp>
        <p:sp>
          <p:nvSpPr>
            <p:cNvPr id="17" name="مخمس عادي 16"/>
            <p:cNvSpPr/>
            <p:nvPr/>
          </p:nvSpPr>
          <p:spPr>
            <a:xfrm rot="1758461">
              <a:off x="3092978" y="94589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خباز</a:t>
              </a:r>
            </a:p>
          </p:txBody>
        </p:sp>
        <p:sp>
          <p:nvSpPr>
            <p:cNvPr id="18" name="مخمس عادي 17"/>
            <p:cNvSpPr/>
            <p:nvPr/>
          </p:nvSpPr>
          <p:spPr>
            <a:xfrm rot="20994913">
              <a:off x="1786442" y="82688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صياد</a:t>
              </a:r>
            </a:p>
          </p:txBody>
        </p:sp>
        <p:sp>
          <p:nvSpPr>
            <p:cNvPr id="19" name="مخمس عادي 18"/>
            <p:cNvSpPr/>
            <p:nvPr/>
          </p:nvSpPr>
          <p:spPr>
            <a:xfrm rot="20879884">
              <a:off x="4092143" y="528002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بندقية</a:t>
              </a:r>
            </a:p>
          </p:txBody>
        </p:sp>
        <p:sp>
          <p:nvSpPr>
            <p:cNvPr id="20" name="مخمس عادي 19"/>
            <p:cNvSpPr/>
            <p:nvPr/>
          </p:nvSpPr>
          <p:spPr>
            <a:xfrm rot="507239">
              <a:off x="2681440" y="5314862"/>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منشار</a:t>
              </a:r>
            </a:p>
          </p:txBody>
        </p:sp>
        <p:sp>
          <p:nvSpPr>
            <p:cNvPr id="21" name="مخمس عادي 20"/>
            <p:cNvSpPr/>
            <p:nvPr/>
          </p:nvSpPr>
          <p:spPr>
            <a:xfrm rot="1687385">
              <a:off x="1423428" y="482116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خبز</a:t>
              </a:r>
            </a:p>
          </p:txBody>
        </p:sp>
        <p:sp>
          <p:nvSpPr>
            <p:cNvPr id="22" name="مخمس عادي 21"/>
            <p:cNvSpPr/>
            <p:nvPr/>
          </p:nvSpPr>
          <p:spPr>
            <a:xfrm rot="3010993">
              <a:off x="476564" y="389246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صنارة</a:t>
              </a:r>
            </a:p>
          </p:txBody>
        </p:sp>
        <p:sp>
          <p:nvSpPr>
            <p:cNvPr id="23" name="مخمس عادي 22"/>
            <p:cNvSpPr/>
            <p:nvPr/>
          </p:nvSpPr>
          <p:spPr>
            <a:xfrm rot="4537175">
              <a:off x="49015" y="2639166"/>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قلم</a:t>
              </a:r>
            </a:p>
          </p:txBody>
        </p:sp>
        <p:pic>
          <p:nvPicPr>
            <p:cNvPr id="24" name="صورة 23"/>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976" y="5668956"/>
              <a:ext cx="960110" cy="520738"/>
            </a:xfrm>
            <a:prstGeom prst="ellipse">
              <a:avLst/>
            </a:prstGeom>
          </p:spPr>
        </p:pic>
        <p:pic>
          <p:nvPicPr>
            <p:cNvPr id="25" name="صورة 24" descr="gun_l_201222116203_s4.jpg"/>
            <p:cNvPicPr>
              <a:picLocks noChangeAspect="1"/>
            </p:cNvPicPr>
            <p:nvPr/>
          </p:nvPicPr>
          <p:blipFill>
            <a:blip r:embed="rId6">
              <a:clrChange>
                <a:clrFrom>
                  <a:srgbClr val="FFFFFF"/>
                </a:clrFrom>
                <a:clrTo>
                  <a:srgbClr val="FFFFFF">
                    <a:alpha val="0"/>
                  </a:srgbClr>
                </a:clrTo>
              </a:clrChange>
              <a:lum contrast="40000"/>
            </a:blip>
            <a:stretch>
              <a:fillRect/>
            </a:stretch>
          </p:blipFill>
          <p:spPr>
            <a:xfrm>
              <a:off x="3929058" y="6072206"/>
              <a:ext cx="1678739" cy="1007243"/>
            </a:xfrm>
            <a:prstGeom prst="rect">
              <a:avLst/>
            </a:prstGeom>
          </p:spPr>
        </p:pic>
        <p:pic>
          <p:nvPicPr>
            <p:cNvPr id="26" name="صورة 25" descr="YT-3102-1_800x.jpg"/>
            <p:cNvPicPr>
              <a:picLocks noChangeAspect="1"/>
            </p:cNvPicPr>
            <p:nvPr/>
          </p:nvPicPr>
          <p:blipFill>
            <a:blip r:embed="rId7" cstate="print">
              <a:clrChange>
                <a:clrFrom>
                  <a:srgbClr val="FFFFFF"/>
                </a:clrFrom>
                <a:clrTo>
                  <a:srgbClr val="FFFFFF">
                    <a:alpha val="0"/>
                  </a:srgbClr>
                </a:clrTo>
              </a:clrChange>
              <a:lum bright="-10000" contrast="40000"/>
            </a:blip>
            <a:stretch>
              <a:fillRect/>
            </a:stretch>
          </p:blipFill>
          <p:spPr>
            <a:xfrm>
              <a:off x="2571736" y="6000768"/>
              <a:ext cx="1142976" cy="857232"/>
            </a:xfrm>
            <a:prstGeom prst="rect">
              <a:avLst/>
            </a:prstGeom>
          </p:spPr>
        </p:pic>
        <p:pic>
          <p:nvPicPr>
            <p:cNvPr id="27" name="صورة 26" descr="seaboat-5-240-2-boat-vertical-sea-fishing-combo.jpg"/>
            <p:cNvPicPr>
              <a:picLocks noChangeAspect="1"/>
            </p:cNvPicPr>
            <p:nvPr/>
          </p:nvPicPr>
          <p:blipFill>
            <a:blip r:embed="rId8" cstate="print">
              <a:clrChange>
                <a:clrFrom>
                  <a:srgbClr val="FFFFFF"/>
                </a:clrFrom>
                <a:clrTo>
                  <a:srgbClr val="FFFFFF">
                    <a:alpha val="0"/>
                  </a:srgbClr>
                </a:clrTo>
              </a:clrChange>
              <a:lum bright="-20000" contrast="40000"/>
            </a:blip>
            <a:stretch>
              <a:fillRect/>
            </a:stretch>
          </p:blipFill>
          <p:spPr>
            <a:xfrm rot="4990461">
              <a:off x="274161" y="4346135"/>
              <a:ext cx="1071546" cy="1071546"/>
            </a:xfrm>
            <a:prstGeom prst="rect">
              <a:avLst/>
            </a:prstGeom>
          </p:spPr>
        </p:pic>
        <p:pic>
          <p:nvPicPr>
            <p:cNvPr id="28" name="صورة 27"/>
            <p:cNvPicPr>
              <a:picLocks noChangeAspect="1"/>
            </p:cNvPicPr>
            <p:nvPr/>
          </p:nvPicPr>
          <p:blipFill>
            <a:blip r:embed="rId9">
              <a:extLst>
                <a:ext uri="{28A0092B-C50C-407E-A947-70E740481C1C}">
                  <a14:useLocalDpi xmlns:a14="http://schemas.microsoft.com/office/drawing/2010/main" val="0"/>
                </a:ext>
              </a:extLst>
            </a:blip>
            <a:srcRect/>
            <a:stretch/>
          </p:blipFill>
          <p:spPr>
            <a:xfrm>
              <a:off x="-37802" y="2958457"/>
              <a:ext cx="402517" cy="882941"/>
            </a:xfrm>
            <a:prstGeom prst="rect">
              <a:avLst/>
            </a:prstGeom>
          </p:spPr>
        </p:pic>
      </p:gr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خبز الخب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رابط كسهم مستقيم 7"/>
          <p:cNvCxnSpPr>
            <a:cxnSpLocks/>
            <a:endCxn id="16" idx="3"/>
          </p:cNvCxnSpPr>
          <p:nvPr/>
        </p:nvCxnSpPr>
        <p:spPr>
          <a:xfrm flipV="1">
            <a:off x="4948242" y="2351920"/>
            <a:ext cx="0" cy="2769194"/>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9" name="سحابة 16"/>
          <p:cNvSpPr/>
          <p:nvPr/>
        </p:nvSpPr>
        <p:spPr>
          <a:xfrm>
            <a:off x="5360508" y="510550"/>
            <a:ext cx="3131114" cy="1239323"/>
          </a:xfrm>
          <a:prstGeom prst="bevel">
            <a:avLst/>
          </a:prstGeom>
          <a:solidFill>
            <a:srgbClr val="FFFF00"/>
          </a:solidFill>
        </p:spPr>
        <p:style>
          <a:lnRef idx="0">
            <a:schemeClr val="accent5"/>
          </a:lnRef>
          <a:fillRef idx="3">
            <a:schemeClr val="accent5"/>
          </a:fillRef>
          <a:effectRef idx="3">
            <a:schemeClr val="accent5"/>
          </a:effectRef>
          <a:fontRef idx="minor">
            <a:schemeClr val="lt1"/>
          </a:fontRef>
        </p:style>
        <p:txBody>
          <a:bodyPr rtlCol="1" anchor="ctr"/>
          <a:lstStyle/>
          <a:p>
            <a:pPr algn="ctr" rtl="1">
              <a:defRPr/>
            </a:pPr>
            <a:r>
              <a:rPr lang="ar-EG" sz="1600" dirty="0">
                <a:solidFill>
                  <a:schemeClr val="accent5">
                    <a:lumMod val="50000"/>
                  </a:schemeClr>
                </a:solidFill>
              </a:rPr>
              <a:t>...................</a:t>
            </a:r>
          </a:p>
        </p:txBody>
      </p:sp>
      <p:sp>
        <p:nvSpPr>
          <p:cNvPr id="10" name="مربع نص 9"/>
          <p:cNvSpPr>
            <a:spLocks noChangeArrowheads="1"/>
          </p:cNvSpPr>
          <p:nvPr/>
        </p:nvSpPr>
        <p:spPr bwMode="auto">
          <a:xfrm>
            <a:off x="5304134" y="631787"/>
            <a:ext cx="3073400" cy="936625"/>
          </a:xfrm>
          <a:prstGeom prst="bevel">
            <a:avLst>
              <a:gd name="adj" fmla="val 12500"/>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صِنَّارَةُ </a:t>
            </a:r>
            <a:r>
              <a:rPr lang="ar-EG" sz="4000" b="1" dirty="0" err="1">
                <a:solidFill>
                  <a:srgbClr val="C00000"/>
                </a:solidFill>
                <a:latin typeface="Calibri" pitchFamily="34" charset="0"/>
              </a:rPr>
              <a:t>الصَيَّاد.ِ</a:t>
            </a:r>
            <a:endParaRPr lang="ar-EG" sz="4000" b="1" dirty="0">
              <a:solidFill>
                <a:srgbClr val="C00000"/>
              </a:solidFill>
              <a:latin typeface="Calibri" pitchFamily="34" charset="0"/>
            </a:endParaRPr>
          </a:p>
        </p:txBody>
      </p:sp>
      <p:cxnSp>
        <p:nvCxnSpPr>
          <p:cNvPr id="11" name="رابط كسهم مستقيم 10"/>
          <p:cNvCxnSpPr>
            <a:cxnSpLocks/>
            <a:endCxn id="15" idx="3"/>
          </p:cNvCxnSpPr>
          <p:nvPr/>
        </p:nvCxnSpPr>
        <p:spPr>
          <a:xfrm flipV="1">
            <a:off x="3774693" y="3144041"/>
            <a:ext cx="1715160" cy="1862986"/>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12" name="رابط كسهم مستقيم 11"/>
          <p:cNvCxnSpPr>
            <a:cxnSpLocks/>
          </p:cNvCxnSpPr>
          <p:nvPr/>
        </p:nvCxnSpPr>
        <p:spPr>
          <a:xfrm flipV="1">
            <a:off x="2917443" y="1749873"/>
            <a:ext cx="1357276" cy="2899968"/>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22" name="رابط كسهم مستقيم 21"/>
          <p:cNvCxnSpPr>
            <a:cxnSpLocks/>
          </p:cNvCxnSpPr>
          <p:nvPr/>
        </p:nvCxnSpPr>
        <p:spPr>
          <a:xfrm flipV="1">
            <a:off x="2274505" y="1568412"/>
            <a:ext cx="883576" cy="2509929"/>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grpSp>
        <p:nvGrpSpPr>
          <p:cNvPr id="13" name="مجموعة 12"/>
          <p:cNvGrpSpPr/>
          <p:nvPr/>
        </p:nvGrpSpPr>
        <p:grpSpPr>
          <a:xfrm>
            <a:off x="499550" y="404664"/>
            <a:ext cx="6664738" cy="6252562"/>
            <a:chOff x="-60455" y="826887"/>
            <a:chExt cx="6664738" cy="6252562"/>
          </a:xfrm>
        </p:grpSpPr>
        <p:sp>
          <p:nvSpPr>
            <p:cNvPr id="14" name="مخمس عادي 13"/>
            <p:cNvSpPr/>
            <p:nvPr/>
          </p:nvSpPr>
          <p:spPr>
            <a:xfrm rot="4299699">
              <a:off x="5303475" y="4082928"/>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كاتب</a:t>
              </a:r>
            </a:p>
          </p:txBody>
        </p:sp>
        <p:sp>
          <p:nvSpPr>
            <p:cNvPr id="15" name="مخمس عادي 14"/>
            <p:cNvSpPr/>
            <p:nvPr/>
          </p:nvSpPr>
          <p:spPr>
            <a:xfrm rot="4299699">
              <a:off x="4832786" y="2754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نجار</a:t>
              </a:r>
            </a:p>
          </p:txBody>
        </p:sp>
        <p:sp>
          <p:nvSpPr>
            <p:cNvPr id="16" name="مخمس عادي 15"/>
            <p:cNvSpPr/>
            <p:nvPr/>
          </p:nvSpPr>
          <p:spPr>
            <a:xfrm rot="2766263">
              <a:off x="4149995" y="1728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جندي</a:t>
              </a:r>
            </a:p>
          </p:txBody>
        </p:sp>
        <p:sp>
          <p:nvSpPr>
            <p:cNvPr id="17" name="مخمس عادي 16"/>
            <p:cNvSpPr/>
            <p:nvPr/>
          </p:nvSpPr>
          <p:spPr>
            <a:xfrm rot="1758461">
              <a:off x="3092978" y="94589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خباز</a:t>
              </a:r>
            </a:p>
          </p:txBody>
        </p:sp>
        <p:sp>
          <p:nvSpPr>
            <p:cNvPr id="18" name="مخمس عادي 17"/>
            <p:cNvSpPr/>
            <p:nvPr/>
          </p:nvSpPr>
          <p:spPr>
            <a:xfrm rot="20994913">
              <a:off x="1786442" y="82688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صياد</a:t>
              </a:r>
            </a:p>
          </p:txBody>
        </p:sp>
        <p:sp>
          <p:nvSpPr>
            <p:cNvPr id="19" name="مخمس عادي 18"/>
            <p:cNvSpPr/>
            <p:nvPr/>
          </p:nvSpPr>
          <p:spPr>
            <a:xfrm rot="20879884">
              <a:off x="4092143" y="528002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بندقية</a:t>
              </a:r>
            </a:p>
          </p:txBody>
        </p:sp>
        <p:sp>
          <p:nvSpPr>
            <p:cNvPr id="20" name="مخمس عادي 19"/>
            <p:cNvSpPr/>
            <p:nvPr/>
          </p:nvSpPr>
          <p:spPr>
            <a:xfrm rot="507239">
              <a:off x="2681440" y="5314862"/>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منشار</a:t>
              </a:r>
            </a:p>
          </p:txBody>
        </p:sp>
        <p:sp>
          <p:nvSpPr>
            <p:cNvPr id="21" name="مخمس عادي 20"/>
            <p:cNvSpPr/>
            <p:nvPr/>
          </p:nvSpPr>
          <p:spPr>
            <a:xfrm rot="1687385">
              <a:off x="1423428" y="482116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خبز</a:t>
              </a:r>
            </a:p>
          </p:txBody>
        </p:sp>
        <p:sp>
          <p:nvSpPr>
            <p:cNvPr id="23" name="مخمس عادي 22"/>
            <p:cNvSpPr/>
            <p:nvPr/>
          </p:nvSpPr>
          <p:spPr>
            <a:xfrm rot="3010993">
              <a:off x="476564" y="389246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صنارة</a:t>
              </a:r>
            </a:p>
          </p:txBody>
        </p:sp>
        <p:sp>
          <p:nvSpPr>
            <p:cNvPr id="24" name="مخمس عادي 23"/>
            <p:cNvSpPr/>
            <p:nvPr/>
          </p:nvSpPr>
          <p:spPr>
            <a:xfrm rot="4537175">
              <a:off x="49015" y="2639166"/>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قلم</a:t>
              </a:r>
            </a:p>
          </p:txBody>
        </p:sp>
        <p:pic>
          <p:nvPicPr>
            <p:cNvPr id="25" name="صورة 24"/>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976" y="5668956"/>
              <a:ext cx="960110" cy="520738"/>
            </a:xfrm>
            <a:prstGeom prst="ellipse">
              <a:avLst/>
            </a:prstGeom>
          </p:spPr>
        </p:pic>
        <p:pic>
          <p:nvPicPr>
            <p:cNvPr id="26" name="صورة 25" descr="gun_l_201222116203_s4.jpg"/>
            <p:cNvPicPr>
              <a:picLocks noChangeAspect="1"/>
            </p:cNvPicPr>
            <p:nvPr/>
          </p:nvPicPr>
          <p:blipFill>
            <a:blip r:embed="rId6">
              <a:clrChange>
                <a:clrFrom>
                  <a:srgbClr val="FFFFFF"/>
                </a:clrFrom>
                <a:clrTo>
                  <a:srgbClr val="FFFFFF">
                    <a:alpha val="0"/>
                  </a:srgbClr>
                </a:clrTo>
              </a:clrChange>
              <a:lum contrast="40000"/>
            </a:blip>
            <a:stretch>
              <a:fillRect/>
            </a:stretch>
          </p:blipFill>
          <p:spPr>
            <a:xfrm>
              <a:off x="3929058" y="6072206"/>
              <a:ext cx="1678739" cy="1007243"/>
            </a:xfrm>
            <a:prstGeom prst="rect">
              <a:avLst/>
            </a:prstGeom>
          </p:spPr>
        </p:pic>
        <p:pic>
          <p:nvPicPr>
            <p:cNvPr id="27" name="صورة 26" descr="YT-3102-1_800x.jpg"/>
            <p:cNvPicPr>
              <a:picLocks noChangeAspect="1"/>
            </p:cNvPicPr>
            <p:nvPr/>
          </p:nvPicPr>
          <p:blipFill>
            <a:blip r:embed="rId7" cstate="print">
              <a:clrChange>
                <a:clrFrom>
                  <a:srgbClr val="FFFFFF"/>
                </a:clrFrom>
                <a:clrTo>
                  <a:srgbClr val="FFFFFF">
                    <a:alpha val="0"/>
                  </a:srgbClr>
                </a:clrTo>
              </a:clrChange>
              <a:lum bright="-10000" contrast="40000"/>
            </a:blip>
            <a:stretch>
              <a:fillRect/>
            </a:stretch>
          </p:blipFill>
          <p:spPr>
            <a:xfrm>
              <a:off x="2571736" y="6000768"/>
              <a:ext cx="1142976" cy="857232"/>
            </a:xfrm>
            <a:prstGeom prst="rect">
              <a:avLst/>
            </a:prstGeom>
          </p:spPr>
        </p:pic>
        <p:pic>
          <p:nvPicPr>
            <p:cNvPr id="28" name="صورة 27" descr="seaboat-5-240-2-boat-vertical-sea-fishing-combo.jpg"/>
            <p:cNvPicPr>
              <a:picLocks noChangeAspect="1"/>
            </p:cNvPicPr>
            <p:nvPr/>
          </p:nvPicPr>
          <p:blipFill>
            <a:blip r:embed="rId8" cstate="print">
              <a:clrChange>
                <a:clrFrom>
                  <a:srgbClr val="FFFFFF"/>
                </a:clrFrom>
                <a:clrTo>
                  <a:srgbClr val="FFFFFF">
                    <a:alpha val="0"/>
                  </a:srgbClr>
                </a:clrTo>
              </a:clrChange>
              <a:lum bright="-20000" contrast="40000"/>
            </a:blip>
            <a:stretch>
              <a:fillRect/>
            </a:stretch>
          </p:blipFill>
          <p:spPr>
            <a:xfrm rot="4990461">
              <a:off x="274161" y="4346135"/>
              <a:ext cx="1071546" cy="1071546"/>
            </a:xfrm>
            <a:prstGeom prst="rect">
              <a:avLst/>
            </a:prstGeom>
          </p:spPr>
        </p:pic>
        <p:pic>
          <p:nvPicPr>
            <p:cNvPr id="29" name="صورة 28"/>
            <p:cNvPicPr>
              <a:picLocks noChangeAspect="1"/>
            </p:cNvPicPr>
            <p:nvPr/>
          </p:nvPicPr>
          <p:blipFill>
            <a:blip r:embed="rId9">
              <a:extLst>
                <a:ext uri="{28A0092B-C50C-407E-A947-70E740481C1C}">
                  <a14:useLocalDpi xmlns:a14="http://schemas.microsoft.com/office/drawing/2010/main" val="0"/>
                </a:ext>
              </a:extLst>
            </a:blip>
            <a:srcRect/>
            <a:stretch/>
          </p:blipFill>
          <p:spPr>
            <a:xfrm>
              <a:off x="-60455" y="2980331"/>
              <a:ext cx="402517" cy="882941"/>
            </a:xfrm>
            <a:prstGeom prst="rect">
              <a:avLst/>
            </a:prstGeom>
          </p:spPr>
        </p:pic>
      </p:gr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صناره الصيا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رابط كسهم مستقيم 7"/>
          <p:cNvCxnSpPr>
            <a:cxnSpLocks/>
          </p:cNvCxnSpPr>
          <p:nvPr/>
        </p:nvCxnSpPr>
        <p:spPr>
          <a:xfrm flipV="1">
            <a:off x="5083559" y="2575341"/>
            <a:ext cx="0" cy="2431686"/>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sp>
        <p:nvSpPr>
          <p:cNvPr id="9" name="سحابة 16"/>
          <p:cNvSpPr/>
          <p:nvPr/>
        </p:nvSpPr>
        <p:spPr>
          <a:xfrm>
            <a:off x="5723531" y="476672"/>
            <a:ext cx="2713957" cy="1046020"/>
          </a:xfrm>
          <a:prstGeom prst="bevel">
            <a:avLst/>
          </a:prstGeom>
          <a:solidFill>
            <a:srgbClr val="FFD13F"/>
          </a:solidFill>
        </p:spPr>
        <p:style>
          <a:lnRef idx="0">
            <a:schemeClr val="accent5"/>
          </a:lnRef>
          <a:fillRef idx="3">
            <a:schemeClr val="accent5"/>
          </a:fillRef>
          <a:effectRef idx="3">
            <a:schemeClr val="accent5"/>
          </a:effectRef>
          <a:fontRef idx="minor">
            <a:schemeClr val="lt1"/>
          </a:fontRef>
        </p:style>
        <p:txBody>
          <a:bodyPr rtlCol="1" anchor="ctr"/>
          <a:lstStyle/>
          <a:p>
            <a:pPr algn="ctr" rtl="1">
              <a:defRPr/>
            </a:pPr>
            <a:r>
              <a:rPr lang="ar-EG" sz="1600" dirty="0">
                <a:solidFill>
                  <a:schemeClr val="accent5">
                    <a:lumMod val="50000"/>
                  </a:schemeClr>
                </a:solidFill>
              </a:rPr>
              <a:t>...................</a:t>
            </a:r>
          </a:p>
        </p:txBody>
      </p:sp>
      <p:sp>
        <p:nvSpPr>
          <p:cNvPr id="10" name="مربع نص 9"/>
          <p:cNvSpPr>
            <a:spLocks noChangeArrowheads="1"/>
          </p:cNvSpPr>
          <p:nvPr/>
        </p:nvSpPr>
        <p:spPr bwMode="auto">
          <a:xfrm>
            <a:off x="5364088" y="548680"/>
            <a:ext cx="3073400" cy="936625"/>
          </a:xfrm>
          <a:prstGeom prst="bevel">
            <a:avLst>
              <a:gd name="adj" fmla="val 12500"/>
            </a:avLst>
          </a:prstGeom>
          <a:noFill/>
          <a:ln w="9525">
            <a:noFill/>
            <a:miter lim="800000"/>
            <a:headEnd/>
            <a:tailEnd/>
          </a:ln>
        </p:spPr>
        <p:txBody>
          <a:bodyPr>
            <a:spAutoFit/>
          </a:bodyPr>
          <a:lstStyle/>
          <a:p>
            <a:pPr algn="ctr" rtl="1"/>
            <a:r>
              <a:rPr lang="ar-EG" sz="4000" b="1" dirty="0">
                <a:solidFill>
                  <a:srgbClr val="C00000"/>
                </a:solidFill>
                <a:latin typeface="Calibri" pitchFamily="34" charset="0"/>
              </a:rPr>
              <a:t>قَلَمُ الكَاتِبِ.</a:t>
            </a:r>
          </a:p>
        </p:txBody>
      </p:sp>
      <p:cxnSp>
        <p:nvCxnSpPr>
          <p:cNvPr id="11" name="رابط كسهم مستقيم 10"/>
          <p:cNvCxnSpPr>
            <a:cxnSpLocks/>
          </p:cNvCxnSpPr>
          <p:nvPr/>
        </p:nvCxnSpPr>
        <p:spPr>
          <a:xfrm flipV="1">
            <a:off x="3774693" y="3221090"/>
            <a:ext cx="1808942" cy="1785937"/>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12" name="رابط كسهم مستقيم 11"/>
          <p:cNvCxnSpPr>
            <a:cxnSpLocks/>
            <a:endCxn id="19" idx="3"/>
          </p:cNvCxnSpPr>
          <p:nvPr/>
        </p:nvCxnSpPr>
        <p:spPr>
          <a:xfrm flipV="1">
            <a:off x="2917443" y="1679741"/>
            <a:ext cx="1116501" cy="297010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13" name="رابط كسهم مستقيم 12"/>
          <p:cNvCxnSpPr>
            <a:cxnSpLocks/>
            <a:endCxn id="20" idx="3"/>
          </p:cNvCxnSpPr>
          <p:nvPr/>
        </p:nvCxnSpPr>
        <p:spPr>
          <a:xfrm flipV="1">
            <a:off x="2274505" y="1630232"/>
            <a:ext cx="863333" cy="2448110"/>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cxnSp>
        <p:nvCxnSpPr>
          <p:cNvPr id="14" name="رابط كسهم مستقيم 13"/>
          <p:cNvCxnSpPr>
            <a:cxnSpLocks/>
          </p:cNvCxnSpPr>
          <p:nvPr/>
        </p:nvCxnSpPr>
        <p:spPr>
          <a:xfrm>
            <a:off x="1702981" y="3167552"/>
            <a:ext cx="4237828" cy="982233"/>
          </a:xfrm>
          <a:prstGeom prst="straightConnector1">
            <a:avLst/>
          </a:prstGeom>
          <a:ln>
            <a:solidFill>
              <a:srgbClr val="C00000"/>
            </a:solidFill>
            <a:tailEnd type="arrow"/>
          </a:ln>
        </p:spPr>
        <p:style>
          <a:lnRef idx="3">
            <a:schemeClr val="accent6"/>
          </a:lnRef>
          <a:fillRef idx="0">
            <a:schemeClr val="accent6"/>
          </a:fillRef>
          <a:effectRef idx="2">
            <a:schemeClr val="accent6"/>
          </a:effectRef>
          <a:fontRef idx="minor">
            <a:schemeClr val="tx1"/>
          </a:fontRef>
        </p:style>
      </p:cxnSp>
      <p:grpSp>
        <p:nvGrpSpPr>
          <p:cNvPr id="15" name="مجموعة 14"/>
          <p:cNvGrpSpPr/>
          <p:nvPr/>
        </p:nvGrpSpPr>
        <p:grpSpPr>
          <a:xfrm>
            <a:off x="528394" y="404664"/>
            <a:ext cx="6635894" cy="6252562"/>
            <a:chOff x="-31611" y="826887"/>
            <a:chExt cx="6635894" cy="6252562"/>
          </a:xfrm>
        </p:grpSpPr>
        <p:sp>
          <p:nvSpPr>
            <p:cNvPr id="16" name="مخمس عادي 15"/>
            <p:cNvSpPr/>
            <p:nvPr/>
          </p:nvSpPr>
          <p:spPr>
            <a:xfrm rot="4299699">
              <a:off x="5303475" y="4082928"/>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كاتب</a:t>
              </a:r>
            </a:p>
          </p:txBody>
        </p:sp>
        <p:sp>
          <p:nvSpPr>
            <p:cNvPr id="17" name="مخمس عادي 16"/>
            <p:cNvSpPr/>
            <p:nvPr/>
          </p:nvSpPr>
          <p:spPr>
            <a:xfrm rot="4299699">
              <a:off x="4832786" y="2754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نجار</a:t>
              </a:r>
            </a:p>
          </p:txBody>
        </p:sp>
        <p:sp>
          <p:nvSpPr>
            <p:cNvPr id="18" name="مخمس عادي 17"/>
            <p:cNvSpPr/>
            <p:nvPr/>
          </p:nvSpPr>
          <p:spPr>
            <a:xfrm rot="2766263">
              <a:off x="4149995" y="172840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جندي</a:t>
              </a:r>
            </a:p>
          </p:txBody>
        </p:sp>
        <p:sp>
          <p:nvSpPr>
            <p:cNvPr id="19" name="مخمس عادي 18"/>
            <p:cNvSpPr/>
            <p:nvPr/>
          </p:nvSpPr>
          <p:spPr>
            <a:xfrm rot="1758461">
              <a:off x="3092978" y="945899"/>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خباز</a:t>
              </a:r>
            </a:p>
          </p:txBody>
        </p:sp>
        <p:sp>
          <p:nvSpPr>
            <p:cNvPr id="20" name="مخمس عادي 19"/>
            <p:cNvSpPr/>
            <p:nvPr/>
          </p:nvSpPr>
          <p:spPr>
            <a:xfrm rot="20994913">
              <a:off x="1786442" y="82688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صياد</a:t>
              </a:r>
            </a:p>
          </p:txBody>
        </p:sp>
        <p:sp>
          <p:nvSpPr>
            <p:cNvPr id="21" name="مخمس عادي 20"/>
            <p:cNvSpPr/>
            <p:nvPr/>
          </p:nvSpPr>
          <p:spPr>
            <a:xfrm rot="20879884">
              <a:off x="4092143" y="528002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بندقية</a:t>
              </a:r>
            </a:p>
          </p:txBody>
        </p:sp>
        <p:sp>
          <p:nvSpPr>
            <p:cNvPr id="22" name="مخمس عادي 21"/>
            <p:cNvSpPr/>
            <p:nvPr/>
          </p:nvSpPr>
          <p:spPr>
            <a:xfrm rot="507239">
              <a:off x="2681440" y="5314862"/>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منشار</a:t>
              </a:r>
            </a:p>
          </p:txBody>
        </p:sp>
        <p:sp>
          <p:nvSpPr>
            <p:cNvPr id="23" name="مخمس عادي 22"/>
            <p:cNvSpPr/>
            <p:nvPr/>
          </p:nvSpPr>
          <p:spPr>
            <a:xfrm rot="1687385">
              <a:off x="1423428" y="4821161"/>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خبز</a:t>
              </a:r>
            </a:p>
          </p:txBody>
        </p:sp>
        <p:sp>
          <p:nvSpPr>
            <p:cNvPr id="24" name="مخمس عادي 23"/>
            <p:cNvSpPr/>
            <p:nvPr/>
          </p:nvSpPr>
          <p:spPr>
            <a:xfrm rot="3010993">
              <a:off x="476564" y="3892467"/>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صنارة</a:t>
              </a:r>
            </a:p>
          </p:txBody>
        </p:sp>
        <p:sp>
          <p:nvSpPr>
            <p:cNvPr id="25" name="مخمس عادي 24"/>
            <p:cNvSpPr/>
            <p:nvPr/>
          </p:nvSpPr>
          <p:spPr>
            <a:xfrm rot="4537175">
              <a:off x="49015" y="2639166"/>
              <a:ext cx="1366507" cy="1235109"/>
            </a:xfrm>
            <a:prstGeom prst="pentagon">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قلم</a:t>
              </a:r>
            </a:p>
          </p:txBody>
        </p:sp>
        <p:pic>
          <p:nvPicPr>
            <p:cNvPr id="26" name="صورة 25"/>
            <p:cNvPicPr>
              <a:picLocks noChangeAspect="1"/>
            </p:cNvPicPr>
            <p:nvPr/>
          </p:nvPicPr>
          <p:blipFill>
            <a:blip r:embed="rId5">
              <a:extLst>
                <a:ext uri="{28A0092B-C50C-407E-A947-70E740481C1C}">
                  <a14:useLocalDpi xmlns:a14="http://schemas.microsoft.com/office/drawing/2010/main" val="0"/>
                </a:ext>
              </a:extLst>
            </a:blip>
            <a:srcRect/>
            <a:stretch/>
          </p:blipFill>
          <p:spPr>
            <a:xfrm>
              <a:off x="1142976" y="5668956"/>
              <a:ext cx="960110" cy="520738"/>
            </a:xfrm>
            <a:prstGeom prst="ellipse">
              <a:avLst/>
            </a:prstGeom>
          </p:spPr>
        </p:pic>
        <p:pic>
          <p:nvPicPr>
            <p:cNvPr id="27" name="صورة 26" descr="gun_l_201222116203_s4.jpg"/>
            <p:cNvPicPr>
              <a:picLocks noChangeAspect="1"/>
            </p:cNvPicPr>
            <p:nvPr/>
          </p:nvPicPr>
          <p:blipFill>
            <a:blip r:embed="rId6">
              <a:clrChange>
                <a:clrFrom>
                  <a:srgbClr val="FFFFFF"/>
                </a:clrFrom>
                <a:clrTo>
                  <a:srgbClr val="FFFFFF">
                    <a:alpha val="0"/>
                  </a:srgbClr>
                </a:clrTo>
              </a:clrChange>
              <a:lum contrast="40000"/>
            </a:blip>
            <a:stretch>
              <a:fillRect/>
            </a:stretch>
          </p:blipFill>
          <p:spPr>
            <a:xfrm>
              <a:off x="3929058" y="6072206"/>
              <a:ext cx="1678739" cy="1007243"/>
            </a:xfrm>
            <a:prstGeom prst="rect">
              <a:avLst/>
            </a:prstGeom>
          </p:spPr>
        </p:pic>
        <p:pic>
          <p:nvPicPr>
            <p:cNvPr id="28" name="صورة 27" descr="YT-3102-1_800x.jpg"/>
            <p:cNvPicPr>
              <a:picLocks noChangeAspect="1"/>
            </p:cNvPicPr>
            <p:nvPr/>
          </p:nvPicPr>
          <p:blipFill>
            <a:blip r:embed="rId7" cstate="print">
              <a:clrChange>
                <a:clrFrom>
                  <a:srgbClr val="FFFFFF"/>
                </a:clrFrom>
                <a:clrTo>
                  <a:srgbClr val="FFFFFF">
                    <a:alpha val="0"/>
                  </a:srgbClr>
                </a:clrTo>
              </a:clrChange>
              <a:lum bright="-10000" contrast="40000"/>
            </a:blip>
            <a:stretch>
              <a:fillRect/>
            </a:stretch>
          </p:blipFill>
          <p:spPr>
            <a:xfrm>
              <a:off x="2571736" y="6000768"/>
              <a:ext cx="1142976" cy="857232"/>
            </a:xfrm>
            <a:prstGeom prst="rect">
              <a:avLst/>
            </a:prstGeom>
          </p:spPr>
        </p:pic>
        <p:pic>
          <p:nvPicPr>
            <p:cNvPr id="29" name="صورة 28" descr="seaboat-5-240-2-boat-vertical-sea-fishing-combo.jpg"/>
            <p:cNvPicPr>
              <a:picLocks noChangeAspect="1"/>
            </p:cNvPicPr>
            <p:nvPr/>
          </p:nvPicPr>
          <p:blipFill>
            <a:blip r:embed="rId8" cstate="print">
              <a:clrChange>
                <a:clrFrom>
                  <a:srgbClr val="FFFFFF"/>
                </a:clrFrom>
                <a:clrTo>
                  <a:srgbClr val="FFFFFF">
                    <a:alpha val="0"/>
                  </a:srgbClr>
                </a:clrTo>
              </a:clrChange>
              <a:lum bright="-20000" contrast="40000"/>
            </a:blip>
            <a:stretch>
              <a:fillRect/>
            </a:stretch>
          </p:blipFill>
          <p:spPr>
            <a:xfrm rot="4990461">
              <a:off x="274161" y="4346135"/>
              <a:ext cx="1071546" cy="1071546"/>
            </a:xfrm>
            <a:prstGeom prst="rect">
              <a:avLst/>
            </a:prstGeom>
          </p:spPr>
        </p:pic>
        <p:pic>
          <p:nvPicPr>
            <p:cNvPr id="30" name="صورة 29"/>
            <p:cNvPicPr>
              <a:picLocks noChangeAspect="1"/>
            </p:cNvPicPr>
            <p:nvPr/>
          </p:nvPicPr>
          <p:blipFill>
            <a:blip r:embed="rId9">
              <a:clrChange>
                <a:clrFrom>
                  <a:srgbClr val="CAEBFA"/>
                </a:clrFrom>
                <a:clrTo>
                  <a:srgbClr val="CAEBFA">
                    <a:alpha val="0"/>
                  </a:srgbClr>
                </a:clrTo>
              </a:clrChange>
              <a:extLst>
                <a:ext uri="{28A0092B-C50C-407E-A947-70E740481C1C}">
                  <a14:useLocalDpi xmlns:a14="http://schemas.microsoft.com/office/drawing/2010/main" val="0"/>
                </a:ext>
              </a:extLst>
            </a:blip>
            <a:srcRect/>
            <a:stretch/>
          </p:blipFill>
          <p:spPr>
            <a:xfrm>
              <a:off x="-31611" y="2997564"/>
              <a:ext cx="402517" cy="882941"/>
            </a:xfrm>
            <a:prstGeom prst="rect">
              <a:avLst/>
            </a:prstGeom>
          </p:spPr>
        </p:pic>
      </p:gr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قلم الكات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
          <p:cNvSpPr txBox="1"/>
          <p:nvPr/>
        </p:nvSpPr>
        <p:spPr>
          <a:xfrm>
            <a:off x="1055987" y="404664"/>
            <a:ext cx="7044405"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gradFill>
                  <a:gsLst>
                    <a:gs pos="25000">
                      <a:schemeClr val="accent2">
                        <a:satMod val="155000"/>
                      </a:schemeClr>
                    </a:gs>
                    <a:gs pos="100000">
                      <a:schemeClr val="accent2">
                        <a:shade val="45000"/>
                        <a:satMod val="165000"/>
                      </a:schemeClr>
                    </a:gs>
                  </a:gsLst>
                  <a:lin ang="5400000"/>
                </a:gradFill>
              </a:rPr>
              <a:t>5- أقارن بين الإنسان العامل والإنسان العاطل من حيث المحاور الاتية: </a:t>
            </a:r>
          </a:p>
        </p:txBody>
      </p:sp>
      <p:graphicFrame>
        <p:nvGraphicFramePr>
          <p:cNvPr id="32" name="Table 4"/>
          <p:cNvGraphicFramePr>
            <a:graphicFrameLocks noGrp="1"/>
          </p:cNvGraphicFramePr>
          <p:nvPr>
            <p:extLst>
              <p:ext uri="{D42A27DB-BD31-4B8C-83A1-F6EECF244321}">
                <p14:modId xmlns:p14="http://schemas.microsoft.com/office/powerpoint/2010/main" val="373841250"/>
              </p:ext>
            </p:extLst>
          </p:nvPr>
        </p:nvGraphicFramePr>
        <p:xfrm>
          <a:off x="683569" y="1606070"/>
          <a:ext cx="7704855" cy="4105090"/>
        </p:xfrm>
        <a:graphic>
          <a:graphicData uri="http://schemas.openxmlformats.org/drawingml/2006/table">
            <a:tbl>
              <a:tblPr rtl="1" firstRow="1" bandRow="1">
                <a:tableStyleId>{21E4AEA4-8DFA-4A89-87EB-49C32662AFE0}</a:tableStyleId>
              </a:tblPr>
              <a:tblGrid>
                <a:gridCol w="2568285">
                  <a:extLst>
                    <a:ext uri="{9D8B030D-6E8A-4147-A177-3AD203B41FA5}">
                      <a16:colId xmlns:a16="http://schemas.microsoft.com/office/drawing/2014/main" val="20000"/>
                    </a:ext>
                  </a:extLst>
                </a:gridCol>
                <a:gridCol w="2568285">
                  <a:extLst>
                    <a:ext uri="{9D8B030D-6E8A-4147-A177-3AD203B41FA5}">
                      <a16:colId xmlns:a16="http://schemas.microsoft.com/office/drawing/2014/main" val="20001"/>
                    </a:ext>
                  </a:extLst>
                </a:gridCol>
                <a:gridCol w="2568285">
                  <a:extLst>
                    <a:ext uri="{9D8B030D-6E8A-4147-A177-3AD203B41FA5}">
                      <a16:colId xmlns:a16="http://schemas.microsoft.com/office/drawing/2014/main" val="20002"/>
                    </a:ext>
                  </a:extLst>
                </a:gridCol>
              </a:tblGrid>
              <a:tr h="632042">
                <a:tc>
                  <a:txBody>
                    <a:bodyPr/>
                    <a:lstStyle/>
                    <a:p>
                      <a:pPr algn="ctr" rtl="1"/>
                      <a:r>
                        <a:rPr lang="ar-EG" sz="2800" dirty="0"/>
                        <a:t>المحاور </a:t>
                      </a:r>
                    </a:p>
                  </a:txBody>
                  <a:tcPr anchor="ctr">
                    <a:cell3D prstMaterial="dkEdge">
                      <a:bevel prst="slope"/>
                      <a:lightRig rig="flood" dir="t"/>
                    </a:cell3D>
                  </a:tcPr>
                </a:tc>
                <a:tc>
                  <a:txBody>
                    <a:bodyPr/>
                    <a:lstStyle/>
                    <a:p>
                      <a:pPr algn="ctr" rtl="1"/>
                      <a:r>
                        <a:rPr lang="ar-EG" sz="2800" dirty="0"/>
                        <a:t>الإنسان العامل</a:t>
                      </a:r>
                    </a:p>
                  </a:txBody>
                  <a:tcPr anchor="ctr">
                    <a:cell3D prstMaterial="dkEdge">
                      <a:bevel prst="slope"/>
                      <a:lightRig rig="flood" dir="t"/>
                    </a:cell3D>
                  </a:tcPr>
                </a:tc>
                <a:tc>
                  <a:txBody>
                    <a:bodyPr/>
                    <a:lstStyle/>
                    <a:p>
                      <a:pPr algn="ctr" rtl="1"/>
                      <a:r>
                        <a:rPr lang="ar-EG" sz="2800" dirty="0"/>
                        <a:t>الإنسان العاطل</a:t>
                      </a:r>
                    </a:p>
                  </a:txBody>
                  <a:tcPr anchor="ctr">
                    <a:cell3D prstMaterial="dkEdge">
                      <a:bevel prst="slope"/>
                      <a:lightRig rig="flood" dir="t"/>
                    </a:cell3D>
                  </a:tcPr>
                </a:tc>
                <a:extLst>
                  <a:ext uri="{0D108BD9-81ED-4DB2-BD59-A6C34878D82A}">
                    <a16:rowId xmlns:a16="http://schemas.microsoft.com/office/drawing/2014/main" val="10000"/>
                  </a:ext>
                </a:extLst>
              </a:tr>
              <a:tr h="632042">
                <a:tc>
                  <a:txBody>
                    <a:bodyPr/>
                    <a:lstStyle/>
                    <a:p>
                      <a:pPr algn="ctr" rtl="1"/>
                      <a:r>
                        <a:rPr lang="ar-EG" sz="2800" b="1" dirty="0"/>
                        <a:t>المساهمة في نهضة الوطن </a:t>
                      </a:r>
                    </a:p>
                  </a:txBody>
                  <a:tcPr anchor="ctr">
                    <a:cell3D prstMaterial="dkEdge">
                      <a:bevel prst="slope"/>
                      <a:lightRig rig="flood" dir="t"/>
                    </a:cell3D>
                  </a:tcPr>
                </a:tc>
                <a:tc>
                  <a:txBody>
                    <a:bodyPr/>
                    <a:lstStyle/>
                    <a:p>
                      <a:pPr rtl="1"/>
                      <a:endParaRPr lang="ar-EG" sz="2800" dirty="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extLst>
                  <a:ext uri="{0D108BD9-81ED-4DB2-BD59-A6C34878D82A}">
                    <a16:rowId xmlns:a16="http://schemas.microsoft.com/office/drawing/2014/main" val="10001"/>
                  </a:ext>
                </a:extLst>
              </a:tr>
              <a:tr h="632042">
                <a:tc>
                  <a:txBody>
                    <a:bodyPr/>
                    <a:lstStyle/>
                    <a:p>
                      <a:pPr algn="ctr" rtl="1"/>
                      <a:r>
                        <a:rPr lang="ar-EG" sz="2800" b="1" dirty="0"/>
                        <a:t>ثبات الأجر</a:t>
                      </a:r>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extLst>
                  <a:ext uri="{0D108BD9-81ED-4DB2-BD59-A6C34878D82A}">
                    <a16:rowId xmlns:a16="http://schemas.microsoft.com/office/drawing/2014/main" val="10002"/>
                  </a:ext>
                </a:extLst>
              </a:tr>
              <a:tr h="632042">
                <a:tc>
                  <a:txBody>
                    <a:bodyPr/>
                    <a:lstStyle/>
                    <a:p>
                      <a:pPr algn="ctr" rtl="1"/>
                      <a:r>
                        <a:rPr lang="ar-EG" sz="2800" b="1" dirty="0"/>
                        <a:t>كسب المال</a:t>
                      </a:r>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extLst>
                  <a:ext uri="{0D108BD9-81ED-4DB2-BD59-A6C34878D82A}">
                    <a16:rowId xmlns:a16="http://schemas.microsoft.com/office/drawing/2014/main" val="10003"/>
                  </a:ext>
                </a:extLst>
              </a:tr>
              <a:tr h="632042">
                <a:tc>
                  <a:txBody>
                    <a:bodyPr/>
                    <a:lstStyle/>
                    <a:p>
                      <a:pPr algn="ctr" rtl="1"/>
                      <a:r>
                        <a:rPr lang="ar-EG" sz="2800" b="1" dirty="0"/>
                        <a:t>حفظ الكرامة</a:t>
                      </a:r>
                      <a:r>
                        <a:rPr lang="ar-EG" sz="2800" b="1" baseline="0" dirty="0"/>
                        <a:t> </a:t>
                      </a:r>
                      <a:endParaRPr lang="ar-EG" sz="2800" b="1" dirty="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extLst>
                  <a:ext uri="{0D108BD9-81ED-4DB2-BD59-A6C34878D82A}">
                    <a16:rowId xmlns:a16="http://schemas.microsoft.com/office/drawing/2014/main" val="10004"/>
                  </a:ext>
                </a:extLst>
              </a:tr>
              <a:tr h="632042">
                <a:tc>
                  <a:txBody>
                    <a:bodyPr/>
                    <a:lstStyle/>
                    <a:p>
                      <a:pPr algn="ctr" rtl="1"/>
                      <a:r>
                        <a:rPr lang="ar-EG" sz="2800" b="1" dirty="0"/>
                        <a:t>الرضا عن النفس</a:t>
                      </a:r>
                      <a:r>
                        <a:rPr lang="ar-EG" sz="2800" b="1" baseline="0" dirty="0"/>
                        <a:t> </a:t>
                      </a:r>
                      <a:endParaRPr lang="ar-EG" sz="2800" b="1" dirty="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tc>
                  <a:txBody>
                    <a:bodyPr/>
                    <a:lstStyle/>
                    <a:p>
                      <a:pPr rtl="1"/>
                      <a:endParaRPr lang="ar-EG" sz="2800" dirty="0"/>
                    </a:p>
                  </a:txBody>
                  <a:tcPr anchor="ctr">
                    <a:cell3D prstMaterial="dkEdge">
                      <a:bevel prst="slope"/>
                      <a:lightRig rig="flood" dir="t"/>
                    </a:cell3D>
                  </a:tcPr>
                </a:tc>
                <a:extLst>
                  <a:ext uri="{0D108BD9-81ED-4DB2-BD59-A6C34878D82A}">
                    <a16:rowId xmlns:a16="http://schemas.microsoft.com/office/drawing/2014/main" val="10005"/>
                  </a:ext>
                </a:extLst>
              </a:tr>
            </a:tbl>
          </a:graphicData>
        </a:graphic>
      </p:graphicFrame>
      <p:sp>
        <p:nvSpPr>
          <p:cNvPr id="3" name="مربع نص 2"/>
          <p:cNvSpPr txBox="1"/>
          <p:nvPr/>
        </p:nvSpPr>
        <p:spPr>
          <a:xfrm>
            <a:off x="3203848" y="2204864"/>
            <a:ext cx="2592288" cy="954107"/>
          </a:xfrm>
          <a:prstGeom prst="rect">
            <a:avLst/>
          </a:prstGeom>
          <a:noFill/>
        </p:spPr>
        <p:txBody>
          <a:bodyPr wrap="square" rtlCol="0">
            <a:spAutoFit/>
          </a:bodyPr>
          <a:lstStyle/>
          <a:p>
            <a:pPr algn="ctr"/>
            <a:r>
              <a:rPr lang="ar-EG" sz="2800" b="1" dirty="0">
                <a:solidFill>
                  <a:srgbClr val="0000FF"/>
                </a:solidFill>
              </a:rPr>
              <a:t>يساهم في نهضة الوطن </a:t>
            </a:r>
            <a:endParaRPr lang="en-US" sz="2800" b="1" dirty="0">
              <a:solidFill>
                <a:srgbClr val="0000FF"/>
              </a:solidFill>
            </a:endParaRPr>
          </a:p>
        </p:txBody>
      </p:sp>
      <p:sp>
        <p:nvSpPr>
          <p:cNvPr id="33" name="مربع نص 32"/>
          <p:cNvSpPr txBox="1"/>
          <p:nvPr/>
        </p:nvSpPr>
        <p:spPr>
          <a:xfrm>
            <a:off x="589610" y="2186861"/>
            <a:ext cx="2830262" cy="954107"/>
          </a:xfrm>
          <a:prstGeom prst="rect">
            <a:avLst/>
          </a:prstGeom>
          <a:noFill/>
        </p:spPr>
        <p:txBody>
          <a:bodyPr wrap="square" rtlCol="0">
            <a:spAutoFit/>
          </a:bodyPr>
          <a:lstStyle/>
          <a:p>
            <a:pPr algn="ctr"/>
            <a:r>
              <a:rPr lang="ar-EG" sz="2800" b="1" dirty="0">
                <a:solidFill>
                  <a:srgbClr val="0000FF"/>
                </a:solidFill>
              </a:rPr>
              <a:t>لا يساهم في نهضة الوطن </a:t>
            </a:r>
            <a:endParaRPr lang="en-US" sz="2800" b="1" dirty="0">
              <a:solidFill>
                <a:srgbClr val="0000FF"/>
              </a:solidFill>
            </a:endParaRPr>
          </a:p>
        </p:txBody>
      </p:sp>
      <p:sp>
        <p:nvSpPr>
          <p:cNvPr id="34" name="مربع نص 33"/>
          <p:cNvSpPr txBox="1"/>
          <p:nvPr/>
        </p:nvSpPr>
        <p:spPr>
          <a:xfrm>
            <a:off x="3275856" y="3180435"/>
            <a:ext cx="2592288" cy="523220"/>
          </a:xfrm>
          <a:prstGeom prst="rect">
            <a:avLst/>
          </a:prstGeom>
          <a:noFill/>
        </p:spPr>
        <p:txBody>
          <a:bodyPr wrap="square" rtlCol="0">
            <a:spAutoFit/>
          </a:bodyPr>
          <a:lstStyle/>
          <a:p>
            <a:pPr algn="ctr"/>
            <a:r>
              <a:rPr lang="ar-EG" sz="2800" b="1" dirty="0">
                <a:solidFill>
                  <a:srgbClr val="0000FF"/>
                </a:solidFill>
              </a:rPr>
              <a:t>أجرة ثابتة</a:t>
            </a:r>
            <a:endParaRPr lang="en-US" sz="2800" b="1" dirty="0">
              <a:solidFill>
                <a:srgbClr val="0000FF"/>
              </a:solidFill>
            </a:endParaRPr>
          </a:p>
        </p:txBody>
      </p:sp>
      <p:sp>
        <p:nvSpPr>
          <p:cNvPr id="35" name="مربع نص 34"/>
          <p:cNvSpPr txBox="1"/>
          <p:nvPr/>
        </p:nvSpPr>
        <p:spPr>
          <a:xfrm>
            <a:off x="564581" y="3191027"/>
            <a:ext cx="2592288" cy="523220"/>
          </a:xfrm>
          <a:prstGeom prst="rect">
            <a:avLst/>
          </a:prstGeom>
          <a:noFill/>
        </p:spPr>
        <p:txBody>
          <a:bodyPr wrap="square" rtlCol="0">
            <a:spAutoFit/>
          </a:bodyPr>
          <a:lstStyle/>
          <a:p>
            <a:pPr algn="ctr"/>
            <a:r>
              <a:rPr lang="ar-EG" sz="2800" b="1" dirty="0">
                <a:solidFill>
                  <a:srgbClr val="0000FF"/>
                </a:solidFill>
              </a:rPr>
              <a:t>لا أجر له</a:t>
            </a:r>
            <a:endParaRPr lang="en-US" sz="2800" b="1" dirty="0">
              <a:solidFill>
                <a:srgbClr val="0000FF"/>
              </a:solidFill>
            </a:endParaRPr>
          </a:p>
        </p:txBody>
      </p:sp>
      <p:sp>
        <p:nvSpPr>
          <p:cNvPr id="36" name="مربع نص 35"/>
          <p:cNvSpPr txBox="1"/>
          <p:nvPr/>
        </p:nvSpPr>
        <p:spPr>
          <a:xfrm>
            <a:off x="3247684" y="3811435"/>
            <a:ext cx="2592288" cy="523220"/>
          </a:xfrm>
          <a:prstGeom prst="rect">
            <a:avLst/>
          </a:prstGeom>
          <a:noFill/>
        </p:spPr>
        <p:txBody>
          <a:bodyPr wrap="square" rtlCol="0">
            <a:spAutoFit/>
          </a:bodyPr>
          <a:lstStyle/>
          <a:p>
            <a:pPr algn="ctr"/>
            <a:r>
              <a:rPr lang="ar-EG" sz="2800" b="1" dirty="0">
                <a:solidFill>
                  <a:srgbClr val="0000FF"/>
                </a:solidFill>
              </a:rPr>
              <a:t>يكسب المال الكثير</a:t>
            </a:r>
            <a:endParaRPr lang="en-US" sz="2800" b="1" dirty="0">
              <a:solidFill>
                <a:srgbClr val="0000FF"/>
              </a:solidFill>
            </a:endParaRPr>
          </a:p>
        </p:txBody>
      </p:sp>
      <p:sp>
        <p:nvSpPr>
          <p:cNvPr id="37" name="مربع نص 36"/>
          <p:cNvSpPr txBox="1"/>
          <p:nvPr/>
        </p:nvSpPr>
        <p:spPr>
          <a:xfrm>
            <a:off x="564581" y="3821039"/>
            <a:ext cx="2592288" cy="523220"/>
          </a:xfrm>
          <a:prstGeom prst="rect">
            <a:avLst/>
          </a:prstGeom>
          <a:noFill/>
        </p:spPr>
        <p:txBody>
          <a:bodyPr wrap="square" rtlCol="0">
            <a:spAutoFit/>
          </a:bodyPr>
          <a:lstStyle/>
          <a:p>
            <a:pPr algn="ctr"/>
            <a:r>
              <a:rPr lang="ar-EG" sz="2800" b="1" dirty="0">
                <a:solidFill>
                  <a:srgbClr val="0000FF"/>
                </a:solidFill>
              </a:rPr>
              <a:t>لا يكسب المال</a:t>
            </a:r>
            <a:endParaRPr lang="en-US" sz="2800" b="1" dirty="0">
              <a:solidFill>
                <a:srgbClr val="0000FF"/>
              </a:solidFill>
            </a:endParaRPr>
          </a:p>
        </p:txBody>
      </p:sp>
      <p:sp>
        <p:nvSpPr>
          <p:cNvPr id="38" name="مربع نص 37"/>
          <p:cNvSpPr txBox="1"/>
          <p:nvPr/>
        </p:nvSpPr>
        <p:spPr>
          <a:xfrm>
            <a:off x="3156869" y="4477980"/>
            <a:ext cx="2592288" cy="523220"/>
          </a:xfrm>
          <a:prstGeom prst="rect">
            <a:avLst/>
          </a:prstGeom>
          <a:noFill/>
        </p:spPr>
        <p:txBody>
          <a:bodyPr wrap="square" rtlCol="0">
            <a:spAutoFit/>
          </a:bodyPr>
          <a:lstStyle/>
          <a:p>
            <a:pPr algn="ctr"/>
            <a:r>
              <a:rPr lang="ar-EG" sz="2800" b="1" dirty="0">
                <a:solidFill>
                  <a:srgbClr val="0000FF"/>
                </a:solidFill>
              </a:rPr>
              <a:t>كرامته محفوظة </a:t>
            </a:r>
            <a:endParaRPr lang="en-US" sz="2800" b="1" dirty="0">
              <a:solidFill>
                <a:srgbClr val="0000FF"/>
              </a:solidFill>
            </a:endParaRPr>
          </a:p>
        </p:txBody>
      </p:sp>
      <p:sp>
        <p:nvSpPr>
          <p:cNvPr id="39" name="مربع نص 38"/>
          <p:cNvSpPr txBox="1"/>
          <p:nvPr/>
        </p:nvSpPr>
        <p:spPr>
          <a:xfrm>
            <a:off x="564581" y="4489956"/>
            <a:ext cx="2592288" cy="523220"/>
          </a:xfrm>
          <a:prstGeom prst="rect">
            <a:avLst/>
          </a:prstGeom>
          <a:noFill/>
        </p:spPr>
        <p:txBody>
          <a:bodyPr wrap="square" rtlCol="0">
            <a:spAutoFit/>
          </a:bodyPr>
          <a:lstStyle/>
          <a:p>
            <a:pPr algn="ctr"/>
            <a:r>
              <a:rPr lang="ar-EG" sz="2800" b="1" dirty="0">
                <a:solidFill>
                  <a:srgbClr val="0000FF"/>
                </a:solidFill>
              </a:rPr>
              <a:t>كرامته مهدرة </a:t>
            </a:r>
            <a:endParaRPr lang="en-US" sz="2800" b="1" dirty="0">
              <a:solidFill>
                <a:srgbClr val="0000FF"/>
              </a:solidFill>
            </a:endParaRPr>
          </a:p>
        </p:txBody>
      </p:sp>
      <p:sp>
        <p:nvSpPr>
          <p:cNvPr id="40" name="مربع نص 39"/>
          <p:cNvSpPr txBox="1"/>
          <p:nvPr/>
        </p:nvSpPr>
        <p:spPr>
          <a:xfrm>
            <a:off x="3347864" y="5127575"/>
            <a:ext cx="2592288" cy="523220"/>
          </a:xfrm>
          <a:prstGeom prst="rect">
            <a:avLst/>
          </a:prstGeom>
          <a:noFill/>
        </p:spPr>
        <p:txBody>
          <a:bodyPr wrap="square" rtlCol="0">
            <a:spAutoFit/>
          </a:bodyPr>
          <a:lstStyle/>
          <a:p>
            <a:pPr algn="ctr"/>
            <a:r>
              <a:rPr lang="ar-EG" sz="2800" b="1" dirty="0">
                <a:solidFill>
                  <a:srgbClr val="0000FF"/>
                </a:solidFill>
              </a:rPr>
              <a:t>راض عن نفسه </a:t>
            </a:r>
            <a:endParaRPr lang="en-US" sz="2800" b="1" dirty="0">
              <a:solidFill>
                <a:srgbClr val="0000FF"/>
              </a:solidFill>
            </a:endParaRPr>
          </a:p>
        </p:txBody>
      </p:sp>
      <p:sp>
        <p:nvSpPr>
          <p:cNvPr id="41" name="مربع نص 40"/>
          <p:cNvSpPr txBox="1"/>
          <p:nvPr/>
        </p:nvSpPr>
        <p:spPr>
          <a:xfrm>
            <a:off x="467544" y="5127574"/>
            <a:ext cx="2833448" cy="523220"/>
          </a:xfrm>
          <a:prstGeom prst="rect">
            <a:avLst/>
          </a:prstGeom>
          <a:noFill/>
        </p:spPr>
        <p:txBody>
          <a:bodyPr wrap="square" rtlCol="0">
            <a:spAutoFit/>
          </a:bodyPr>
          <a:lstStyle/>
          <a:p>
            <a:pPr algn="r"/>
            <a:r>
              <a:rPr lang="ar-EG" sz="2800" b="1" dirty="0">
                <a:solidFill>
                  <a:srgbClr val="0000FF"/>
                </a:solidFill>
              </a:rPr>
              <a:t>غير راض عن نفسه </a:t>
            </a:r>
            <a:endParaRPr lang="en-US" sz="2800" b="1" dirty="0">
              <a:solidFill>
                <a:srgbClr val="0000FF"/>
              </a:solidFill>
            </a:endParaRPr>
          </a:p>
        </p:txBody>
      </p:sp>
    </p:spTree>
    <p:extLst>
      <p:ext uri="{BB962C8B-B14F-4D97-AF65-F5344CB8AC3E}">
        <p14:creationId xmlns:p14="http://schemas.microsoft.com/office/powerpoint/2010/main" val="1428202370"/>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randombar(horizontal)">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33" grpId="0"/>
      <p:bldP spid="34" grpId="0"/>
      <p:bldP spid="35" grpId="0"/>
      <p:bldP spid="36" grpId="0"/>
      <p:bldP spid="37" grpId="0"/>
      <p:bldP spid="38" grpId="0"/>
      <p:bldP spid="39" grpId="0"/>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
          <p:cNvSpPr txBox="1"/>
          <p:nvPr/>
        </p:nvSpPr>
        <p:spPr>
          <a:xfrm>
            <a:off x="911971" y="551582"/>
            <a:ext cx="7044405"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gradFill>
                  <a:gsLst>
                    <a:gs pos="25000">
                      <a:schemeClr val="accent2">
                        <a:satMod val="155000"/>
                      </a:schemeClr>
                    </a:gs>
                    <a:gs pos="100000">
                      <a:schemeClr val="accent2">
                        <a:shade val="45000"/>
                        <a:satMod val="165000"/>
                      </a:schemeClr>
                    </a:gs>
                  </a:gsLst>
                  <a:lin ang="5400000"/>
                </a:gradFill>
              </a:rPr>
              <a:t>5- أقارن بين الإنسان العامل والإنسان العاطل من حيث المحاور الاتية: </a:t>
            </a:r>
          </a:p>
        </p:txBody>
      </p:sp>
      <p:graphicFrame>
        <p:nvGraphicFramePr>
          <p:cNvPr id="32" name="Table 4"/>
          <p:cNvGraphicFramePr>
            <a:graphicFrameLocks noGrp="1"/>
          </p:cNvGraphicFramePr>
          <p:nvPr>
            <p:extLst>
              <p:ext uri="{D42A27DB-BD31-4B8C-83A1-F6EECF244321}">
                <p14:modId xmlns:p14="http://schemas.microsoft.com/office/powerpoint/2010/main" val="3611642718"/>
              </p:ext>
            </p:extLst>
          </p:nvPr>
        </p:nvGraphicFramePr>
        <p:xfrm>
          <a:off x="755577" y="2492896"/>
          <a:ext cx="7704855" cy="2385040"/>
        </p:xfrm>
        <a:graphic>
          <a:graphicData uri="http://schemas.openxmlformats.org/drawingml/2006/table">
            <a:tbl>
              <a:tblPr rtl="1" firstRow="1" bandRow="1">
                <a:tableStyleId>{21E4AEA4-8DFA-4A89-87EB-49C32662AFE0}</a:tableStyleId>
              </a:tblPr>
              <a:tblGrid>
                <a:gridCol w="2568285">
                  <a:extLst>
                    <a:ext uri="{9D8B030D-6E8A-4147-A177-3AD203B41FA5}">
                      <a16:colId xmlns:a16="http://schemas.microsoft.com/office/drawing/2014/main" val="20000"/>
                    </a:ext>
                  </a:extLst>
                </a:gridCol>
                <a:gridCol w="2568285">
                  <a:extLst>
                    <a:ext uri="{9D8B030D-6E8A-4147-A177-3AD203B41FA5}">
                      <a16:colId xmlns:a16="http://schemas.microsoft.com/office/drawing/2014/main" val="20001"/>
                    </a:ext>
                  </a:extLst>
                </a:gridCol>
                <a:gridCol w="2568285">
                  <a:extLst>
                    <a:ext uri="{9D8B030D-6E8A-4147-A177-3AD203B41FA5}">
                      <a16:colId xmlns:a16="http://schemas.microsoft.com/office/drawing/2014/main" val="20002"/>
                    </a:ext>
                  </a:extLst>
                </a:gridCol>
              </a:tblGrid>
              <a:tr h="816091">
                <a:tc>
                  <a:txBody>
                    <a:bodyPr/>
                    <a:lstStyle/>
                    <a:p>
                      <a:pPr algn="ctr" rtl="1"/>
                      <a:r>
                        <a:rPr lang="ar-EG" sz="2800" dirty="0"/>
                        <a:t>المحاور </a:t>
                      </a:r>
                    </a:p>
                  </a:txBody>
                  <a:tcPr anchor="ctr">
                    <a:cell3D prstMaterial="dkEdge">
                      <a:bevel prst="slope"/>
                      <a:lightRig rig="flood" dir="t"/>
                    </a:cell3D>
                  </a:tcPr>
                </a:tc>
                <a:tc>
                  <a:txBody>
                    <a:bodyPr/>
                    <a:lstStyle/>
                    <a:p>
                      <a:pPr algn="ctr" rtl="1"/>
                      <a:r>
                        <a:rPr lang="ar-EG" sz="2800" dirty="0"/>
                        <a:t>الإنسان العامل</a:t>
                      </a:r>
                    </a:p>
                  </a:txBody>
                  <a:tcPr anchor="ctr">
                    <a:cell3D prstMaterial="dkEdge">
                      <a:bevel prst="slope"/>
                      <a:lightRig rig="flood" dir="t"/>
                    </a:cell3D>
                  </a:tcPr>
                </a:tc>
                <a:tc>
                  <a:txBody>
                    <a:bodyPr/>
                    <a:lstStyle/>
                    <a:p>
                      <a:pPr algn="ctr" rtl="1"/>
                      <a:r>
                        <a:rPr lang="ar-EG" sz="2800" dirty="0"/>
                        <a:t>الإنسان العاطل</a:t>
                      </a:r>
                    </a:p>
                  </a:txBody>
                  <a:tcPr anchor="ctr">
                    <a:cell3D prstMaterial="dkEdge">
                      <a:bevel prst="slope"/>
                      <a:lightRig rig="flood" dir="t"/>
                    </a:cell3D>
                  </a:tcPr>
                </a:tc>
                <a:extLst>
                  <a:ext uri="{0D108BD9-81ED-4DB2-BD59-A6C34878D82A}">
                    <a16:rowId xmlns:a16="http://schemas.microsoft.com/office/drawing/2014/main" val="10000"/>
                  </a:ext>
                </a:extLst>
              </a:tr>
              <a:tr h="624069">
                <a:tc>
                  <a:txBody>
                    <a:bodyPr/>
                    <a:lstStyle/>
                    <a:p>
                      <a:pPr algn="ctr" rtl="1"/>
                      <a:r>
                        <a:rPr lang="ar-EG" sz="2800" b="1" dirty="0"/>
                        <a:t>الوصول للأهداف</a:t>
                      </a:r>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tc>
                  <a:txBody>
                    <a:bodyPr/>
                    <a:lstStyle/>
                    <a:p>
                      <a:pPr rtl="1"/>
                      <a:endParaRPr lang="ar-EG" sz="2800"/>
                    </a:p>
                  </a:txBody>
                  <a:tcPr anchor="ctr">
                    <a:cell3D prstMaterial="dkEdge">
                      <a:bevel prst="slope"/>
                      <a:lightRig rig="flood" dir="t"/>
                    </a:cell3D>
                  </a:tcPr>
                </a:tc>
                <a:extLst>
                  <a:ext uri="{0D108BD9-81ED-4DB2-BD59-A6C34878D82A}">
                    <a16:rowId xmlns:a16="http://schemas.microsoft.com/office/drawing/2014/main" val="10001"/>
                  </a:ext>
                </a:extLst>
              </a:tr>
              <a:tr h="816091">
                <a:tc>
                  <a:txBody>
                    <a:bodyPr/>
                    <a:lstStyle/>
                    <a:p>
                      <a:pPr algn="ctr" rtl="1"/>
                      <a:r>
                        <a:rPr lang="ar-EG" sz="2800" b="1" dirty="0"/>
                        <a:t>تنمية المهارات</a:t>
                      </a:r>
                    </a:p>
                  </a:txBody>
                  <a:tcPr anchor="ctr">
                    <a:cell3D prstMaterial="dkEdge">
                      <a:bevel prst="slope"/>
                      <a:lightRig rig="flood" dir="t"/>
                    </a:cell3D>
                  </a:tcPr>
                </a:tc>
                <a:tc>
                  <a:txBody>
                    <a:bodyPr/>
                    <a:lstStyle/>
                    <a:p>
                      <a:pPr rtl="1"/>
                      <a:endParaRPr lang="ar-EG" sz="2800" dirty="0"/>
                    </a:p>
                    <a:p>
                      <a:pPr rtl="1"/>
                      <a:endParaRPr lang="ar-EG" sz="2800" dirty="0"/>
                    </a:p>
                  </a:txBody>
                  <a:tcPr anchor="ctr">
                    <a:cell3D prstMaterial="dkEdge">
                      <a:bevel prst="slope"/>
                      <a:lightRig rig="flood" dir="t"/>
                    </a:cell3D>
                  </a:tcPr>
                </a:tc>
                <a:tc>
                  <a:txBody>
                    <a:bodyPr/>
                    <a:lstStyle/>
                    <a:p>
                      <a:pPr rtl="1"/>
                      <a:endParaRPr lang="ar-EG" sz="2800" dirty="0"/>
                    </a:p>
                  </a:txBody>
                  <a:tcPr anchor="ctr">
                    <a:cell3D prstMaterial="dkEdge">
                      <a:bevel prst="slope"/>
                      <a:lightRig rig="flood" dir="t"/>
                    </a:cell3D>
                  </a:tcPr>
                </a:tc>
                <a:extLst>
                  <a:ext uri="{0D108BD9-81ED-4DB2-BD59-A6C34878D82A}">
                    <a16:rowId xmlns:a16="http://schemas.microsoft.com/office/drawing/2014/main" val="10002"/>
                  </a:ext>
                </a:extLst>
              </a:tr>
            </a:tbl>
          </a:graphicData>
        </a:graphic>
      </p:graphicFrame>
      <p:sp>
        <p:nvSpPr>
          <p:cNvPr id="43" name="مربع نص 42"/>
          <p:cNvSpPr txBox="1"/>
          <p:nvPr/>
        </p:nvSpPr>
        <p:spPr>
          <a:xfrm>
            <a:off x="3275856" y="3393273"/>
            <a:ext cx="2592288" cy="523220"/>
          </a:xfrm>
          <a:prstGeom prst="rect">
            <a:avLst/>
          </a:prstGeom>
          <a:noFill/>
        </p:spPr>
        <p:txBody>
          <a:bodyPr wrap="square" rtlCol="0">
            <a:spAutoFit/>
          </a:bodyPr>
          <a:lstStyle/>
          <a:p>
            <a:pPr algn="ctr"/>
            <a:r>
              <a:rPr lang="ar-EG" sz="2800" b="1" dirty="0">
                <a:solidFill>
                  <a:srgbClr val="0000FF"/>
                </a:solidFill>
              </a:rPr>
              <a:t>يحقق الأهداف</a:t>
            </a:r>
            <a:endParaRPr lang="en-US" sz="2800" b="1" dirty="0">
              <a:solidFill>
                <a:srgbClr val="0000FF"/>
              </a:solidFill>
            </a:endParaRPr>
          </a:p>
        </p:txBody>
      </p:sp>
      <p:sp>
        <p:nvSpPr>
          <p:cNvPr id="44" name="مربع نص 43"/>
          <p:cNvSpPr txBox="1"/>
          <p:nvPr/>
        </p:nvSpPr>
        <p:spPr>
          <a:xfrm>
            <a:off x="773132" y="3340500"/>
            <a:ext cx="2592288" cy="523220"/>
          </a:xfrm>
          <a:prstGeom prst="rect">
            <a:avLst/>
          </a:prstGeom>
          <a:noFill/>
        </p:spPr>
        <p:txBody>
          <a:bodyPr wrap="square" rtlCol="0">
            <a:spAutoFit/>
          </a:bodyPr>
          <a:lstStyle/>
          <a:p>
            <a:pPr algn="ctr"/>
            <a:r>
              <a:rPr lang="ar-EG" sz="2800" b="1" dirty="0">
                <a:solidFill>
                  <a:srgbClr val="0000FF"/>
                </a:solidFill>
              </a:rPr>
              <a:t>لا يحقق هدف</a:t>
            </a:r>
            <a:endParaRPr lang="en-US" sz="2800" b="1" dirty="0">
              <a:solidFill>
                <a:srgbClr val="0000FF"/>
              </a:solidFill>
            </a:endParaRPr>
          </a:p>
        </p:txBody>
      </p:sp>
      <p:sp>
        <p:nvSpPr>
          <p:cNvPr id="45" name="مربع نص 44"/>
          <p:cNvSpPr txBox="1"/>
          <p:nvPr/>
        </p:nvSpPr>
        <p:spPr>
          <a:xfrm>
            <a:off x="3188837" y="3986283"/>
            <a:ext cx="2679307" cy="954107"/>
          </a:xfrm>
          <a:prstGeom prst="rect">
            <a:avLst/>
          </a:prstGeom>
          <a:noFill/>
        </p:spPr>
        <p:txBody>
          <a:bodyPr wrap="square" rtlCol="0">
            <a:spAutoFit/>
          </a:bodyPr>
          <a:lstStyle/>
          <a:p>
            <a:pPr algn="ctr"/>
            <a:r>
              <a:rPr lang="ar-EG" sz="2800" b="1" dirty="0">
                <a:solidFill>
                  <a:srgbClr val="0000FF"/>
                </a:solidFill>
              </a:rPr>
              <a:t>يعمل على تنمية مهاراته </a:t>
            </a:r>
            <a:endParaRPr lang="en-US" sz="2800" b="1" dirty="0">
              <a:solidFill>
                <a:srgbClr val="0000FF"/>
              </a:solidFill>
            </a:endParaRPr>
          </a:p>
        </p:txBody>
      </p:sp>
      <p:sp>
        <p:nvSpPr>
          <p:cNvPr id="46" name="مربع نص 45"/>
          <p:cNvSpPr txBox="1"/>
          <p:nvPr/>
        </p:nvSpPr>
        <p:spPr>
          <a:xfrm>
            <a:off x="403117" y="3985900"/>
            <a:ext cx="3016755" cy="523220"/>
          </a:xfrm>
          <a:prstGeom prst="rect">
            <a:avLst/>
          </a:prstGeom>
          <a:noFill/>
        </p:spPr>
        <p:txBody>
          <a:bodyPr wrap="square" rtlCol="0">
            <a:spAutoFit/>
          </a:bodyPr>
          <a:lstStyle/>
          <a:p>
            <a:pPr algn="ctr"/>
            <a:r>
              <a:rPr lang="ar-EG" sz="2800" b="1" dirty="0">
                <a:solidFill>
                  <a:srgbClr val="0000FF"/>
                </a:solidFill>
              </a:rPr>
              <a:t>لا ينمي مهاراته </a:t>
            </a:r>
            <a:endParaRPr lang="en-US" sz="2800" b="1" dirty="0">
              <a:solidFill>
                <a:srgbClr val="0000FF"/>
              </a:solidFill>
            </a:endParaRPr>
          </a:p>
        </p:txBody>
      </p:sp>
    </p:spTree>
    <p:extLst>
      <p:ext uri="{BB962C8B-B14F-4D97-AF65-F5344CB8AC3E}">
        <p14:creationId xmlns:p14="http://schemas.microsoft.com/office/powerpoint/2010/main" val="1601579212"/>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mohandes\Desktop\خلفيات بوربوينت\340aacd4c02047f2e57a2c5c41b98ea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188640"/>
            <a:ext cx="8352928" cy="6115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971600" y="1196752"/>
            <a:ext cx="5976664" cy="3539430"/>
          </a:xfrm>
          <a:prstGeom prst="rect">
            <a:avLst/>
          </a:prstGeom>
          <a:noFill/>
        </p:spPr>
        <p:txBody>
          <a:bodyPr wrap="square" rtlCol="1">
            <a:spAutoFit/>
          </a:bodyPr>
          <a:lstStyle/>
          <a:p>
            <a:pPr algn="ctr" rtl="1"/>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عمل نبينا محمد صلى الله عليه وسلم في مطلع عمره في رعي غنم أهل مكة، وبعد أن شبَّ وقويت بنيته عمل في التجارة، ولأجل أمانة النبي صلى الله عليه وسلم وقدرته على التجارة ومهارته بها، فقد وكلت السيدة خديجة رضي الله عنها التي كانت في تلك الفترة من أثرياء قريش أمر تجارتها إلى النبي صلى الله عليه وسلم ليتعهدها ويقوم بها بنفسه، فأتجر لها وربح ربحاً وفيراً.</a:t>
            </a:r>
          </a:p>
        </p:txBody>
      </p:sp>
    </p:spTree>
    <p:extLst>
      <p:ext uri="{BB962C8B-B14F-4D97-AF65-F5344CB8AC3E}">
        <p14:creationId xmlns:p14="http://schemas.microsoft.com/office/powerpoint/2010/main" val="1993200184"/>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p:cNvPicPr>
            <a:picLocks noChangeAspect="1"/>
          </p:cNvPicPr>
          <p:nvPr/>
        </p:nvPicPr>
        <p:blipFill>
          <a:blip r:embed="rId3"/>
          <a:stretch>
            <a:fillRect/>
          </a:stretch>
        </p:blipFill>
        <p:spPr>
          <a:xfrm>
            <a:off x="1319769" y="1371108"/>
            <a:ext cx="6504461" cy="4115783"/>
          </a:xfrm>
          <a:prstGeom prst="rect">
            <a:avLst/>
          </a:prstGeom>
          <a:ln>
            <a:noFill/>
          </a:ln>
          <a:effectLst>
            <a:softEdge rad="112500"/>
          </a:effectLst>
        </p:spPr>
      </p:pic>
    </p:spTree>
    <p:extLst>
      <p:ext uri="{BB962C8B-B14F-4D97-AF65-F5344CB8AC3E}">
        <p14:creationId xmlns:p14="http://schemas.microsoft.com/office/powerpoint/2010/main" val="2156831157"/>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620688"/>
            <a:ext cx="6732240" cy="584775"/>
          </a:xfrm>
          <a:prstGeom prst="rect">
            <a:avLst/>
          </a:prstGeom>
          <a:noFill/>
        </p:spPr>
        <p:txBody>
          <a:bodyPr wrap="square" rtlCol="1">
            <a:spAutoFit/>
          </a:bodyPr>
          <a:lstStyle/>
          <a:p>
            <a:pPr algn="ctr"/>
            <a:r>
              <a:rPr lang="ar-EG"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أقرأ النص السابق وأستخرج منه ما يأتي:</a:t>
            </a:r>
          </a:p>
        </p:txBody>
      </p:sp>
      <p:graphicFrame>
        <p:nvGraphicFramePr>
          <p:cNvPr id="5" name="Table 4"/>
          <p:cNvGraphicFramePr>
            <a:graphicFrameLocks noGrp="1"/>
          </p:cNvGraphicFramePr>
          <p:nvPr>
            <p:extLst>
              <p:ext uri="{D42A27DB-BD31-4B8C-83A1-F6EECF244321}">
                <p14:modId xmlns:p14="http://schemas.microsoft.com/office/powerpoint/2010/main" val="1427662275"/>
              </p:ext>
            </p:extLst>
          </p:nvPr>
        </p:nvGraphicFramePr>
        <p:xfrm>
          <a:off x="1043608" y="1628800"/>
          <a:ext cx="7433248" cy="4218415"/>
        </p:xfrm>
        <a:graphic>
          <a:graphicData uri="http://schemas.openxmlformats.org/drawingml/2006/table">
            <a:tbl>
              <a:tblPr rtl="1" bandRow="1">
                <a:tableStyleId>{5C22544A-7EE6-4342-B048-85BDC9FD1C3A}</a:tableStyleId>
              </a:tblPr>
              <a:tblGrid>
                <a:gridCol w="5612690">
                  <a:extLst>
                    <a:ext uri="{9D8B030D-6E8A-4147-A177-3AD203B41FA5}">
                      <a16:colId xmlns:a16="http://schemas.microsoft.com/office/drawing/2014/main" val="20000"/>
                    </a:ext>
                  </a:extLst>
                </a:gridCol>
                <a:gridCol w="1820558">
                  <a:extLst>
                    <a:ext uri="{9D8B030D-6E8A-4147-A177-3AD203B41FA5}">
                      <a16:colId xmlns:a16="http://schemas.microsoft.com/office/drawing/2014/main" val="20001"/>
                    </a:ext>
                  </a:extLst>
                </a:gridCol>
              </a:tblGrid>
              <a:tr h="652255">
                <a:tc>
                  <a:txBody>
                    <a:bodyPr/>
                    <a:lstStyle/>
                    <a:p>
                      <a:pPr algn="ctr" rtl="1"/>
                      <a:r>
                        <a:rPr lang="ar-EG" sz="2400" b="1" dirty="0"/>
                        <a:t>الحرفة التي كان نبينا محمد ﷺ يزاولها في أول حياته.</a:t>
                      </a:r>
                    </a:p>
                  </a:txBody>
                  <a:tcPr anchor="ctr"/>
                </a:tc>
                <a:tc>
                  <a:txBody>
                    <a:bodyPr/>
                    <a:lstStyle/>
                    <a:p>
                      <a:pPr rtl="1"/>
                      <a:endParaRPr lang="ar-EG" dirty="0"/>
                    </a:p>
                  </a:txBody>
                  <a:tcPr anchor="ctr"/>
                </a:tc>
                <a:extLst>
                  <a:ext uri="{0D108BD9-81ED-4DB2-BD59-A6C34878D82A}">
                    <a16:rowId xmlns:a16="http://schemas.microsoft.com/office/drawing/2014/main" val="10000"/>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الحرفة التي عمل بها نبينا محمد ﷺ بعد أن شب وقويت بنيته.</a:t>
                      </a:r>
                    </a:p>
                  </a:txBody>
                  <a:tcPr anchor="ctr"/>
                </a:tc>
                <a:tc>
                  <a:txBody>
                    <a:bodyPr/>
                    <a:lstStyle/>
                    <a:p>
                      <a:pPr rtl="1"/>
                      <a:endParaRPr lang="ar-EG"/>
                    </a:p>
                  </a:txBody>
                  <a:tcPr anchor="ctr"/>
                </a:tc>
                <a:extLst>
                  <a:ext uri="{0D108BD9-81ED-4DB2-BD59-A6C34878D82A}">
                    <a16:rowId xmlns:a16="http://schemas.microsoft.com/office/drawing/2014/main" val="10001"/>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اسم سيدة نساء أهل الجنة.</a:t>
                      </a:r>
                    </a:p>
                  </a:txBody>
                  <a:tcPr anchor="ctr"/>
                </a:tc>
                <a:tc>
                  <a:txBody>
                    <a:bodyPr/>
                    <a:lstStyle/>
                    <a:p>
                      <a:pPr rtl="1"/>
                      <a:endParaRPr lang="ar-EG" dirty="0"/>
                    </a:p>
                  </a:txBody>
                  <a:tcPr anchor="ctr"/>
                </a:tc>
                <a:extLst>
                  <a:ext uri="{0D108BD9-81ED-4DB2-BD59-A6C34878D82A}">
                    <a16:rowId xmlns:a16="http://schemas.microsoft.com/office/drawing/2014/main" val="10002"/>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اسم قبيلة معروفة في الجاهلية.</a:t>
                      </a:r>
                    </a:p>
                  </a:txBody>
                  <a:tcPr anchor="ctr"/>
                </a:tc>
                <a:tc>
                  <a:txBody>
                    <a:bodyPr/>
                    <a:lstStyle/>
                    <a:p>
                      <a:pPr rtl="1"/>
                      <a:endParaRPr lang="ar-EG" dirty="0"/>
                    </a:p>
                  </a:txBody>
                  <a:tcPr anchor="ctr"/>
                </a:tc>
                <a:extLst>
                  <a:ext uri="{0D108BD9-81ED-4DB2-BD59-A6C34878D82A}">
                    <a16:rowId xmlns:a16="http://schemas.microsoft.com/office/drawing/2014/main" val="10003"/>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خلقاً عظيمًا عرف به نبينا محمد صلى الله عليه وسلم.</a:t>
                      </a:r>
                    </a:p>
                  </a:txBody>
                  <a:tcPr anchor="ctr"/>
                </a:tc>
                <a:tc>
                  <a:txBody>
                    <a:bodyPr/>
                    <a:lstStyle/>
                    <a:p>
                      <a:pPr rtl="1"/>
                      <a:endParaRPr lang="ar-EG" dirty="0"/>
                    </a:p>
                  </a:txBody>
                  <a:tcPr anchor="ctr"/>
                </a:tc>
                <a:extLst>
                  <a:ext uri="{0D108BD9-81ED-4DB2-BD59-A6C34878D82A}">
                    <a16:rowId xmlns:a16="http://schemas.microsoft.com/office/drawing/2014/main" val="10004"/>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مرادف (بداية)</a:t>
                      </a:r>
                    </a:p>
                  </a:txBody>
                  <a:tcPr anchor="ctr"/>
                </a:tc>
                <a:tc>
                  <a:txBody>
                    <a:bodyPr/>
                    <a:lstStyle/>
                    <a:p>
                      <a:pPr rtl="1"/>
                      <a:endParaRPr lang="ar-EG"/>
                    </a:p>
                  </a:txBody>
                  <a:tcPr anchor="ctr"/>
                </a:tc>
                <a:extLst>
                  <a:ext uri="{0D108BD9-81ED-4DB2-BD59-A6C34878D82A}">
                    <a16:rowId xmlns:a16="http://schemas.microsoft.com/office/drawing/2014/main" val="10005"/>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ضد (قليل)</a:t>
                      </a:r>
                    </a:p>
                  </a:txBody>
                  <a:tcPr anchor="ctr"/>
                </a:tc>
                <a:tc>
                  <a:txBody>
                    <a:bodyPr/>
                    <a:lstStyle/>
                    <a:p>
                      <a:pPr rtl="1"/>
                      <a:endParaRPr lang="ar-EG"/>
                    </a:p>
                  </a:txBody>
                  <a:tcPr anchor="ctr"/>
                </a:tc>
                <a:extLst>
                  <a:ext uri="{0D108BD9-81ED-4DB2-BD59-A6C34878D82A}">
                    <a16:rowId xmlns:a16="http://schemas.microsoft.com/office/drawing/2014/main" val="10006"/>
                  </a:ext>
                </a:extLst>
              </a:tr>
              <a:tr h="431875">
                <a:tc>
                  <a:txBody>
                    <a:bodyPr/>
                    <a:lstStyle/>
                    <a:p>
                      <a:pPr marL="0" algn="ctr" defTabSz="914400" rtl="1" eaLnBrk="1" latinLnBrk="0" hangingPunct="1"/>
                      <a:r>
                        <a:rPr lang="ar-EG" sz="2400" b="1" kern="1200" dirty="0">
                          <a:solidFill>
                            <a:schemeClr val="dk1"/>
                          </a:solidFill>
                          <a:latin typeface="+mn-lt"/>
                          <a:ea typeface="+mn-ea"/>
                          <a:cs typeface="+mn-cs"/>
                        </a:rPr>
                        <a:t>مفرد (سيدات)</a:t>
                      </a:r>
                    </a:p>
                  </a:txBody>
                  <a:tcPr anchor="ctr"/>
                </a:tc>
                <a:tc>
                  <a:txBody>
                    <a:bodyPr/>
                    <a:lstStyle/>
                    <a:p>
                      <a:pPr rtl="1"/>
                      <a:endParaRPr lang="ar-EG" dirty="0"/>
                    </a:p>
                  </a:txBody>
                  <a:tcPr anchor="ctr"/>
                </a:tc>
                <a:extLst>
                  <a:ext uri="{0D108BD9-81ED-4DB2-BD59-A6C34878D82A}">
                    <a16:rowId xmlns:a16="http://schemas.microsoft.com/office/drawing/2014/main" val="10007"/>
                  </a:ext>
                </a:extLst>
              </a:tr>
            </a:tbl>
          </a:graphicData>
        </a:graphic>
      </p:graphicFrame>
      <p:sp>
        <p:nvSpPr>
          <p:cNvPr id="7" name="TextBox 7"/>
          <p:cNvSpPr txBox="1"/>
          <p:nvPr/>
        </p:nvSpPr>
        <p:spPr>
          <a:xfrm>
            <a:off x="1515785" y="1645614"/>
            <a:ext cx="801823" cy="46166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الرعي</a:t>
            </a:r>
          </a:p>
        </p:txBody>
      </p:sp>
      <p:sp>
        <p:nvSpPr>
          <p:cNvPr id="8" name="TextBox 8"/>
          <p:cNvSpPr txBox="1"/>
          <p:nvPr/>
        </p:nvSpPr>
        <p:spPr>
          <a:xfrm>
            <a:off x="1521856" y="2514112"/>
            <a:ext cx="880369" cy="46166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التجارة</a:t>
            </a:r>
          </a:p>
        </p:txBody>
      </p:sp>
      <p:sp>
        <p:nvSpPr>
          <p:cNvPr id="9" name="TextBox 9"/>
          <p:cNvSpPr txBox="1"/>
          <p:nvPr/>
        </p:nvSpPr>
        <p:spPr>
          <a:xfrm>
            <a:off x="129413" y="3131572"/>
            <a:ext cx="3665256" cy="46166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خديجة بنت خويلد</a:t>
            </a:r>
          </a:p>
        </p:txBody>
      </p:sp>
      <p:sp>
        <p:nvSpPr>
          <p:cNvPr id="10" name="TextBox 10"/>
          <p:cNvSpPr txBox="1"/>
          <p:nvPr/>
        </p:nvSpPr>
        <p:spPr>
          <a:xfrm>
            <a:off x="940058" y="3538417"/>
            <a:ext cx="2070339" cy="46166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قريش من مكة</a:t>
            </a:r>
          </a:p>
        </p:txBody>
      </p:sp>
      <p:sp>
        <p:nvSpPr>
          <p:cNvPr id="11" name="TextBox 11"/>
          <p:cNvSpPr txBox="1"/>
          <p:nvPr/>
        </p:nvSpPr>
        <p:spPr>
          <a:xfrm>
            <a:off x="1584764" y="4054901"/>
            <a:ext cx="885229" cy="46166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الأمانة</a:t>
            </a:r>
          </a:p>
        </p:txBody>
      </p:sp>
      <p:sp>
        <p:nvSpPr>
          <p:cNvPr id="12" name="TextBox 12"/>
          <p:cNvSpPr txBox="1"/>
          <p:nvPr/>
        </p:nvSpPr>
        <p:spPr>
          <a:xfrm>
            <a:off x="1629621" y="4483248"/>
            <a:ext cx="691215" cy="46166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مطلع</a:t>
            </a:r>
          </a:p>
        </p:txBody>
      </p:sp>
      <p:sp>
        <p:nvSpPr>
          <p:cNvPr id="13" name="TextBox 13"/>
          <p:cNvSpPr txBox="1"/>
          <p:nvPr/>
        </p:nvSpPr>
        <p:spPr>
          <a:xfrm>
            <a:off x="1664524" y="4923400"/>
            <a:ext cx="595035" cy="46166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كثير</a:t>
            </a:r>
          </a:p>
        </p:txBody>
      </p:sp>
      <p:sp>
        <p:nvSpPr>
          <p:cNvPr id="14" name="TextBox 14"/>
          <p:cNvSpPr txBox="1"/>
          <p:nvPr/>
        </p:nvSpPr>
        <p:spPr>
          <a:xfrm>
            <a:off x="1664524" y="5385064"/>
            <a:ext cx="667169" cy="46166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سيدة</a:t>
            </a:r>
          </a:p>
        </p:txBody>
      </p:sp>
    </p:spTree>
    <p:extLst>
      <p:ext uri="{BB962C8B-B14F-4D97-AF65-F5344CB8AC3E}">
        <p14:creationId xmlns:p14="http://schemas.microsoft.com/office/powerpoint/2010/main" val="2110933598"/>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068530"/>
            <a:ext cx="6732240" cy="584775"/>
          </a:xfrm>
          <a:prstGeom prst="rect">
            <a:avLst/>
          </a:prstGeom>
          <a:noFill/>
        </p:spPr>
        <p:txBody>
          <a:bodyPr wrap="square" rtlCol="1">
            <a:spAutoFit/>
          </a:bodyPr>
          <a:lstStyle/>
          <a:p>
            <a:pPr algn="ctr"/>
            <a:r>
              <a:rPr lang="ar-EG"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أقرأ النص السابق وأستخرج منه ما يأتي:</a:t>
            </a:r>
          </a:p>
        </p:txBody>
      </p:sp>
      <p:graphicFrame>
        <p:nvGraphicFramePr>
          <p:cNvPr id="6" name="Table 5"/>
          <p:cNvGraphicFramePr>
            <a:graphicFrameLocks noGrp="1"/>
          </p:cNvGraphicFramePr>
          <p:nvPr>
            <p:extLst>
              <p:ext uri="{D42A27DB-BD31-4B8C-83A1-F6EECF244321}">
                <p14:modId xmlns:p14="http://schemas.microsoft.com/office/powerpoint/2010/main" val="4270554191"/>
              </p:ext>
            </p:extLst>
          </p:nvPr>
        </p:nvGraphicFramePr>
        <p:xfrm>
          <a:off x="827584" y="2276872"/>
          <a:ext cx="7392144" cy="1828800"/>
        </p:xfrm>
        <a:graphic>
          <a:graphicData uri="http://schemas.openxmlformats.org/drawingml/2006/table">
            <a:tbl>
              <a:tblPr rtl="1" firstRow="1" bandRow="1">
                <a:tableStyleId>{5C22544A-7EE6-4342-B048-85BDC9FD1C3A}</a:tableStyleId>
              </a:tblPr>
              <a:tblGrid>
                <a:gridCol w="5597086">
                  <a:extLst>
                    <a:ext uri="{9D8B030D-6E8A-4147-A177-3AD203B41FA5}">
                      <a16:colId xmlns:a16="http://schemas.microsoft.com/office/drawing/2014/main" val="20000"/>
                    </a:ext>
                  </a:extLst>
                </a:gridCol>
                <a:gridCol w="1795058">
                  <a:extLst>
                    <a:ext uri="{9D8B030D-6E8A-4147-A177-3AD203B41FA5}">
                      <a16:colId xmlns:a16="http://schemas.microsoft.com/office/drawing/2014/main" val="20001"/>
                    </a:ext>
                  </a:extLst>
                </a:gridCol>
              </a:tblGrid>
              <a:tr h="370840">
                <a:tc>
                  <a:txBody>
                    <a:bodyPr/>
                    <a:lstStyle/>
                    <a:p>
                      <a:pPr marL="0" algn="ctr" defTabSz="914400" rtl="1" eaLnBrk="1" latinLnBrk="0" hangingPunct="1"/>
                      <a:r>
                        <a:rPr lang="ar-EG" sz="2400" b="1" kern="1200" dirty="0">
                          <a:solidFill>
                            <a:schemeClr val="dk1"/>
                          </a:solidFill>
                          <a:latin typeface="+mn-lt"/>
                          <a:ea typeface="+mn-ea"/>
                          <a:cs typeface="+mn-cs"/>
                        </a:rPr>
                        <a:t>جمع (ثري).</a:t>
                      </a:r>
                    </a:p>
                  </a:txBody>
                  <a:tcPr>
                    <a:solidFill>
                      <a:schemeClr val="accent1">
                        <a:lumMod val="20000"/>
                        <a:lumOff val="80000"/>
                      </a:schemeClr>
                    </a:solidFill>
                  </a:tcPr>
                </a:tc>
                <a:tc>
                  <a:txBody>
                    <a:bodyPr/>
                    <a:lstStyle/>
                    <a:p>
                      <a:pPr rtl="1"/>
                      <a:endParaRPr lang="ar-EG" dirty="0"/>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algn="ctr" defTabSz="914400" rtl="1" eaLnBrk="1" latinLnBrk="0" hangingPunct="1"/>
                      <a:r>
                        <a:rPr lang="ar-EG" sz="2400" b="1" kern="1200" dirty="0">
                          <a:solidFill>
                            <a:schemeClr val="dk1"/>
                          </a:solidFill>
                          <a:latin typeface="+mn-lt"/>
                          <a:ea typeface="+mn-ea"/>
                          <a:cs typeface="+mn-cs"/>
                        </a:rPr>
                        <a:t>فاعلاً (من السطر الأول).</a:t>
                      </a:r>
                    </a:p>
                  </a:txBody>
                  <a:tcPr/>
                </a:tc>
                <a:tc>
                  <a:txBody>
                    <a:bodyPr/>
                    <a:lstStyle/>
                    <a:p>
                      <a:pPr rtl="1"/>
                      <a:endParaRPr lang="ar-EG" dirty="0"/>
                    </a:p>
                  </a:txBody>
                  <a:tcPr/>
                </a:tc>
                <a:extLst>
                  <a:ext uri="{0D108BD9-81ED-4DB2-BD59-A6C34878D82A}">
                    <a16:rowId xmlns:a16="http://schemas.microsoft.com/office/drawing/2014/main" val="10001"/>
                  </a:ext>
                </a:extLst>
              </a:tr>
              <a:tr h="370840">
                <a:tc>
                  <a:txBody>
                    <a:bodyPr/>
                    <a:lstStyle/>
                    <a:p>
                      <a:pPr marL="0" algn="ctr" defTabSz="914400" rtl="1" eaLnBrk="1" latinLnBrk="0" hangingPunct="1"/>
                      <a:r>
                        <a:rPr lang="ar-EG" sz="2400" b="1" kern="1200" dirty="0">
                          <a:solidFill>
                            <a:schemeClr val="dk1"/>
                          </a:solidFill>
                          <a:latin typeface="+mn-lt"/>
                          <a:ea typeface="+mn-ea"/>
                          <a:cs typeface="+mn-cs"/>
                        </a:rPr>
                        <a:t>فعلاً ماضيًا (من السطر الثاني).</a:t>
                      </a:r>
                    </a:p>
                  </a:txBody>
                  <a:tcPr/>
                </a:tc>
                <a:tc>
                  <a:txBody>
                    <a:bodyPr/>
                    <a:lstStyle/>
                    <a:p>
                      <a:pPr rtl="1"/>
                      <a:endParaRPr lang="ar-EG" dirty="0"/>
                    </a:p>
                  </a:txBody>
                  <a:tcPr/>
                </a:tc>
                <a:extLst>
                  <a:ext uri="{0D108BD9-81ED-4DB2-BD59-A6C34878D82A}">
                    <a16:rowId xmlns:a16="http://schemas.microsoft.com/office/drawing/2014/main" val="10002"/>
                  </a:ext>
                </a:extLst>
              </a:tr>
              <a:tr h="370840">
                <a:tc>
                  <a:txBody>
                    <a:bodyPr/>
                    <a:lstStyle/>
                    <a:p>
                      <a:pPr marL="0" algn="ctr" defTabSz="914400" rtl="1" eaLnBrk="1" latinLnBrk="0" hangingPunct="1"/>
                      <a:r>
                        <a:rPr lang="ar-EG" sz="2400" b="1" kern="1200" dirty="0">
                          <a:solidFill>
                            <a:schemeClr val="dk1"/>
                          </a:solidFill>
                          <a:latin typeface="+mn-lt"/>
                          <a:ea typeface="+mn-ea"/>
                          <a:cs typeface="+mn-cs"/>
                        </a:rPr>
                        <a:t>مفعولاً مطلقًا (من السطر الأخير).</a:t>
                      </a:r>
                    </a:p>
                  </a:txBody>
                  <a:tcPr/>
                </a:tc>
                <a:tc>
                  <a:txBody>
                    <a:bodyPr/>
                    <a:lstStyle/>
                    <a:p>
                      <a:pPr rtl="1"/>
                      <a:endParaRPr lang="ar-EG" dirty="0"/>
                    </a:p>
                  </a:txBody>
                  <a:tcPr/>
                </a:tc>
                <a:extLst>
                  <a:ext uri="{0D108BD9-81ED-4DB2-BD59-A6C34878D82A}">
                    <a16:rowId xmlns:a16="http://schemas.microsoft.com/office/drawing/2014/main" val="10003"/>
                  </a:ext>
                </a:extLst>
              </a:tr>
            </a:tbl>
          </a:graphicData>
        </a:graphic>
      </p:graphicFrame>
      <p:sp>
        <p:nvSpPr>
          <p:cNvPr id="15" name="TextBox 15"/>
          <p:cNvSpPr txBox="1"/>
          <p:nvPr/>
        </p:nvSpPr>
        <p:spPr>
          <a:xfrm>
            <a:off x="1226023" y="2204864"/>
            <a:ext cx="867546"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أثرياء</a:t>
            </a:r>
          </a:p>
        </p:txBody>
      </p:sp>
      <p:sp>
        <p:nvSpPr>
          <p:cNvPr id="16" name="TextBox 16"/>
          <p:cNvSpPr txBox="1"/>
          <p:nvPr/>
        </p:nvSpPr>
        <p:spPr>
          <a:xfrm>
            <a:off x="1331640" y="2689756"/>
            <a:ext cx="660758"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نبينا</a:t>
            </a:r>
          </a:p>
        </p:txBody>
      </p:sp>
      <p:sp>
        <p:nvSpPr>
          <p:cNvPr id="17" name="TextBox 17"/>
          <p:cNvSpPr txBox="1"/>
          <p:nvPr/>
        </p:nvSpPr>
        <p:spPr>
          <a:xfrm>
            <a:off x="1336329" y="3193812"/>
            <a:ext cx="793808"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وكلت</a:t>
            </a:r>
            <a:endPar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8"/>
          <p:cNvSpPr txBox="1"/>
          <p:nvPr/>
        </p:nvSpPr>
        <p:spPr>
          <a:xfrm>
            <a:off x="1378008" y="3578390"/>
            <a:ext cx="710451"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ربحًا</a:t>
            </a:r>
            <a:endPar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44725886"/>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p:cNvSpPr/>
          <p:nvPr/>
        </p:nvSpPr>
        <p:spPr>
          <a:xfrm>
            <a:off x="828167" y="548680"/>
            <a:ext cx="7572396" cy="5305792"/>
          </a:xfrm>
          <a:prstGeom prst="cloud">
            <a:avLst/>
          </a:prstGeom>
          <a:ln/>
        </p:spPr>
        <p:style>
          <a:lnRef idx="1">
            <a:schemeClr val="accent5"/>
          </a:lnRef>
          <a:fillRef idx="3">
            <a:schemeClr val="accent5"/>
          </a:fillRef>
          <a:effectRef idx="2">
            <a:schemeClr val="accent5"/>
          </a:effectRef>
          <a:fontRef idx="minor">
            <a:schemeClr val="lt1"/>
          </a:fontRef>
        </p:style>
        <p:txBody>
          <a:bodyPr rtlCol="1" anchor="ctr"/>
          <a:lstStyle/>
          <a:p>
            <a:pPr algn="ctr" rtl="1">
              <a:defRPr/>
            </a:pPr>
            <a:endParaRPr lang="ar-SA"/>
          </a:p>
        </p:txBody>
      </p:sp>
      <p:sp>
        <p:nvSpPr>
          <p:cNvPr id="3" name="عنوان 1"/>
          <p:cNvSpPr txBox="1">
            <a:spLocks/>
          </p:cNvSpPr>
          <p:nvPr/>
        </p:nvSpPr>
        <p:spPr bwMode="auto">
          <a:xfrm>
            <a:off x="1475656" y="2476089"/>
            <a:ext cx="5886863" cy="725487"/>
          </a:xfrm>
          <a:prstGeom prst="rect">
            <a:avLst/>
          </a:prstGeom>
          <a:noFill/>
          <a:ln w="9525">
            <a:noFill/>
            <a:miter lim="800000"/>
            <a:headEnd/>
            <a:tailEnd/>
          </a:ln>
        </p:spPr>
        <p:txBody>
          <a:bodyPr anchor="ctr"/>
          <a:lstStyle/>
          <a:p>
            <a:pPr algn="ctr" rtl="1">
              <a:defRPr/>
            </a:pPr>
            <a:r>
              <a:rPr lang="ar-EG" sz="4400" b="1" dirty="0">
                <a:ln w="0"/>
                <a:solidFill>
                  <a:srgbClr val="FFFF00"/>
                </a:solidFill>
                <a:effectLst>
                  <a:outerShdw blurRad="38100" dist="19050" dir="2700000" algn="tl" rotWithShape="0">
                    <a:schemeClr val="dk1">
                      <a:alpha val="40000"/>
                    </a:schemeClr>
                  </a:outerShdw>
                </a:effectLst>
                <a:latin typeface="+mj-lt"/>
                <a:ea typeface="+mj-ea"/>
                <a:cs typeface="+mj-cs"/>
              </a:rPr>
              <a:t>نشاط أسري</a:t>
            </a:r>
          </a:p>
          <a:p>
            <a:pPr algn="ctr" rtl="1">
              <a:defRPr/>
            </a:pPr>
            <a:endParaRPr lang="ar-EG"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endParaRPr>
          </a:p>
          <a:p>
            <a:pPr algn="ctr" rtl="1">
              <a:defRPr/>
            </a:pPr>
            <a:r>
              <a:rPr lang="ar-EG" sz="3200" b="1" dirty="0">
                <a:solidFill>
                  <a:schemeClr val="bg1"/>
                </a:solidFill>
                <a:latin typeface="+mj-lt"/>
                <a:ea typeface="+mj-ea"/>
                <a:cs typeface="+mj-cs"/>
              </a:rPr>
              <a:t>7- شارك ابنك </a:t>
            </a:r>
            <a:r>
              <a:rPr lang="en-US" sz="3200" b="1" dirty="0">
                <a:solidFill>
                  <a:schemeClr val="bg1"/>
                </a:solidFill>
                <a:latin typeface="+mj-lt"/>
                <a:ea typeface="+mj-ea"/>
                <a:cs typeface="+mj-cs"/>
              </a:rPr>
              <a:t>/</a:t>
            </a:r>
            <a:r>
              <a:rPr lang="ar-EG" sz="3200" b="1" dirty="0">
                <a:solidFill>
                  <a:schemeClr val="bg1"/>
                </a:solidFill>
                <a:latin typeface="+mj-lt"/>
                <a:ea typeface="+mj-ea"/>
                <a:cs typeface="+mj-cs"/>
              </a:rPr>
              <a:t>ابنتك في كتابة قائمة بأسماء أفراد الأسرة وأسماء عدد من الأقارب، الذين يمتهنون مهنًا متنوعة، مع كتابة اسم المهنة التي يمارسونها.</a:t>
            </a:r>
          </a:p>
        </p:txBody>
      </p:sp>
    </p:spTree>
    <p:extLst>
      <p:ext uri="{BB962C8B-B14F-4D97-AF65-F5344CB8AC3E}">
        <p14:creationId xmlns:p14="http://schemas.microsoft.com/office/powerpoint/2010/main" val="729942350"/>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4759404" y="504304"/>
            <a:ext cx="2643187" cy="868362"/>
          </a:xfrm>
          <a:prstGeom prst="rect">
            <a:avLst/>
          </a:prstGeom>
          <a:noFill/>
          <a:ln w="9525">
            <a:noFill/>
            <a:miter lim="800000"/>
            <a:headEnd/>
            <a:tailEnd/>
          </a:ln>
        </p:spPr>
        <p:txBody>
          <a:bodyPr anchor="ctr"/>
          <a:lstStyle/>
          <a:p>
            <a:pPr algn="r" rtl="1">
              <a:defRPr/>
            </a:pPr>
            <a:r>
              <a:rPr lang="ar-EG" sz="4000" b="1" dirty="0">
                <a:solidFill>
                  <a:srgbClr val="FF0000"/>
                </a:solidFill>
                <a:latin typeface="+mj-lt"/>
                <a:ea typeface="+mj-ea"/>
                <a:cs typeface="+mj-cs"/>
              </a:rPr>
              <a:t>أَعْمَالٌ وَأَمَاكِنُ:</a:t>
            </a:r>
          </a:p>
        </p:txBody>
      </p:sp>
      <p:sp>
        <p:nvSpPr>
          <p:cNvPr id="6" name="عنوان 1"/>
          <p:cNvSpPr txBox="1">
            <a:spLocks/>
          </p:cNvSpPr>
          <p:nvPr/>
        </p:nvSpPr>
        <p:spPr>
          <a:xfrm>
            <a:off x="7668344" y="687669"/>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8</a:t>
            </a:r>
          </a:p>
        </p:txBody>
      </p:sp>
      <p:pic>
        <p:nvPicPr>
          <p:cNvPr id="15" name="صورة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08180">
            <a:off x="600983" y="1440497"/>
            <a:ext cx="5687215" cy="2202014"/>
          </a:xfrm>
          <a:prstGeom prst="rect">
            <a:avLst/>
          </a:prstGeom>
          <a:ln>
            <a:noFill/>
          </a:ln>
          <a:effectLst>
            <a:softEdge rad="112500"/>
          </a:effectLst>
        </p:spPr>
      </p:pic>
      <p:pic>
        <p:nvPicPr>
          <p:cNvPr id="16" name="صورة 15"/>
          <p:cNvPicPr>
            <a:picLocks noChangeAspect="1"/>
          </p:cNvPicPr>
          <p:nvPr/>
        </p:nvPicPr>
        <p:blipFill rotWithShape="1">
          <a:blip r:embed="rId7">
            <a:extLst>
              <a:ext uri="{28A0092B-C50C-407E-A947-70E740481C1C}">
                <a14:useLocalDpi xmlns:a14="http://schemas.microsoft.com/office/drawing/2010/main" val="0"/>
              </a:ext>
            </a:extLst>
          </a:blip>
          <a:srcRect t="11335"/>
          <a:stretch/>
        </p:blipFill>
        <p:spPr>
          <a:xfrm rot="21243843">
            <a:off x="2415237" y="3543227"/>
            <a:ext cx="5902255" cy="2556758"/>
          </a:xfrm>
          <a:prstGeom prst="rect">
            <a:avLst/>
          </a:prstGeom>
          <a:ln>
            <a:noFill/>
          </a:ln>
          <a:effectLst>
            <a:softEdge rad="112500"/>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اعمال واماكن.wav"/>
                                        </p:tgtEl>
                                      </p:cMediaNode>
                                    </p:audio>
                                  </p:sub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edge">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4" name="saw2.wav"/>
                                        </p:tgtEl>
                                      </p:cMediaNode>
                                    </p:audio>
                                  </p:sub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edge">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5" name="tandartsbo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bwMode="auto">
          <a:xfrm>
            <a:off x="587556" y="800077"/>
            <a:ext cx="7440828" cy="725488"/>
          </a:xfrm>
          <a:prstGeom prst="rect">
            <a:avLst/>
          </a:prstGeom>
          <a:noFill/>
          <a:ln w="9525">
            <a:noFill/>
            <a:miter lim="800000"/>
            <a:headEnd/>
            <a:tailEnd/>
          </a:ln>
        </p:spPr>
        <p:txBody>
          <a:bodyPr anchor="ctr"/>
          <a:lstStyle/>
          <a:p>
            <a:pPr algn="r" rtl="1">
              <a:defRPr/>
            </a:pPr>
            <a:r>
              <a:rPr lang="ar-EG" sz="4000" b="1" dirty="0">
                <a:solidFill>
                  <a:srgbClr val="C00000"/>
                </a:solidFill>
                <a:latin typeface="+mj-lt"/>
                <a:ea typeface="+mj-ea"/>
                <a:cs typeface="+mj-cs"/>
              </a:rPr>
              <a:t>أ- أَنْظُرُ إِلَى الصُّوَرِ، وَأَصِلُ مَا بَيْنَ مَعْلُوماتِ الأَعْمِدَةِ: أ، </a:t>
            </a:r>
            <a:r>
              <a:rPr lang="ar-EG" sz="4000" b="1" dirty="0" err="1">
                <a:solidFill>
                  <a:srgbClr val="C00000"/>
                </a:solidFill>
                <a:latin typeface="+mj-lt"/>
                <a:ea typeface="+mj-ea"/>
                <a:cs typeface="+mj-cs"/>
              </a:rPr>
              <a:t>ب</a:t>
            </a:r>
            <a:r>
              <a:rPr lang="ar-EG" sz="4000" b="1" dirty="0">
                <a:solidFill>
                  <a:srgbClr val="C00000"/>
                </a:solidFill>
                <a:latin typeface="+mj-lt"/>
                <a:ea typeface="+mj-ea"/>
                <a:cs typeface="+mj-cs"/>
              </a:rPr>
              <a:t>، ج:</a:t>
            </a:r>
          </a:p>
        </p:txBody>
      </p:sp>
      <p:graphicFrame>
        <p:nvGraphicFramePr>
          <p:cNvPr id="9" name="جدول 8"/>
          <p:cNvGraphicFramePr>
            <a:graphicFrameLocks noGrp="1"/>
          </p:cNvGraphicFramePr>
          <p:nvPr>
            <p:extLst>
              <p:ext uri="{D42A27DB-BD31-4B8C-83A1-F6EECF244321}">
                <p14:modId xmlns:p14="http://schemas.microsoft.com/office/powerpoint/2010/main" val="3351157898"/>
              </p:ext>
            </p:extLst>
          </p:nvPr>
        </p:nvGraphicFramePr>
        <p:xfrm>
          <a:off x="523051" y="2107394"/>
          <a:ext cx="8081397" cy="3643338"/>
        </p:xfrm>
        <a:graphic>
          <a:graphicData uri="http://schemas.openxmlformats.org/drawingml/2006/table">
            <a:tbl>
              <a:tblPr rtl="1" firstRow="1" bandRow="1">
                <a:tableStyleId>{5C22544A-7EE6-4342-B048-85BDC9FD1C3A}</a:tableStyleId>
              </a:tblPr>
              <a:tblGrid>
                <a:gridCol w="2115345">
                  <a:extLst>
                    <a:ext uri="{9D8B030D-6E8A-4147-A177-3AD203B41FA5}">
                      <a16:colId xmlns:a16="http://schemas.microsoft.com/office/drawing/2014/main" val="20000"/>
                    </a:ext>
                  </a:extLst>
                </a:gridCol>
                <a:gridCol w="2383279">
                  <a:extLst>
                    <a:ext uri="{9D8B030D-6E8A-4147-A177-3AD203B41FA5}">
                      <a16:colId xmlns:a16="http://schemas.microsoft.com/office/drawing/2014/main" val="20001"/>
                    </a:ext>
                  </a:extLst>
                </a:gridCol>
                <a:gridCol w="3582773">
                  <a:extLst>
                    <a:ext uri="{9D8B030D-6E8A-4147-A177-3AD203B41FA5}">
                      <a16:colId xmlns:a16="http://schemas.microsoft.com/office/drawing/2014/main" val="20002"/>
                    </a:ext>
                  </a:extLst>
                </a:gridCol>
              </a:tblGrid>
              <a:tr h="872730">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0"/>
                  </a:ext>
                </a:extLst>
              </a:tr>
              <a:tr h="698906">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1"/>
                  </a:ext>
                </a:extLst>
              </a:tr>
              <a:tr h="754870">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2"/>
                  </a:ext>
                </a:extLst>
              </a:tr>
              <a:tr h="673890">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3"/>
                  </a:ext>
                </a:extLst>
              </a:tr>
              <a:tr h="642942">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4"/>
                  </a:ext>
                </a:extLst>
              </a:tr>
            </a:tbl>
          </a:graphicData>
        </a:graphic>
      </p:graphicFrame>
      <p:cxnSp>
        <p:nvCxnSpPr>
          <p:cNvPr id="8" name="رابط مستقيم 7"/>
          <p:cNvCxnSpPr/>
          <p:nvPr/>
        </p:nvCxnSpPr>
        <p:spPr>
          <a:xfrm flipH="1">
            <a:off x="6072171" y="3348016"/>
            <a:ext cx="785812" cy="642937"/>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3143233" y="3990953"/>
            <a:ext cx="1428750" cy="714375"/>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H="1">
            <a:off x="6072172" y="4062391"/>
            <a:ext cx="1285875" cy="64293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flipV="1">
            <a:off x="3714733" y="3490892"/>
            <a:ext cx="928688" cy="1285875"/>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flipV="1">
            <a:off x="6500796" y="3348017"/>
            <a:ext cx="785812" cy="150018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3143234" y="3276578"/>
            <a:ext cx="1071563" cy="2143125"/>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flipH="1">
            <a:off x="6072171" y="5418907"/>
            <a:ext cx="28575" cy="796"/>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flipH="1" flipV="1">
            <a:off x="3214671" y="3990953"/>
            <a:ext cx="1357312" cy="142875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5" name="عنوان 1"/>
          <p:cNvSpPr txBox="1">
            <a:spLocks/>
          </p:cNvSpPr>
          <p:nvPr/>
        </p:nvSpPr>
        <p:spPr bwMode="auto">
          <a:xfrm>
            <a:off x="6516216" y="2924944"/>
            <a:ext cx="2089548" cy="725488"/>
          </a:xfrm>
          <a:prstGeom prst="rect">
            <a:avLst/>
          </a:prstGeom>
          <a:noFill/>
          <a:ln w="9525">
            <a:noFill/>
            <a:miter lim="800000"/>
            <a:headEnd/>
            <a:tailEnd/>
          </a:ln>
        </p:spPr>
        <p:txBody>
          <a:bodyPr anchor="ctr"/>
          <a:lstStyle/>
          <a:p>
            <a:pPr algn="ctr" rtl="1"/>
            <a:r>
              <a:rPr lang="ar-EG" sz="3200" b="1" dirty="0"/>
              <a:t>طَبِيبُ الأَسْنَانِ.</a:t>
            </a:r>
            <a:endParaRPr lang="ar-SA" sz="3200" b="1" dirty="0"/>
          </a:p>
        </p:txBody>
      </p:sp>
      <p:sp>
        <p:nvSpPr>
          <p:cNvPr id="16" name="عنوان 1"/>
          <p:cNvSpPr txBox="1">
            <a:spLocks/>
          </p:cNvSpPr>
          <p:nvPr/>
        </p:nvSpPr>
        <p:spPr bwMode="auto">
          <a:xfrm>
            <a:off x="6697248" y="3705203"/>
            <a:ext cx="2089548" cy="725488"/>
          </a:xfrm>
          <a:prstGeom prst="rect">
            <a:avLst/>
          </a:prstGeom>
          <a:noFill/>
          <a:ln w="9525">
            <a:noFill/>
            <a:miter lim="800000"/>
            <a:headEnd/>
            <a:tailEnd/>
          </a:ln>
        </p:spPr>
        <p:txBody>
          <a:bodyPr anchor="ctr"/>
          <a:lstStyle/>
          <a:p>
            <a:pPr algn="ctr" rtl="1"/>
            <a:r>
              <a:rPr lang="ar-EG" sz="3200" b="1"/>
              <a:t>المُعَلِّمُ.</a:t>
            </a:r>
            <a:endParaRPr lang="ar-SA" sz="3200" b="1"/>
          </a:p>
        </p:txBody>
      </p:sp>
      <p:sp>
        <p:nvSpPr>
          <p:cNvPr id="17" name="عنوان 1"/>
          <p:cNvSpPr txBox="1">
            <a:spLocks/>
          </p:cNvSpPr>
          <p:nvPr/>
        </p:nvSpPr>
        <p:spPr bwMode="auto">
          <a:xfrm>
            <a:off x="6832980" y="4419578"/>
            <a:ext cx="1810941" cy="725488"/>
          </a:xfrm>
          <a:prstGeom prst="rect">
            <a:avLst/>
          </a:prstGeom>
          <a:noFill/>
          <a:ln w="9525">
            <a:noFill/>
            <a:miter lim="800000"/>
            <a:headEnd/>
            <a:tailEnd/>
          </a:ln>
        </p:spPr>
        <p:txBody>
          <a:bodyPr anchor="ctr"/>
          <a:lstStyle/>
          <a:p>
            <a:pPr algn="ctr" rtl="1"/>
            <a:r>
              <a:rPr lang="ar-EG" sz="3200" b="1"/>
              <a:t>الطَّاهِي.</a:t>
            </a:r>
            <a:endParaRPr lang="ar-SA" sz="3200" b="1"/>
          </a:p>
        </p:txBody>
      </p:sp>
      <p:sp>
        <p:nvSpPr>
          <p:cNvPr id="20" name="عنوان 1"/>
          <p:cNvSpPr txBox="1">
            <a:spLocks/>
          </p:cNvSpPr>
          <p:nvPr/>
        </p:nvSpPr>
        <p:spPr bwMode="auto">
          <a:xfrm>
            <a:off x="6832980" y="5062516"/>
            <a:ext cx="1810941" cy="725487"/>
          </a:xfrm>
          <a:prstGeom prst="rect">
            <a:avLst/>
          </a:prstGeom>
          <a:noFill/>
          <a:ln w="9525">
            <a:noFill/>
            <a:miter lim="800000"/>
            <a:headEnd/>
            <a:tailEnd/>
          </a:ln>
        </p:spPr>
        <p:txBody>
          <a:bodyPr anchor="ctr"/>
          <a:lstStyle/>
          <a:p>
            <a:pPr algn="ctr" rtl="1"/>
            <a:r>
              <a:rPr lang="ar-EG" sz="3200" b="1" dirty="0">
                <a:latin typeface="Calibri" pitchFamily="34" charset="0"/>
              </a:rPr>
              <a:t>النّجَّار</a:t>
            </a:r>
            <a:endParaRPr lang="ar-SA" sz="3200" b="1" dirty="0"/>
          </a:p>
        </p:txBody>
      </p:sp>
      <p:sp>
        <p:nvSpPr>
          <p:cNvPr id="21" name="عنوان 1"/>
          <p:cNvSpPr txBox="1">
            <a:spLocks/>
          </p:cNvSpPr>
          <p:nvPr/>
        </p:nvSpPr>
        <p:spPr bwMode="auto">
          <a:xfrm>
            <a:off x="4139952" y="2919391"/>
            <a:ext cx="2368154" cy="725487"/>
          </a:xfrm>
          <a:prstGeom prst="rect">
            <a:avLst/>
          </a:prstGeom>
          <a:noFill/>
          <a:ln w="9525">
            <a:noFill/>
            <a:miter lim="800000"/>
            <a:headEnd/>
            <a:tailEnd/>
          </a:ln>
        </p:spPr>
        <p:txBody>
          <a:bodyPr anchor="ctr"/>
          <a:lstStyle/>
          <a:p>
            <a:pPr algn="ctr" rtl="1"/>
            <a:r>
              <a:rPr lang="ar-EG" sz="3200" b="1" dirty="0"/>
              <a:t>في مَطْبَخِ المَطْعَمِ</a:t>
            </a:r>
            <a:endParaRPr lang="ar-SA" sz="3200" b="1" dirty="0"/>
          </a:p>
        </p:txBody>
      </p:sp>
      <p:sp>
        <p:nvSpPr>
          <p:cNvPr id="22" name="عنوان 1"/>
          <p:cNvSpPr txBox="1">
            <a:spLocks/>
          </p:cNvSpPr>
          <p:nvPr/>
        </p:nvSpPr>
        <p:spPr bwMode="auto">
          <a:xfrm>
            <a:off x="4196935" y="3633766"/>
            <a:ext cx="2089548" cy="725487"/>
          </a:xfrm>
          <a:prstGeom prst="rect">
            <a:avLst/>
          </a:prstGeom>
          <a:noFill/>
          <a:ln w="9525">
            <a:noFill/>
            <a:miter lim="800000"/>
            <a:headEnd/>
            <a:tailEnd/>
          </a:ln>
        </p:spPr>
        <p:txBody>
          <a:bodyPr anchor="ctr"/>
          <a:lstStyle/>
          <a:p>
            <a:pPr algn="ctr" rtl="1"/>
            <a:r>
              <a:rPr lang="ar-EG" sz="3200" b="1"/>
              <a:t>في عِيَادَتَهَ</a:t>
            </a:r>
            <a:endParaRPr lang="ar-SA" sz="3200" b="1"/>
          </a:p>
        </p:txBody>
      </p:sp>
      <p:sp>
        <p:nvSpPr>
          <p:cNvPr id="23" name="عنوان 1"/>
          <p:cNvSpPr txBox="1">
            <a:spLocks/>
          </p:cNvSpPr>
          <p:nvPr/>
        </p:nvSpPr>
        <p:spPr bwMode="auto">
          <a:xfrm>
            <a:off x="4332667" y="4348141"/>
            <a:ext cx="1810941" cy="725487"/>
          </a:xfrm>
          <a:prstGeom prst="rect">
            <a:avLst/>
          </a:prstGeom>
          <a:noFill/>
          <a:ln w="9525">
            <a:noFill/>
            <a:miter lim="800000"/>
            <a:headEnd/>
            <a:tailEnd/>
          </a:ln>
        </p:spPr>
        <p:txBody>
          <a:bodyPr anchor="ctr"/>
          <a:lstStyle/>
          <a:p>
            <a:pPr algn="ctr" rtl="1"/>
            <a:r>
              <a:rPr lang="ar-EG" sz="3200" b="1"/>
              <a:t>في الصَّفِ</a:t>
            </a:r>
            <a:endParaRPr lang="ar-SA" sz="3200" b="1"/>
          </a:p>
        </p:txBody>
      </p:sp>
      <p:sp>
        <p:nvSpPr>
          <p:cNvPr id="24" name="عنوان 1"/>
          <p:cNvSpPr txBox="1">
            <a:spLocks/>
          </p:cNvSpPr>
          <p:nvPr/>
        </p:nvSpPr>
        <p:spPr bwMode="auto">
          <a:xfrm>
            <a:off x="4332667" y="4991078"/>
            <a:ext cx="1810941" cy="725488"/>
          </a:xfrm>
          <a:prstGeom prst="rect">
            <a:avLst/>
          </a:prstGeom>
          <a:noFill/>
          <a:ln w="9525">
            <a:noFill/>
            <a:miter lim="800000"/>
            <a:headEnd/>
            <a:tailEnd/>
          </a:ln>
        </p:spPr>
        <p:txBody>
          <a:bodyPr anchor="ctr"/>
          <a:lstStyle/>
          <a:p>
            <a:pPr algn="ctr" rtl="1"/>
            <a:r>
              <a:rPr lang="ar-EG" sz="3200" b="1" dirty="0"/>
              <a:t>في </a:t>
            </a:r>
            <a:r>
              <a:rPr lang="ar-EG" sz="3200" b="1" dirty="0" err="1"/>
              <a:t>المَنَجرة</a:t>
            </a:r>
            <a:endParaRPr lang="ar-SA" sz="3200" b="1" dirty="0"/>
          </a:p>
        </p:txBody>
      </p:sp>
      <p:sp>
        <p:nvSpPr>
          <p:cNvPr id="25" name="عنوان 1"/>
          <p:cNvSpPr txBox="1">
            <a:spLocks/>
          </p:cNvSpPr>
          <p:nvPr/>
        </p:nvSpPr>
        <p:spPr bwMode="auto">
          <a:xfrm>
            <a:off x="444681" y="2990828"/>
            <a:ext cx="3412927" cy="725488"/>
          </a:xfrm>
          <a:prstGeom prst="rect">
            <a:avLst/>
          </a:prstGeom>
          <a:noFill/>
          <a:ln w="9525">
            <a:noFill/>
            <a:miter lim="800000"/>
            <a:headEnd/>
            <a:tailEnd/>
          </a:ln>
        </p:spPr>
        <p:txBody>
          <a:bodyPr anchor="ctr"/>
          <a:lstStyle/>
          <a:p>
            <a:pPr algn="ctr" rtl="1"/>
            <a:r>
              <a:rPr lang="ar-EG" sz="3200" b="1" dirty="0"/>
              <a:t>يشرح الدرس.</a:t>
            </a:r>
            <a:endParaRPr lang="ar-SA" sz="3200" b="1" dirty="0"/>
          </a:p>
        </p:txBody>
      </p:sp>
      <p:sp>
        <p:nvSpPr>
          <p:cNvPr id="28" name="عنوان 1"/>
          <p:cNvSpPr txBox="1">
            <a:spLocks/>
          </p:cNvSpPr>
          <p:nvPr/>
        </p:nvSpPr>
        <p:spPr bwMode="auto">
          <a:xfrm>
            <a:off x="1054074" y="3705203"/>
            <a:ext cx="2437806" cy="725488"/>
          </a:xfrm>
          <a:prstGeom prst="rect">
            <a:avLst/>
          </a:prstGeom>
          <a:noFill/>
          <a:ln w="9525">
            <a:noFill/>
            <a:miter lim="800000"/>
            <a:headEnd/>
            <a:tailEnd/>
          </a:ln>
        </p:spPr>
        <p:txBody>
          <a:bodyPr anchor="ctr"/>
          <a:lstStyle/>
          <a:p>
            <a:pPr algn="ctr" rtl="1"/>
            <a:r>
              <a:rPr lang="ar-EG" sz="3200" b="1" dirty="0"/>
              <a:t>ينشر الخشب.</a:t>
            </a:r>
            <a:endParaRPr lang="ar-SA" sz="3200" b="1" dirty="0"/>
          </a:p>
        </p:txBody>
      </p:sp>
      <p:sp>
        <p:nvSpPr>
          <p:cNvPr id="29" name="عنوان 1"/>
          <p:cNvSpPr txBox="1">
            <a:spLocks/>
          </p:cNvSpPr>
          <p:nvPr/>
        </p:nvSpPr>
        <p:spPr bwMode="auto">
          <a:xfrm>
            <a:off x="919740" y="4419578"/>
            <a:ext cx="2437806" cy="725488"/>
          </a:xfrm>
          <a:prstGeom prst="rect">
            <a:avLst/>
          </a:prstGeom>
          <a:noFill/>
          <a:ln w="9525">
            <a:noFill/>
            <a:miter lim="800000"/>
            <a:headEnd/>
            <a:tailEnd/>
          </a:ln>
        </p:spPr>
        <p:txBody>
          <a:bodyPr anchor="ctr"/>
          <a:lstStyle/>
          <a:p>
            <a:pPr algn="ctr" rtl="1"/>
            <a:r>
              <a:rPr lang="ar-EG" sz="3200" b="1"/>
              <a:t>يُعَاينُ مَرِيضاً.</a:t>
            </a:r>
            <a:endParaRPr lang="ar-SA" sz="3200" b="1"/>
          </a:p>
        </p:txBody>
      </p:sp>
      <p:sp>
        <p:nvSpPr>
          <p:cNvPr id="30" name="عنوان 1"/>
          <p:cNvSpPr txBox="1">
            <a:spLocks/>
          </p:cNvSpPr>
          <p:nvPr/>
        </p:nvSpPr>
        <p:spPr bwMode="auto">
          <a:xfrm>
            <a:off x="919740" y="5062516"/>
            <a:ext cx="2437806" cy="725487"/>
          </a:xfrm>
          <a:prstGeom prst="rect">
            <a:avLst/>
          </a:prstGeom>
          <a:noFill/>
          <a:ln w="9525">
            <a:noFill/>
            <a:miter lim="800000"/>
            <a:headEnd/>
            <a:tailEnd/>
          </a:ln>
        </p:spPr>
        <p:txBody>
          <a:bodyPr anchor="ctr"/>
          <a:lstStyle/>
          <a:p>
            <a:pPr algn="ctr" rtl="1"/>
            <a:r>
              <a:rPr lang="ar-EG" sz="3200" b="1"/>
              <a:t>يَطْهُو الطَّعاَمَ.</a:t>
            </a:r>
            <a:endParaRPr lang="ar-SA" sz="3200" b="1"/>
          </a:p>
        </p:txBody>
      </p:sp>
      <p:sp>
        <p:nvSpPr>
          <p:cNvPr id="31" name="عنوان 1"/>
          <p:cNvSpPr txBox="1">
            <a:spLocks/>
          </p:cNvSpPr>
          <p:nvPr/>
        </p:nvSpPr>
        <p:spPr bwMode="auto">
          <a:xfrm>
            <a:off x="6697248" y="2205016"/>
            <a:ext cx="2089548" cy="725487"/>
          </a:xfrm>
          <a:prstGeom prst="rect">
            <a:avLst/>
          </a:prstGeom>
          <a:noFill/>
          <a:ln w="9525">
            <a:noFill/>
            <a:miter lim="800000"/>
            <a:headEnd/>
            <a:tailEnd/>
          </a:ln>
        </p:spPr>
        <p:txBody>
          <a:bodyPr anchor="ctr"/>
          <a:lstStyle/>
          <a:p>
            <a:pPr algn="ctr" rtl="1"/>
            <a:r>
              <a:rPr lang="ar-EG" sz="3200" b="1">
                <a:solidFill>
                  <a:schemeClr val="bg1"/>
                </a:solidFill>
              </a:rPr>
              <a:t>أ</a:t>
            </a:r>
            <a:endParaRPr lang="ar-SA" sz="3200" b="1">
              <a:solidFill>
                <a:schemeClr val="bg1"/>
              </a:solidFill>
            </a:endParaRPr>
          </a:p>
        </p:txBody>
      </p:sp>
      <p:sp>
        <p:nvSpPr>
          <p:cNvPr id="32" name="عنوان 1"/>
          <p:cNvSpPr txBox="1">
            <a:spLocks/>
          </p:cNvSpPr>
          <p:nvPr/>
        </p:nvSpPr>
        <p:spPr bwMode="auto">
          <a:xfrm>
            <a:off x="4204079" y="2133578"/>
            <a:ext cx="2368154" cy="725488"/>
          </a:xfrm>
          <a:prstGeom prst="rect">
            <a:avLst/>
          </a:prstGeom>
          <a:noFill/>
          <a:ln w="9525">
            <a:noFill/>
            <a:miter lim="800000"/>
            <a:headEnd/>
            <a:tailEnd/>
          </a:ln>
        </p:spPr>
        <p:txBody>
          <a:bodyPr anchor="ctr"/>
          <a:lstStyle/>
          <a:p>
            <a:pPr algn="ctr" rtl="1"/>
            <a:r>
              <a:rPr lang="ar-EG" sz="3200" b="1" dirty="0">
                <a:solidFill>
                  <a:schemeClr val="bg1"/>
                </a:solidFill>
              </a:rPr>
              <a:t>ب</a:t>
            </a:r>
            <a:endParaRPr lang="ar-SA" sz="3200" b="1" dirty="0">
              <a:solidFill>
                <a:schemeClr val="bg1"/>
              </a:solidFill>
            </a:endParaRPr>
          </a:p>
        </p:txBody>
      </p:sp>
      <p:sp>
        <p:nvSpPr>
          <p:cNvPr id="33" name="عنوان 1"/>
          <p:cNvSpPr txBox="1">
            <a:spLocks/>
          </p:cNvSpPr>
          <p:nvPr/>
        </p:nvSpPr>
        <p:spPr bwMode="auto">
          <a:xfrm>
            <a:off x="587556" y="2205016"/>
            <a:ext cx="3412927" cy="725487"/>
          </a:xfrm>
          <a:prstGeom prst="rect">
            <a:avLst/>
          </a:prstGeom>
          <a:noFill/>
          <a:ln w="9525">
            <a:noFill/>
            <a:miter lim="800000"/>
            <a:headEnd/>
            <a:tailEnd/>
          </a:ln>
        </p:spPr>
        <p:txBody>
          <a:bodyPr anchor="ctr"/>
          <a:lstStyle/>
          <a:p>
            <a:pPr algn="ctr" rtl="1"/>
            <a:r>
              <a:rPr lang="ar-EG" sz="3200" b="1">
                <a:solidFill>
                  <a:schemeClr val="bg1"/>
                </a:solidFill>
              </a:rPr>
              <a:t>ج</a:t>
            </a:r>
            <a:endParaRPr lang="ar-SA" sz="3200" b="1">
              <a:solidFill>
                <a:schemeClr val="bg1"/>
              </a:solidFill>
            </a:endParaRPr>
          </a:p>
        </p:txBody>
      </p:sp>
      <p:cxnSp>
        <p:nvCxnSpPr>
          <p:cNvPr id="37" name="رابط مستقيم 36"/>
          <p:cNvCxnSpPr/>
          <p:nvPr/>
        </p:nvCxnSpPr>
        <p:spPr>
          <a:xfrm flipH="1">
            <a:off x="6143609" y="5418907"/>
            <a:ext cx="821530" cy="1"/>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انظر الى الصور واصل.wav"/>
                                        </p:tgtEl>
                                      </p:cMediaNode>
                                    </p:audio>
                                  </p:sub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style.rotation</p:attrName>
                                        </p:attrNameLst>
                                      </p:cBhvr>
                                      <p:tavLst>
                                        <p:tav tm="0">
                                          <p:val>
                                            <p:fltVal val="720"/>
                                          </p:val>
                                        </p:tav>
                                        <p:tav tm="100000">
                                          <p:val>
                                            <p:fltVal val="0"/>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4" name="ا.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subTnLst>
                                    <p:audio>
                                      <p:cMediaNode>
                                        <p:cTn display="0" masterRel="sameClick">
                                          <p:stCondLst>
                                            <p:cond evt="begin" delay="0">
                                              <p:tn val="16"/>
                                            </p:cond>
                                          </p:stCondLst>
                                          <p:endCondLst>
                                            <p:cond evt="onStopAudio" delay="0">
                                              <p:tgtEl>
                                                <p:sldTgt/>
                                              </p:tgtEl>
                                            </p:cond>
                                          </p:endCondLst>
                                        </p:cTn>
                                        <p:tgtEl>
                                          <p:sndTgt r:embed="rId4" name="ا.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subTnLst>
                                    <p:audio>
                                      <p:cMediaNode>
                                        <p:cTn display="0" masterRel="sameClick">
                                          <p:stCondLst>
                                            <p:cond evt="begin" delay="0">
                                              <p:tn val="21"/>
                                            </p:cond>
                                          </p:stCondLst>
                                          <p:endCondLst>
                                            <p:cond evt="onStopAudio" delay="0">
                                              <p:tgtEl>
                                                <p:sldTgt/>
                                              </p:tgtEl>
                                            </p:cond>
                                          </p:endCondLst>
                                        </p:cTn>
                                        <p:tgtEl>
                                          <p:sndTgt r:embed="rId5" name="ب.wav"/>
                                        </p:tgtEl>
                                      </p:cMediaNode>
                                    </p:audio>
                                  </p:sub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6" name="ج.wav"/>
                                        </p:tgtEl>
                                      </p:cMediaNode>
                                    </p:audio>
                                  </p:sub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7" name="طبيب الاسنان.wav"/>
                                        </p:tgtEl>
                                      </p:cMediaNode>
                                    </p:audio>
                                  </p:sub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8" name="المعلم.wav"/>
                                        </p:tgtEl>
                                      </p:cMediaNode>
                                    </p:audio>
                                  </p:sub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9" name="الطاهى 3.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10" name="النّجَّار.wav"/>
                                        </p:tgtEl>
                                      </p:cMediaNode>
                                    </p:audio>
                                  </p:sub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subTnLst>
                                    <p:audio>
                                      <p:cMediaNode>
                                        <p:cTn display="0" masterRel="sameClick">
                                          <p:stCondLst>
                                            <p:cond evt="begin" delay="0">
                                              <p:tn val="51"/>
                                            </p:cond>
                                          </p:stCondLst>
                                          <p:endCondLst>
                                            <p:cond evt="onStopAudio" delay="0">
                                              <p:tgtEl>
                                                <p:sldTgt/>
                                              </p:tgtEl>
                                            </p:cond>
                                          </p:endCondLst>
                                        </p:cTn>
                                        <p:tgtEl>
                                          <p:sndTgt r:embed="rId11" name="فى مطبخ المطعم.wav"/>
                                        </p:tgtEl>
                                      </p:cMediaNode>
                                    </p:audio>
                                  </p:sub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subTnLst>
                                    <p:audio>
                                      <p:cMediaNode>
                                        <p:cTn display="0" masterRel="sameClick">
                                          <p:stCondLst>
                                            <p:cond evt="begin" delay="0">
                                              <p:tn val="56"/>
                                            </p:cond>
                                          </p:stCondLst>
                                          <p:endCondLst>
                                            <p:cond evt="onStopAudio" delay="0">
                                              <p:tgtEl>
                                                <p:sldTgt/>
                                              </p:tgtEl>
                                            </p:cond>
                                          </p:endCondLst>
                                        </p:cTn>
                                        <p:tgtEl>
                                          <p:sndTgt r:embed="rId12" name="فى عيادته.wav"/>
                                        </p:tgtEl>
                                      </p:cMediaNode>
                                    </p:audio>
                                  </p:sub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subTnLst>
                                    <p:audio>
                                      <p:cMediaNode>
                                        <p:cTn display="0" masterRel="sameClick">
                                          <p:stCondLst>
                                            <p:cond evt="begin" delay="0">
                                              <p:tn val="61"/>
                                            </p:cond>
                                          </p:stCondLst>
                                          <p:endCondLst>
                                            <p:cond evt="onStopAudio" delay="0">
                                              <p:tgtEl>
                                                <p:sldTgt/>
                                              </p:tgtEl>
                                            </p:cond>
                                          </p:endCondLst>
                                        </p:cTn>
                                        <p:tgtEl>
                                          <p:sndTgt r:embed="rId13" name="فى الصف.wav"/>
                                        </p:tgtEl>
                                      </p:cMediaNode>
                                    </p:audio>
                                  </p:sub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subTnLst>
                                    <p:audio>
                                      <p:cMediaNode>
                                        <p:cTn display="0" masterRel="sameClick">
                                          <p:stCondLst>
                                            <p:cond evt="begin" delay="0">
                                              <p:tn val="66"/>
                                            </p:cond>
                                          </p:stCondLst>
                                          <p:endCondLst>
                                            <p:cond evt="onStopAudio" delay="0">
                                              <p:tgtEl>
                                                <p:sldTgt/>
                                              </p:tgtEl>
                                            </p:cond>
                                          </p:endCondLst>
                                        </p:cTn>
                                        <p:tgtEl>
                                          <p:sndTgt r:embed="rId14" name="في المَنَجرة.wav"/>
                                        </p:tgtEl>
                                      </p:cMediaNode>
                                    </p:audio>
                                  </p:sub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subTnLst>
                                    <p:audio>
                                      <p:cMediaNode>
                                        <p:cTn display="0" masterRel="sameClick">
                                          <p:stCondLst>
                                            <p:cond evt="begin" delay="0">
                                              <p:tn val="71"/>
                                            </p:cond>
                                          </p:stCondLst>
                                          <p:endCondLst>
                                            <p:cond evt="onStopAudio" delay="0">
                                              <p:tgtEl>
                                                <p:sldTgt/>
                                              </p:tgtEl>
                                            </p:cond>
                                          </p:endCondLst>
                                        </p:cTn>
                                        <p:tgtEl>
                                          <p:sndTgt r:embed="rId15" name="يشرح الدرس.wav"/>
                                        </p:tgtEl>
                                      </p:cMediaNode>
                                    </p:audio>
                                  </p:sub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subTnLst>
                                    <p:audio>
                                      <p:cMediaNode>
                                        <p:cTn display="0" masterRel="sameClick">
                                          <p:stCondLst>
                                            <p:cond evt="begin" delay="0">
                                              <p:tn val="76"/>
                                            </p:cond>
                                          </p:stCondLst>
                                          <p:endCondLst>
                                            <p:cond evt="onStopAudio" delay="0">
                                              <p:tgtEl>
                                                <p:sldTgt/>
                                              </p:tgtEl>
                                            </p:cond>
                                          </p:endCondLst>
                                        </p:cTn>
                                        <p:tgtEl>
                                          <p:sndTgt r:embed="rId16" name="ينشر الخشب .wav"/>
                                        </p:tgtEl>
                                      </p:cMediaNode>
                                    </p:audio>
                                  </p:sub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linds(horizontal)">
                                      <p:cBhvr>
                                        <p:cTn id="83" dur="500"/>
                                        <p:tgtEl>
                                          <p:spTgt spid="29"/>
                                        </p:tgtEl>
                                      </p:cBhvr>
                                    </p:animEffect>
                                  </p:childTnLst>
                                  <p:subTnLst>
                                    <p:audio>
                                      <p:cMediaNode>
                                        <p:cTn display="0" masterRel="sameClick">
                                          <p:stCondLst>
                                            <p:cond evt="begin" delay="0">
                                              <p:tn val="81"/>
                                            </p:cond>
                                          </p:stCondLst>
                                          <p:endCondLst>
                                            <p:cond evt="onStopAudio" delay="0">
                                              <p:tgtEl>
                                                <p:sldTgt/>
                                              </p:tgtEl>
                                            </p:cond>
                                          </p:endCondLst>
                                        </p:cTn>
                                        <p:tgtEl>
                                          <p:sndTgt r:embed="rId17" name="يعاين مريضا.wav"/>
                                        </p:tgtEl>
                                      </p:cMediaNode>
                                    </p:audio>
                                  </p:sub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subTnLst>
                                    <p:audio>
                                      <p:cMediaNode>
                                        <p:cTn display="0" masterRel="sameClick">
                                          <p:stCondLst>
                                            <p:cond evt="begin" delay="0">
                                              <p:tn val="86"/>
                                            </p:cond>
                                          </p:stCondLst>
                                          <p:endCondLst>
                                            <p:cond evt="onStopAudio" delay="0">
                                              <p:tgtEl>
                                                <p:sldTgt/>
                                              </p:tgtEl>
                                            </p:cond>
                                          </p:endCondLst>
                                        </p:cTn>
                                        <p:tgtEl>
                                          <p:sndTgt r:embed="rId18" name="يطهو الطعام.wav"/>
                                        </p:tgtEl>
                                      </p:cMediaNode>
                                    </p:audio>
                                  </p:subTnLst>
                                </p:cTn>
                              </p:par>
                            </p:childTnLst>
                          </p:cTn>
                        </p:par>
                      </p:childTnLst>
                    </p:cTn>
                  </p:par>
                  <p:par>
                    <p:cTn id="89" fill="hold">
                      <p:stCondLst>
                        <p:cond delay="indefinite"/>
                      </p:stCondLst>
                      <p:childTnLst>
                        <p:par>
                          <p:cTn id="90" fill="hold">
                            <p:stCondLst>
                              <p:cond delay="0"/>
                            </p:stCondLst>
                            <p:childTnLst>
                              <p:par>
                                <p:cTn id="91" presetID="35" presetClass="entr" presetSubtype="0"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anim calcmode="lin" valueType="num">
                                      <p:cBhvr>
                                        <p:cTn id="94" dur="500" fill="hold"/>
                                        <p:tgtEl>
                                          <p:spTgt spid="8"/>
                                        </p:tgtEl>
                                        <p:attrNameLst>
                                          <p:attrName>style.rotation</p:attrName>
                                        </p:attrNameLst>
                                      </p:cBhvr>
                                      <p:tavLst>
                                        <p:tav tm="0">
                                          <p:val>
                                            <p:fltVal val="720"/>
                                          </p:val>
                                        </p:tav>
                                        <p:tav tm="100000">
                                          <p:val>
                                            <p:fltVal val="0"/>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 calcmode="lin" valueType="num">
                                      <p:cBhvr>
                                        <p:cTn id="96" dur="5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1"/>
                                            </p:cond>
                                          </p:stCondLst>
                                          <p:endCondLst>
                                            <p:cond evt="onStopAudio" delay="0">
                                              <p:tgtEl>
                                                <p:sldTgt/>
                                              </p:tgtEl>
                                            </p:cond>
                                          </p:endCondLst>
                                        </p:cTn>
                                        <p:tgtEl>
                                          <p:sndTgt r:embed="rId19" name="arrow.wav"/>
                                        </p:tgtEl>
                                      </p:cMediaNode>
                                    </p:audio>
                                  </p:subTnLst>
                                </p:cTn>
                              </p:par>
                            </p:childTnLst>
                          </p:cTn>
                        </p:par>
                        <p:par>
                          <p:cTn id="97" fill="hold">
                            <p:stCondLst>
                              <p:cond delay="500"/>
                            </p:stCondLst>
                            <p:childTnLst>
                              <p:par>
                                <p:cTn id="98" presetID="35" presetClass="entr" presetSubtype="0"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500"/>
                                        <p:tgtEl>
                                          <p:spTgt spid="11"/>
                                        </p:tgtEl>
                                      </p:cBhvr>
                                    </p:animEffect>
                                    <p:anim calcmode="lin" valueType="num">
                                      <p:cBhvr>
                                        <p:cTn id="101" dur="500" fill="hold"/>
                                        <p:tgtEl>
                                          <p:spTgt spid="11"/>
                                        </p:tgtEl>
                                        <p:attrNameLst>
                                          <p:attrName>style.rotation</p:attrName>
                                        </p:attrNameLst>
                                      </p:cBhvr>
                                      <p:tavLst>
                                        <p:tav tm="0">
                                          <p:val>
                                            <p:fltVal val="720"/>
                                          </p:val>
                                        </p:tav>
                                        <p:tav tm="100000">
                                          <p:val>
                                            <p:fltVal val="0"/>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8"/>
                                            </p:cond>
                                          </p:stCondLst>
                                          <p:endCondLst>
                                            <p:cond evt="onStopAudio" delay="0">
                                              <p:tgtEl>
                                                <p:sldTgt/>
                                              </p:tgtEl>
                                            </p:cond>
                                          </p:endCondLst>
                                        </p:cTn>
                                        <p:tgtEl>
                                          <p:sndTgt r:embed="rId20" name="applause.wav"/>
                                        </p:tgtEl>
                                      </p:cMediaNode>
                                    </p:audio>
                                  </p:sub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blinds(horizontal)">
                                      <p:cBhvr>
                                        <p:cTn id="108" dur="500"/>
                                        <p:tgtEl>
                                          <p:spTgt spid="13"/>
                                        </p:tgtEl>
                                      </p:cBhvr>
                                    </p:animEffect>
                                  </p:childTnLst>
                                  <p:subTnLst>
                                    <p:audio>
                                      <p:cMediaNode>
                                        <p:cTn display="0" masterRel="sameClick">
                                          <p:stCondLst>
                                            <p:cond evt="begin" delay="0">
                                              <p:tn val="106"/>
                                            </p:cond>
                                          </p:stCondLst>
                                          <p:endCondLst>
                                            <p:cond evt="onStopAudio" delay="0">
                                              <p:tgtEl>
                                                <p:sldTgt/>
                                              </p:tgtEl>
                                            </p:cond>
                                          </p:endCondLst>
                                        </p:cTn>
                                        <p:tgtEl>
                                          <p:sndTgt r:embed="rId19" name="arrow.wav"/>
                                        </p:tgtEl>
                                      </p:cMediaNode>
                                    </p:audio>
                                  </p:sub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blinds(horizontal)">
                                      <p:cBhvr>
                                        <p:cTn id="112" dur="500"/>
                                        <p:tgtEl>
                                          <p:spTgt spid="14"/>
                                        </p:tgtEl>
                                      </p:cBhvr>
                                    </p:animEffect>
                                  </p:childTnLst>
                                  <p:subTnLst>
                                    <p:audio>
                                      <p:cMediaNode>
                                        <p:cTn display="0" masterRel="sameClick">
                                          <p:stCondLst>
                                            <p:cond evt="begin" delay="0">
                                              <p:tn val="110"/>
                                            </p:cond>
                                          </p:stCondLst>
                                          <p:endCondLst>
                                            <p:cond evt="onStopAudio" delay="0">
                                              <p:tgtEl>
                                                <p:sldTgt/>
                                              </p:tgtEl>
                                            </p:cond>
                                          </p:endCondLst>
                                        </p:cTn>
                                        <p:tgtEl>
                                          <p:sndTgt r:embed="rId20" name="applause.wav"/>
                                        </p:tgtEl>
                                      </p:cMediaNode>
                                    </p:audio>
                                  </p:sub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blinds(horizontal)">
                                      <p:cBhvr>
                                        <p:cTn id="117" dur="500"/>
                                        <p:tgtEl>
                                          <p:spTgt spid="18"/>
                                        </p:tgtEl>
                                      </p:cBhvr>
                                    </p:animEffect>
                                  </p:childTnLst>
                                  <p:subTnLst>
                                    <p:audio>
                                      <p:cMediaNode>
                                        <p:cTn display="0" masterRel="sameClick">
                                          <p:stCondLst>
                                            <p:cond evt="begin" delay="0">
                                              <p:tn val="115"/>
                                            </p:cond>
                                          </p:stCondLst>
                                          <p:endCondLst>
                                            <p:cond evt="onStopAudio" delay="0">
                                              <p:tgtEl>
                                                <p:sldTgt/>
                                              </p:tgtEl>
                                            </p:cond>
                                          </p:endCondLst>
                                        </p:cTn>
                                        <p:tgtEl>
                                          <p:sndTgt r:embed="rId19" name="arrow.wav"/>
                                        </p:tgtEl>
                                      </p:cMediaNode>
                                    </p:audio>
                                  </p:subTnLst>
                                </p:cTn>
                              </p:par>
                            </p:childTnLst>
                          </p:cTn>
                        </p:par>
                        <p:par>
                          <p:cTn id="118" fill="hold">
                            <p:stCondLst>
                              <p:cond delay="500"/>
                            </p:stCondLst>
                            <p:childTnLst>
                              <p:par>
                                <p:cTn id="119" presetID="3" presetClass="entr" presetSubtype="10"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blinds(horizontal)">
                                      <p:cBhvr>
                                        <p:cTn id="121" dur="500"/>
                                        <p:tgtEl>
                                          <p:spTgt spid="19"/>
                                        </p:tgtEl>
                                      </p:cBhvr>
                                    </p:animEffect>
                                  </p:childTnLst>
                                  <p:subTnLst>
                                    <p:audio>
                                      <p:cMediaNode>
                                        <p:cTn display="0" masterRel="sameClick">
                                          <p:stCondLst>
                                            <p:cond evt="begin" delay="0">
                                              <p:tn val="119"/>
                                            </p:cond>
                                          </p:stCondLst>
                                          <p:endCondLst>
                                            <p:cond evt="onStopAudio" delay="0">
                                              <p:tgtEl>
                                                <p:sldTgt/>
                                              </p:tgtEl>
                                            </p:cond>
                                          </p:endCondLst>
                                        </p:cTn>
                                        <p:tgtEl>
                                          <p:sndTgt r:embed="rId20" name="applause.wav"/>
                                        </p:tgtEl>
                                      </p:cMediaNode>
                                    </p:audio>
                                  </p:sub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right)">
                                      <p:cBhvr>
                                        <p:cTn id="126" dur="500"/>
                                        <p:tgtEl>
                                          <p:spTgt spid="37"/>
                                        </p:tgtEl>
                                      </p:cBhvr>
                                    </p:animEffect>
                                  </p:childTnLst>
                                </p:cTn>
                              </p:par>
                            </p:childTnLst>
                          </p:cTn>
                        </p:par>
                        <p:par>
                          <p:cTn id="127" fill="hold">
                            <p:stCondLst>
                              <p:cond delay="500"/>
                            </p:stCondLst>
                            <p:childTnLst>
                              <p:par>
                                <p:cTn id="128" presetID="3" presetClass="entr" presetSubtype="10" fill="hold"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blinds(horizontal)">
                                      <p:cBhvr>
                                        <p:cTn id="130" dur="500"/>
                                        <p:tgtEl>
                                          <p:spTgt spid="27"/>
                                        </p:tgtEl>
                                      </p:cBhvr>
                                    </p:animEffect>
                                  </p:childTnLst>
                                  <p:subTnLst>
                                    <p:audio>
                                      <p:cMediaNode>
                                        <p:cTn display="0" masterRel="sameClick">
                                          <p:stCondLst>
                                            <p:cond evt="begin" delay="0">
                                              <p:tn val="128"/>
                                            </p:cond>
                                          </p:stCondLst>
                                          <p:endCondLst>
                                            <p:cond evt="onStopAudio" delay="0">
                                              <p:tgtEl>
                                                <p:sldTgt/>
                                              </p:tgtEl>
                                            </p:cond>
                                          </p:endCondLst>
                                        </p:cTn>
                                        <p:tgtEl>
                                          <p:sndTgt r:embed="rId20"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20" grpId="0"/>
      <p:bldP spid="21" grpId="0"/>
      <p:bldP spid="22" grpId="0"/>
      <p:bldP spid="23" grpId="0"/>
      <p:bldP spid="24" grpId="0"/>
      <p:bldP spid="25" grpId="0"/>
      <p:bldP spid="28" grpId="0"/>
      <p:bldP spid="29" grpId="0"/>
      <p:bldP spid="30" grpId="0"/>
      <p:bldP spid="31" grpId="0"/>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عنوان 1"/>
          <p:cNvSpPr txBox="1">
            <a:spLocks/>
          </p:cNvSpPr>
          <p:nvPr/>
        </p:nvSpPr>
        <p:spPr bwMode="auto">
          <a:xfrm>
            <a:off x="1071586" y="2654300"/>
            <a:ext cx="6786562" cy="725488"/>
          </a:xfrm>
          <a:prstGeom prst="rect">
            <a:avLst/>
          </a:prstGeom>
          <a:noFill/>
          <a:ln w="9525">
            <a:noFill/>
            <a:miter lim="800000"/>
            <a:headEnd/>
            <a:tailEnd/>
          </a:ln>
        </p:spPr>
        <p:txBody>
          <a:bodyPr anchor="ctr"/>
          <a:lstStyle/>
          <a:p>
            <a:pPr algn="ctr" rtl="1">
              <a:defRPr/>
            </a:pPr>
            <a:r>
              <a:rPr lang="ar-EG" sz="4000" b="1" dirty="0">
                <a:solidFill>
                  <a:srgbClr val="C00000"/>
                </a:solidFill>
                <a:latin typeface="+mj-lt"/>
                <a:ea typeface="+mj-ea"/>
                <a:cs typeface="+mj-cs"/>
              </a:rPr>
              <a:t>ب - أَكْتُبُ مَعَ مَنْ بجانبي جُمَلاً كَامِلَةً عَنْ صَاحِبِ كُلِّ مِهْنَةٍ عَلَى غِرِارِ المِثَالِ:</a:t>
            </a:r>
          </a:p>
        </p:txBody>
      </p:sp>
      <p:pic>
        <p:nvPicPr>
          <p:cNvPr id="20" name="صورة 19" descr="animated_arrow.gif"/>
          <p:cNvPicPr>
            <a:picLocks noChangeAspect="1"/>
          </p:cNvPicPr>
          <p:nvPr/>
        </p:nvPicPr>
        <p:blipFill>
          <a:blip r:embed="rId4"/>
          <a:srcRect/>
          <a:stretch>
            <a:fillRect/>
          </a:stretch>
        </p:blipFill>
        <p:spPr bwMode="auto">
          <a:xfrm flipH="1">
            <a:off x="3442493" y="3748087"/>
            <a:ext cx="1616075" cy="714375"/>
          </a:xfrm>
          <a:prstGeom prst="rect">
            <a:avLst/>
          </a:prstGeom>
          <a:noFill/>
          <a:ln w="9525">
            <a:noFill/>
            <a:miter lim="800000"/>
            <a:headEnd/>
            <a:tailEnd/>
          </a:ln>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subTnLst>
                                    <p:audio>
                                      <p:cMediaNode>
                                        <p:cTn display="0" masterRel="sameClick">
                                          <p:stCondLst>
                                            <p:cond evt="begin" delay="0">
                                              <p:tn val="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2367431902"/>
              </p:ext>
            </p:extLst>
          </p:nvPr>
        </p:nvGraphicFramePr>
        <p:xfrm>
          <a:off x="611560" y="1340768"/>
          <a:ext cx="7920878" cy="4780879"/>
        </p:xfrm>
        <a:graphic>
          <a:graphicData uri="http://schemas.openxmlformats.org/drawingml/2006/table">
            <a:tbl>
              <a:tblPr rtl="1" firstRow="1" bandRow="1">
                <a:tableStyleId>{21E4AEA4-8DFA-4A89-87EB-49C32662AFE0}</a:tableStyleId>
              </a:tblPr>
              <a:tblGrid>
                <a:gridCol w="2721204">
                  <a:extLst>
                    <a:ext uri="{9D8B030D-6E8A-4147-A177-3AD203B41FA5}">
                      <a16:colId xmlns:a16="http://schemas.microsoft.com/office/drawing/2014/main" val="20000"/>
                    </a:ext>
                  </a:extLst>
                </a:gridCol>
                <a:gridCol w="2522820">
                  <a:extLst>
                    <a:ext uri="{9D8B030D-6E8A-4147-A177-3AD203B41FA5}">
                      <a16:colId xmlns:a16="http://schemas.microsoft.com/office/drawing/2014/main" val="20001"/>
                    </a:ext>
                  </a:extLst>
                </a:gridCol>
                <a:gridCol w="2676854">
                  <a:extLst>
                    <a:ext uri="{9D8B030D-6E8A-4147-A177-3AD203B41FA5}">
                      <a16:colId xmlns:a16="http://schemas.microsoft.com/office/drawing/2014/main" val="20002"/>
                    </a:ext>
                  </a:extLst>
                </a:gridCol>
              </a:tblGrid>
              <a:tr h="839591">
                <a:tc>
                  <a:txBody>
                    <a:bodyPr/>
                    <a:lstStyle/>
                    <a:p>
                      <a:pPr algn="ctr" rtl="1"/>
                      <a:endParaRPr lang="ar-SA" sz="4000" b="1" dirty="0"/>
                    </a:p>
                  </a:txBody>
                  <a:tcPr>
                    <a:cell3D prstMaterial="dkEdge">
                      <a:bevel/>
                      <a:lightRig rig="flood" dir="t"/>
                    </a:cell3D>
                  </a:tcPr>
                </a:tc>
                <a:tc>
                  <a:txBody>
                    <a:bodyPr/>
                    <a:lstStyle/>
                    <a:p>
                      <a:pPr algn="ctr" rtl="1"/>
                      <a:endParaRPr lang="ar-SA" sz="4000" b="1" dirty="0"/>
                    </a:p>
                  </a:txBody>
                  <a:tcPr>
                    <a:cell3D prstMaterial="dkEdge">
                      <a:bevel/>
                      <a:lightRig rig="flood" dir="t"/>
                    </a:cell3D>
                  </a:tcPr>
                </a:tc>
                <a:tc>
                  <a:txBody>
                    <a:bodyPr/>
                    <a:lstStyle/>
                    <a:p>
                      <a:pPr algn="ctr" rtl="1"/>
                      <a:endParaRPr lang="ar-SA" sz="4000" b="1" dirty="0"/>
                    </a:p>
                  </a:txBody>
                  <a:tcPr>
                    <a:cell3D prstMaterial="dkEdge">
                      <a:bevel/>
                      <a:lightRig rig="flood" dir="t"/>
                    </a:cell3D>
                  </a:tcPr>
                </a:tc>
                <a:extLst>
                  <a:ext uri="{0D108BD9-81ED-4DB2-BD59-A6C34878D82A}">
                    <a16:rowId xmlns:a16="http://schemas.microsoft.com/office/drawing/2014/main" val="10000"/>
                  </a:ext>
                </a:extLst>
              </a:tr>
              <a:tr h="893157">
                <a:tc>
                  <a:txBody>
                    <a:bodyPr/>
                    <a:lstStyle/>
                    <a:p>
                      <a:pPr marL="0" marR="0" algn="r" rtl="1">
                        <a:lnSpc>
                          <a:spcPct val="115000"/>
                        </a:lnSpc>
                        <a:spcBef>
                          <a:spcPts val="0"/>
                        </a:spcBef>
                        <a:spcAft>
                          <a:spcPts val="0"/>
                        </a:spcAft>
                      </a:pPr>
                      <a:endParaRPr lang="en-US" sz="3200" b="1" dirty="0">
                        <a:latin typeface="Calibri"/>
                        <a:ea typeface="Calibri"/>
                        <a:cs typeface="Arial"/>
                      </a:endParaRPr>
                    </a:p>
                  </a:txBody>
                  <a:tcPr marL="68580" marR="68580" marT="0" marB="0">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1"/>
                  </a:ext>
                </a:extLst>
              </a:tr>
              <a:tr h="962156">
                <a:tc>
                  <a:txBody>
                    <a:bodyPr/>
                    <a:lstStyle/>
                    <a:p>
                      <a:pPr marL="0" marR="0" algn="r" rtl="1">
                        <a:lnSpc>
                          <a:spcPct val="115000"/>
                        </a:lnSpc>
                        <a:spcBef>
                          <a:spcPts val="0"/>
                        </a:spcBef>
                        <a:spcAft>
                          <a:spcPts val="0"/>
                        </a:spcAft>
                      </a:pPr>
                      <a:endParaRPr lang="en-US" sz="3200" b="1" dirty="0">
                        <a:latin typeface="Calibri"/>
                        <a:ea typeface="Calibri"/>
                        <a:cs typeface="Arial"/>
                      </a:endParaRPr>
                    </a:p>
                  </a:txBody>
                  <a:tcPr marL="68580" marR="68580" marT="0" marB="0">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2"/>
                  </a:ext>
                </a:extLst>
              </a:tr>
              <a:tr h="937816">
                <a:tc>
                  <a:txBody>
                    <a:bodyPr/>
                    <a:lstStyle/>
                    <a:p>
                      <a:pPr marL="0" marR="0" algn="r" rtl="1">
                        <a:lnSpc>
                          <a:spcPct val="115000"/>
                        </a:lnSpc>
                        <a:spcBef>
                          <a:spcPts val="0"/>
                        </a:spcBef>
                        <a:spcAft>
                          <a:spcPts val="0"/>
                        </a:spcAft>
                      </a:pPr>
                      <a:endParaRPr lang="en-US" sz="3200" b="1" dirty="0">
                        <a:latin typeface="Calibri"/>
                        <a:ea typeface="Calibri"/>
                        <a:cs typeface="Arial"/>
                      </a:endParaRPr>
                    </a:p>
                  </a:txBody>
                  <a:tcPr marL="68580" marR="68580" marT="0" marB="0">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3"/>
                  </a:ext>
                </a:extLst>
              </a:tr>
              <a:tr h="1148159">
                <a:tc>
                  <a:txBody>
                    <a:bodyPr/>
                    <a:lstStyle/>
                    <a:p>
                      <a:pPr marL="0" marR="0" algn="r" rtl="1">
                        <a:lnSpc>
                          <a:spcPct val="115000"/>
                        </a:lnSpc>
                        <a:spcBef>
                          <a:spcPts val="0"/>
                        </a:spcBef>
                        <a:spcAft>
                          <a:spcPts val="0"/>
                        </a:spcAft>
                      </a:pPr>
                      <a:endParaRPr lang="en-US" sz="6600" b="1" dirty="0">
                        <a:latin typeface="Calibri"/>
                        <a:ea typeface="Calibri"/>
                        <a:cs typeface="Arial"/>
                      </a:endParaRPr>
                    </a:p>
                  </a:txBody>
                  <a:tcPr marL="68580" marR="68580" marT="0" marB="0">
                    <a:cell3D prstMaterial="dkEdge">
                      <a:bevel/>
                      <a:lightRig rig="flood" dir="t"/>
                    </a:cell3D>
                  </a:tcPr>
                </a:tc>
                <a:tc>
                  <a:txBody>
                    <a:bodyPr/>
                    <a:lstStyle/>
                    <a:p>
                      <a:pPr algn="ctr" rtl="1"/>
                      <a:endParaRPr lang="ar-SA" sz="3200" b="1" dirty="0"/>
                    </a:p>
                  </a:txBody>
                  <a:tcPr>
                    <a:cell3D prstMaterial="dkEdge">
                      <a:bevel/>
                      <a:lightRig rig="flood" dir="t"/>
                    </a:cell3D>
                  </a:tcPr>
                </a:tc>
                <a:tc>
                  <a:txBody>
                    <a:bodyPr/>
                    <a:lstStyle/>
                    <a:p>
                      <a:pPr algn="ctr" rtl="1"/>
                      <a:endParaRPr lang="ar-SA" sz="3200" b="1" dirty="0"/>
                    </a:p>
                  </a:txBody>
                  <a:tcPr>
                    <a:cell3D prstMaterial="dkEdge">
                      <a:bevel/>
                      <a:lightRig rig="flood" dir="t"/>
                    </a:cell3D>
                  </a:tcPr>
                </a:tc>
                <a:extLst>
                  <a:ext uri="{0D108BD9-81ED-4DB2-BD59-A6C34878D82A}">
                    <a16:rowId xmlns:a16="http://schemas.microsoft.com/office/drawing/2014/main" val="10004"/>
                  </a:ext>
                </a:extLst>
              </a:tr>
            </a:tbl>
          </a:graphicData>
        </a:graphic>
      </p:graphicFrame>
      <p:sp>
        <p:nvSpPr>
          <p:cNvPr id="9" name="مربع نص 8"/>
          <p:cNvSpPr txBox="1">
            <a:spLocks noChangeArrowheads="1"/>
          </p:cNvSpPr>
          <p:nvPr/>
        </p:nvSpPr>
        <p:spPr bwMode="auto">
          <a:xfrm>
            <a:off x="3214688" y="2412901"/>
            <a:ext cx="2644775" cy="523875"/>
          </a:xfrm>
          <a:prstGeom prst="rect">
            <a:avLst/>
          </a:prstGeom>
          <a:noFill/>
          <a:ln w="9525">
            <a:noFill/>
            <a:miter lim="800000"/>
            <a:headEnd/>
            <a:tailEnd/>
          </a:ln>
        </p:spPr>
        <p:txBody>
          <a:bodyPr>
            <a:spAutoFit/>
          </a:bodyPr>
          <a:lstStyle/>
          <a:p>
            <a:pPr algn="ctr" rtl="1"/>
            <a:r>
              <a:rPr lang="ar-EG" sz="2800" b="1" dirty="0">
                <a:solidFill>
                  <a:srgbClr val="C00000"/>
                </a:solidFill>
              </a:rPr>
              <a:t>يَعْمَلُ فِي الشَّارِعِ.</a:t>
            </a:r>
            <a:endParaRPr lang="en-US" sz="2800" dirty="0">
              <a:solidFill>
                <a:srgbClr val="C00000"/>
              </a:solidFill>
            </a:endParaRPr>
          </a:p>
        </p:txBody>
      </p:sp>
      <p:sp>
        <p:nvSpPr>
          <p:cNvPr id="10" name="مربع نص 9"/>
          <p:cNvSpPr txBox="1">
            <a:spLocks noChangeArrowheads="1"/>
          </p:cNvSpPr>
          <p:nvPr/>
        </p:nvSpPr>
        <p:spPr bwMode="auto">
          <a:xfrm>
            <a:off x="3214688" y="3140968"/>
            <a:ext cx="2644775" cy="954087"/>
          </a:xfrm>
          <a:prstGeom prst="rect">
            <a:avLst/>
          </a:prstGeom>
          <a:noFill/>
          <a:ln w="9525">
            <a:noFill/>
            <a:miter lim="800000"/>
            <a:headEnd/>
            <a:tailEnd/>
          </a:ln>
        </p:spPr>
        <p:txBody>
          <a:bodyPr>
            <a:spAutoFit/>
          </a:bodyPr>
          <a:lstStyle/>
          <a:p>
            <a:pPr algn="ctr" rtl="1"/>
            <a:r>
              <a:rPr lang="ar-EG" sz="2800" b="1" dirty="0">
                <a:solidFill>
                  <a:srgbClr val="C00000"/>
                </a:solidFill>
              </a:rPr>
              <a:t>يُسَاعِدُ عَلَى تَنْظِيمِ حَرَكَةِ المُرورِ.</a:t>
            </a:r>
            <a:endParaRPr lang="en-US" sz="2800" dirty="0">
              <a:solidFill>
                <a:srgbClr val="C00000"/>
              </a:solidFill>
            </a:endParaRPr>
          </a:p>
        </p:txBody>
      </p:sp>
      <p:sp>
        <p:nvSpPr>
          <p:cNvPr id="11" name="مربع نص 10"/>
          <p:cNvSpPr txBox="1">
            <a:spLocks noChangeArrowheads="1"/>
          </p:cNvSpPr>
          <p:nvPr/>
        </p:nvSpPr>
        <p:spPr bwMode="auto">
          <a:xfrm>
            <a:off x="3214688" y="4005064"/>
            <a:ext cx="2644775" cy="954088"/>
          </a:xfrm>
          <a:prstGeom prst="rect">
            <a:avLst/>
          </a:prstGeom>
          <a:noFill/>
          <a:ln w="9525">
            <a:noFill/>
            <a:miter lim="800000"/>
            <a:headEnd/>
            <a:tailEnd/>
          </a:ln>
        </p:spPr>
        <p:txBody>
          <a:bodyPr>
            <a:spAutoFit/>
          </a:bodyPr>
          <a:lstStyle/>
          <a:p>
            <a:pPr algn="ctr" rtl="1"/>
            <a:r>
              <a:rPr lang="ar-EG" sz="2800" b="1" dirty="0">
                <a:solidFill>
                  <a:srgbClr val="C00000"/>
                </a:solidFill>
              </a:rPr>
              <a:t>يَمْضِيِ في العَمَلِ الوَقت الطَّويلَ.</a:t>
            </a:r>
            <a:endParaRPr lang="en-US" sz="2800" dirty="0">
              <a:solidFill>
                <a:srgbClr val="C00000"/>
              </a:solidFill>
            </a:endParaRPr>
          </a:p>
        </p:txBody>
      </p:sp>
      <p:sp>
        <p:nvSpPr>
          <p:cNvPr id="12" name="مربع نص 11"/>
          <p:cNvSpPr txBox="1">
            <a:spLocks noChangeArrowheads="1"/>
          </p:cNvSpPr>
          <p:nvPr/>
        </p:nvSpPr>
        <p:spPr bwMode="auto">
          <a:xfrm>
            <a:off x="3214688" y="5157192"/>
            <a:ext cx="2644775" cy="954088"/>
          </a:xfrm>
          <a:prstGeom prst="rect">
            <a:avLst/>
          </a:prstGeom>
          <a:noFill/>
          <a:ln w="9525">
            <a:noFill/>
            <a:miter lim="800000"/>
            <a:headEnd/>
            <a:tailEnd/>
          </a:ln>
        </p:spPr>
        <p:txBody>
          <a:bodyPr>
            <a:spAutoFit/>
          </a:bodyPr>
          <a:lstStyle/>
          <a:p>
            <a:pPr algn="ctr" rtl="1"/>
            <a:r>
              <a:rPr lang="ar-EG" sz="2800" b="1" dirty="0">
                <a:solidFill>
                  <a:srgbClr val="C00000"/>
                </a:solidFill>
              </a:rPr>
              <a:t>عَمَلهُ هَامٌ لِلتقليلِ مِنَ حَوادثِ الطَّريقِ.</a:t>
            </a:r>
            <a:endParaRPr lang="en-US" sz="2800" dirty="0">
              <a:solidFill>
                <a:srgbClr val="C00000"/>
              </a:solidFill>
            </a:endParaRPr>
          </a:p>
        </p:txBody>
      </p:sp>
      <p:sp>
        <p:nvSpPr>
          <p:cNvPr id="13" name="مربع نص 12"/>
          <p:cNvSpPr txBox="1">
            <a:spLocks noChangeArrowheads="1"/>
          </p:cNvSpPr>
          <p:nvPr/>
        </p:nvSpPr>
        <p:spPr bwMode="auto">
          <a:xfrm>
            <a:off x="556315" y="2389089"/>
            <a:ext cx="2644775" cy="523875"/>
          </a:xfrm>
          <a:prstGeom prst="rect">
            <a:avLst/>
          </a:prstGeom>
          <a:noFill/>
          <a:ln w="9525">
            <a:noFill/>
            <a:miter lim="800000"/>
            <a:headEnd/>
            <a:tailEnd/>
          </a:ln>
        </p:spPr>
        <p:txBody>
          <a:bodyPr>
            <a:spAutoFit/>
          </a:bodyPr>
          <a:lstStyle/>
          <a:p>
            <a:pPr algn="ctr" rtl="1"/>
            <a:r>
              <a:rPr lang="ar-EG" sz="2800" b="1" dirty="0">
                <a:solidFill>
                  <a:srgbClr val="C00000"/>
                </a:solidFill>
              </a:rPr>
              <a:t>يَعْمَلُ فِي العِيَادةِ.</a:t>
            </a:r>
            <a:endParaRPr lang="en-US" sz="2800" dirty="0">
              <a:solidFill>
                <a:srgbClr val="C00000"/>
              </a:solidFill>
            </a:endParaRPr>
          </a:p>
        </p:txBody>
      </p:sp>
      <p:sp>
        <p:nvSpPr>
          <p:cNvPr id="14" name="مربع نص 13"/>
          <p:cNvSpPr txBox="1">
            <a:spLocks noChangeArrowheads="1"/>
          </p:cNvSpPr>
          <p:nvPr/>
        </p:nvSpPr>
        <p:spPr bwMode="auto">
          <a:xfrm>
            <a:off x="546080" y="3173320"/>
            <a:ext cx="2644775" cy="954087"/>
          </a:xfrm>
          <a:prstGeom prst="rect">
            <a:avLst/>
          </a:prstGeom>
          <a:noFill/>
          <a:ln w="9525">
            <a:noFill/>
            <a:miter lim="800000"/>
            <a:headEnd/>
            <a:tailEnd/>
          </a:ln>
        </p:spPr>
        <p:txBody>
          <a:bodyPr>
            <a:spAutoFit/>
          </a:bodyPr>
          <a:lstStyle/>
          <a:p>
            <a:pPr algn="ctr" rtl="1"/>
            <a:r>
              <a:rPr lang="ar-EG" sz="2800" b="1" dirty="0">
                <a:solidFill>
                  <a:srgbClr val="C00000"/>
                </a:solidFill>
              </a:rPr>
              <a:t>يَعْتَنِي بِالحيوانَاتِ المَرِيضةِ.</a:t>
            </a:r>
            <a:endParaRPr lang="en-US" sz="2800" dirty="0">
              <a:solidFill>
                <a:srgbClr val="C00000"/>
              </a:solidFill>
            </a:endParaRPr>
          </a:p>
        </p:txBody>
      </p:sp>
      <p:sp>
        <p:nvSpPr>
          <p:cNvPr id="15" name="مربع نص 14"/>
          <p:cNvSpPr txBox="1">
            <a:spLocks noChangeArrowheads="1"/>
          </p:cNvSpPr>
          <p:nvPr/>
        </p:nvSpPr>
        <p:spPr bwMode="auto">
          <a:xfrm>
            <a:off x="527641" y="4005064"/>
            <a:ext cx="2644775" cy="954088"/>
          </a:xfrm>
          <a:prstGeom prst="rect">
            <a:avLst/>
          </a:prstGeom>
          <a:noFill/>
          <a:ln w="9525">
            <a:noFill/>
            <a:miter lim="800000"/>
            <a:headEnd/>
            <a:tailEnd/>
          </a:ln>
        </p:spPr>
        <p:txBody>
          <a:bodyPr>
            <a:spAutoFit/>
          </a:bodyPr>
          <a:lstStyle/>
          <a:p>
            <a:pPr algn="ctr" rtl="1"/>
            <a:r>
              <a:rPr lang="ar-EG" sz="2800" b="1" dirty="0">
                <a:solidFill>
                  <a:srgbClr val="C00000"/>
                </a:solidFill>
              </a:rPr>
              <a:t>يَمْضِيِ في العَمَلِ الوَقت الطَّويلَ. </a:t>
            </a:r>
            <a:endParaRPr lang="en-US" sz="2800" dirty="0">
              <a:solidFill>
                <a:srgbClr val="C00000"/>
              </a:solidFill>
            </a:endParaRPr>
          </a:p>
        </p:txBody>
      </p:sp>
      <p:sp>
        <p:nvSpPr>
          <p:cNvPr id="16" name="مربع نص 15"/>
          <p:cNvSpPr txBox="1">
            <a:spLocks noChangeArrowheads="1"/>
          </p:cNvSpPr>
          <p:nvPr/>
        </p:nvSpPr>
        <p:spPr bwMode="auto">
          <a:xfrm>
            <a:off x="527642" y="5127539"/>
            <a:ext cx="2644775" cy="954088"/>
          </a:xfrm>
          <a:prstGeom prst="rect">
            <a:avLst/>
          </a:prstGeom>
          <a:noFill/>
          <a:ln w="9525">
            <a:noFill/>
            <a:miter lim="800000"/>
            <a:headEnd/>
            <a:tailEnd/>
          </a:ln>
        </p:spPr>
        <p:txBody>
          <a:bodyPr>
            <a:spAutoFit/>
          </a:bodyPr>
          <a:lstStyle/>
          <a:p>
            <a:pPr algn="ctr" rtl="1"/>
            <a:r>
              <a:rPr lang="ar-EG" sz="2800" b="1" dirty="0">
                <a:solidFill>
                  <a:srgbClr val="C00000"/>
                </a:solidFill>
              </a:rPr>
              <a:t>يُعطِي الحيوانَاتِ المَرِيضةِ الدَّواءُ.</a:t>
            </a:r>
            <a:endParaRPr lang="en-US" sz="2800" dirty="0">
              <a:solidFill>
                <a:srgbClr val="C00000"/>
              </a:solidFill>
            </a:endParaRPr>
          </a:p>
        </p:txBody>
      </p:sp>
      <p:sp>
        <p:nvSpPr>
          <p:cNvPr id="17" name="مربع نص 8"/>
          <p:cNvSpPr txBox="1">
            <a:spLocks noChangeArrowheads="1"/>
          </p:cNvSpPr>
          <p:nvPr/>
        </p:nvSpPr>
        <p:spPr bwMode="auto">
          <a:xfrm>
            <a:off x="5796136" y="2412901"/>
            <a:ext cx="2644775" cy="555625"/>
          </a:xfrm>
          <a:prstGeom prst="rect">
            <a:avLst/>
          </a:prstGeom>
          <a:noFill/>
          <a:ln w="9525">
            <a:noFill/>
            <a:miter lim="800000"/>
            <a:headEnd/>
            <a:tailEnd/>
          </a:ln>
        </p:spPr>
        <p:txBody>
          <a:bodyPr>
            <a:spAutoFit/>
          </a:bodyPr>
          <a:lstStyle/>
          <a:p>
            <a:pPr algn="r" rtl="1">
              <a:lnSpc>
                <a:spcPct val="115000"/>
              </a:lnSpc>
            </a:pPr>
            <a:r>
              <a:rPr lang="ar-SA" sz="2800" b="1" dirty="0"/>
              <a:t>م</a:t>
            </a:r>
            <a:r>
              <a:rPr lang="ar-EG" sz="2800" b="1" dirty="0"/>
              <a:t>ُ</a:t>
            </a:r>
            <a:r>
              <a:rPr lang="ar-SA" sz="2800" b="1" dirty="0"/>
              <a:t>ج</a:t>
            </a:r>
            <a:r>
              <a:rPr lang="ar-EG" sz="2800" b="1" dirty="0"/>
              <a:t>ِ</a:t>
            </a:r>
            <a:r>
              <a:rPr lang="ar-SA" sz="2800" b="1" dirty="0"/>
              <a:t>د</a:t>
            </a:r>
            <a:r>
              <a:rPr lang="ar-EG" sz="2800" b="1" dirty="0"/>
              <a:t>ٌّ</a:t>
            </a:r>
            <a:r>
              <a:rPr lang="ar-SA" sz="2800" b="1" dirty="0"/>
              <a:t> ي</a:t>
            </a:r>
            <a:r>
              <a:rPr lang="ar-EG" sz="2800" b="1" dirty="0"/>
              <a:t>َ</a:t>
            </a:r>
            <a:r>
              <a:rPr lang="ar-SA" sz="2800" b="1" dirty="0"/>
              <a:t>ع</a:t>
            </a:r>
            <a:r>
              <a:rPr lang="ar-EG" sz="2800" b="1" dirty="0"/>
              <a:t>ْ</a:t>
            </a:r>
            <a:r>
              <a:rPr lang="ar-SA" sz="2800" b="1" dirty="0"/>
              <a:t>م</a:t>
            </a:r>
            <a:r>
              <a:rPr lang="ar-EG" sz="2800" b="1" dirty="0"/>
              <a:t>َ</a:t>
            </a:r>
            <a:r>
              <a:rPr lang="ar-SA" sz="2800" b="1" dirty="0"/>
              <a:t>ل</a:t>
            </a:r>
            <a:r>
              <a:rPr lang="ar-EG" sz="2800" b="1" dirty="0"/>
              <a:t>ُ</a:t>
            </a:r>
            <a:r>
              <a:rPr lang="ar-SA" sz="2800" b="1" dirty="0"/>
              <a:t> ف</a:t>
            </a:r>
            <a:r>
              <a:rPr lang="ar-EG" sz="2800" b="1" dirty="0"/>
              <a:t>ِ</a:t>
            </a:r>
            <a:r>
              <a:rPr lang="ar-SA" sz="2800" b="1" dirty="0"/>
              <a:t>ي الح</a:t>
            </a:r>
            <a:r>
              <a:rPr lang="ar-EG" sz="2800" b="1" dirty="0"/>
              <a:t>َ</a:t>
            </a:r>
            <a:r>
              <a:rPr lang="ar-SA" sz="2800" b="1" dirty="0"/>
              <a:t>ق</a:t>
            </a:r>
            <a:r>
              <a:rPr lang="ar-EG" sz="2800" b="1" dirty="0"/>
              <a:t>ْ</a:t>
            </a:r>
            <a:r>
              <a:rPr lang="ar-SA" sz="2800" b="1" dirty="0"/>
              <a:t>ل</a:t>
            </a:r>
            <a:r>
              <a:rPr lang="ar-EG" sz="2800" b="1" dirty="0"/>
              <a:t>ِ.</a:t>
            </a:r>
            <a:endParaRPr lang="en-US" sz="2800" b="1" dirty="0">
              <a:latin typeface="Calibri" pitchFamily="34" charset="0"/>
            </a:endParaRPr>
          </a:p>
        </p:txBody>
      </p:sp>
      <p:sp>
        <p:nvSpPr>
          <p:cNvPr id="18" name="مربع نص 9"/>
          <p:cNvSpPr txBox="1">
            <a:spLocks noChangeArrowheads="1"/>
          </p:cNvSpPr>
          <p:nvPr/>
        </p:nvSpPr>
        <p:spPr bwMode="auto">
          <a:xfrm>
            <a:off x="5796136" y="3270151"/>
            <a:ext cx="2644775" cy="555625"/>
          </a:xfrm>
          <a:prstGeom prst="rect">
            <a:avLst/>
          </a:prstGeom>
          <a:noFill/>
          <a:ln w="9525">
            <a:noFill/>
            <a:miter lim="800000"/>
            <a:headEnd/>
            <a:tailEnd/>
          </a:ln>
        </p:spPr>
        <p:txBody>
          <a:bodyPr>
            <a:spAutoFit/>
          </a:bodyPr>
          <a:lstStyle/>
          <a:p>
            <a:pPr algn="r" rtl="1">
              <a:lnSpc>
                <a:spcPct val="115000"/>
              </a:lnSpc>
            </a:pPr>
            <a:r>
              <a:rPr lang="ar-SA" sz="2800" b="1"/>
              <a:t>ي</a:t>
            </a:r>
            <a:r>
              <a:rPr lang="ar-EG" sz="2800" b="1"/>
              <a:t>َ</a:t>
            </a:r>
            <a:r>
              <a:rPr lang="ar-SA" sz="2800" b="1"/>
              <a:t>ز</a:t>
            </a:r>
            <a:r>
              <a:rPr lang="ar-EG" sz="2800" b="1"/>
              <a:t>ْ</a:t>
            </a:r>
            <a:r>
              <a:rPr lang="ar-SA" sz="2800" b="1"/>
              <a:t>ر</a:t>
            </a:r>
            <a:r>
              <a:rPr lang="ar-EG" sz="2800" b="1"/>
              <a:t>َ</a:t>
            </a:r>
            <a:r>
              <a:rPr lang="ar-SA" sz="2800" b="1"/>
              <a:t>ع</a:t>
            </a:r>
            <a:r>
              <a:rPr lang="ar-EG" sz="2800" b="1"/>
              <a:t>ُ</a:t>
            </a:r>
            <a:r>
              <a:rPr lang="ar-SA" sz="2800" b="1"/>
              <a:t> ش</a:t>
            </a:r>
            <a:r>
              <a:rPr lang="ar-EG" sz="2800" b="1"/>
              <a:t>َ</a:t>
            </a:r>
            <a:r>
              <a:rPr lang="ar-SA" sz="2800" b="1"/>
              <a:t>ج</a:t>
            </a:r>
            <a:r>
              <a:rPr lang="ar-EG" sz="2800" b="1"/>
              <a:t>ْ</a:t>
            </a:r>
            <a:r>
              <a:rPr lang="ar-SA" sz="2800" b="1"/>
              <a:t>ر</a:t>
            </a:r>
            <a:r>
              <a:rPr lang="ar-EG" sz="2800" b="1"/>
              <a:t>َ</a:t>
            </a:r>
            <a:r>
              <a:rPr lang="ar-SA" sz="2800" b="1"/>
              <a:t> الن</a:t>
            </a:r>
            <a:r>
              <a:rPr lang="ar-EG" sz="2800" b="1"/>
              <a:t>َّ</a:t>
            </a:r>
            <a:r>
              <a:rPr lang="ar-SA" sz="2800" b="1"/>
              <a:t>خ</a:t>
            </a:r>
            <a:r>
              <a:rPr lang="ar-EG" sz="2800" b="1"/>
              <a:t>ِ</a:t>
            </a:r>
            <a:r>
              <a:rPr lang="ar-SA" sz="2800" b="1"/>
              <a:t>يل</a:t>
            </a:r>
            <a:r>
              <a:rPr lang="ar-EG" sz="2800" b="1"/>
              <a:t>ِ.</a:t>
            </a:r>
            <a:endParaRPr lang="en-US" sz="2800" b="1">
              <a:latin typeface="Calibri" pitchFamily="34" charset="0"/>
            </a:endParaRPr>
          </a:p>
        </p:txBody>
      </p:sp>
      <p:sp>
        <p:nvSpPr>
          <p:cNvPr id="19" name="مربع نص 10"/>
          <p:cNvSpPr txBox="1">
            <a:spLocks noChangeArrowheads="1"/>
          </p:cNvSpPr>
          <p:nvPr/>
        </p:nvSpPr>
        <p:spPr bwMode="auto">
          <a:xfrm>
            <a:off x="5815657" y="4221088"/>
            <a:ext cx="2644775" cy="555986"/>
          </a:xfrm>
          <a:prstGeom prst="rect">
            <a:avLst/>
          </a:prstGeom>
          <a:noFill/>
          <a:ln w="9525">
            <a:noFill/>
            <a:miter lim="800000"/>
            <a:headEnd/>
            <a:tailEnd/>
          </a:ln>
        </p:spPr>
        <p:txBody>
          <a:bodyPr>
            <a:spAutoFit/>
          </a:bodyPr>
          <a:lstStyle/>
          <a:p>
            <a:pPr algn="r" rtl="1">
              <a:lnSpc>
                <a:spcPct val="115000"/>
              </a:lnSpc>
            </a:pPr>
            <a:r>
              <a:rPr lang="ar-SA" sz="2800" b="1" dirty="0"/>
              <a:t>يقضي وقتاً ط</a:t>
            </a:r>
            <a:r>
              <a:rPr lang="ar-EG" sz="2800" b="1" dirty="0"/>
              <a:t>َ</a:t>
            </a:r>
            <a:r>
              <a:rPr lang="ar-SA" sz="2800" b="1" dirty="0"/>
              <a:t>و</a:t>
            </a:r>
            <a:r>
              <a:rPr lang="ar-EG" sz="2800" b="1" dirty="0"/>
              <a:t>ِ</a:t>
            </a:r>
            <a:r>
              <a:rPr lang="ar-SA" sz="2800" b="1" dirty="0" err="1"/>
              <a:t>يلاً</a:t>
            </a:r>
            <a:r>
              <a:rPr lang="ar-EG" sz="2800" b="1" dirty="0"/>
              <a:t>.</a:t>
            </a:r>
            <a:endParaRPr lang="en-US" sz="2800" b="1" dirty="0">
              <a:latin typeface="Calibri" pitchFamily="34" charset="0"/>
            </a:endParaRPr>
          </a:p>
        </p:txBody>
      </p:sp>
      <p:sp>
        <p:nvSpPr>
          <p:cNvPr id="20" name="مربع نص 11"/>
          <p:cNvSpPr txBox="1">
            <a:spLocks noChangeArrowheads="1"/>
          </p:cNvSpPr>
          <p:nvPr/>
        </p:nvSpPr>
        <p:spPr bwMode="auto">
          <a:xfrm>
            <a:off x="5867574" y="5056089"/>
            <a:ext cx="2644775" cy="1050925"/>
          </a:xfrm>
          <a:prstGeom prst="rect">
            <a:avLst/>
          </a:prstGeom>
          <a:noFill/>
          <a:ln w="9525">
            <a:noFill/>
            <a:miter lim="800000"/>
            <a:headEnd/>
            <a:tailEnd/>
          </a:ln>
        </p:spPr>
        <p:txBody>
          <a:bodyPr>
            <a:spAutoFit/>
          </a:bodyPr>
          <a:lstStyle/>
          <a:p>
            <a:pPr algn="r" rtl="1">
              <a:lnSpc>
                <a:spcPct val="115000"/>
              </a:lnSpc>
            </a:pPr>
            <a:r>
              <a:rPr lang="ar-SA" sz="2800" b="1" dirty="0"/>
              <a:t>ي</a:t>
            </a:r>
            <a:r>
              <a:rPr lang="ar-EG" sz="2800" b="1" dirty="0"/>
              <a:t>َ</a:t>
            </a:r>
            <a:r>
              <a:rPr lang="ar-SA" sz="2800" b="1" dirty="0"/>
              <a:t>ع</a:t>
            </a:r>
            <a:r>
              <a:rPr lang="ar-EG" sz="2800" b="1" dirty="0"/>
              <a:t>ْ</a:t>
            </a:r>
            <a:r>
              <a:rPr lang="ar-SA" sz="2800" b="1" dirty="0"/>
              <a:t>ت</a:t>
            </a:r>
            <a:r>
              <a:rPr lang="ar-EG" sz="2800" b="1" dirty="0"/>
              <a:t>َ</a:t>
            </a:r>
            <a:r>
              <a:rPr lang="ar-SA" sz="2800" b="1" dirty="0" err="1"/>
              <a:t>ني</a:t>
            </a:r>
            <a:r>
              <a:rPr lang="ar-SA" sz="2800" b="1" dirty="0"/>
              <a:t> ب</a:t>
            </a:r>
            <a:r>
              <a:rPr lang="ar-EG" sz="2800" b="1" dirty="0"/>
              <a:t>ِ</a:t>
            </a:r>
            <a:r>
              <a:rPr lang="ar-SA" sz="2800" b="1" dirty="0"/>
              <a:t>الش</a:t>
            </a:r>
            <a:r>
              <a:rPr lang="ar-EG" sz="2800" b="1" dirty="0"/>
              <a:t>َّ</a:t>
            </a:r>
            <a:r>
              <a:rPr lang="ar-SA" sz="2800" b="1" dirty="0"/>
              <a:t>ج</a:t>
            </a:r>
            <a:r>
              <a:rPr lang="ar-EG" sz="2800" b="1" dirty="0"/>
              <a:t>َ</a:t>
            </a:r>
            <a:r>
              <a:rPr lang="ar-SA" sz="2800" b="1" dirty="0"/>
              <a:t>ر</a:t>
            </a:r>
            <a:r>
              <a:rPr lang="ar-EG" sz="2800" b="1" dirty="0"/>
              <a:t>ِ</a:t>
            </a:r>
            <a:r>
              <a:rPr lang="ar-SA" sz="2800" b="1" dirty="0"/>
              <a:t> ل</a:t>
            </a:r>
            <a:r>
              <a:rPr lang="ar-EG" sz="2800" b="1" dirty="0"/>
              <a:t>ِ</a:t>
            </a:r>
            <a:r>
              <a:rPr lang="ar-SA" sz="2800" b="1" dirty="0"/>
              <a:t>ي</a:t>
            </a:r>
            <a:r>
              <a:rPr lang="ar-EG" sz="2800" b="1" dirty="0"/>
              <a:t>َ</a:t>
            </a:r>
            <a:r>
              <a:rPr lang="ar-SA" sz="2800" b="1" dirty="0"/>
              <a:t>ج</a:t>
            </a:r>
            <a:r>
              <a:rPr lang="ar-EG" sz="2800" b="1" dirty="0"/>
              <a:t>ْ</a:t>
            </a:r>
            <a:r>
              <a:rPr lang="ar-SA" sz="2800" b="1" dirty="0"/>
              <a:t>ن</a:t>
            </a:r>
            <a:r>
              <a:rPr lang="ar-EG" sz="2800" b="1" dirty="0"/>
              <a:t>ِ</a:t>
            </a:r>
            <a:r>
              <a:rPr lang="ar-SA" sz="2800" b="1" dirty="0"/>
              <a:t>ي</a:t>
            </a:r>
            <a:r>
              <a:rPr lang="ar-EG" sz="2800" b="1" dirty="0"/>
              <a:t>َ</a:t>
            </a:r>
            <a:r>
              <a:rPr lang="ar-SA" sz="2800" b="1" dirty="0"/>
              <a:t> الث</a:t>
            </a:r>
            <a:r>
              <a:rPr lang="ar-EG" sz="2800" b="1" dirty="0"/>
              <a:t>َّ</a:t>
            </a:r>
            <a:r>
              <a:rPr lang="ar-SA" sz="2800" b="1" dirty="0"/>
              <a:t>م</a:t>
            </a:r>
            <a:r>
              <a:rPr lang="ar-EG" sz="2800" b="1" dirty="0"/>
              <a:t>َ</a:t>
            </a:r>
            <a:r>
              <a:rPr lang="ar-SA" sz="2800" b="1" dirty="0"/>
              <a:t>ر</a:t>
            </a:r>
            <a:r>
              <a:rPr lang="ar-EG" sz="2800" b="1" dirty="0"/>
              <a:t>ُ.</a:t>
            </a:r>
            <a:endParaRPr lang="en-US" sz="2800" b="1" dirty="0">
              <a:latin typeface="Calibri" pitchFamily="34" charset="0"/>
            </a:endParaRPr>
          </a:p>
        </p:txBody>
      </p:sp>
      <p:sp>
        <p:nvSpPr>
          <p:cNvPr id="21" name="مربع نص 8"/>
          <p:cNvSpPr txBox="1">
            <a:spLocks noChangeArrowheads="1"/>
          </p:cNvSpPr>
          <p:nvPr/>
        </p:nvSpPr>
        <p:spPr bwMode="auto">
          <a:xfrm>
            <a:off x="3214688" y="1412776"/>
            <a:ext cx="2644775" cy="646113"/>
          </a:xfrm>
          <a:prstGeom prst="rect">
            <a:avLst/>
          </a:prstGeom>
          <a:noFill/>
          <a:ln w="9525">
            <a:noFill/>
            <a:miter lim="800000"/>
            <a:headEnd/>
            <a:tailEnd/>
          </a:ln>
        </p:spPr>
        <p:txBody>
          <a:bodyPr>
            <a:spAutoFit/>
          </a:bodyPr>
          <a:lstStyle/>
          <a:p>
            <a:pPr algn="ctr" rtl="1"/>
            <a:r>
              <a:rPr lang="ar-EG" sz="3600" b="1">
                <a:solidFill>
                  <a:schemeClr val="bg1"/>
                </a:solidFill>
              </a:rPr>
              <a:t>شُرْطِيُّ المُرُورِ</a:t>
            </a:r>
            <a:endParaRPr lang="ar-SA" sz="3600" b="1">
              <a:solidFill>
                <a:schemeClr val="bg1"/>
              </a:solidFill>
            </a:endParaRPr>
          </a:p>
        </p:txBody>
      </p:sp>
      <p:sp>
        <p:nvSpPr>
          <p:cNvPr id="22" name="مربع نص 12"/>
          <p:cNvSpPr txBox="1">
            <a:spLocks noChangeArrowheads="1"/>
          </p:cNvSpPr>
          <p:nvPr/>
        </p:nvSpPr>
        <p:spPr bwMode="auto">
          <a:xfrm>
            <a:off x="559073" y="1412776"/>
            <a:ext cx="2644775" cy="646113"/>
          </a:xfrm>
          <a:prstGeom prst="rect">
            <a:avLst/>
          </a:prstGeom>
          <a:noFill/>
          <a:ln w="9525">
            <a:noFill/>
            <a:miter lim="800000"/>
            <a:headEnd/>
            <a:tailEnd/>
          </a:ln>
        </p:spPr>
        <p:txBody>
          <a:bodyPr>
            <a:spAutoFit/>
          </a:bodyPr>
          <a:lstStyle/>
          <a:p>
            <a:pPr algn="ctr" rtl="1"/>
            <a:r>
              <a:rPr lang="ar-EG" sz="3600" b="1" dirty="0">
                <a:solidFill>
                  <a:schemeClr val="bg1"/>
                </a:solidFill>
              </a:rPr>
              <a:t>الطَبِيبُ البَيْطَرِيُ</a:t>
            </a:r>
            <a:endParaRPr lang="ar-SA" sz="3600" b="1" dirty="0">
              <a:solidFill>
                <a:schemeClr val="bg1"/>
              </a:solidFill>
            </a:endParaRPr>
          </a:p>
        </p:txBody>
      </p:sp>
      <p:sp>
        <p:nvSpPr>
          <p:cNvPr id="23" name="مربع نص 8"/>
          <p:cNvSpPr txBox="1">
            <a:spLocks noChangeArrowheads="1"/>
          </p:cNvSpPr>
          <p:nvPr/>
        </p:nvSpPr>
        <p:spPr bwMode="auto">
          <a:xfrm>
            <a:off x="5940152" y="1412776"/>
            <a:ext cx="2644775" cy="729430"/>
          </a:xfrm>
          <a:prstGeom prst="rect">
            <a:avLst/>
          </a:prstGeom>
          <a:noFill/>
          <a:ln w="9525">
            <a:noFill/>
            <a:miter lim="800000"/>
            <a:headEnd/>
            <a:tailEnd/>
          </a:ln>
        </p:spPr>
        <p:txBody>
          <a:bodyPr>
            <a:spAutoFit/>
          </a:bodyPr>
          <a:lstStyle/>
          <a:p>
            <a:pPr algn="ctr" rtl="1">
              <a:lnSpc>
                <a:spcPct val="115000"/>
              </a:lnSpc>
            </a:pPr>
            <a:r>
              <a:rPr lang="ar-EG" sz="3600" b="1" dirty="0">
                <a:solidFill>
                  <a:schemeClr val="bg1"/>
                </a:solidFill>
              </a:rPr>
              <a:t>الفلاح</a:t>
            </a:r>
            <a:endParaRPr lang="en-US" sz="3600" b="1" dirty="0">
              <a:solidFill>
                <a:schemeClr val="bg1"/>
              </a:solidFill>
              <a:latin typeface="Calibri" pitchFamily="34" charset="0"/>
            </a:endParaRP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tandartsboor.wav"/>
                                        </p:tgtEl>
                                      </p:cMediaNode>
                                    </p:audio>
                                  </p:sub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4" name="شرطى المرور.wav"/>
                                        </p:tgtEl>
                                      </p:cMediaNode>
                                    </p:audio>
                                  </p:sub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5" name="الطبيب البيطرى.wav"/>
                                        </p:tgtEl>
                                      </p:cMediaNode>
                                    </p:audio>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6" name="مجد يعمل.wav"/>
                                        </p:tgtEl>
                                      </p:cMediaNode>
                                    </p:audio>
                                  </p:sub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subTnLst>
                                    <p:audio>
                                      <p:cMediaNode>
                                        <p:cTn display="0" masterRel="sameClick">
                                          <p:stCondLst>
                                            <p:cond evt="begin" delay="0">
                                              <p:tn val="32"/>
                                            </p:cond>
                                          </p:stCondLst>
                                          <p:endCondLst>
                                            <p:cond evt="onStopAudio" delay="0">
                                              <p:tgtEl>
                                                <p:sldTgt/>
                                              </p:tgtEl>
                                            </p:cond>
                                          </p:endCondLst>
                                        </p:cTn>
                                        <p:tgtEl>
                                          <p:sndTgt r:embed="rId7" name="يزرع شجر النخيل.wav"/>
                                        </p:tgtEl>
                                      </p:cMediaNode>
                                    </p:audio>
                                  </p:sub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8" name="يصرف وقت طويل.wav"/>
                                        </p:tgtEl>
                                      </p:cMediaNode>
                                    </p:audio>
                                  </p:sub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subTnLst>
                                    <p:audio>
                                      <p:cMediaNode>
                                        <p:cTn display="0" masterRel="sameClick">
                                          <p:stCondLst>
                                            <p:cond evt="begin" delay="0">
                                              <p:tn val="42"/>
                                            </p:cond>
                                          </p:stCondLst>
                                          <p:endCondLst>
                                            <p:cond evt="onStopAudio" delay="0">
                                              <p:tgtEl>
                                                <p:sldTgt/>
                                              </p:tgtEl>
                                            </p:cond>
                                          </p:endCondLst>
                                        </p:cTn>
                                        <p:tgtEl>
                                          <p:sndTgt r:embed="rId9" name="يعتنى بالشجر.wav"/>
                                        </p:tgtEl>
                                      </p:cMediaNode>
                                    </p:audio>
                                  </p:sub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subTnLst>
                                    <p:audio>
                                      <p:cMediaNode>
                                        <p:cTn display="0" masterRel="sameClick">
                                          <p:stCondLst>
                                            <p:cond evt="begin" delay="0">
                                              <p:tn val="47"/>
                                            </p:cond>
                                          </p:stCondLst>
                                          <p:endCondLst>
                                            <p:cond evt="onStopAudio" delay="0">
                                              <p:tgtEl>
                                                <p:sldTgt/>
                                              </p:tgtEl>
                                            </p:cond>
                                          </p:endCondLst>
                                        </p:cTn>
                                        <p:tgtEl>
                                          <p:sndTgt r:embed="rId10" name="يعمل فى الشارع.wav"/>
                                        </p:tgtEl>
                                      </p:cMediaNode>
                                    </p:audio>
                                  </p:sub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subTnLst>
                                    <p:audio>
                                      <p:cMediaNode>
                                        <p:cTn display="0" masterRel="sameClick">
                                          <p:stCondLst>
                                            <p:cond evt="begin" delay="0">
                                              <p:tn val="52"/>
                                            </p:cond>
                                          </p:stCondLst>
                                          <p:endCondLst>
                                            <p:cond evt="onStopAudio" delay="0">
                                              <p:tgtEl>
                                                <p:sldTgt/>
                                              </p:tgtEl>
                                            </p:cond>
                                          </p:endCondLst>
                                        </p:cTn>
                                        <p:tgtEl>
                                          <p:sndTgt r:embed="rId11" name="يعمل فى العياده.wav"/>
                                        </p:tgtEl>
                                      </p:cMediaNode>
                                    </p:audio>
                                  </p:sub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subTnLst>
                                    <p:audio>
                                      <p:cMediaNode>
                                        <p:cTn display="0" masterRel="sameClick">
                                          <p:stCondLst>
                                            <p:cond evt="begin" delay="0">
                                              <p:tn val="57"/>
                                            </p:cond>
                                          </p:stCondLst>
                                          <p:endCondLst>
                                            <p:cond evt="onStopAudio" delay="0">
                                              <p:tgtEl>
                                                <p:sldTgt/>
                                              </p:tgtEl>
                                            </p:cond>
                                          </p:endCondLst>
                                        </p:cTn>
                                        <p:tgtEl>
                                          <p:sndTgt r:embed="rId12" name="يساعد على تنظيم.wav"/>
                                        </p:tgtEl>
                                      </p:cMediaNode>
                                    </p:audio>
                                  </p:sub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subTnLst>
                                    <p:audio>
                                      <p:cMediaNode>
                                        <p:cTn display="0" masterRel="sameClick">
                                          <p:stCondLst>
                                            <p:cond evt="begin" delay="0">
                                              <p:tn val="62"/>
                                            </p:cond>
                                          </p:stCondLst>
                                          <p:endCondLst>
                                            <p:cond evt="onStopAudio" delay="0">
                                              <p:tgtEl>
                                                <p:sldTgt/>
                                              </p:tgtEl>
                                            </p:cond>
                                          </p:endCondLst>
                                        </p:cTn>
                                        <p:tgtEl>
                                          <p:sndTgt r:embed="rId13" name="يعتنى بالحيوانات.wav"/>
                                        </p:tgtEl>
                                      </p:cMediaNode>
                                    </p:audio>
                                  </p:sub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linds(horizontal)">
                                      <p:cBhvr>
                                        <p:cTn id="69" dur="500"/>
                                        <p:tgtEl>
                                          <p:spTgt spid="11"/>
                                        </p:tgtEl>
                                      </p:cBhvr>
                                    </p:animEffect>
                                  </p:childTnLst>
                                  <p:subTnLst>
                                    <p:audio>
                                      <p:cMediaNode>
                                        <p:cTn display="0" masterRel="sameClick">
                                          <p:stCondLst>
                                            <p:cond evt="begin" delay="0">
                                              <p:tn val="67"/>
                                            </p:cond>
                                          </p:stCondLst>
                                          <p:endCondLst>
                                            <p:cond evt="onStopAudio" delay="0">
                                              <p:tgtEl>
                                                <p:sldTgt/>
                                              </p:tgtEl>
                                            </p:cond>
                                          </p:endCondLst>
                                        </p:cTn>
                                        <p:tgtEl>
                                          <p:sndTgt r:embed="rId14" name="يمضى فى العمل.wav"/>
                                        </p:tgtEl>
                                      </p:cMediaNode>
                                    </p:audio>
                                  </p:sub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15" name="يمضى فى العمل 2.wav"/>
                                        </p:tgtEl>
                                      </p:cMediaNode>
                                    </p:audio>
                                  </p:sub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blinds(horizontal)">
                                      <p:cBhvr>
                                        <p:cTn id="79" dur="500"/>
                                        <p:tgtEl>
                                          <p:spTgt spid="12"/>
                                        </p:tgtEl>
                                      </p:cBhvr>
                                    </p:animEffect>
                                  </p:childTnLst>
                                  <p:subTnLst>
                                    <p:audio>
                                      <p:cMediaNode>
                                        <p:cTn display="0" masterRel="sameClick">
                                          <p:stCondLst>
                                            <p:cond evt="begin" delay="0">
                                              <p:tn val="77"/>
                                            </p:cond>
                                          </p:stCondLst>
                                          <p:endCondLst>
                                            <p:cond evt="onStopAudio" delay="0">
                                              <p:tgtEl>
                                                <p:sldTgt/>
                                              </p:tgtEl>
                                            </p:cond>
                                          </p:endCondLst>
                                        </p:cTn>
                                        <p:tgtEl>
                                          <p:sndTgt r:embed="rId16" name="عمله هام.wav"/>
                                        </p:tgtEl>
                                      </p:cMediaNode>
                                    </p:audio>
                                  </p:sub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linds(horizontal)">
                                      <p:cBhvr>
                                        <p:cTn id="84" dur="500"/>
                                        <p:tgtEl>
                                          <p:spTgt spid="16"/>
                                        </p:tgtEl>
                                      </p:cBhvr>
                                    </p:animEffect>
                                  </p:childTnLst>
                                  <p:subTnLst>
                                    <p:audio>
                                      <p:cMediaNode>
                                        <p:cTn display="0" masterRel="sameClick">
                                          <p:stCondLst>
                                            <p:cond evt="begin" delay="0">
                                              <p:tn val="82"/>
                                            </p:cond>
                                          </p:stCondLst>
                                          <p:endCondLst>
                                            <p:cond evt="onStopAudio" delay="0">
                                              <p:tgtEl>
                                                <p:sldTgt/>
                                              </p:tgtEl>
                                            </p:cond>
                                          </p:endCondLst>
                                        </p:cTn>
                                        <p:tgtEl>
                                          <p:sndTgt r:embed="rId17" name="يعطى الحيوانا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داسي 3"/>
          <p:cNvSpPr/>
          <p:nvPr/>
        </p:nvSpPr>
        <p:spPr>
          <a:xfrm>
            <a:off x="3571868" y="500042"/>
            <a:ext cx="4000528" cy="785818"/>
          </a:xfrm>
          <a:prstGeom prst="hexagon">
            <a:avLst/>
          </a:prstGeom>
          <a:gradFill>
            <a:gsLst>
              <a:gs pos="0">
                <a:srgbClr val="03D4A8"/>
              </a:gs>
              <a:gs pos="25000">
                <a:srgbClr val="21D6E0"/>
              </a:gs>
              <a:gs pos="75000">
                <a:srgbClr val="0087E6"/>
              </a:gs>
              <a:gs pos="100000">
                <a:srgbClr val="005CBF"/>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6" name="عنوان 1"/>
          <p:cNvSpPr txBox="1">
            <a:spLocks/>
          </p:cNvSpPr>
          <p:nvPr/>
        </p:nvSpPr>
        <p:spPr bwMode="auto">
          <a:xfrm>
            <a:off x="3929063" y="560388"/>
            <a:ext cx="3214687" cy="725487"/>
          </a:xfrm>
          <a:prstGeom prst="rect">
            <a:avLst/>
          </a:prstGeom>
          <a:noFill/>
          <a:ln w="9525">
            <a:noFill/>
            <a:miter lim="800000"/>
            <a:headEnd/>
            <a:tailEnd/>
          </a:ln>
        </p:spPr>
        <p:txBody>
          <a:bodyPr anchor="ctr"/>
          <a:lstStyle/>
          <a:p>
            <a:pPr algn="ctr" rtl="1">
              <a:defRPr/>
            </a:pPr>
            <a:r>
              <a:rPr lang="ar-EG" sz="4800" b="1" dirty="0">
                <a:solidFill>
                  <a:schemeClr val="bg1"/>
                </a:solidFill>
                <a:latin typeface="+mj-lt"/>
                <a:ea typeface="+mj-ea"/>
                <a:cs typeface="+mj-cs"/>
              </a:rPr>
              <a:t>أَتَحَدَّثُ بِطَلاقَةِ:</a:t>
            </a:r>
          </a:p>
        </p:txBody>
      </p:sp>
      <p:sp>
        <p:nvSpPr>
          <p:cNvPr id="7" name="عنوان 1"/>
          <p:cNvSpPr txBox="1">
            <a:spLocks/>
          </p:cNvSpPr>
          <p:nvPr/>
        </p:nvSpPr>
        <p:spPr>
          <a:xfrm>
            <a:off x="7615234" y="602664"/>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9</a:t>
            </a:r>
          </a:p>
        </p:txBody>
      </p:sp>
      <p:sp>
        <p:nvSpPr>
          <p:cNvPr id="10" name="مجسم مشطوف الحواف 9"/>
          <p:cNvSpPr/>
          <p:nvPr/>
        </p:nvSpPr>
        <p:spPr>
          <a:xfrm>
            <a:off x="1071563" y="2000250"/>
            <a:ext cx="7115175" cy="1857375"/>
          </a:xfrm>
          <a:prstGeom prst="bevel">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defRPr/>
            </a:pPr>
            <a:endParaRPr lang="ar-SA"/>
          </a:p>
        </p:txBody>
      </p:sp>
      <p:sp>
        <p:nvSpPr>
          <p:cNvPr id="11" name="عنوان 1"/>
          <p:cNvSpPr txBox="1">
            <a:spLocks/>
          </p:cNvSpPr>
          <p:nvPr/>
        </p:nvSpPr>
        <p:spPr bwMode="auto">
          <a:xfrm>
            <a:off x="1285875" y="2071688"/>
            <a:ext cx="6786563" cy="1714500"/>
          </a:xfrm>
          <a:prstGeom prst="rect">
            <a:avLst/>
          </a:prstGeom>
          <a:noFill/>
          <a:ln w="9525">
            <a:noFill/>
            <a:miter lim="800000"/>
            <a:headEnd/>
            <a:tailEnd/>
          </a:ln>
        </p:spPr>
        <p:txBody>
          <a:bodyPr anchor="ctr"/>
          <a:lstStyle/>
          <a:p>
            <a:pPr algn="ctr" rtl="1">
              <a:defRPr/>
            </a:pPr>
            <a:r>
              <a:rPr lang="ar-EG" sz="4000" b="1" dirty="0">
                <a:solidFill>
                  <a:srgbClr val="7030A0"/>
                </a:solidFill>
                <a:latin typeface="Arial" pitchFamily="34" charset="0"/>
                <a:cs typeface="Arial" pitchFamily="34" charset="0"/>
              </a:rPr>
              <a:t>أوضح الفرق بين المهنة والحرفة </a:t>
            </a:r>
            <a:endParaRPr lang="ar-EG" sz="4000" b="1" dirty="0">
              <a:solidFill>
                <a:srgbClr val="7030A0"/>
              </a:solidFill>
              <a:latin typeface="+mj-lt"/>
              <a:ea typeface="+mj-ea"/>
              <a:cs typeface="+mj-cs"/>
            </a:endParaRPr>
          </a:p>
        </p:txBody>
      </p:sp>
      <p:sp>
        <p:nvSpPr>
          <p:cNvPr id="12" name="مربع نص 11"/>
          <p:cNvSpPr txBox="1">
            <a:spLocks noChangeArrowheads="1"/>
          </p:cNvSpPr>
          <p:nvPr/>
        </p:nvSpPr>
        <p:spPr bwMode="auto">
          <a:xfrm>
            <a:off x="1021556" y="4365104"/>
            <a:ext cx="7215188" cy="1569660"/>
          </a:xfrm>
          <a:prstGeom prst="rect">
            <a:avLst/>
          </a:prstGeom>
          <a:noFill/>
          <a:ln w="9525">
            <a:noFill/>
            <a:miter lim="800000"/>
            <a:headEnd/>
            <a:tailEnd/>
          </a:ln>
        </p:spPr>
        <p:txBody>
          <a:bodyPr>
            <a:spAutoFit/>
          </a:bodyPr>
          <a:lstStyle/>
          <a:p>
            <a:pPr algn="ctr" rtl="1"/>
            <a:r>
              <a:rPr lang="ar-EG" sz="3200" b="1" dirty="0">
                <a:solidFill>
                  <a:srgbClr val="C00000"/>
                </a:solidFill>
              </a:rPr>
              <a:t>المهنة: تعبر عن العمل الذي يحتاج إلى مهارة وخبرة. أما الحرفة هي: العمل الذي يمارسه الإنسان من خلال تدريب قصير المدة.</a:t>
            </a:r>
            <a:endParaRPr lang="en-US" sz="3200" dirty="0">
              <a:solidFill>
                <a:srgbClr val="C00000"/>
              </a:solidFill>
            </a:endParaRP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hammer4.wav"/>
                                        </p:tgtEl>
                                      </p:cMediaNode>
                                    </p:audio>
                                  </p:sub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اتحدث بطلاقه.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جسم مشطوف الحواف 3"/>
          <p:cNvSpPr/>
          <p:nvPr/>
        </p:nvSpPr>
        <p:spPr>
          <a:xfrm>
            <a:off x="1071563" y="2000250"/>
            <a:ext cx="7115175" cy="1857375"/>
          </a:xfrm>
          <a:prstGeom prst="bevel">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defRPr/>
            </a:pPr>
            <a:endParaRPr lang="ar-SA"/>
          </a:p>
        </p:txBody>
      </p:sp>
      <p:sp>
        <p:nvSpPr>
          <p:cNvPr id="5" name="سداسي 4"/>
          <p:cNvSpPr/>
          <p:nvPr/>
        </p:nvSpPr>
        <p:spPr>
          <a:xfrm>
            <a:off x="3571868" y="500042"/>
            <a:ext cx="4000528" cy="785818"/>
          </a:xfrm>
          <a:prstGeom prst="hexagon">
            <a:avLst/>
          </a:prstGeom>
          <a:gradFill>
            <a:gsLst>
              <a:gs pos="0">
                <a:srgbClr val="03D4A8"/>
              </a:gs>
              <a:gs pos="25000">
                <a:srgbClr val="21D6E0"/>
              </a:gs>
              <a:gs pos="75000">
                <a:srgbClr val="0087E6"/>
              </a:gs>
              <a:gs pos="100000">
                <a:srgbClr val="005CBF"/>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7" name="عنوان 1"/>
          <p:cNvSpPr txBox="1">
            <a:spLocks/>
          </p:cNvSpPr>
          <p:nvPr/>
        </p:nvSpPr>
        <p:spPr bwMode="auto">
          <a:xfrm>
            <a:off x="3929063" y="560388"/>
            <a:ext cx="3214687" cy="725487"/>
          </a:xfrm>
          <a:prstGeom prst="rect">
            <a:avLst/>
          </a:prstGeom>
          <a:noFill/>
          <a:ln w="9525">
            <a:noFill/>
            <a:miter lim="800000"/>
            <a:headEnd/>
            <a:tailEnd/>
          </a:ln>
        </p:spPr>
        <p:txBody>
          <a:bodyPr anchor="ctr"/>
          <a:lstStyle/>
          <a:p>
            <a:pPr algn="ctr" rtl="1">
              <a:defRPr/>
            </a:pPr>
            <a:r>
              <a:rPr lang="ar-EG" sz="4800" b="1" dirty="0">
                <a:solidFill>
                  <a:schemeClr val="bg1"/>
                </a:solidFill>
                <a:latin typeface="+mj-lt"/>
                <a:ea typeface="+mj-ea"/>
                <a:cs typeface="+mj-cs"/>
              </a:rPr>
              <a:t>أَتَحَدَّثُ بِطَلاقَةِ:</a:t>
            </a:r>
          </a:p>
        </p:txBody>
      </p:sp>
      <p:sp>
        <p:nvSpPr>
          <p:cNvPr id="8" name="عنوان 1"/>
          <p:cNvSpPr txBox="1">
            <a:spLocks/>
          </p:cNvSpPr>
          <p:nvPr/>
        </p:nvSpPr>
        <p:spPr>
          <a:xfrm>
            <a:off x="7643809" y="63924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9</a:t>
            </a:r>
          </a:p>
        </p:txBody>
      </p:sp>
      <p:sp>
        <p:nvSpPr>
          <p:cNvPr id="9" name="عنوان 1"/>
          <p:cNvSpPr txBox="1">
            <a:spLocks/>
          </p:cNvSpPr>
          <p:nvPr/>
        </p:nvSpPr>
        <p:spPr bwMode="auto">
          <a:xfrm>
            <a:off x="1285875" y="2071688"/>
            <a:ext cx="6786563" cy="1714500"/>
          </a:xfrm>
          <a:prstGeom prst="rect">
            <a:avLst/>
          </a:prstGeom>
          <a:noFill/>
          <a:ln w="9525">
            <a:noFill/>
            <a:miter lim="800000"/>
            <a:headEnd/>
            <a:tailEnd/>
          </a:ln>
        </p:spPr>
        <p:txBody>
          <a:bodyPr anchor="ctr"/>
          <a:lstStyle/>
          <a:p>
            <a:pPr algn="ctr" rtl="1">
              <a:defRPr/>
            </a:pPr>
            <a:r>
              <a:rPr lang="ar-EG" sz="4000" b="1" dirty="0">
                <a:latin typeface="Arial" pitchFamily="34" charset="0"/>
                <a:cs typeface="Arial" pitchFamily="34" charset="0"/>
              </a:rPr>
              <a:t>- </a:t>
            </a:r>
            <a:r>
              <a:rPr lang="ar-SA" sz="4000" b="1" dirty="0">
                <a:latin typeface="Arial" pitchFamily="34" charset="0"/>
                <a:cs typeface="Arial" pitchFamily="34" charset="0"/>
              </a:rPr>
              <a:t>ل</a:t>
            </a:r>
            <a:r>
              <a:rPr lang="ar-EG" sz="4000" b="1" dirty="0">
                <a:latin typeface="Arial" pitchFamily="34" charset="0"/>
                <a:cs typeface="Arial" pitchFamily="34" charset="0"/>
              </a:rPr>
              <a:t>ِ</a:t>
            </a:r>
            <a:r>
              <a:rPr lang="ar-SA" sz="4000" b="1" dirty="0">
                <a:latin typeface="Arial" pitchFamily="34" charset="0"/>
                <a:cs typeface="Arial" pitchFamily="34" charset="0"/>
              </a:rPr>
              <a:t>ل</a:t>
            </a:r>
            <a:r>
              <a:rPr lang="ar-EG" sz="4000" b="1" dirty="0">
                <a:latin typeface="Arial" pitchFamily="34" charset="0"/>
                <a:cs typeface="Arial" pitchFamily="34" charset="0"/>
              </a:rPr>
              <a:t>ْ</a:t>
            </a:r>
            <a:r>
              <a:rPr lang="ar-SA" sz="4000" b="1" dirty="0">
                <a:latin typeface="Arial" pitchFamily="34" charset="0"/>
                <a:cs typeface="Arial" pitchFamily="34" charset="0"/>
              </a:rPr>
              <a:t>ع</a:t>
            </a:r>
            <a:r>
              <a:rPr lang="ar-EG" sz="4000" b="1" dirty="0">
                <a:latin typeface="Arial" pitchFamily="34" charset="0"/>
                <a:cs typeface="Arial" pitchFamily="34" charset="0"/>
              </a:rPr>
              <a:t>ُ</a:t>
            </a:r>
            <a:r>
              <a:rPr lang="ar-SA" sz="4000" b="1" dirty="0">
                <a:latin typeface="Arial" pitchFamily="34" charset="0"/>
                <a:cs typeface="Arial" pitchFamily="34" charset="0"/>
              </a:rPr>
              <a:t>م</a:t>
            </a:r>
            <a:r>
              <a:rPr lang="ar-EG" sz="4000" b="1" dirty="0">
                <a:latin typeface="Arial" pitchFamily="34" charset="0"/>
                <a:cs typeface="Arial" pitchFamily="34" charset="0"/>
              </a:rPr>
              <a:t>َّ</a:t>
            </a:r>
            <a:r>
              <a:rPr lang="ar-SA" sz="4000" b="1" dirty="0" err="1">
                <a:latin typeface="Arial" pitchFamily="34" charset="0"/>
                <a:cs typeface="Arial" pitchFamily="34" charset="0"/>
              </a:rPr>
              <a:t>ال</a:t>
            </a:r>
            <a:r>
              <a:rPr lang="ar-EG" sz="4000" b="1" dirty="0">
                <a:latin typeface="Arial" pitchFamily="34" charset="0"/>
                <a:cs typeface="Arial" pitchFamily="34" charset="0"/>
              </a:rPr>
              <a:t>ِ</a:t>
            </a:r>
            <a:r>
              <a:rPr lang="ar-SA" sz="4000" b="1" dirty="0">
                <a:latin typeface="Arial" pitchFamily="34" charset="0"/>
                <a:cs typeface="Arial" pitchFamily="34" charset="0"/>
              </a:rPr>
              <a:t> ح</a:t>
            </a:r>
            <a:r>
              <a:rPr lang="ar-EG" sz="4000" b="1" dirty="0">
                <a:latin typeface="Arial" pitchFamily="34" charset="0"/>
                <a:cs typeface="Arial" pitchFamily="34" charset="0"/>
              </a:rPr>
              <a:t>ُ</a:t>
            </a:r>
            <a:r>
              <a:rPr lang="ar-SA" sz="4000" b="1" dirty="0">
                <a:latin typeface="Arial" pitchFamily="34" charset="0"/>
                <a:cs typeface="Arial" pitchFamily="34" charset="0"/>
              </a:rPr>
              <a:t>ق</a:t>
            </a:r>
            <a:r>
              <a:rPr lang="ar-EG" sz="4000" b="1" dirty="0">
                <a:latin typeface="Arial" pitchFamily="34" charset="0"/>
                <a:cs typeface="Arial" pitchFamily="34" charset="0"/>
              </a:rPr>
              <a:t>ُ</a:t>
            </a:r>
            <a:r>
              <a:rPr lang="ar-SA" sz="4000" b="1" dirty="0">
                <a:latin typeface="Arial" pitchFamily="34" charset="0"/>
                <a:cs typeface="Arial" pitchFamily="34" charset="0"/>
              </a:rPr>
              <a:t>وق</a:t>
            </a:r>
            <a:r>
              <a:rPr lang="ar-EG" sz="4000" b="1" dirty="0">
                <a:latin typeface="Arial" pitchFamily="34" charset="0"/>
                <a:cs typeface="Arial" pitchFamily="34" charset="0"/>
              </a:rPr>
              <a:t>ٌ</a:t>
            </a:r>
            <a:r>
              <a:rPr lang="ar-SA" sz="4000" b="1" dirty="0">
                <a:latin typeface="Arial" pitchFamily="34" charset="0"/>
                <a:cs typeface="Arial" pitchFamily="34" charset="0"/>
              </a:rPr>
              <a:t>، أ</a:t>
            </a:r>
            <a:r>
              <a:rPr lang="ar-EG" sz="4000" b="1" dirty="0">
                <a:latin typeface="Arial" pitchFamily="34" charset="0"/>
                <a:cs typeface="Arial" pitchFamily="34" charset="0"/>
              </a:rPr>
              <a:t>َ</a:t>
            </a:r>
            <a:r>
              <a:rPr lang="ar-SA" sz="4000" b="1" dirty="0">
                <a:latin typeface="Arial" pitchFamily="34" charset="0"/>
                <a:cs typeface="Arial" pitchFamily="34" charset="0"/>
              </a:rPr>
              <a:t>ذ</a:t>
            </a:r>
            <a:r>
              <a:rPr lang="ar-EG" sz="4000" b="1" dirty="0">
                <a:latin typeface="Arial" pitchFamily="34" charset="0"/>
                <a:cs typeface="Arial" pitchFamily="34" charset="0"/>
              </a:rPr>
              <a:t>ْ</a:t>
            </a:r>
            <a:r>
              <a:rPr lang="ar-SA" sz="4000" b="1" dirty="0">
                <a:latin typeface="Arial" pitchFamily="34" charset="0"/>
                <a:cs typeface="Arial" pitchFamily="34" charset="0"/>
              </a:rPr>
              <a:t>ك</a:t>
            </a:r>
            <a:r>
              <a:rPr lang="ar-EG" sz="4000" b="1" dirty="0">
                <a:latin typeface="Arial" pitchFamily="34" charset="0"/>
                <a:cs typeface="Arial" pitchFamily="34" charset="0"/>
              </a:rPr>
              <a:t>ُ</a:t>
            </a:r>
            <a:r>
              <a:rPr lang="ar-SA" sz="4000" b="1" dirty="0">
                <a:latin typeface="Arial" pitchFamily="34" charset="0"/>
                <a:cs typeface="Arial" pitchFamily="34" charset="0"/>
              </a:rPr>
              <a:t>ر</a:t>
            </a:r>
            <a:r>
              <a:rPr lang="ar-EG" sz="4000" b="1" dirty="0">
                <a:latin typeface="Arial" pitchFamily="34" charset="0"/>
                <a:cs typeface="Arial" pitchFamily="34" charset="0"/>
              </a:rPr>
              <a:t>ُ</a:t>
            </a:r>
            <a:r>
              <a:rPr lang="ar-SA" sz="4000" b="1" dirty="0">
                <a:latin typeface="Arial" pitchFamily="34" charset="0"/>
                <a:cs typeface="Arial" pitchFamily="34" charset="0"/>
              </a:rPr>
              <a:t> م</a:t>
            </a:r>
            <a:r>
              <a:rPr lang="ar-EG" sz="4000" b="1" dirty="0">
                <a:latin typeface="Arial" pitchFamily="34" charset="0"/>
                <a:cs typeface="Arial" pitchFamily="34" charset="0"/>
              </a:rPr>
              <a:t>َ</a:t>
            </a:r>
            <a:r>
              <a:rPr lang="ar-SA" sz="4000" b="1" dirty="0">
                <a:latin typeface="Arial" pitchFamily="34" charset="0"/>
                <a:cs typeface="Arial" pitchFamily="34" charset="0"/>
              </a:rPr>
              <a:t>ا </a:t>
            </a:r>
            <a:r>
              <a:rPr lang="ar-SA" sz="4000" b="1" dirty="0" err="1">
                <a:latin typeface="Arial" pitchFamily="34" charset="0"/>
                <a:cs typeface="Arial" pitchFamily="34" charset="0"/>
              </a:rPr>
              <a:t>أ</a:t>
            </a:r>
            <a:r>
              <a:rPr lang="ar-EG" sz="4000" b="1" dirty="0">
                <a:latin typeface="Arial" pitchFamily="34" charset="0"/>
                <a:cs typeface="Arial" pitchFamily="34" charset="0"/>
              </a:rPr>
              <a:t>َ</a:t>
            </a:r>
            <a:r>
              <a:rPr lang="ar-SA" sz="4000" b="1" dirty="0">
                <a:latin typeface="Arial" pitchFamily="34" charset="0"/>
                <a:cs typeface="Arial" pitchFamily="34" charset="0"/>
              </a:rPr>
              <a:t>ع</a:t>
            </a:r>
            <a:r>
              <a:rPr lang="ar-EG" sz="4000" b="1" dirty="0">
                <a:latin typeface="Arial" pitchFamily="34" charset="0"/>
                <a:cs typeface="Arial" pitchFamily="34" charset="0"/>
              </a:rPr>
              <a:t>ْ</a:t>
            </a:r>
            <a:r>
              <a:rPr lang="ar-SA" sz="4000" b="1" dirty="0">
                <a:latin typeface="Arial" pitchFamily="34" charset="0"/>
                <a:cs typeface="Arial" pitchFamily="34" charset="0"/>
              </a:rPr>
              <a:t>ر</a:t>
            </a:r>
            <a:r>
              <a:rPr lang="ar-EG" sz="4000" b="1" dirty="0">
                <a:latin typeface="Arial" pitchFamily="34" charset="0"/>
                <a:cs typeface="Arial" pitchFamily="34" charset="0"/>
              </a:rPr>
              <a:t>ِ</a:t>
            </a:r>
            <a:r>
              <a:rPr lang="ar-SA" sz="4000" b="1" dirty="0">
                <a:latin typeface="Arial" pitchFamily="34" charset="0"/>
                <a:cs typeface="Arial" pitchFamily="34" charset="0"/>
              </a:rPr>
              <a:t>ف</a:t>
            </a:r>
            <a:r>
              <a:rPr lang="ar-EG" sz="4000" b="1" dirty="0">
                <a:latin typeface="Arial" pitchFamily="34" charset="0"/>
                <a:cs typeface="Arial" pitchFamily="34" charset="0"/>
              </a:rPr>
              <a:t>ُ</a:t>
            </a:r>
            <a:r>
              <a:rPr lang="ar-SA" sz="4000" b="1" dirty="0">
                <a:latin typeface="Arial" pitchFamily="34" charset="0"/>
                <a:cs typeface="Arial" pitchFamily="34" charset="0"/>
              </a:rPr>
              <a:t>ه</a:t>
            </a:r>
            <a:r>
              <a:rPr lang="ar-EG" sz="4000" b="1" dirty="0">
                <a:latin typeface="Arial" pitchFamily="34" charset="0"/>
                <a:cs typeface="Arial" pitchFamily="34" charset="0"/>
              </a:rPr>
              <a:t>ُ</a:t>
            </a:r>
            <a:r>
              <a:rPr lang="ar-SA" sz="4000" b="1" dirty="0">
                <a:latin typeface="Arial" pitchFamily="34" charset="0"/>
                <a:cs typeface="Arial" pitchFamily="34" charset="0"/>
              </a:rPr>
              <a:t> م</a:t>
            </a:r>
            <a:r>
              <a:rPr lang="ar-EG" sz="4000" b="1" dirty="0">
                <a:latin typeface="Arial" pitchFamily="34" charset="0"/>
                <a:cs typeface="Arial" pitchFamily="34" charset="0"/>
              </a:rPr>
              <a:t>ِ</a:t>
            </a:r>
            <a:r>
              <a:rPr lang="ar-SA" sz="4000" b="1" dirty="0">
                <a:latin typeface="Arial" pitchFamily="34" charset="0"/>
                <a:cs typeface="Arial" pitchFamily="34" charset="0"/>
              </a:rPr>
              <a:t>ن</a:t>
            </a:r>
            <a:r>
              <a:rPr lang="ar-EG" sz="4000" b="1" dirty="0">
                <a:latin typeface="Arial" pitchFamily="34" charset="0"/>
                <a:cs typeface="Arial" pitchFamily="34" charset="0"/>
              </a:rPr>
              <a:t>ْ</a:t>
            </a:r>
            <a:r>
              <a:rPr lang="ar-SA" sz="4000" b="1" dirty="0">
                <a:latin typeface="Arial" pitchFamily="34" charset="0"/>
                <a:cs typeface="Arial" pitchFamily="34" charset="0"/>
              </a:rPr>
              <a:t>ه</a:t>
            </a:r>
            <a:r>
              <a:rPr lang="ar-EG" sz="4000" b="1" dirty="0">
                <a:latin typeface="Arial" pitchFamily="34" charset="0"/>
                <a:cs typeface="Arial" pitchFamily="34" charset="0"/>
              </a:rPr>
              <a:t>َ</a:t>
            </a:r>
            <a:r>
              <a:rPr lang="ar-SA" sz="4000" b="1" dirty="0">
                <a:latin typeface="Arial" pitchFamily="34" charset="0"/>
                <a:cs typeface="Arial" pitchFamily="34" charset="0"/>
              </a:rPr>
              <a:t>ا</a:t>
            </a:r>
            <a:r>
              <a:rPr lang="ar-EG" sz="4000" b="1" dirty="0">
                <a:latin typeface="Arial" pitchFamily="34" charset="0"/>
                <a:cs typeface="Arial" pitchFamily="34" charset="0"/>
              </a:rPr>
              <a:t>.</a:t>
            </a:r>
            <a:endParaRPr lang="ar-EG" sz="4000" b="1" dirty="0">
              <a:solidFill>
                <a:srgbClr val="7030A0"/>
              </a:solidFill>
              <a:latin typeface="+mj-lt"/>
              <a:ea typeface="+mj-ea"/>
              <a:cs typeface="+mj-cs"/>
            </a:endParaRPr>
          </a:p>
        </p:txBody>
      </p:sp>
      <p:sp>
        <p:nvSpPr>
          <p:cNvPr id="10" name="مستطيل ذو زوايا قطرية مستديرة 9"/>
          <p:cNvSpPr/>
          <p:nvPr/>
        </p:nvSpPr>
        <p:spPr>
          <a:xfrm>
            <a:off x="857224" y="4221088"/>
            <a:ext cx="7572396" cy="1785950"/>
          </a:xfrm>
          <a:prstGeom prst="round2DiagRect">
            <a:avLst/>
          </a:prstGeom>
          <a:solidFill>
            <a:srgbClr val="AFFFFF"/>
          </a:soli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sz="4400" dirty="0"/>
          </a:p>
        </p:txBody>
      </p:sp>
      <p:sp>
        <p:nvSpPr>
          <p:cNvPr id="11" name="مربع نص 10"/>
          <p:cNvSpPr txBox="1">
            <a:spLocks noChangeArrowheads="1"/>
          </p:cNvSpPr>
          <p:nvPr/>
        </p:nvSpPr>
        <p:spPr bwMode="auto">
          <a:xfrm>
            <a:off x="1000125" y="4727648"/>
            <a:ext cx="7215188" cy="707886"/>
          </a:xfrm>
          <a:prstGeom prst="rect">
            <a:avLst/>
          </a:prstGeom>
          <a:noFill/>
          <a:ln w="9525">
            <a:noFill/>
            <a:miter lim="800000"/>
            <a:headEnd/>
            <a:tailEnd/>
          </a:ln>
        </p:spPr>
        <p:txBody>
          <a:bodyPr>
            <a:spAutoFit/>
          </a:bodyPr>
          <a:lstStyle/>
          <a:p>
            <a:pPr algn="ctr" rtl="1"/>
            <a:r>
              <a:rPr lang="ar-EG" sz="4000" b="1" dirty="0">
                <a:solidFill>
                  <a:srgbClr val="C00000"/>
                </a:solidFill>
              </a:rPr>
              <a:t>المُعَامَلةِ الحَسنةِ – أُعطِيهِ أَجْرهِ وَلاَ أَظْلمهُ.</a:t>
            </a:r>
            <a:endParaRPr lang="en-US" sz="4000" dirty="0">
              <a:solidFill>
                <a:srgbClr val="C00000"/>
              </a:solidFill>
            </a:endParaRP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4" name="للعمال حقوق.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knife_hit2.wav"/>
                                        </p:tgtEl>
                                      </p:cMediaNode>
                                    </p:audio>
                                  </p:subTnLst>
                                </p:cTn>
                              </p:par>
                              <p:par>
                                <p:cTn id="18" presetID="3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450" decel="100000" fill="hold"/>
                                        <p:tgtEl>
                                          <p:spTgt spid="11"/>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المعامله الحسن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جسم مشطوف الحواف 3"/>
          <p:cNvSpPr/>
          <p:nvPr/>
        </p:nvSpPr>
        <p:spPr>
          <a:xfrm>
            <a:off x="1071563" y="2000250"/>
            <a:ext cx="7115175" cy="1857375"/>
          </a:xfrm>
          <a:prstGeom prst="bevel">
            <a:avLst/>
          </a:prstGeom>
        </p:spPr>
        <p:style>
          <a:lnRef idx="1">
            <a:schemeClr val="dk1"/>
          </a:lnRef>
          <a:fillRef idx="2">
            <a:schemeClr val="dk1"/>
          </a:fillRef>
          <a:effectRef idx="1">
            <a:schemeClr val="dk1"/>
          </a:effectRef>
          <a:fontRef idx="minor">
            <a:schemeClr val="dk1"/>
          </a:fontRef>
        </p:style>
        <p:txBody>
          <a:bodyPr rtlCol="1" anchor="ctr"/>
          <a:lstStyle/>
          <a:p>
            <a:pPr algn="ctr" rtl="1">
              <a:defRPr/>
            </a:pPr>
            <a:endParaRPr lang="ar-SA"/>
          </a:p>
        </p:txBody>
      </p:sp>
      <p:sp>
        <p:nvSpPr>
          <p:cNvPr id="5" name="سداسي 4"/>
          <p:cNvSpPr/>
          <p:nvPr/>
        </p:nvSpPr>
        <p:spPr>
          <a:xfrm>
            <a:off x="3571868" y="500042"/>
            <a:ext cx="4000528" cy="785818"/>
          </a:xfrm>
          <a:prstGeom prst="hexagon">
            <a:avLst/>
          </a:prstGeom>
          <a:gradFill>
            <a:gsLst>
              <a:gs pos="0">
                <a:srgbClr val="03D4A8"/>
              </a:gs>
              <a:gs pos="25000">
                <a:srgbClr val="21D6E0"/>
              </a:gs>
              <a:gs pos="75000">
                <a:srgbClr val="0087E6"/>
              </a:gs>
              <a:gs pos="100000">
                <a:srgbClr val="005CBF"/>
              </a:gs>
            </a:gsLst>
            <a:lin ang="54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7" name="عنوان 1"/>
          <p:cNvSpPr txBox="1">
            <a:spLocks/>
          </p:cNvSpPr>
          <p:nvPr/>
        </p:nvSpPr>
        <p:spPr bwMode="auto">
          <a:xfrm>
            <a:off x="3929063" y="560388"/>
            <a:ext cx="3214687" cy="725487"/>
          </a:xfrm>
          <a:prstGeom prst="rect">
            <a:avLst/>
          </a:prstGeom>
          <a:noFill/>
          <a:ln w="9525">
            <a:noFill/>
            <a:miter lim="800000"/>
            <a:headEnd/>
            <a:tailEnd/>
          </a:ln>
        </p:spPr>
        <p:txBody>
          <a:bodyPr anchor="ctr"/>
          <a:lstStyle/>
          <a:p>
            <a:pPr algn="ctr" rtl="1">
              <a:defRPr/>
            </a:pPr>
            <a:r>
              <a:rPr lang="ar-EG" sz="4800" b="1" dirty="0">
                <a:solidFill>
                  <a:schemeClr val="bg1"/>
                </a:solidFill>
                <a:latin typeface="+mj-lt"/>
                <a:ea typeface="+mj-ea"/>
                <a:cs typeface="+mj-cs"/>
              </a:rPr>
              <a:t>أَتَحَدَّثُ بِطَلاقَةِ:</a:t>
            </a:r>
          </a:p>
        </p:txBody>
      </p:sp>
      <p:sp>
        <p:nvSpPr>
          <p:cNvPr id="8" name="عنوان 1"/>
          <p:cNvSpPr txBox="1">
            <a:spLocks/>
          </p:cNvSpPr>
          <p:nvPr/>
        </p:nvSpPr>
        <p:spPr>
          <a:xfrm>
            <a:off x="7643809" y="672315"/>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9</a:t>
            </a:r>
          </a:p>
        </p:txBody>
      </p:sp>
      <p:sp>
        <p:nvSpPr>
          <p:cNvPr id="9" name="عنوان 1"/>
          <p:cNvSpPr txBox="1">
            <a:spLocks/>
          </p:cNvSpPr>
          <p:nvPr/>
        </p:nvSpPr>
        <p:spPr bwMode="auto">
          <a:xfrm>
            <a:off x="1285875" y="2071688"/>
            <a:ext cx="6786563" cy="1714500"/>
          </a:xfrm>
          <a:prstGeom prst="rect">
            <a:avLst/>
          </a:prstGeom>
          <a:noFill/>
          <a:ln w="9525">
            <a:noFill/>
            <a:miter lim="800000"/>
            <a:headEnd/>
            <a:tailEnd/>
          </a:ln>
        </p:spPr>
        <p:txBody>
          <a:bodyPr anchor="ctr"/>
          <a:lstStyle/>
          <a:p>
            <a:pPr algn="ctr" rtl="1">
              <a:defRPr/>
            </a:pPr>
            <a:r>
              <a:rPr lang="ar-EG" sz="4000" b="1" dirty="0">
                <a:latin typeface="Arial" pitchFamily="34" charset="0"/>
                <a:cs typeface="Arial" pitchFamily="34" charset="0"/>
              </a:rPr>
              <a:t>- </a:t>
            </a:r>
            <a:r>
              <a:rPr lang="ar-EG" sz="4000" b="1" dirty="0" err="1">
                <a:latin typeface="Arial" pitchFamily="34" charset="0"/>
                <a:cs typeface="Arial" pitchFamily="34" charset="0"/>
              </a:rPr>
              <a:t>أَ</a:t>
            </a:r>
            <a:r>
              <a:rPr lang="ar-SA" sz="4000" b="1" dirty="0">
                <a:latin typeface="Arial" pitchFamily="34" charset="0"/>
                <a:cs typeface="Arial" pitchFamily="34" charset="0"/>
              </a:rPr>
              <a:t>ت</a:t>
            </a:r>
            <a:r>
              <a:rPr lang="ar-EG" sz="4000" b="1" dirty="0">
                <a:latin typeface="Arial" pitchFamily="34" charset="0"/>
                <a:cs typeface="Arial" pitchFamily="34" charset="0"/>
              </a:rPr>
              <a:t>َ</a:t>
            </a:r>
            <a:r>
              <a:rPr lang="ar-SA" sz="4000" b="1" dirty="0">
                <a:latin typeface="Arial" pitchFamily="34" charset="0"/>
                <a:cs typeface="Arial" pitchFamily="34" charset="0"/>
              </a:rPr>
              <a:t>ح</a:t>
            </a:r>
            <a:r>
              <a:rPr lang="ar-EG" sz="4000" b="1" dirty="0">
                <a:latin typeface="Arial" pitchFamily="34" charset="0"/>
                <a:cs typeface="Arial" pitchFamily="34" charset="0"/>
              </a:rPr>
              <a:t>َ</a:t>
            </a:r>
            <a:r>
              <a:rPr lang="ar-SA" sz="4000" b="1" dirty="0">
                <a:latin typeface="Arial" pitchFamily="34" charset="0"/>
                <a:cs typeface="Arial" pitchFamily="34" charset="0"/>
              </a:rPr>
              <a:t>د</a:t>
            </a:r>
            <a:r>
              <a:rPr lang="ar-EG" sz="4000" b="1" dirty="0">
                <a:latin typeface="Arial" pitchFamily="34" charset="0"/>
                <a:cs typeface="Arial" pitchFamily="34" charset="0"/>
              </a:rPr>
              <a:t>َّ</a:t>
            </a:r>
            <a:r>
              <a:rPr lang="ar-SA" sz="4000" b="1" dirty="0">
                <a:latin typeface="Arial" pitchFamily="34" charset="0"/>
                <a:cs typeface="Arial" pitchFamily="34" charset="0"/>
              </a:rPr>
              <a:t>ث</a:t>
            </a:r>
            <a:r>
              <a:rPr lang="ar-EG" sz="4000" b="1" dirty="0">
                <a:latin typeface="Arial" pitchFamily="34" charset="0"/>
                <a:cs typeface="Arial" pitchFamily="34" charset="0"/>
              </a:rPr>
              <a:t>ُ</a:t>
            </a:r>
            <a:r>
              <a:rPr lang="ar-SA" sz="4000" b="1" dirty="0">
                <a:latin typeface="Arial" pitchFamily="34" charset="0"/>
                <a:cs typeface="Arial" pitchFamily="34" charset="0"/>
              </a:rPr>
              <a:t> ع</a:t>
            </a:r>
            <a:r>
              <a:rPr lang="ar-EG" sz="4000" b="1" dirty="0">
                <a:latin typeface="Arial" pitchFamily="34" charset="0"/>
                <a:cs typeface="Arial" pitchFamily="34" charset="0"/>
              </a:rPr>
              <a:t>َ</a:t>
            </a:r>
            <a:r>
              <a:rPr lang="ar-SA" sz="4000" b="1" dirty="0">
                <a:latin typeface="Arial" pitchFamily="34" charset="0"/>
                <a:cs typeface="Arial" pitchFamily="34" charset="0"/>
              </a:rPr>
              <a:t>م</a:t>
            </a:r>
            <a:r>
              <a:rPr lang="ar-EG" sz="4000" b="1" dirty="0">
                <a:latin typeface="Arial" pitchFamily="34" charset="0"/>
                <a:cs typeface="Arial" pitchFamily="34" charset="0"/>
              </a:rPr>
              <a:t>َّ</a:t>
            </a:r>
            <a:r>
              <a:rPr lang="ar-SA" sz="4000" b="1" dirty="0">
                <a:latin typeface="Arial" pitchFamily="34" charset="0"/>
                <a:cs typeface="Arial" pitchFamily="34" charset="0"/>
              </a:rPr>
              <a:t>ا </a:t>
            </a:r>
            <a:r>
              <a:rPr lang="ar-SA" sz="4000" b="1" dirty="0" err="1">
                <a:latin typeface="Arial" pitchFamily="34" charset="0"/>
                <a:cs typeface="Arial" pitchFamily="34" charset="0"/>
              </a:rPr>
              <a:t>أ</a:t>
            </a:r>
            <a:r>
              <a:rPr lang="ar-EG" sz="4000" b="1" dirty="0">
                <a:latin typeface="Arial" pitchFamily="34" charset="0"/>
                <a:cs typeface="Arial" pitchFamily="34" charset="0"/>
              </a:rPr>
              <a:t>ُ</a:t>
            </a:r>
            <a:r>
              <a:rPr lang="ar-SA" sz="4000" b="1" dirty="0">
                <a:latin typeface="Arial" pitchFamily="34" charset="0"/>
                <a:cs typeface="Arial" pitchFamily="34" charset="0"/>
              </a:rPr>
              <a:t>ح</a:t>
            </a:r>
            <a:r>
              <a:rPr lang="ar-EG" sz="4000" b="1" dirty="0">
                <a:latin typeface="Arial" pitchFamily="34" charset="0"/>
                <a:cs typeface="Arial" pitchFamily="34" charset="0"/>
              </a:rPr>
              <a:t>ِ</a:t>
            </a:r>
            <a:r>
              <a:rPr lang="ar-SA" sz="4000" b="1" dirty="0">
                <a:latin typeface="Arial" pitchFamily="34" charset="0"/>
                <a:cs typeface="Arial" pitchFamily="34" charset="0"/>
              </a:rPr>
              <a:t>ب</a:t>
            </a:r>
            <a:r>
              <a:rPr lang="ar-EG" sz="4000" b="1" dirty="0">
                <a:latin typeface="Arial" pitchFamily="34" charset="0"/>
                <a:cs typeface="Arial" pitchFamily="34" charset="0"/>
              </a:rPr>
              <a:t>ُّ</a:t>
            </a:r>
            <a:r>
              <a:rPr lang="ar-SA" sz="4000" b="1" dirty="0">
                <a:latin typeface="Arial" pitchFamily="34" charset="0"/>
                <a:cs typeface="Arial" pitchFamily="34" charset="0"/>
              </a:rPr>
              <a:t> أ</a:t>
            </a:r>
            <a:r>
              <a:rPr lang="ar-EG" sz="4000" b="1" dirty="0">
                <a:latin typeface="Arial" pitchFamily="34" charset="0"/>
                <a:cs typeface="Arial" pitchFamily="34" charset="0"/>
              </a:rPr>
              <a:t>َ</a:t>
            </a:r>
            <a:r>
              <a:rPr lang="ar-SA" sz="4000" b="1" dirty="0">
                <a:latin typeface="Arial" pitchFamily="34" charset="0"/>
                <a:cs typeface="Arial" pitchFamily="34" charset="0"/>
              </a:rPr>
              <a:t>ن</a:t>
            </a:r>
            <a:r>
              <a:rPr lang="ar-EG" sz="4000" b="1" dirty="0">
                <a:latin typeface="Arial" pitchFamily="34" charset="0"/>
                <a:cs typeface="Arial" pitchFamily="34" charset="0"/>
              </a:rPr>
              <a:t>ْ</a:t>
            </a:r>
            <a:r>
              <a:rPr lang="ar-SA" sz="4000" b="1" dirty="0">
                <a:latin typeface="Arial" pitchFamily="34" charset="0"/>
                <a:cs typeface="Arial" pitchFamily="34" charset="0"/>
              </a:rPr>
              <a:t> أ</a:t>
            </a:r>
            <a:r>
              <a:rPr lang="ar-EG" sz="4000" b="1" dirty="0">
                <a:latin typeface="Arial" pitchFamily="34" charset="0"/>
                <a:cs typeface="Arial" pitchFamily="34" charset="0"/>
              </a:rPr>
              <a:t>َ</a:t>
            </a:r>
            <a:r>
              <a:rPr lang="ar-SA" sz="4000" b="1" dirty="0">
                <a:latin typeface="Arial" pitchFamily="34" charset="0"/>
                <a:cs typeface="Arial" pitchFamily="34" charset="0"/>
              </a:rPr>
              <a:t>ع</a:t>
            </a:r>
            <a:r>
              <a:rPr lang="ar-EG" sz="4000" b="1" dirty="0">
                <a:latin typeface="Arial" pitchFamily="34" charset="0"/>
                <a:cs typeface="Arial" pitchFamily="34" charset="0"/>
              </a:rPr>
              <a:t>ْ</a:t>
            </a:r>
            <a:r>
              <a:rPr lang="ar-SA" sz="4000" b="1" dirty="0">
                <a:latin typeface="Arial" pitchFamily="34" charset="0"/>
                <a:cs typeface="Arial" pitchFamily="34" charset="0"/>
              </a:rPr>
              <a:t>م</a:t>
            </a:r>
            <a:r>
              <a:rPr lang="ar-EG" sz="4000" b="1" dirty="0">
                <a:latin typeface="Arial" pitchFamily="34" charset="0"/>
                <a:cs typeface="Arial" pitchFamily="34" charset="0"/>
              </a:rPr>
              <a:t>َ</a:t>
            </a:r>
            <a:r>
              <a:rPr lang="ar-SA" sz="4000" b="1" dirty="0">
                <a:latin typeface="Arial" pitchFamily="34" charset="0"/>
                <a:cs typeface="Arial" pitchFamily="34" charset="0"/>
              </a:rPr>
              <a:t>ل</a:t>
            </a:r>
            <a:r>
              <a:rPr lang="ar-EG" sz="4000" b="1" dirty="0">
                <a:latin typeface="Arial" pitchFamily="34" charset="0"/>
                <a:cs typeface="Arial" pitchFamily="34" charset="0"/>
              </a:rPr>
              <a:t>َ</a:t>
            </a:r>
            <a:r>
              <a:rPr lang="ar-SA" sz="4000" b="1" dirty="0">
                <a:latin typeface="Arial" pitchFamily="34" charset="0"/>
                <a:cs typeface="Arial" pitchFamily="34" charset="0"/>
              </a:rPr>
              <a:t>ه</a:t>
            </a:r>
            <a:r>
              <a:rPr lang="ar-EG" sz="4000" b="1" dirty="0">
                <a:latin typeface="Arial" pitchFamily="34" charset="0"/>
                <a:cs typeface="Arial" pitchFamily="34" charset="0"/>
              </a:rPr>
              <a:t>ُ</a:t>
            </a:r>
            <a:r>
              <a:rPr lang="ar-SA" sz="4000" b="1" dirty="0">
                <a:latin typeface="Arial" pitchFamily="34" charset="0"/>
                <a:cs typeface="Arial" pitchFamily="34" charset="0"/>
              </a:rPr>
              <a:t> م</a:t>
            </a:r>
            <a:r>
              <a:rPr lang="ar-EG" sz="4000" b="1" dirty="0">
                <a:latin typeface="Arial" pitchFamily="34" charset="0"/>
                <a:cs typeface="Arial" pitchFamily="34" charset="0"/>
              </a:rPr>
              <a:t>ُ</a:t>
            </a:r>
            <a:r>
              <a:rPr lang="ar-SA" sz="4000" b="1" dirty="0">
                <a:latin typeface="Arial" pitchFamily="34" charset="0"/>
                <a:cs typeface="Arial" pitchFamily="34" charset="0"/>
              </a:rPr>
              <a:t>س</a:t>
            </a:r>
            <a:r>
              <a:rPr lang="ar-EG" sz="4000" b="1" dirty="0">
                <a:latin typeface="Arial" pitchFamily="34" charset="0"/>
                <a:cs typeface="Arial" pitchFamily="34" charset="0"/>
              </a:rPr>
              <a:t>ْ</a:t>
            </a:r>
            <a:r>
              <a:rPr lang="ar-SA" sz="4000" b="1" dirty="0">
                <a:latin typeface="Arial" pitchFamily="34" charset="0"/>
                <a:cs typeface="Arial" pitchFamily="34" charset="0"/>
              </a:rPr>
              <a:t>ت</a:t>
            </a:r>
            <a:r>
              <a:rPr lang="ar-EG" sz="4000" b="1" dirty="0">
                <a:latin typeface="Arial" pitchFamily="34" charset="0"/>
                <a:cs typeface="Arial" pitchFamily="34" charset="0"/>
              </a:rPr>
              <a:t>َ</a:t>
            </a:r>
            <a:r>
              <a:rPr lang="ar-SA" sz="4000" b="1" dirty="0">
                <a:latin typeface="Arial" pitchFamily="34" charset="0"/>
                <a:cs typeface="Arial" pitchFamily="34" charset="0"/>
              </a:rPr>
              <a:t>ق</a:t>
            </a:r>
            <a:r>
              <a:rPr lang="ar-EG" sz="4000" b="1" dirty="0">
                <a:latin typeface="Arial" pitchFamily="34" charset="0"/>
                <a:cs typeface="Arial" pitchFamily="34" charset="0"/>
              </a:rPr>
              <a:t>ْ</a:t>
            </a:r>
            <a:r>
              <a:rPr lang="ar-SA" sz="4000" b="1" dirty="0">
                <a:latin typeface="Arial" pitchFamily="34" charset="0"/>
                <a:cs typeface="Arial" pitchFamily="34" charset="0"/>
              </a:rPr>
              <a:t>ب</a:t>
            </a:r>
            <a:r>
              <a:rPr lang="ar-EG" sz="4000" b="1" dirty="0">
                <a:latin typeface="Arial" pitchFamily="34" charset="0"/>
                <a:cs typeface="Arial" pitchFamily="34" charset="0"/>
              </a:rPr>
              <a:t>َ</a:t>
            </a:r>
            <a:r>
              <a:rPr lang="ar-SA" sz="4000" b="1" dirty="0">
                <a:latin typeface="Arial" pitchFamily="34" charset="0"/>
                <a:cs typeface="Arial" pitchFamily="34" charset="0"/>
              </a:rPr>
              <a:t>لاً</a:t>
            </a:r>
            <a:r>
              <a:rPr lang="ar-EG" sz="4000" b="1" dirty="0">
                <a:latin typeface="Arial" pitchFamily="34" charset="0"/>
                <a:cs typeface="Arial" pitchFamily="34" charset="0"/>
              </a:rPr>
              <a:t>.</a:t>
            </a:r>
            <a:endParaRPr lang="ar-EG" sz="4000" b="1" dirty="0">
              <a:solidFill>
                <a:srgbClr val="7030A0"/>
              </a:solidFill>
              <a:latin typeface="+mj-lt"/>
              <a:ea typeface="+mj-ea"/>
              <a:cs typeface="+mj-cs"/>
            </a:endParaRPr>
          </a:p>
        </p:txBody>
      </p:sp>
      <p:sp>
        <p:nvSpPr>
          <p:cNvPr id="10" name="مستطيل ذو زوايا قطرية مستديرة 9"/>
          <p:cNvSpPr/>
          <p:nvPr/>
        </p:nvSpPr>
        <p:spPr>
          <a:xfrm>
            <a:off x="857224" y="4221088"/>
            <a:ext cx="7572396" cy="1785950"/>
          </a:xfrm>
          <a:prstGeom prst="round2DiagRect">
            <a:avLst/>
          </a:prstGeom>
          <a:solidFill>
            <a:srgbClr val="EBCEC3"/>
          </a:soli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sz="4400" dirty="0"/>
          </a:p>
        </p:txBody>
      </p:sp>
      <p:sp>
        <p:nvSpPr>
          <p:cNvPr id="11" name="مربع نص 10"/>
          <p:cNvSpPr txBox="1">
            <a:spLocks noChangeArrowheads="1"/>
          </p:cNvSpPr>
          <p:nvPr/>
        </p:nvSpPr>
        <p:spPr bwMode="auto">
          <a:xfrm>
            <a:off x="1000125" y="4727648"/>
            <a:ext cx="7215188" cy="707886"/>
          </a:xfrm>
          <a:prstGeom prst="rect">
            <a:avLst/>
          </a:prstGeom>
          <a:noFill/>
          <a:ln w="9525">
            <a:noFill/>
            <a:miter lim="800000"/>
            <a:headEnd/>
            <a:tailEnd/>
          </a:ln>
        </p:spPr>
        <p:txBody>
          <a:bodyPr>
            <a:spAutoFit/>
          </a:bodyPr>
          <a:lstStyle/>
          <a:p>
            <a:pPr algn="ctr" rtl="1"/>
            <a:r>
              <a:rPr lang="ar-EG" sz="4000" b="1" dirty="0">
                <a:solidFill>
                  <a:srgbClr val="C00000"/>
                </a:solidFill>
              </a:rPr>
              <a:t>أرِيدُ أَنْ أًصْبحَ طَبيباً وَأُساعِدُ الْمَرضَى.</a:t>
            </a:r>
            <a:endParaRPr lang="en-US" sz="4000" dirty="0">
              <a:solidFill>
                <a:srgbClr val="C00000"/>
              </a:solidFill>
            </a:endParaRP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4" name="اتحدث عن ما احب ان اعمله.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knife_hit2.wav"/>
                                        </p:tgtEl>
                                      </p:cMediaNode>
                                    </p:audio>
                                  </p:subTnLst>
                                </p:cTn>
                              </p:par>
                              <p:par>
                                <p:cTn id="18" presetID="3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450" decel="100000" fill="hold"/>
                                        <p:tgtEl>
                                          <p:spTgt spid="11"/>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اريد ان اصبح.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580112" y="476672"/>
            <a:ext cx="288032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t>الكفايات المستهدفة</a:t>
            </a:r>
          </a:p>
        </p:txBody>
      </p:sp>
      <p:sp>
        <p:nvSpPr>
          <p:cNvPr id="5" name="مستطيل مستدير الزوايا 4"/>
          <p:cNvSpPr/>
          <p:nvPr/>
        </p:nvSpPr>
        <p:spPr>
          <a:xfrm>
            <a:off x="683568" y="1340768"/>
            <a:ext cx="777686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200" b="1" dirty="0"/>
              <a:t>سيكون المتعلم في نهاية الوحدة قادرًا –بمشيئة الله- على:</a:t>
            </a:r>
          </a:p>
        </p:txBody>
      </p:sp>
      <p:sp>
        <p:nvSpPr>
          <p:cNvPr id="6" name="مربع نص 5"/>
          <p:cNvSpPr txBox="1"/>
          <p:nvPr/>
        </p:nvSpPr>
        <p:spPr>
          <a:xfrm>
            <a:off x="683568" y="2348880"/>
            <a:ext cx="7776864" cy="3970318"/>
          </a:xfrm>
          <a:prstGeom prst="rect">
            <a:avLst/>
          </a:prstGeom>
          <a:noFill/>
        </p:spPr>
        <p:txBody>
          <a:bodyPr wrap="square" rtlCol="1">
            <a:spAutoFit/>
          </a:bodyPr>
          <a:lstStyle/>
          <a:p>
            <a:pPr marL="342900" indent="-342900" algn="justLow" rtl="1">
              <a:buFont typeface="Arial" panose="020B0604020202020204" pitchFamily="34" charset="0"/>
              <a:buChar char="•"/>
            </a:pPr>
            <a:r>
              <a:rPr lang="ar-EG" sz="2800" b="1" dirty="0"/>
              <a:t>اكتساب اتجاهات وقيم تتعلق بمجال (الحرف والمهن).</a:t>
            </a:r>
          </a:p>
          <a:p>
            <a:pPr marL="342900" indent="-342900" algn="justLow" rtl="1">
              <a:buFont typeface="Arial" panose="020B0604020202020204" pitchFamily="34" charset="0"/>
              <a:buChar char="•"/>
            </a:pPr>
            <a:r>
              <a:rPr lang="ar-EG" sz="2800" b="1" dirty="0"/>
              <a:t>فهم النص المسموع ومراعاة آداب الاستماع.</a:t>
            </a:r>
          </a:p>
          <a:p>
            <a:pPr marL="342900" indent="-342900" algn="justLow" rtl="1">
              <a:buFont typeface="Arial" panose="020B0604020202020204" pitchFamily="34" charset="0"/>
              <a:buChar char="•"/>
            </a:pPr>
            <a:r>
              <a:rPr lang="ar-EG" sz="2800" b="1" dirty="0"/>
              <a:t>تجاوز الصعوبات القرائية، واكتساب مهارات القراءة السليمة.</a:t>
            </a:r>
          </a:p>
          <a:p>
            <a:pPr marL="342900" indent="-342900" algn="justLow" rtl="1">
              <a:buFont typeface="Arial" panose="020B0604020202020204" pitchFamily="34" charset="0"/>
              <a:buChar char="•"/>
            </a:pPr>
            <a:r>
              <a:rPr lang="ar-EG" sz="2800" b="1" dirty="0"/>
              <a:t>اكتساب رصيد معرفي ولغوي متصل بمجال (الحرف والمهن).</a:t>
            </a:r>
          </a:p>
          <a:p>
            <a:pPr marL="342900" indent="-342900" algn="justLow" rtl="1">
              <a:buFont typeface="Arial" panose="020B0604020202020204" pitchFamily="34" charset="0"/>
              <a:buChar char="•"/>
            </a:pPr>
            <a:r>
              <a:rPr lang="ar-EG" sz="2800" b="1" dirty="0"/>
              <a:t>تعرُّف أسلوب الاستفهام.</a:t>
            </a:r>
          </a:p>
          <a:p>
            <a:pPr marL="342900" indent="-342900" algn="justLow" rtl="1">
              <a:buFont typeface="Arial" panose="020B0604020202020204" pitchFamily="34" charset="0"/>
              <a:buChar char="•"/>
            </a:pPr>
            <a:r>
              <a:rPr lang="ar-EG" sz="2800" b="1" dirty="0"/>
              <a:t>الرسم الصحيح للألف اللينة في آخر الاسم والفعل والحرف.</a:t>
            </a:r>
          </a:p>
          <a:p>
            <a:pPr marL="342900" indent="-342900" algn="justLow" rtl="1">
              <a:buFont typeface="Arial" panose="020B0604020202020204" pitchFamily="34" charset="0"/>
              <a:buChar char="•"/>
            </a:pPr>
            <a:r>
              <a:rPr lang="ar-EG" sz="2800" b="1" dirty="0"/>
              <a:t>تعرُّف الاسم المجرور وتمييزه واستعماله.</a:t>
            </a:r>
          </a:p>
          <a:p>
            <a:pPr marL="342900" indent="-342900" algn="justLow" rtl="1">
              <a:buFont typeface="Arial" panose="020B0604020202020204" pitchFamily="34" charset="0"/>
              <a:buChar char="•"/>
            </a:pPr>
            <a:r>
              <a:rPr lang="ar-EG" sz="2800" b="1" dirty="0"/>
              <a:t>تعرُّف أنواع المعارف وتمييزها.</a:t>
            </a:r>
          </a:p>
          <a:p>
            <a:pPr marL="342900" indent="-342900" algn="justLow" rtl="1">
              <a:buFont typeface="Arial" panose="020B0604020202020204" pitchFamily="34" charset="0"/>
              <a:buChar char="•"/>
            </a:pPr>
            <a:r>
              <a:rPr lang="ar-EG" sz="2800" b="1" dirty="0"/>
              <a:t>كتابة الحروف (ر. ج. ع) بخط النسخ كتابة سليمة.</a:t>
            </a:r>
          </a:p>
        </p:txBody>
      </p:sp>
    </p:spTree>
    <p:extLst>
      <p:ext uri="{BB962C8B-B14F-4D97-AF65-F5344CB8AC3E}">
        <p14:creationId xmlns:p14="http://schemas.microsoft.com/office/powerpoint/2010/main" val="3566810792"/>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randombar(horizontal)">
                                      <p:cBhvr>
                                        <p:cTn id="15" dur="500"/>
                                        <p:tgtEl>
                                          <p:spTgt spid="5">
                                            <p:bg/>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1" dur="500"/>
                                        <p:tgtEl>
                                          <p:spTgt spid="6">
                                            <p:txEl>
                                              <p:pRg st="2" end="2"/>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9" dur="500"/>
                                        <p:tgtEl>
                                          <p:spTgt spid="6">
                                            <p:txEl>
                                              <p:pRg st="4" end="4"/>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3" dur="500"/>
                                        <p:tgtEl>
                                          <p:spTgt spid="6">
                                            <p:txEl>
                                              <p:pRg st="5" end="5"/>
                                            </p:txEl>
                                          </p:spTgt>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7" dur="500"/>
                                        <p:tgtEl>
                                          <p:spTgt spid="6">
                                            <p:txEl>
                                              <p:pRg st="6" end="6"/>
                                            </p:txEl>
                                          </p:spTgt>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51" dur="500"/>
                                        <p:tgtEl>
                                          <p:spTgt spid="6">
                                            <p:txEl>
                                              <p:pRg st="7" end="7"/>
                                            </p:txEl>
                                          </p:spTgt>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randombar(horizontal)">
                                      <p:cBhvr>
                                        <p:cTn id="5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lmohandes\Desktop\خلفيات بوربوينت\82b696d4d392eadeda9ba9b6778136d7.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67544" y="1011837"/>
            <a:ext cx="8208912" cy="5340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3728" y="600037"/>
            <a:ext cx="4896544" cy="70788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ما الأسر المنتجة؟</a:t>
            </a:r>
          </a:p>
        </p:txBody>
      </p:sp>
      <p:sp>
        <p:nvSpPr>
          <p:cNvPr id="5" name="TextBox 4"/>
          <p:cNvSpPr txBox="1"/>
          <p:nvPr/>
        </p:nvSpPr>
        <p:spPr>
          <a:xfrm>
            <a:off x="1115616" y="1628800"/>
            <a:ext cx="6912768" cy="4031873"/>
          </a:xfrm>
          <a:prstGeom prst="rect">
            <a:avLst/>
          </a:prstGeom>
          <a:noFill/>
        </p:spPr>
        <p:txBody>
          <a:bodyPr wrap="square" rtlCol="1">
            <a:spAutoFit/>
          </a:bodyPr>
          <a:lstStyle/>
          <a:p>
            <a:pPr algn="ctr" rtl="1"/>
            <a:r>
              <a:rPr lang="ar-EG" sz="3600" b="1" dirty="0"/>
              <a:t>هي الأسر التي تتحمل سد جزء من احتياجاتها، باعتمادها على مهارة بعض أفرادها، في إنتاج ما تحتاجه من ملابس أو مأكولات، بدلاً من شرائها، وتزيد من دخلها المادي عن طريق تصنيع الملابس أو تجهيز بعض أنواع الأطعمة وبيعها، فتدرُّ عليها عائداً مادياً وفيراً</a:t>
            </a:r>
            <a:r>
              <a:rPr lang="ar-EG" sz="4000" b="1" dirty="0"/>
              <a:t>.</a:t>
            </a:r>
          </a:p>
        </p:txBody>
      </p:sp>
    </p:spTree>
    <p:extLst>
      <p:ext uri="{BB962C8B-B14F-4D97-AF65-F5344CB8AC3E}">
        <p14:creationId xmlns:p14="http://schemas.microsoft.com/office/powerpoint/2010/main" val="2044510754"/>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722659"/>
            <a:ext cx="6976110" cy="1077218"/>
          </a:xfrm>
          <a:prstGeom prst="rect">
            <a:avLst/>
          </a:prstGeom>
          <a:noFill/>
        </p:spPr>
        <p:txBody>
          <a:bodyPr wrap="square" rtlCol="1">
            <a:spAutoFit/>
          </a:bodyPr>
          <a:lstStyle/>
          <a:p>
            <a:pPr algn="ctr" rtl="1"/>
            <a:r>
              <a:rPr lang="ar-EG" sz="3200" dirty="0">
                <a:ln w="1905">
                  <a:solidFill>
                    <a:schemeClr val="tx1"/>
                  </a:solidFill>
                </a:ln>
                <a:effectLst>
                  <a:innerShdw blurRad="69850" dist="43180" dir="5400000">
                    <a:srgbClr val="000000">
                      <a:alpha val="65000"/>
                    </a:srgbClr>
                  </a:innerShdw>
                </a:effectLst>
              </a:rPr>
              <a:t>أ. أضع علامة √ أمام العبارة التي تدل على فائدة انتشار مشروع الأسر المنتجة في وطني:</a:t>
            </a:r>
          </a:p>
        </p:txBody>
      </p:sp>
      <p:sp>
        <p:nvSpPr>
          <p:cNvPr id="6" name="TextBox 5"/>
          <p:cNvSpPr txBox="1"/>
          <p:nvPr/>
        </p:nvSpPr>
        <p:spPr>
          <a:xfrm>
            <a:off x="755576" y="2492896"/>
            <a:ext cx="7560840" cy="255454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1- تقليص معدلات البطالة </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2- خفض نسبة الفقر</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3- توفير فرص عمل للمرأة السعودية، تتوافق مع الضوابط الشرعية</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4- التفاخر والتباهي أمام الآخرين </a:t>
            </a:r>
          </a:p>
        </p:txBody>
      </p:sp>
      <p:sp>
        <p:nvSpPr>
          <p:cNvPr id="7" name="Rectangle 6"/>
          <p:cNvSpPr/>
          <p:nvPr/>
        </p:nvSpPr>
        <p:spPr>
          <a:xfrm>
            <a:off x="780683" y="2492896"/>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8" name="Rectangle 7"/>
          <p:cNvSpPr/>
          <p:nvPr/>
        </p:nvSpPr>
        <p:spPr>
          <a:xfrm>
            <a:off x="805790" y="3016116"/>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9" name="Rectangle 8"/>
          <p:cNvSpPr/>
          <p:nvPr/>
        </p:nvSpPr>
        <p:spPr>
          <a:xfrm>
            <a:off x="835731" y="4002256"/>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459" y="464837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859" y="480077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52328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722659"/>
            <a:ext cx="6976110" cy="1077218"/>
          </a:xfrm>
          <a:prstGeom prst="rect">
            <a:avLst/>
          </a:prstGeom>
          <a:noFill/>
        </p:spPr>
        <p:txBody>
          <a:bodyPr wrap="square" rtlCol="1">
            <a:spAutoFit/>
          </a:bodyPr>
          <a:lstStyle/>
          <a:p>
            <a:pPr algn="ctr" rtl="1"/>
            <a:r>
              <a:rPr lang="ar-EG" sz="3200" dirty="0">
                <a:ln w="1905">
                  <a:solidFill>
                    <a:schemeClr val="tx1"/>
                  </a:solidFill>
                </a:ln>
                <a:effectLst>
                  <a:innerShdw blurRad="69850" dist="43180" dir="5400000">
                    <a:srgbClr val="000000">
                      <a:alpha val="65000"/>
                    </a:srgbClr>
                  </a:innerShdw>
                </a:effectLst>
              </a:rPr>
              <a:t>أ. أضع علامة √ أمام العبارة التي تدل على فائدة انتشار مشروع الأسر المنتجة في وطني:</a:t>
            </a:r>
          </a:p>
        </p:txBody>
      </p:sp>
      <p:sp>
        <p:nvSpPr>
          <p:cNvPr id="6" name="TextBox 5"/>
          <p:cNvSpPr txBox="1"/>
          <p:nvPr/>
        </p:nvSpPr>
        <p:spPr>
          <a:xfrm>
            <a:off x="755576" y="2492896"/>
            <a:ext cx="7560840" cy="206210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5- استغلال حاجه الناس ورفع الأسعار</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6- مشاركة المواطن في بناء الاقتصاد </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7- تخفيف الأعباء عن الدولة</a:t>
            </a:r>
          </a:p>
          <a:p>
            <a:pPr algn="r" rtl="1"/>
            <a:r>
              <a:rPr lang="ar-EG" sz="3200" b="1" spc="50" dirty="0">
                <a:ln w="11430"/>
                <a:gradFill>
                  <a:gsLst>
                    <a:gs pos="25000">
                      <a:schemeClr val="accent2">
                        <a:satMod val="155000"/>
                      </a:schemeClr>
                    </a:gs>
                    <a:gs pos="100000">
                      <a:schemeClr val="accent2">
                        <a:shade val="45000"/>
                        <a:satMod val="165000"/>
                      </a:schemeClr>
                    </a:gs>
                  </a:gsLst>
                  <a:lin ang="5400000"/>
                </a:gradFill>
              </a:rPr>
              <a:t>8- تدوير المال داخلياً بدلاً من تصديره خارجياً</a:t>
            </a:r>
          </a:p>
        </p:txBody>
      </p:sp>
      <p:sp>
        <p:nvSpPr>
          <p:cNvPr id="8" name="Rectangle 7"/>
          <p:cNvSpPr/>
          <p:nvPr/>
        </p:nvSpPr>
        <p:spPr>
          <a:xfrm>
            <a:off x="805790" y="3016116"/>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9" name="Rectangle 8"/>
          <p:cNvSpPr/>
          <p:nvPr/>
        </p:nvSpPr>
        <p:spPr>
          <a:xfrm>
            <a:off x="799244" y="3606254"/>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459" y="464837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859" y="480077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p:nvPr/>
        </p:nvSpPr>
        <p:spPr>
          <a:xfrm>
            <a:off x="805790" y="4062556"/>
            <a:ext cx="559770" cy="523220"/>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2" panose="05020102010507070707" pitchFamily="18" charset="2"/>
              </a:rPr>
              <a:t></a:t>
            </a:r>
            <a:r>
              <a:rPr lang="ar-EG"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ar-EG" sz="28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5841172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lmohandes\Desktop\خلفيات بوربوينت\601f9d950a2b4fa9725d906ba893050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67234">
            <a:off x="1475656" y="908720"/>
            <a:ext cx="5441776"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11195">
            <a:off x="2036304" y="1546045"/>
            <a:ext cx="4320480" cy="3477875"/>
          </a:xfrm>
          <a:prstGeom prst="rect">
            <a:avLst/>
          </a:prstGeom>
          <a:noFill/>
        </p:spPr>
        <p:txBody>
          <a:bodyPr wrap="square" rtlCol="1">
            <a:spAutoFit/>
          </a:bodyPr>
          <a:lstStyle/>
          <a:p>
            <a:pPr algn="ctr" rtl="1"/>
            <a:r>
              <a:rPr lang="ar-EG" sz="4400" b="1" dirty="0">
                <a:solidFill>
                  <a:srgbClr val="3333CC"/>
                </a:solidFill>
              </a:rPr>
              <a:t>ب- أقرأ في تجارب بعض الأسر، وكيف بدأت من الصفر، ثم أقصها على زملائي /  زميلاتي في الصف. </a:t>
            </a:r>
          </a:p>
        </p:txBody>
      </p:sp>
    </p:spTree>
    <p:extLst>
      <p:ext uri="{BB962C8B-B14F-4D97-AF65-F5344CB8AC3E}">
        <p14:creationId xmlns:p14="http://schemas.microsoft.com/office/powerpoint/2010/main" val="275710361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80">
                                          <p:stCondLst>
                                            <p:cond delay="0"/>
                                          </p:stCondLst>
                                        </p:cTn>
                                        <p:tgtEl>
                                          <p:spTgt spid="5122"/>
                                        </p:tgtEl>
                                      </p:cBhvr>
                                    </p:animEffect>
                                    <p:anim calcmode="lin" valueType="num">
                                      <p:cBhvr>
                                        <p:cTn id="2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2"/>
                                        </p:tgtEl>
                                      </p:cBhvr>
                                      <p:to x="100000" y="60000"/>
                                    </p:animScale>
                                    <p:animScale>
                                      <p:cBhvr>
                                        <p:cTn id="30" dur="166" decel="50000">
                                          <p:stCondLst>
                                            <p:cond delay="676"/>
                                          </p:stCondLst>
                                        </p:cTn>
                                        <p:tgtEl>
                                          <p:spTgt spid="5122"/>
                                        </p:tgtEl>
                                      </p:cBhvr>
                                      <p:to x="100000" y="100000"/>
                                    </p:animScale>
                                    <p:animScale>
                                      <p:cBhvr>
                                        <p:cTn id="31" dur="26">
                                          <p:stCondLst>
                                            <p:cond delay="1312"/>
                                          </p:stCondLst>
                                        </p:cTn>
                                        <p:tgtEl>
                                          <p:spTgt spid="5122"/>
                                        </p:tgtEl>
                                      </p:cBhvr>
                                      <p:to x="100000" y="80000"/>
                                    </p:animScale>
                                    <p:animScale>
                                      <p:cBhvr>
                                        <p:cTn id="32" dur="166" decel="50000">
                                          <p:stCondLst>
                                            <p:cond delay="1338"/>
                                          </p:stCondLst>
                                        </p:cTn>
                                        <p:tgtEl>
                                          <p:spTgt spid="5122"/>
                                        </p:tgtEl>
                                      </p:cBhvr>
                                      <p:to x="100000" y="100000"/>
                                    </p:animScale>
                                    <p:animScale>
                                      <p:cBhvr>
                                        <p:cTn id="33" dur="26">
                                          <p:stCondLst>
                                            <p:cond delay="1642"/>
                                          </p:stCondLst>
                                        </p:cTn>
                                        <p:tgtEl>
                                          <p:spTgt spid="5122"/>
                                        </p:tgtEl>
                                      </p:cBhvr>
                                      <p:to x="100000" y="90000"/>
                                    </p:animScale>
                                    <p:animScale>
                                      <p:cBhvr>
                                        <p:cTn id="34" dur="166" decel="50000">
                                          <p:stCondLst>
                                            <p:cond delay="1668"/>
                                          </p:stCondLst>
                                        </p:cTn>
                                        <p:tgtEl>
                                          <p:spTgt spid="5122"/>
                                        </p:tgtEl>
                                      </p:cBhvr>
                                      <p:to x="100000" y="100000"/>
                                    </p:animScale>
                                    <p:animScale>
                                      <p:cBhvr>
                                        <p:cTn id="35" dur="26">
                                          <p:stCondLst>
                                            <p:cond delay="1808"/>
                                          </p:stCondLst>
                                        </p:cTn>
                                        <p:tgtEl>
                                          <p:spTgt spid="5122"/>
                                        </p:tgtEl>
                                      </p:cBhvr>
                                      <p:to x="100000" y="95000"/>
                                    </p:animScale>
                                    <p:animScale>
                                      <p:cBhvr>
                                        <p:cTn id="36"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48680"/>
            <a:ext cx="8964488" cy="5912137"/>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1484784"/>
            <a:ext cx="1440160" cy="1016134"/>
          </a:xfrm>
          <a:prstGeom prst="rect">
            <a:avLst/>
          </a:prstGeom>
        </p:spPr>
      </p:pic>
      <p:sp>
        <p:nvSpPr>
          <p:cNvPr id="6" name="مربع نص 5"/>
          <p:cNvSpPr txBox="1"/>
          <p:nvPr/>
        </p:nvSpPr>
        <p:spPr>
          <a:xfrm>
            <a:off x="1835696" y="2276872"/>
            <a:ext cx="5393332" cy="3046988"/>
          </a:xfrm>
          <a:prstGeom prst="rect">
            <a:avLst/>
          </a:prstGeom>
          <a:noFill/>
        </p:spPr>
        <p:txBody>
          <a:bodyPr wrap="square" rtlCol="1">
            <a:spAutoFit/>
          </a:bodyPr>
          <a:lstStyle/>
          <a:p>
            <a:pPr algn="just" rtl="1"/>
            <a:r>
              <a:rPr lang="ar-EG" sz="2400" b="1" dirty="0">
                <a:solidFill>
                  <a:schemeClr val="accent5">
                    <a:lumMod val="75000"/>
                  </a:schemeClr>
                </a:solidFill>
              </a:rPr>
              <a:t>إن المنشآت الصغيرة والمتوسطة من أهم محركات النمو الاقتصادي، إذ تعمل على خلق الوظائف ودعم الابتكار وتعزيز الصادرات. وسندعم الأسر المنتجة التي أتاحت لها وسائل التواصل الحديثة فرصًا تسويقية واسعة من خلال تسهيل فرص لتمويل المشروعات المتناهية الصغر، وتحفيز القطاع غير الربحي للعمل على بناء قدرات هذه الأسر وتمويل مبادراتها.</a:t>
            </a:r>
          </a:p>
        </p:txBody>
      </p:sp>
    </p:spTree>
    <p:extLst>
      <p:ext uri="{BB962C8B-B14F-4D97-AF65-F5344CB8AC3E}">
        <p14:creationId xmlns:p14="http://schemas.microsoft.com/office/powerpoint/2010/main" val="20872770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737320" y="405626"/>
            <a:ext cx="7668344" cy="1367190"/>
          </a:xfrm>
          <a:prstGeom prst="wav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200" b="1" dirty="0">
                <a:effectLst>
                  <a:outerShdw blurRad="38100" dist="38100" dir="2700000" algn="tl">
                    <a:srgbClr val="000000">
                      <a:alpha val="43137"/>
                    </a:srgbClr>
                  </a:outerShdw>
                </a:effectLst>
              </a:rPr>
              <a:t>11- أقرأ الحديث الشريف وأجيب عن الأسئلة الآتية:</a:t>
            </a:r>
          </a:p>
        </p:txBody>
      </p:sp>
      <p:sp>
        <p:nvSpPr>
          <p:cNvPr id="5" name="TextBox 4"/>
          <p:cNvSpPr txBox="1"/>
          <p:nvPr/>
        </p:nvSpPr>
        <p:spPr>
          <a:xfrm>
            <a:off x="737320" y="2060848"/>
            <a:ext cx="7668344" cy="2554545"/>
          </a:xfrm>
          <a:prstGeom prst="rect">
            <a:avLst/>
          </a:prstGeom>
          <a:noFill/>
        </p:spPr>
        <p:txBody>
          <a:bodyPr wrap="square" rtlCol="1">
            <a:spAutoFit/>
          </a:bodyPr>
          <a:lstStyle/>
          <a:p>
            <a:pPr algn="ctr" rtl="1"/>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عن المقدام رضي الله عنه عن رسول الله ﷺ قال (ما أكل أحد طعاماً قط خيراً من أن يأكل من عمل يده وإن نبي الله داود عليه السلام كان يأكل من عمل يده).</a:t>
            </a:r>
          </a:p>
        </p:txBody>
      </p:sp>
      <p:sp>
        <p:nvSpPr>
          <p:cNvPr id="3" name="مربع نص 2"/>
          <p:cNvSpPr txBox="1"/>
          <p:nvPr/>
        </p:nvSpPr>
        <p:spPr>
          <a:xfrm>
            <a:off x="798093" y="4797152"/>
            <a:ext cx="3773399" cy="523220"/>
          </a:xfrm>
          <a:prstGeom prst="rect">
            <a:avLst/>
          </a:prstGeom>
          <a:noFill/>
        </p:spPr>
        <p:txBody>
          <a:bodyPr wrap="square" rtlCol="1">
            <a:spAutoFit/>
          </a:bodyPr>
          <a:lstStyle/>
          <a:p>
            <a:r>
              <a:rPr lang="ar-EG" sz="2800" b="1" u="sng" dirty="0"/>
              <a:t>أخرجه </a:t>
            </a:r>
            <a:r>
              <a:rPr lang="ar-EG" sz="2800" b="1" u="sng" dirty="0" err="1"/>
              <a:t>البخاري.رقم</a:t>
            </a:r>
            <a:r>
              <a:rPr lang="ar-EG" sz="2800" b="1" u="sng" dirty="0"/>
              <a:t> 2072</a:t>
            </a:r>
            <a:endParaRPr lang="ar-SA" sz="2800" b="1" u="sng" dirty="0"/>
          </a:p>
        </p:txBody>
      </p:sp>
    </p:spTree>
    <p:extLst>
      <p:ext uri="{BB962C8B-B14F-4D97-AF65-F5344CB8AC3E}">
        <p14:creationId xmlns:p14="http://schemas.microsoft.com/office/powerpoint/2010/main" val="3514928904"/>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213" y="836712"/>
            <a:ext cx="8028384" cy="5078313"/>
          </a:xfrm>
          <a:prstGeom prst="rect">
            <a:avLst/>
          </a:prstGeom>
          <a:noFill/>
        </p:spPr>
        <p:txBody>
          <a:bodyPr wrap="square" rtlCol="1">
            <a:spAutoFit/>
          </a:bodyPr>
          <a:lstStyle/>
          <a:p>
            <a:pPr marL="342900" indent="-342900" algn="ctr" rtl="1">
              <a:lnSpc>
                <a:spcPct val="150000"/>
              </a:lnSpc>
              <a:buAutoNum type="arabic1Minus"/>
            </a:pPr>
            <a:r>
              <a:rPr lang="ar-EG" sz="3600" b="1" dirty="0">
                <a:ln w="0"/>
                <a:solidFill>
                  <a:srgbClr val="0000FF"/>
                </a:solidFill>
              </a:rPr>
              <a:t>ما اسم النبي الذي ورد ذكره في الحديث الشريف؟</a:t>
            </a:r>
          </a:p>
          <a:p>
            <a:pPr algn="ctr" rtl="1">
              <a:lnSpc>
                <a:spcPct val="150000"/>
              </a:lnSpc>
            </a:pPr>
            <a:r>
              <a:rPr lang="ar-EG" sz="3600" b="1" dirty="0">
                <a:ln w="0"/>
                <a:solidFill>
                  <a:srgbClr val="0000FF"/>
                </a:solidFill>
              </a:rPr>
              <a:t>.............................................................</a:t>
            </a:r>
          </a:p>
          <a:p>
            <a:pPr algn="ctr" rtl="1">
              <a:lnSpc>
                <a:spcPct val="150000"/>
              </a:lnSpc>
            </a:pPr>
            <a:endParaRPr lang="ar-EG" sz="3600" b="1" dirty="0">
              <a:ln w="0"/>
              <a:solidFill>
                <a:srgbClr val="0000FF"/>
              </a:solidFill>
            </a:endParaRPr>
          </a:p>
          <a:p>
            <a:pPr algn="ctr" rtl="1">
              <a:lnSpc>
                <a:spcPct val="150000"/>
              </a:lnSpc>
            </a:pPr>
            <a:r>
              <a:rPr lang="ar-EG" sz="3600" b="1" dirty="0">
                <a:ln w="0"/>
                <a:solidFill>
                  <a:srgbClr val="0000FF"/>
                </a:solidFill>
              </a:rPr>
              <a:t>ب- ما العمل الذي كان يعمله؟</a:t>
            </a:r>
          </a:p>
          <a:p>
            <a:pPr algn="ctr" rtl="1">
              <a:lnSpc>
                <a:spcPct val="150000"/>
              </a:lnSpc>
            </a:pPr>
            <a:r>
              <a:rPr lang="ar-EG" sz="3600" b="1" dirty="0">
                <a:ln w="0"/>
                <a:solidFill>
                  <a:srgbClr val="0000FF"/>
                </a:solidFill>
              </a:rPr>
              <a:t>.............................................................</a:t>
            </a:r>
          </a:p>
          <a:p>
            <a:pPr algn="ctr" rtl="1">
              <a:lnSpc>
                <a:spcPct val="150000"/>
              </a:lnSpc>
            </a:pPr>
            <a:endParaRPr lang="ar-EG" sz="3600" b="1" dirty="0">
              <a:ln w="0"/>
              <a:solidFill>
                <a:srgbClr val="0000FF"/>
              </a:solidFill>
            </a:endParaRPr>
          </a:p>
        </p:txBody>
      </p:sp>
      <p:sp>
        <p:nvSpPr>
          <p:cNvPr id="5" name="TextBox 4"/>
          <p:cNvSpPr txBox="1"/>
          <p:nvPr/>
        </p:nvSpPr>
        <p:spPr>
          <a:xfrm>
            <a:off x="2252909" y="1723455"/>
            <a:ext cx="4500990" cy="769441"/>
          </a:xfrm>
          <a:prstGeom prst="rect">
            <a:avLst/>
          </a:prstGeom>
          <a:noFill/>
        </p:spPr>
        <p:txBody>
          <a:bodyPr wrap="square" rtlCol="1">
            <a:spAutoFit/>
          </a:bodyPr>
          <a:lstStyle/>
          <a:p>
            <a:pPr algn="ctr"/>
            <a:r>
              <a:rPr lang="ar-EG" sz="4400" b="1" dirty="0">
                <a:ln w="0"/>
                <a:solidFill>
                  <a:srgbClr val="FF0000"/>
                </a:solidFill>
              </a:rPr>
              <a:t>داود عليه السلام</a:t>
            </a:r>
          </a:p>
        </p:txBody>
      </p:sp>
      <p:sp>
        <p:nvSpPr>
          <p:cNvPr id="6" name="TextBox 5"/>
          <p:cNvSpPr txBox="1"/>
          <p:nvPr/>
        </p:nvSpPr>
        <p:spPr>
          <a:xfrm>
            <a:off x="3563887" y="4149080"/>
            <a:ext cx="1879035" cy="769441"/>
          </a:xfrm>
          <a:prstGeom prst="rect">
            <a:avLst/>
          </a:prstGeom>
          <a:noFill/>
        </p:spPr>
        <p:txBody>
          <a:bodyPr wrap="square" rtlCol="1">
            <a:spAutoFit/>
          </a:bodyPr>
          <a:lstStyle/>
          <a:p>
            <a:pPr algn="ctr"/>
            <a:r>
              <a:rPr lang="ar-EG" sz="4400" b="1" dirty="0">
                <a:ln w="0"/>
                <a:solidFill>
                  <a:srgbClr val="FF0000"/>
                </a:solidFill>
              </a:rPr>
              <a:t>الحدادة</a:t>
            </a:r>
          </a:p>
        </p:txBody>
      </p:sp>
    </p:spTree>
    <p:extLst>
      <p:ext uri="{BB962C8B-B14F-4D97-AF65-F5344CB8AC3E}">
        <p14:creationId xmlns:p14="http://schemas.microsoft.com/office/powerpoint/2010/main" val="1553483867"/>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
                                            <p:txEl>
                                              <p:pRg st="0" end="0"/>
                                            </p:txEl>
                                          </p:spTgt>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222" y="1268760"/>
            <a:ext cx="8892479" cy="5262979"/>
          </a:xfrm>
          <a:prstGeom prst="rect">
            <a:avLst/>
          </a:prstGeom>
          <a:noFill/>
        </p:spPr>
        <p:txBody>
          <a:bodyPr wrap="square" rtlCol="1">
            <a:spAutoFit/>
          </a:bodyPr>
          <a:lstStyle/>
          <a:p>
            <a:pPr algn="ctr" rtl="1">
              <a:lnSpc>
                <a:spcPct val="150000"/>
              </a:lnSpc>
            </a:pPr>
            <a:r>
              <a:rPr lang="ar-EG" sz="3200" b="1" dirty="0">
                <a:ln w="0"/>
                <a:solidFill>
                  <a:srgbClr val="0000FF"/>
                </a:solidFill>
              </a:rPr>
              <a:t>جـ- لم خُص داود عليه السلام بالذكر دون غيره من الأنبياء؟</a:t>
            </a:r>
          </a:p>
          <a:p>
            <a:pPr algn="ctr" rtl="1">
              <a:lnSpc>
                <a:spcPct val="150000"/>
              </a:lnSpc>
            </a:pPr>
            <a:r>
              <a:rPr lang="ar-EG" sz="3200" b="1" dirty="0">
                <a:ln w="0"/>
                <a:solidFill>
                  <a:srgbClr val="0000FF"/>
                </a:solidFill>
              </a:rPr>
              <a:t>.............................................................</a:t>
            </a:r>
          </a:p>
          <a:p>
            <a:pPr algn="ctr" rtl="1">
              <a:lnSpc>
                <a:spcPct val="150000"/>
              </a:lnSpc>
            </a:pPr>
            <a:r>
              <a:rPr lang="ar-EG" sz="3200" b="1" dirty="0">
                <a:ln w="0"/>
                <a:solidFill>
                  <a:srgbClr val="0000FF"/>
                </a:solidFill>
              </a:rPr>
              <a:t>د- ما معنى كلمة (قط)؟</a:t>
            </a:r>
          </a:p>
          <a:p>
            <a:pPr algn="ctr" rtl="1">
              <a:lnSpc>
                <a:spcPct val="150000"/>
              </a:lnSpc>
            </a:pPr>
            <a:r>
              <a:rPr lang="ar-EG" sz="3200" b="1" dirty="0">
                <a:ln w="0"/>
                <a:solidFill>
                  <a:srgbClr val="0000FF"/>
                </a:solidFill>
              </a:rPr>
              <a:t>.............................................................</a:t>
            </a:r>
          </a:p>
          <a:p>
            <a:pPr algn="ctr" rtl="1">
              <a:lnSpc>
                <a:spcPct val="150000"/>
              </a:lnSpc>
            </a:pPr>
            <a:r>
              <a:rPr lang="ar-EG" sz="3200" b="1" dirty="0">
                <a:ln w="0"/>
                <a:solidFill>
                  <a:srgbClr val="0000FF"/>
                </a:solidFill>
              </a:rPr>
              <a:t>هـ - ما الفكرة التي تضمنها الحديث النبوي؟</a:t>
            </a:r>
          </a:p>
          <a:p>
            <a:pPr algn="ctr" rtl="1">
              <a:lnSpc>
                <a:spcPct val="150000"/>
              </a:lnSpc>
            </a:pPr>
            <a:r>
              <a:rPr lang="ar-EG" sz="3200" b="1" dirty="0">
                <a:ln w="0"/>
                <a:solidFill>
                  <a:srgbClr val="0000FF"/>
                </a:solidFill>
              </a:rPr>
              <a:t>............................................................</a:t>
            </a:r>
          </a:p>
          <a:p>
            <a:pPr algn="ctr" rtl="1">
              <a:lnSpc>
                <a:spcPct val="150000"/>
              </a:lnSpc>
            </a:pPr>
            <a:r>
              <a:rPr lang="ar-EG" sz="3200" b="1" dirty="0">
                <a:ln w="0"/>
                <a:solidFill>
                  <a:srgbClr val="0000FF"/>
                </a:solidFill>
              </a:rPr>
              <a:t>و- أقرأ الحديث الشريف وأحفظه</a:t>
            </a:r>
          </a:p>
        </p:txBody>
      </p:sp>
      <p:sp>
        <p:nvSpPr>
          <p:cNvPr id="7" name="TextBox 6"/>
          <p:cNvSpPr txBox="1"/>
          <p:nvPr/>
        </p:nvSpPr>
        <p:spPr>
          <a:xfrm>
            <a:off x="2362824" y="1976864"/>
            <a:ext cx="4483920" cy="584775"/>
          </a:xfrm>
          <a:prstGeom prst="rect">
            <a:avLst/>
          </a:prstGeom>
          <a:noFill/>
        </p:spPr>
        <p:txBody>
          <a:bodyPr wrap="none" rtlCol="1">
            <a:spAutoFit/>
          </a:bodyPr>
          <a:lstStyle/>
          <a:p>
            <a:pPr algn="r" rtl="1"/>
            <a:r>
              <a:rPr lang="ar-EG" sz="3200" b="1" dirty="0">
                <a:ln w="0"/>
                <a:solidFill>
                  <a:srgbClr val="FF0000"/>
                </a:solidFill>
              </a:rPr>
              <a:t>لأنه كان ملكا ورغم لك كان يعمل</a:t>
            </a:r>
          </a:p>
        </p:txBody>
      </p:sp>
      <p:sp>
        <p:nvSpPr>
          <p:cNvPr id="8" name="Wave 3"/>
          <p:cNvSpPr/>
          <p:nvPr/>
        </p:nvSpPr>
        <p:spPr>
          <a:xfrm>
            <a:off x="3491878" y="429768"/>
            <a:ext cx="2411760" cy="1001748"/>
          </a:xfrm>
          <a:prstGeom prst="wav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4400" b="1" dirty="0"/>
              <a:t>تفكير ناقد:</a:t>
            </a:r>
          </a:p>
        </p:txBody>
      </p:sp>
      <p:sp>
        <p:nvSpPr>
          <p:cNvPr id="10" name="TextBox 8"/>
          <p:cNvSpPr txBox="1"/>
          <p:nvPr/>
        </p:nvSpPr>
        <p:spPr>
          <a:xfrm>
            <a:off x="4342838" y="3607861"/>
            <a:ext cx="617477" cy="584775"/>
          </a:xfrm>
          <a:prstGeom prst="rect">
            <a:avLst/>
          </a:prstGeom>
          <a:noFill/>
        </p:spPr>
        <p:txBody>
          <a:bodyPr wrap="none" rtlCol="1">
            <a:spAutoFit/>
          </a:bodyPr>
          <a:lstStyle/>
          <a:p>
            <a:r>
              <a:rPr lang="ar-EG" sz="3200" b="1" dirty="0">
                <a:ln w="0"/>
                <a:solidFill>
                  <a:srgbClr val="FF0000"/>
                </a:solidFill>
              </a:rPr>
              <a:t>أبداً</a:t>
            </a:r>
          </a:p>
        </p:txBody>
      </p:sp>
      <p:sp>
        <p:nvSpPr>
          <p:cNvPr id="12" name="TextBox 10"/>
          <p:cNvSpPr txBox="1"/>
          <p:nvPr/>
        </p:nvSpPr>
        <p:spPr>
          <a:xfrm>
            <a:off x="2216339" y="4947727"/>
            <a:ext cx="4341253" cy="584775"/>
          </a:xfrm>
          <a:prstGeom prst="rect">
            <a:avLst/>
          </a:prstGeom>
          <a:noFill/>
        </p:spPr>
        <p:txBody>
          <a:bodyPr wrap="none" rtlCol="1">
            <a:spAutoFit/>
          </a:bodyPr>
          <a:lstStyle/>
          <a:p>
            <a:r>
              <a:rPr lang="ar-EG" sz="3200" b="1" dirty="0">
                <a:ln w="0"/>
                <a:solidFill>
                  <a:srgbClr val="FF0000"/>
                </a:solidFill>
              </a:rPr>
              <a:t>إن العمل أفضل من سؤال الناس</a:t>
            </a:r>
          </a:p>
        </p:txBody>
      </p:sp>
    </p:spTree>
    <p:extLst>
      <p:ext uri="{BB962C8B-B14F-4D97-AF65-F5344CB8AC3E}">
        <p14:creationId xmlns:p14="http://schemas.microsoft.com/office/powerpoint/2010/main" val="3770861705"/>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1000"/>
                                        <p:tgtEl>
                                          <p:spTgt spid="4">
                                            <p:txEl>
                                              <p:pRg st="6" end="6"/>
                                            </p:txEl>
                                          </p:spTgt>
                                        </p:tgtEl>
                                      </p:cBhvr>
                                    </p:animEffect>
                                    <p:anim calcmode="lin" valueType="num">
                                      <p:cBhvr>
                                        <p:cTn id="6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p:cTn id="6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 calcmode="lin" valueType="num">
                                      <p:cBhvr>
                                        <p:cTn id="7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10">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2">
                                            <p:txEl>
                                              <p:pRg st="0" end="0"/>
                                            </p:txEl>
                                          </p:spTgt>
                                        </p:tgtEl>
                                        <p:attrNameLst>
                                          <p:attrName>style.visibility</p:attrName>
                                        </p:attrNameLst>
                                      </p:cBhvr>
                                      <p:to>
                                        <p:strVal val="visible"/>
                                      </p:to>
                                    </p:set>
                                    <p:anim calcmode="lin" valueType="num">
                                      <p:cBhvr>
                                        <p:cTn id="8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mohandes\Desktop\خلفيات بوربوينت\[세계여러나라] 만국기가랜더_만들기_미술활동_세계여러나라의상 도안모음 _ 네이버 블로그.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4460" y="956374"/>
            <a:ext cx="5673884" cy="5457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371598"/>
            <a:ext cx="813690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EG"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12- تخرج أخي من الجامعة، وجلس ينتظر وظيفة حكومية.</a:t>
            </a:r>
          </a:p>
        </p:txBody>
      </p:sp>
      <p:sp>
        <p:nvSpPr>
          <p:cNvPr id="5" name="TextBox 4"/>
          <p:cNvSpPr txBox="1"/>
          <p:nvPr/>
        </p:nvSpPr>
        <p:spPr>
          <a:xfrm>
            <a:off x="3112986" y="2408031"/>
            <a:ext cx="3436832" cy="2554545"/>
          </a:xfrm>
          <a:prstGeom prst="rect">
            <a:avLst/>
          </a:prstGeom>
          <a:noFill/>
        </p:spPr>
        <p:txBody>
          <a:bodyPr wrap="square" rtlCol="1">
            <a:spAutoFit/>
          </a:bodyPr>
          <a:lstStyle/>
          <a:p>
            <a:pPr algn="ctr"/>
            <a:r>
              <a:rPr lang="ar-EG"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أقدم مجموعة من الاقتراحات للاستفادة من وقته، واسثمار طاقاته ومهاراته إلى حين الحصول على وظيفة</a:t>
            </a:r>
            <a:endParaRPr lang="ar-E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286053075"/>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heel(8)">
                                      <p:cBhvr>
                                        <p:cTn id="13" dur="750"/>
                                        <p:tgtEl>
                                          <p:spTgt spid="6146"/>
                                        </p:tgtEl>
                                      </p:cBhvr>
                                    </p:animEffect>
                                  </p:childTnLst>
                                </p:cTn>
                              </p:par>
                            </p:childTnLst>
                          </p:cTn>
                        </p:par>
                        <p:par>
                          <p:cTn id="14" fill="hold">
                            <p:stCondLst>
                              <p:cond delay="1750"/>
                            </p:stCondLst>
                            <p:childTnLst>
                              <p:par>
                                <p:cTn id="15" presetID="21"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8)">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920880" cy="1077218"/>
          </a:xfrm>
          <a:prstGeom prst="rect">
            <a:avLst/>
          </a:prstGeom>
          <a:noFill/>
        </p:spPr>
        <p:txBody>
          <a:bodyPr wrap="square" rtlCol="1">
            <a:spAutoFit/>
          </a:bodyPr>
          <a:lstStyle/>
          <a:p>
            <a:pPr algn="ctr" rtl="1"/>
            <a:r>
              <a:rPr lang="ar-EG" sz="320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أتصفح موسوعة المملكة العربية السعودية للأطفال والناشئة، الجزء الرابع لأتعرف بعض المهن الشائعة في بلادي، ومنها:</a:t>
            </a:r>
            <a:endParaRPr lang="ar-EG" sz="3200" dirty="0">
              <a:solidFill>
                <a:srgbClr val="C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7179">
            <a:off x="2591345" y="1690151"/>
            <a:ext cx="3502106" cy="451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936389"/>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wipe(down)">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580112" y="476672"/>
            <a:ext cx="288032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200" b="1" dirty="0"/>
              <a:t>الكفايات المستهدفة</a:t>
            </a:r>
          </a:p>
        </p:txBody>
      </p:sp>
      <p:sp>
        <p:nvSpPr>
          <p:cNvPr id="5" name="مستطيل مستدير الزوايا 4"/>
          <p:cNvSpPr/>
          <p:nvPr/>
        </p:nvSpPr>
        <p:spPr>
          <a:xfrm>
            <a:off x="683568" y="1340768"/>
            <a:ext cx="777686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200" b="1" dirty="0"/>
              <a:t>سيكون المتعلم في نهاية الوحدة قادرًا –بمشيئة الله- على:</a:t>
            </a:r>
          </a:p>
        </p:txBody>
      </p:sp>
      <p:sp>
        <p:nvSpPr>
          <p:cNvPr id="6" name="مربع نص 5"/>
          <p:cNvSpPr txBox="1"/>
          <p:nvPr/>
        </p:nvSpPr>
        <p:spPr>
          <a:xfrm>
            <a:off x="683568" y="2636912"/>
            <a:ext cx="7776864" cy="3108543"/>
          </a:xfrm>
          <a:prstGeom prst="rect">
            <a:avLst/>
          </a:prstGeom>
          <a:noFill/>
        </p:spPr>
        <p:txBody>
          <a:bodyPr wrap="square" rtlCol="1">
            <a:spAutoFit/>
          </a:bodyPr>
          <a:lstStyle/>
          <a:p>
            <a:pPr marL="342900" indent="-342900" algn="justLow" rtl="1">
              <a:buFont typeface="Arial" panose="020B0604020202020204" pitchFamily="34" charset="0"/>
              <a:buChar char="•"/>
            </a:pPr>
            <a:r>
              <a:rPr lang="ar-EG" sz="2800" b="1" dirty="0"/>
              <a:t>فهم النصوص وتذوق ما فيها من صور جمالية وأساليب بلاغية.</a:t>
            </a:r>
          </a:p>
          <a:p>
            <a:pPr marL="342900" indent="-342900" algn="justLow" rtl="1">
              <a:buFont typeface="Arial" panose="020B0604020202020204" pitchFamily="34" charset="0"/>
              <a:buChar char="•"/>
            </a:pPr>
            <a:r>
              <a:rPr lang="ar-EG" sz="2800" b="1" dirty="0"/>
              <a:t>إغناء الرصيد اللغوي، واستعماله في التواصل الشفهي والكتابي.</a:t>
            </a:r>
          </a:p>
          <a:p>
            <a:pPr marL="342900" indent="-342900" algn="justLow" rtl="1">
              <a:buFont typeface="Arial" panose="020B0604020202020204" pitchFamily="34" charset="0"/>
              <a:buChar char="•"/>
            </a:pPr>
            <a:r>
              <a:rPr lang="ar-EG" sz="2800" b="1" dirty="0"/>
              <a:t>بناء فقرة محددة تتعلق بمجال (الحرف والمهن).</a:t>
            </a:r>
          </a:p>
          <a:p>
            <a:pPr marL="342900" indent="-342900" algn="justLow" rtl="1">
              <a:buFont typeface="Arial" panose="020B0604020202020204" pitchFamily="34" charset="0"/>
              <a:buChar char="•"/>
            </a:pPr>
            <a:r>
              <a:rPr lang="ar-EG" sz="2800" b="1" dirty="0"/>
              <a:t>ملء استمارة تسجيل.</a:t>
            </a:r>
          </a:p>
          <a:p>
            <a:pPr marL="342900" indent="-342900" algn="justLow" rtl="1">
              <a:buFont typeface="Arial" panose="020B0604020202020204" pitchFamily="34" charset="0"/>
              <a:buChar char="•"/>
            </a:pPr>
            <a:r>
              <a:rPr lang="ar-EG" sz="2800" b="1" dirty="0"/>
              <a:t>اكتساب آداب من سيرة النبي </a:t>
            </a:r>
            <a:r>
              <a:rPr lang="ar-EG" sz="2800" b="1" dirty="0">
                <a:sym typeface="AGA Arabesque" panose="05010101010101010101" pitchFamily="2" charset="2"/>
              </a:rPr>
              <a:t> وهديه.</a:t>
            </a:r>
          </a:p>
          <a:p>
            <a:pPr marL="342900" indent="-342900" algn="justLow" rtl="1">
              <a:buFont typeface="Arial" panose="020B0604020202020204" pitchFamily="34" charset="0"/>
              <a:buChar char="•"/>
            </a:pPr>
            <a:r>
              <a:rPr lang="ar-EG" sz="2800" b="1" dirty="0">
                <a:sym typeface="AGA Arabesque" panose="05010101010101010101" pitchFamily="2" charset="2"/>
              </a:rPr>
              <a:t>اكتساب قيم تتعلق بالإخلاص والمسؤولية.</a:t>
            </a:r>
            <a:endParaRPr lang="ar-EG" sz="2800" b="1" dirty="0"/>
          </a:p>
        </p:txBody>
      </p:sp>
    </p:spTree>
    <p:extLst>
      <p:ext uri="{BB962C8B-B14F-4D97-AF65-F5344CB8AC3E}">
        <p14:creationId xmlns:p14="http://schemas.microsoft.com/office/powerpoint/2010/main" val="3651922503"/>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randombar(horizontal)">
                                      <p:cBhvr>
                                        <p:cTn id="15" dur="500"/>
                                        <p:tgtEl>
                                          <p:spTgt spid="5">
                                            <p:bg/>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1" dur="500"/>
                                        <p:tgtEl>
                                          <p:spTgt spid="6">
                                            <p:txEl>
                                              <p:pRg st="2" end="2"/>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9" dur="500"/>
                                        <p:tgtEl>
                                          <p:spTgt spid="6">
                                            <p:txEl>
                                              <p:pRg st="4" end="4"/>
                                            </p:txEl>
                                          </p:spTgt>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1382">
            <a:off x="2483514" y="765874"/>
            <a:ext cx="4057054" cy="52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467567"/>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627784" y="404664"/>
            <a:ext cx="3888432" cy="1124744"/>
          </a:xfrm>
          <a:prstGeom prst="cloud">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3600" b="1" dirty="0"/>
              <a:t>مشروع الوحدة </a:t>
            </a:r>
          </a:p>
        </p:txBody>
      </p:sp>
      <p:sp>
        <p:nvSpPr>
          <p:cNvPr id="5" name="TextBox 4"/>
          <p:cNvSpPr txBox="1"/>
          <p:nvPr/>
        </p:nvSpPr>
        <p:spPr>
          <a:xfrm>
            <a:off x="264964" y="2060848"/>
            <a:ext cx="8182023" cy="4154984"/>
          </a:xfrm>
          <a:prstGeom prst="rect">
            <a:avLst/>
          </a:prstGeom>
          <a:noFill/>
        </p:spPr>
        <p:txBody>
          <a:bodyPr wrap="square" rtlCol="1">
            <a:spAutoFit/>
          </a:bodyPr>
          <a:lstStyle/>
          <a:p>
            <a:pPr algn="ctr" rtl="1"/>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أنجز مشروعي (الأنامل المبدعة)</a:t>
            </a:r>
          </a:p>
          <a:p>
            <a:pPr marL="285750" indent="-285750" algn="r" rtl="1">
              <a:buFont typeface="Arial" pitchFamily="34" charset="0"/>
              <a:buChar char="•"/>
            </a:pPr>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يقسم الطلاب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الطالبات مجموعات، كل مجموعة لها قائد يتقن حرفة معينة كالرسم أو الخط أو الأشغال الفنية.......................</a:t>
            </a:r>
          </a:p>
          <a:p>
            <a:pPr marL="285750" indent="-285750" algn="r" rtl="1">
              <a:buFont typeface="Arial" pitchFamily="34" charset="0"/>
              <a:buChar char="•"/>
            </a:pPr>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يقوم قائد المجموعة مدة دراسة الوحدة بتعريف الأعضاء الحرفة التي يتقنها، والتدريب عليها كلما وجدوا فرصة.</a:t>
            </a:r>
          </a:p>
          <a:p>
            <a:pPr marL="285750" indent="-285750" algn="r" rtl="1">
              <a:buFont typeface="Arial" pitchFamily="34" charset="0"/>
              <a:buChar char="•"/>
            </a:pPr>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في نهاية الوحدة يعرف القائد المجموعات الأخرى الحرفة التي درب الأعضاء عليها عن طريق الإجابة عن الأسئلة الآتية:</a:t>
            </a:r>
          </a:p>
          <a:p>
            <a:pPr algn="r" rtl="1"/>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ما الحرفة التي يتقنها قائد المجموعة؟ وكيف اكتسبها؟</a:t>
            </a:r>
          </a:p>
          <a:p>
            <a:pPr algn="r" rtl="1"/>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كم مرة اجتمع القائد بأعضاء المجموعة للتدريب؟</a:t>
            </a:r>
          </a:p>
          <a:p>
            <a:pPr algn="r" rtl="1"/>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 كم عضواً في المجموعة استطاع تعلم الحرفة من القائد ولو بقدر يسير؟</a:t>
            </a:r>
          </a:p>
          <a:p>
            <a:pPr algn="r" rtl="1"/>
            <a:r>
              <a:rPr lang="ar-EG"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ما العمل الذي أنتجه قائد المجموعة مع الأعضاء؟</a:t>
            </a:r>
          </a:p>
        </p:txBody>
      </p:sp>
    </p:spTree>
    <p:extLst>
      <p:ext uri="{BB962C8B-B14F-4D97-AF65-F5344CB8AC3E}">
        <p14:creationId xmlns:p14="http://schemas.microsoft.com/office/powerpoint/2010/main" val="3299355724"/>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anim calcmode="lin" valueType="num">
                                      <p:cBhvr>
                                        <p:cTn id="4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nodeType="after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1000"/>
                                        <p:tgtEl>
                                          <p:spTgt spid="5">
                                            <p:txEl>
                                              <p:pRg st="6" end="6"/>
                                            </p:txEl>
                                          </p:spTgt>
                                        </p:tgtEl>
                                      </p:cBhvr>
                                    </p:animEffect>
                                    <p:anim calcmode="lin" valueType="num">
                                      <p:cBhvr>
                                        <p:cTn id="5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nodeType="after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632" y="2348880"/>
            <a:ext cx="6514212" cy="1785950"/>
          </a:xfrm>
        </p:spPr>
        <p:txBody>
          <a:bodyPr rtlCol="1">
            <a:noAutofit/>
            <a:scene3d>
              <a:camera prst="orthographicFront"/>
              <a:lightRig rig="threePt" dir="t"/>
            </a:scene3d>
            <a:sp3d extrusionH="57150">
              <a:bevelT w="38100" h="38100"/>
            </a:sp3d>
          </a:bodyPr>
          <a:lstStyle/>
          <a:p>
            <a:pPr eaLnBrk="1" fontAlgn="auto" hangingPunct="1">
              <a:spcAft>
                <a:spcPts val="0"/>
              </a:spcAft>
              <a:defRPr/>
            </a:pPr>
            <a:r>
              <a:rPr lang="ar-EG" sz="11500" b="1" dirty="0">
                <a:ln w="12700">
                  <a:solidFill>
                    <a:schemeClr val="bg1"/>
                  </a:solidFill>
                  <a:prstDash val="solid"/>
                </a:ln>
                <a:gradFill>
                  <a:gsLst>
                    <a:gs pos="0">
                      <a:srgbClr val="FFF200"/>
                    </a:gs>
                    <a:gs pos="45000">
                      <a:srgbClr val="FF7A00"/>
                    </a:gs>
                    <a:gs pos="70000">
                      <a:srgbClr val="FF0300"/>
                    </a:gs>
                    <a:gs pos="100000">
                      <a:srgbClr val="4D0808"/>
                    </a:gs>
                  </a:gsLst>
                  <a:lin ang="5400000" scaled="0"/>
                </a:gradFill>
                <a:effectLst>
                  <a:glow rad="63500">
                    <a:schemeClr val="accent2">
                      <a:satMod val="175000"/>
                      <a:alpha val="40000"/>
                    </a:schemeClr>
                  </a:glow>
                  <a:outerShdw blurRad="41275" dist="20320" dir="1800000" algn="tl" rotWithShape="0">
                    <a:srgbClr val="000000">
                      <a:alpha val="40000"/>
                    </a:srgbClr>
                  </a:outerShdw>
                </a:effectLst>
                <a:cs typeface="+mn-cs"/>
              </a:rPr>
              <a:t>مَدْخَلُ الوحْدَة</a:t>
            </a:r>
          </a:p>
        </p:txBody>
      </p:sp>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مدخل الوحد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خطط انسيابي: معالجة متعاقبة 12"/>
          <p:cNvSpPr/>
          <p:nvPr/>
        </p:nvSpPr>
        <p:spPr>
          <a:xfrm>
            <a:off x="5000628" y="4214818"/>
            <a:ext cx="3531812" cy="1821705"/>
          </a:xfrm>
          <a:prstGeom prst="flowChartAlternateProcess">
            <a:avLst/>
          </a:prstGeom>
          <a:gradFill>
            <a:gsLst>
              <a:gs pos="0">
                <a:srgbClr val="03D4A8"/>
              </a:gs>
              <a:gs pos="25000">
                <a:srgbClr val="21D6E0"/>
              </a:gs>
              <a:gs pos="75000">
                <a:srgbClr val="0087E6"/>
              </a:gs>
              <a:gs pos="100000">
                <a:srgbClr val="005CBF"/>
              </a:gs>
            </a:gsLst>
            <a:lin ang="5400000" scaled="0"/>
          </a:gra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2" name="عنوان 1"/>
          <p:cNvSpPr>
            <a:spLocks noGrp="1"/>
          </p:cNvSpPr>
          <p:nvPr>
            <p:ph type="title"/>
          </p:nvPr>
        </p:nvSpPr>
        <p:spPr>
          <a:xfrm>
            <a:off x="2035939" y="696928"/>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9"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11" name="مربع نص 10"/>
          <p:cNvSpPr txBox="1">
            <a:spLocks noChangeArrowheads="1"/>
          </p:cNvSpPr>
          <p:nvPr/>
        </p:nvSpPr>
        <p:spPr bwMode="auto">
          <a:xfrm>
            <a:off x="4860032" y="4572000"/>
            <a:ext cx="3714750" cy="1016000"/>
          </a:xfrm>
          <a:prstGeom prst="rect">
            <a:avLst/>
          </a:prstGeom>
          <a:noFill/>
          <a:ln w="9525">
            <a:noFill/>
            <a:miter lim="800000"/>
            <a:headEnd/>
            <a:tailEnd/>
          </a:ln>
        </p:spPr>
        <p:txBody>
          <a:bodyPr>
            <a:spAutoFit/>
          </a:bodyPr>
          <a:lstStyle/>
          <a:p>
            <a:pPr algn="ctr" rtl="1"/>
            <a:r>
              <a:rPr lang="ar-EG" sz="6000" b="1" dirty="0">
                <a:solidFill>
                  <a:schemeClr val="bg1"/>
                </a:solidFill>
                <a:latin typeface="Calibri" pitchFamily="34" charset="0"/>
              </a:rPr>
              <a:t>صَانِعُ الفَخَّارِ</a:t>
            </a:r>
          </a:p>
        </p:txBody>
      </p:sp>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7192" y="1772816"/>
            <a:ext cx="4000528" cy="3035862"/>
          </a:xfrm>
          <a:prstGeom prst="rect">
            <a:avLst/>
          </a:prstGeom>
          <a:noFill/>
          <a:ln w="9525">
            <a:noFill/>
            <a:miter lim="800000"/>
            <a:headEnd/>
            <a:tailEnd/>
          </a:ln>
          <a:effectLst/>
        </p:spPr>
      </p:pic>
    </p:spTree>
    <p:extLst>
      <p:ext uri="{BB962C8B-B14F-4D97-AF65-F5344CB8AC3E}">
        <p14:creationId xmlns:p14="http://schemas.microsoft.com/office/powerpoint/2010/main" val="592905447"/>
      </p:ext>
    </p:extLst>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انظر الى الصور.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box(in)">
                                      <p:cBhvr>
                                        <p:cTn id="18" dur="500"/>
                                        <p:tgtEl>
                                          <p:spTgt spid="3082"/>
                                        </p:tgtEl>
                                      </p:cBhvr>
                                    </p:animEffect>
                                  </p:childTnLst>
                                  <p:subTnLst>
                                    <p:audio>
                                      <p:cMediaNode>
                                        <p:cTn display="0" masterRel="sameClick">
                                          <p:stCondLst>
                                            <p:cond evt="begin" delay="0">
                                              <p:tn val="16"/>
                                            </p:cond>
                                          </p:stCondLst>
                                          <p:endCondLst>
                                            <p:cond evt="onStopAudio" delay="0">
                                              <p:tgtEl>
                                                <p:sldTgt/>
                                              </p:tgtEl>
                                            </p:cond>
                                          </p:endCondLst>
                                        </p:cTn>
                                        <p:tgtEl>
                                          <p:sndTgt r:embed="rId4" name="breeze.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whoosh.wav"/>
                                        </p:tgtEl>
                                      </p:cMediaNode>
                                    </p:audio>
                                  </p:subTnLst>
                                </p:cTn>
                              </p:par>
                              <p:par>
                                <p:cTn id="26" presetID="3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450" decel="100000" fill="hold"/>
                                        <p:tgtEl>
                                          <p:spTgt spid="11"/>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صانع الفخ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4552613" y="4280408"/>
            <a:ext cx="3857652" cy="1821705"/>
          </a:xfrm>
          <a:prstGeom prst="flowChartAlternateProcess">
            <a:avLst/>
          </a:prstGeom>
          <a:gradFill>
            <a:gsLst>
              <a:gs pos="0">
                <a:srgbClr val="FFEFD1"/>
              </a:gs>
              <a:gs pos="64999">
                <a:srgbClr val="F0EBD5"/>
              </a:gs>
              <a:gs pos="100000">
                <a:srgbClr val="D1C39F"/>
              </a:gs>
            </a:gsLst>
            <a:lin ang="5400000" scaled="0"/>
          </a:gra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4102" name="عنوان 1"/>
          <p:cNvSpPr>
            <a:spLocks noGrp="1"/>
          </p:cNvSpPr>
          <p:nvPr>
            <p:ph type="title"/>
          </p:nvPr>
        </p:nvSpPr>
        <p:spPr>
          <a:xfrm>
            <a:off x="1907704" y="712790"/>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7"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8" name="مربع نص 7"/>
          <p:cNvSpPr txBox="1">
            <a:spLocks noChangeArrowheads="1"/>
          </p:cNvSpPr>
          <p:nvPr/>
        </p:nvSpPr>
        <p:spPr bwMode="auto">
          <a:xfrm>
            <a:off x="4676051" y="4681182"/>
            <a:ext cx="3714750" cy="1016000"/>
          </a:xfrm>
          <a:prstGeom prst="rect">
            <a:avLst/>
          </a:prstGeom>
          <a:noFill/>
          <a:ln w="9525">
            <a:noFill/>
            <a:miter lim="800000"/>
            <a:headEnd/>
            <a:tailEnd/>
          </a:ln>
        </p:spPr>
        <p:txBody>
          <a:bodyPr>
            <a:spAutoFit/>
          </a:bodyPr>
          <a:lstStyle/>
          <a:p>
            <a:pPr algn="ctr" rtl="1">
              <a:defRPr/>
            </a:pPr>
            <a:r>
              <a:rPr lang="ar-EG" sz="6000" b="1" dirty="0">
                <a:solidFill>
                  <a:schemeClr val="accent4">
                    <a:lumMod val="50000"/>
                  </a:schemeClr>
                </a:solidFill>
                <a:latin typeface="Calibri" pitchFamily="34" charset="0"/>
                <a:cs typeface="Arial" pitchFamily="34" charset="0"/>
              </a:rPr>
              <a:t>النَــــــجَّار</a:t>
            </a:r>
          </a:p>
        </p:txBody>
      </p:sp>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1059" y="1581152"/>
            <a:ext cx="3961554" cy="2853505"/>
          </a:xfrm>
          <a:prstGeom prst="rect">
            <a:avLst/>
          </a:prstGeom>
          <a:noFill/>
          <a:ln w="9525">
            <a:noFill/>
            <a:miter lim="800000"/>
            <a:headEnd/>
            <a:tailEnd/>
          </a:ln>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 presetClass="entr" presetSubtype="16" fill="hold"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ox(in)">
                                      <p:cBhvr>
                                        <p:cTn id="7" dur="500"/>
                                        <p:tgtEl>
                                          <p:spTgt spid="4106"/>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450" decel="100000" fill="hold"/>
                                        <p:tgtEl>
                                          <p:spTgt spid="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النج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p:cNvSpPr/>
          <p:nvPr/>
        </p:nvSpPr>
        <p:spPr>
          <a:xfrm>
            <a:off x="4714876" y="3857628"/>
            <a:ext cx="3857652" cy="1821705"/>
          </a:xfrm>
          <a:prstGeom prst="flowChartAlternateProcess">
            <a:avLst/>
          </a:prstGeom>
          <a:gradFill>
            <a:gsLst>
              <a:gs pos="0">
                <a:srgbClr val="5E9EFF"/>
              </a:gs>
              <a:gs pos="39999">
                <a:srgbClr val="85C2FF"/>
              </a:gs>
              <a:gs pos="70000">
                <a:srgbClr val="C4D6EB"/>
              </a:gs>
              <a:gs pos="100000">
                <a:srgbClr val="FFEBFA"/>
              </a:gs>
            </a:gsLst>
            <a:lin ang="5400000" scaled="0"/>
          </a:gradFill>
          <a:ln/>
        </p:spPr>
        <p:style>
          <a:lnRef idx="0">
            <a:schemeClr val="accent6"/>
          </a:lnRef>
          <a:fillRef idx="3">
            <a:schemeClr val="accent6"/>
          </a:fillRef>
          <a:effectRef idx="3">
            <a:schemeClr val="accent6"/>
          </a:effectRef>
          <a:fontRef idx="minor">
            <a:schemeClr val="lt1"/>
          </a:fontRef>
        </p:style>
        <p:txBody>
          <a:bodyPr rtlCol="1" anchor="ctr"/>
          <a:lstStyle/>
          <a:p>
            <a:pPr algn="ctr">
              <a:defRPr/>
            </a:pPr>
            <a:endParaRPr lang="ar-EG" dirty="0"/>
          </a:p>
        </p:txBody>
      </p:sp>
      <p:sp>
        <p:nvSpPr>
          <p:cNvPr id="5126" name="عنوان 1"/>
          <p:cNvSpPr>
            <a:spLocks noGrp="1"/>
          </p:cNvSpPr>
          <p:nvPr>
            <p:ph type="title"/>
          </p:nvPr>
        </p:nvSpPr>
        <p:spPr>
          <a:xfrm>
            <a:off x="2051720" y="733611"/>
            <a:ext cx="5643562" cy="868362"/>
          </a:xfrm>
        </p:spPr>
        <p:txBody>
          <a:bodyPr/>
          <a:lstStyle/>
          <a:p>
            <a:pPr algn="r" eaLnBrk="1" hangingPunct="1"/>
            <a:r>
              <a:rPr lang="ar-EG" sz="4000" b="1" dirty="0">
                <a:solidFill>
                  <a:srgbClr val="0070C0"/>
                </a:solidFill>
              </a:rPr>
              <a:t>أنْظُرُ إلى الصُّور، وأُسَمِّي صَاحِبَ المِهْنَة في كُلِّ مِنها:</a:t>
            </a:r>
          </a:p>
        </p:txBody>
      </p:sp>
      <p:sp>
        <p:nvSpPr>
          <p:cNvPr id="7" name="عنوان 1"/>
          <p:cNvSpPr txBox="1">
            <a:spLocks/>
          </p:cNvSpPr>
          <p:nvPr/>
        </p:nvSpPr>
        <p:spPr>
          <a:xfrm>
            <a:off x="7858148" y="712790"/>
            <a:ext cx="571504" cy="501632"/>
          </a:xfrm>
          <a:prstGeom prst="rect">
            <a:avLst/>
          </a:prstGeom>
        </p:spPr>
        <p:txBody>
          <a:bodyPr rtlCol="1" anchor="ctr"/>
          <a:lstStyle/>
          <a:p>
            <a:pPr algn="ctr" rtl="1" fontAlgn="auto">
              <a:spcAft>
                <a:spcPts val="0"/>
              </a:spcAft>
              <a:defRPr/>
            </a:pP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1</a:t>
            </a:r>
          </a:p>
        </p:txBody>
      </p:sp>
      <p:sp>
        <p:nvSpPr>
          <p:cNvPr id="8" name="مربع نص 7"/>
          <p:cNvSpPr txBox="1">
            <a:spLocks noChangeArrowheads="1"/>
          </p:cNvSpPr>
          <p:nvPr/>
        </p:nvSpPr>
        <p:spPr bwMode="auto">
          <a:xfrm>
            <a:off x="4714875" y="4214813"/>
            <a:ext cx="3714750" cy="1016000"/>
          </a:xfrm>
          <a:prstGeom prst="rect">
            <a:avLst/>
          </a:prstGeom>
          <a:noFill/>
          <a:ln w="9525">
            <a:noFill/>
            <a:miter lim="800000"/>
            <a:headEnd/>
            <a:tailEnd/>
          </a:ln>
        </p:spPr>
        <p:txBody>
          <a:bodyPr>
            <a:spAutoFit/>
          </a:bodyPr>
          <a:lstStyle/>
          <a:p>
            <a:pPr algn="ctr" rtl="1"/>
            <a:r>
              <a:rPr lang="ar-EG" sz="6000" b="1">
                <a:solidFill>
                  <a:srgbClr val="C00000"/>
                </a:solidFill>
                <a:latin typeface="Calibri" pitchFamily="34" charset="0"/>
              </a:rPr>
              <a:t>الخَيَّاطٌ</a:t>
            </a:r>
          </a:p>
        </p:txBody>
      </p:sp>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3568" y="2132856"/>
            <a:ext cx="3888404" cy="2433172"/>
          </a:xfrm>
          <a:prstGeom prst="rect">
            <a:avLst/>
          </a:prstGeom>
          <a:noFill/>
          <a:ln w="9525">
            <a:noFill/>
            <a:miter lim="800000"/>
            <a:headEnd/>
            <a:tailEnd/>
          </a:ln>
          <a:effectLst/>
        </p:spPr>
      </p:pic>
    </p:spTree>
  </p:cSld>
  <p:clrMapOvr>
    <a:masterClrMapping/>
  </p:clrMapOvr>
  <p:transition>
    <p:wheel/>
    <p:sndAc>
      <p:stSnd>
        <p:snd r:embed="rId2" name="وار واار.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ox(in)">
                                      <p:cBhvr>
                                        <p:cTn id="7" dur="500"/>
                                        <p:tgtEl>
                                          <p:spTgt spid="5130"/>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450" decel="100000" fill="hold"/>
                                        <p:tgtEl>
                                          <p:spTgt spid="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الخياط.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10292</TotalTime>
  <Words>1851</Words>
  <Application>Microsoft Office PowerPoint</Application>
  <PresentationFormat>عرض على الشاشة (4:3)</PresentationFormat>
  <Paragraphs>298</Paragraphs>
  <Slides>51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51</vt:i4>
      </vt:variant>
    </vt:vector>
  </HeadingPairs>
  <TitlesOfParts>
    <vt:vector size="55" baseType="lpstr">
      <vt:lpstr>Arial</vt:lpstr>
      <vt:lpstr>Calibri</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مَدْخَلُ الوحْدَة</vt:lpstr>
      <vt:lpstr>أنْظُرُ إلى الصُّور، وأُسَمِّي صَاحِبَ المِهْنَة في كُلِّ مِنها:</vt:lpstr>
      <vt:lpstr>أنْظُرُ إلى الصُّور، وأُسَمِّي صَاحِبَ المِهْنَة في كُلِّ مِنها:</vt:lpstr>
      <vt:lpstr>أنْظُرُ إلى الصُّور، وأُسَمِّي صَاحِبَ المِهْنَة في كُلِّ مِنها:</vt:lpstr>
      <vt:lpstr>أنْظُرُ إلى الصُّور، وأُسَمِّي صَاحِبَ المِهْنَة في كُلِّ مِنها:</vt:lpstr>
      <vt:lpstr>أنْظُرُ إلى الصُّور، وأُسَمِّي صَاحِبَ المِهْنَة في كُلِّ مِنها:</vt:lpstr>
      <vt:lpstr>أنْظُرُ إلى الصُّور، وأُسَمِّي صَاحِبَ المِهْنَة في كُلِّ مِنها: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الجميلة - للصف الرابع الابتدائي - الفصل الدراسي الثاني كتاب الطالب الوحدة الثامنة</dc:title>
  <dc:creator>R&amp;M</dc:creator>
  <cp:lastModifiedBy>Eman Adel</cp:lastModifiedBy>
  <cp:revision>747</cp:revision>
  <dcterms:created xsi:type="dcterms:W3CDTF">2010-11-30T14:34:05Z</dcterms:created>
  <dcterms:modified xsi:type="dcterms:W3CDTF">2020-11-29T10:19:08Z</dcterms:modified>
</cp:coreProperties>
</file>