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60" r:id="rId2"/>
    <p:sldId id="258" r:id="rId3"/>
    <p:sldId id="280" r:id="rId4"/>
    <p:sldId id="261" r:id="rId5"/>
    <p:sldId id="262" r:id="rId6"/>
    <p:sldId id="281" r:id="rId7"/>
    <p:sldId id="263" r:id="rId8"/>
    <p:sldId id="264" r:id="rId9"/>
    <p:sldId id="265" r:id="rId10"/>
    <p:sldId id="266" r:id="rId11"/>
    <p:sldId id="282" r:id="rId12"/>
    <p:sldId id="267" r:id="rId13"/>
    <p:sldId id="268" r:id="rId14"/>
    <p:sldId id="269" r:id="rId15"/>
    <p:sldId id="283" r:id="rId16"/>
    <p:sldId id="270" r:id="rId17"/>
    <p:sldId id="284" r:id="rId18"/>
    <p:sldId id="285" r:id="rId19"/>
    <p:sldId id="271" r:id="rId20"/>
    <p:sldId id="286" r:id="rId21"/>
    <p:sldId id="272" r:id="rId22"/>
    <p:sldId id="275" r:id="rId23"/>
    <p:sldId id="273" r:id="rId24"/>
    <p:sldId id="287" r:id="rId25"/>
    <p:sldId id="274" r:id="rId26"/>
    <p:sldId id="276" r:id="rId27"/>
    <p:sldId id="293" r:id="rId28"/>
    <p:sldId id="277" r:id="rId29"/>
    <p:sldId id="288" r:id="rId30"/>
    <p:sldId id="278" r:id="rId31"/>
    <p:sldId id="289" r:id="rId32"/>
    <p:sldId id="279" r:id="rId33"/>
    <p:sldId id="291" r:id="rId34"/>
    <p:sldId id="290" r:id="rId35"/>
    <p:sldId id="292" r:id="rId3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5FF"/>
    <a:srgbClr val="FFCC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5" autoAdjust="0"/>
    <p:restoredTop sz="94660"/>
  </p:normalViewPr>
  <p:slideViewPr>
    <p:cSldViewPr>
      <p:cViewPr varScale="1">
        <p:scale>
          <a:sx n="66" d="100"/>
          <a:sy n="66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CBC4-C877-42C8-B6A9-260935017A8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52-23C8-44FC-B315-B5A6F50CE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4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52-23C8-44FC-B315-B5A6F50CE8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672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466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87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314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0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30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4160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7206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79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8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88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D282-45E0-4DD4-BA4F-9C7F4E6A080A}" type="datetimeFigureOut">
              <a:rPr lang="ar-EG" smtClean="0"/>
              <a:t>14/04/1442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7AB4-D11C-42A8-93BC-953814654A8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287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277A87-6B7C-4FC8-AA92-FFFB860F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4" l="0" r="99648">
                        <a14:foregroundMark x1="77113" y1="22353" x2="77113" y2="22353"/>
                        <a14:foregroundMark x1="58451" y1="23333" x2="58451" y2="23333"/>
                        <a14:foregroundMark x1="74296" y1="12549" x2="74296" y2="12549"/>
                        <a14:foregroundMark x1="94014" y1="73725" x2="94014" y2="73725"/>
                        <a14:foregroundMark x1="65845" y1="92549" x2="65845" y2="92549"/>
                        <a14:foregroundMark x1="85387" y1="95882" x2="85387" y2="95882"/>
                        <a14:foregroundMark x1="36796" y1="86471" x2="36796" y2="8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55399">
            <a:off x="1616630" y="457117"/>
            <a:ext cx="5819745" cy="501242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20654414">
            <a:off x="2727736" y="1677051"/>
            <a:ext cx="3869697" cy="286232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مراجعة مكتسباتي السابقة </a:t>
            </a:r>
          </a:p>
        </p:txBody>
      </p:sp>
    </p:spTree>
    <p:extLst>
      <p:ext uri="{BB962C8B-B14F-4D97-AF65-F5344CB8AC3E}">
        <p14:creationId xmlns:p14="http://schemas.microsoft.com/office/powerpoint/2010/main" val="40133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007" y="581779"/>
            <a:ext cx="734481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</a:rPr>
              <a:t>4- أستخرج من النص فعلين (ماضيين ومضارعين وأمرين) وأضعها في جمل مفيدة: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8801"/>
              </p:ext>
            </p:extLst>
          </p:nvPr>
        </p:nvGraphicFramePr>
        <p:xfrm>
          <a:off x="828053" y="2276872"/>
          <a:ext cx="7524328" cy="325613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47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37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cap="none" spc="100" dirty="0">
                          <a:ln w="18000">
                            <a:solidFill>
                              <a:schemeClr val="accent1">
                                <a:satMod val="200000"/>
                                <a:tint val="72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الماضي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cap="none" spc="100" dirty="0">
                          <a:ln w="18000">
                            <a:solidFill>
                              <a:schemeClr val="accent1">
                                <a:satMod val="200000"/>
                                <a:tint val="72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المضارع</a:t>
                      </a:r>
                      <a:endParaRPr lang="ar-E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cap="none" spc="100" dirty="0">
                          <a:ln w="18000">
                            <a:solidFill>
                              <a:schemeClr val="accent1">
                                <a:satMod val="200000"/>
                                <a:tint val="72000"/>
                              </a:schemeClr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/>
                        </a:rPr>
                        <a:t>الأمر</a:t>
                      </a:r>
                      <a:endParaRPr lang="ar-E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379">
                <a:tc>
                  <a:txBody>
                    <a:bodyPr/>
                    <a:lstStyle/>
                    <a:p>
                      <a:pPr rtl="1"/>
                      <a:endParaRPr lang="ar-EG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379">
                <a:tc>
                  <a:txBody>
                    <a:bodyPr/>
                    <a:lstStyle/>
                    <a:p>
                      <a:pPr rtl="1"/>
                      <a:endParaRPr lang="ar-EG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32648" y="3428146"/>
            <a:ext cx="24945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اجتمع المسلمون للصلاة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8632" y="4491117"/>
            <a:ext cx="28438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فكَّر الطالب فاستنتج حل المسألة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0848" y="3442988"/>
            <a:ext cx="3131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أفكر في نعم الله العظيمة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7910" y="4491117"/>
            <a:ext cx="25067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العدَّاء يجري مسافات طويلة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568" y="3418404"/>
            <a:ext cx="3131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وضح ماتريد طلبه بالتفصيل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3487" y="4491117"/>
            <a:ext cx="23188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تزعج المريض عند زيارته</a:t>
            </a:r>
          </a:p>
        </p:txBody>
      </p:sp>
    </p:spTree>
    <p:extLst>
      <p:ext uri="{BB962C8B-B14F-4D97-AF65-F5344CB8AC3E}">
        <p14:creationId xmlns:p14="http://schemas.microsoft.com/office/powerpoint/2010/main" val="29194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492896"/>
            <a:ext cx="799288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الفعل الماضي: </a:t>
            </a:r>
            <a:r>
              <a:rPr lang="ar-EG" sz="3200" b="1" dirty="0">
                <a:ln w="11430"/>
                <a:solidFill>
                  <a:srgbClr val="002060"/>
                </a:solidFill>
              </a:rPr>
              <a:t>هو ما دل علي حدث وقع في الزمن الماضي.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87FD957-E10C-417E-AE6F-440077EE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foregroundMark x1="82527" y1="9816" x2="82527" y2="9816"/>
                        <a14:foregroundMark x1="31201" y1="10838" x2="31201" y2="10838"/>
                        <a14:foregroundMark x1="25273" y1="13088" x2="25273" y2="13088"/>
                        <a14:foregroundMark x1="82839" y1="86912" x2="82839" y2="86912"/>
                        <a14:foregroundMark x1="75039" y1="88548" x2="75039" y2="885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764705"/>
            <a:ext cx="6151109" cy="1224136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2183255" y="899719"/>
            <a:ext cx="504055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أتذكر ما درسته  في الفصل الدراسي الأول عن أنواع الأفعال من حيث الزمن: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539553" y="3645024"/>
            <a:ext cx="7992888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الفعل المضارع: </a:t>
            </a:r>
            <a:r>
              <a:rPr lang="ar-EG" sz="3200" b="1" dirty="0">
                <a:ln w="11430"/>
                <a:solidFill>
                  <a:srgbClr val="002060"/>
                </a:solidFill>
              </a:rPr>
              <a:t>هو ما دل على حدث يقع في الزمن الحاضر أو المستقبل.   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1023681" y="5085184"/>
            <a:ext cx="7436751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فعل الأمر: </a:t>
            </a:r>
            <a:r>
              <a:rPr lang="ar-EG" sz="3200" b="1" dirty="0">
                <a:ln w="11430"/>
                <a:solidFill>
                  <a:srgbClr val="002060"/>
                </a:solidFill>
              </a:rPr>
              <a:t>هو ما دل على طلب وقوع الفعل من الفاعل المخاطب.</a:t>
            </a:r>
          </a:p>
        </p:txBody>
      </p:sp>
    </p:spTree>
    <p:extLst>
      <p:ext uri="{BB962C8B-B14F-4D97-AF65-F5344CB8AC3E}">
        <p14:creationId xmlns:p14="http://schemas.microsoft.com/office/powerpoint/2010/main" val="19219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69604"/>
            <a:ext cx="57961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5- أستفيد من النص؛ لأملأ الحقول الآتية بما يناسبها: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74285"/>
              </p:ext>
            </p:extLst>
          </p:nvPr>
        </p:nvGraphicFramePr>
        <p:xfrm>
          <a:off x="3473624" y="2060848"/>
          <a:ext cx="5048854" cy="1642698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252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34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مفرد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جمع</a:t>
                      </a:r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349"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71932"/>
              </p:ext>
            </p:extLst>
          </p:nvPr>
        </p:nvGraphicFramePr>
        <p:xfrm>
          <a:off x="854087" y="3972488"/>
          <a:ext cx="5048854" cy="1642698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252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34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أسلوب نهي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أسلوب نفي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349"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64288" y="2988241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مكتبة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6016" y="2968124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مكتبات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9872" y="4925216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لا تفكر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4932457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70C0"/>
                </a:solidFill>
              </a:rPr>
              <a:t>لا نفكر</a:t>
            </a:r>
          </a:p>
        </p:txBody>
      </p:sp>
    </p:spTree>
    <p:extLst>
      <p:ext uri="{BB962C8B-B14F-4D97-AF65-F5344CB8AC3E}">
        <p14:creationId xmlns:p14="http://schemas.microsoft.com/office/powerpoint/2010/main" val="28005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920" y="476672"/>
            <a:ext cx="741682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solidFill>
                  <a:srgbClr val="0070C0"/>
                </a:solidFill>
              </a:rPr>
              <a:t>6- أصنف الكلمات الملونة في النص السابق حسب نوع الحرف الأخير كما في الجدول الآتي: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7145"/>
              </p:ext>
            </p:extLst>
          </p:nvPr>
        </p:nvGraphicFramePr>
        <p:xfrm>
          <a:off x="971600" y="2324178"/>
          <a:ext cx="7260584" cy="3386982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2341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3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كلمات تنتهي بتاء</a:t>
                      </a:r>
                      <a:r>
                        <a:rPr lang="ar-EG" sz="2800" baseline="0" dirty="0"/>
                        <a:t> مفتوحة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كلمات تنتهي بتاء مربوطة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كلمات تنتهي</a:t>
                      </a:r>
                      <a:r>
                        <a:rPr lang="ar-EG" sz="2800" baseline="0" dirty="0"/>
                        <a:t> بهاء</a:t>
                      </a:r>
                      <a:endParaRPr lang="ar-E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34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32956" y="3360649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كلمات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9852" y="4201924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فقرات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9852" y="4994012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مخلوقات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212" y="3409836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مكتبة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7212" y="4201924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العربية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7212" y="4981359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صوتية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3409836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عمه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4187293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عزوفه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7094" y="4994012"/>
            <a:ext cx="2016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عليه</a:t>
            </a:r>
          </a:p>
        </p:txBody>
      </p:sp>
    </p:spTree>
    <p:extLst>
      <p:ext uri="{BB962C8B-B14F-4D97-AF65-F5344CB8AC3E}">
        <p14:creationId xmlns:p14="http://schemas.microsoft.com/office/powerpoint/2010/main" val="13311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3891" y="476276"/>
            <a:ext cx="6048672" cy="8695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أتعامل مع الكلمات التي دخلت عليها  (ال) وأملأ الحقول بما يناسب النموذج الآتي: 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7039841" y="410870"/>
            <a:ext cx="1224136" cy="980728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ثانياً</a:t>
            </a:r>
            <a:endParaRPr lang="ar-EG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74252"/>
              </p:ext>
            </p:extLst>
          </p:nvPr>
        </p:nvGraphicFramePr>
        <p:xfrm>
          <a:off x="2483768" y="1556792"/>
          <a:ext cx="3984105" cy="440826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32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rgbClr val="FF0000"/>
                          </a:solidFill>
                        </a:rPr>
                        <a:t>لبن</a:t>
                      </a:r>
                      <a:endParaRPr lang="ar-E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rgbClr val="FF0000"/>
                          </a:solidFill>
                        </a:rPr>
                        <a:t>اللبن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>
                          <a:solidFill>
                            <a:srgbClr val="FF0000"/>
                          </a:solidFill>
                        </a:rPr>
                        <a:t>الألبان</a:t>
                      </a:r>
                      <a:endParaRPr lang="ar-E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لفظ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اللحم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اللائمون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لبيب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اللحد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لص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97107" y="2257708"/>
            <a:ext cx="7377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اللفظ</a:t>
            </a:r>
            <a:endParaRPr lang="ar-EG" dirty="0"/>
          </a:p>
        </p:txBody>
      </p:sp>
      <p:sp>
        <p:nvSpPr>
          <p:cNvPr id="9" name="TextBox 8"/>
          <p:cNvSpPr txBox="1"/>
          <p:nvPr/>
        </p:nvSpPr>
        <p:spPr>
          <a:xfrm>
            <a:off x="2729304" y="2247541"/>
            <a:ext cx="9124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الألفاظ</a:t>
            </a:r>
            <a:endParaRPr lang="ar-EG" dirty="0"/>
          </a:p>
        </p:txBody>
      </p:sp>
      <p:sp>
        <p:nvSpPr>
          <p:cNvPr id="10" name="TextBox 9"/>
          <p:cNvSpPr txBox="1"/>
          <p:nvPr/>
        </p:nvSpPr>
        <p:spPr>
          <a:xfrm>
            <a:off x="5535482" y="2833275"/>
            <a:ext cx="58702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لحم</a:t>
            </a:r>
            <a:endParaRPr lang="ar-EG" dirty="0"/>
          </a:p>
        </p:txBody>
      </p:sp>
      <p:sp>
        <p:nvSpPr>
          <p:cNvPr id="11" name="TextBox 10"/>
          <p:cNvSpPr txBox="1"/>
          <p:nvPr/>
        </p:nvSpPr>
        <p:spPr>
          <a:xfrm>
            <a:off x="2723466" y="2833275"/>
            <a:ext cx="9124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اللحوم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3501008"/>
            <a:ext cx="68640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لائم </a:t>
            </a:r>
            <a:endParaRPr lang="ar-EG" dirty="0"/>
          </a:p>
        </p:txBody>
      </p:sp>
      <p:sp>
        <p:nvSpPr>
          <p:cNvPr id="13" name="TextBox 12"/>
          <p:cNvSpPr txBox="1"/>
          <p:nvPr/>
        </p:nvSpPr>
        <p:spPr>
          <a:xfrm>
            <a:off x="4106223" y="3494276"/>
            <a:ext cx="77296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اللائم</a:t>
            </a:r>
            <a:endParaRPr lang="ar-EG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4077072"/>
            <a:ext cx="86113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اللبيب</a:t>
            </a:r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2553779" y="4149080"/>
            <a:ext cx="108234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اللبيبون</a:t>
            </a:r>
            <a:endParaRPr lang="ar-EG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777988"/>
            <a:ext cx="6799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لحد </a:t>
            </a:r>
            <a:endParaRPr lang="ar-EG" dirty="0"/>
          </a:p>
        </p:txBody>
      </p:sp>
      <p:sp>
        <p:nvSpPr>
          <p:cNvPr id="17" name="TextBox 16"/>
          <p:cNvSpPr txBox="1"/>
          <p:nvPr/>
        </p:nvSpPr>
        <p:spPr>
          <a:xfrm>
            <a:off x="2700844" y="4797329"/>
            <a:ext cx="9060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اللحود</a:t>
            </a:r>
            <a:endParaRPr lang="ar-EG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5354052"/>
            <a:ext cx="81464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اللص</a:t>
            </a:r>
            <a:endParaRPr lang="ar-EG" dirty="0"/>
          </a:p>
        </p:txBody>
      </p:sp>
      <p:sp>
        <p:nvSpPr>
          <p:cNvPr id="19" name="TextBox 18"/>
          <p:cNvSpPr txBox="1"/>
          <p:nvPr/>
        </p:nvSpPr>
        <p:spPr>
          <a:xfrm>
            <a:off x="2526043" y="5354052"/>
            <a:ext cx="125386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اللصوص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34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3891" y="476276"/>
            <a:ext cx="6048672" cy="8695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أتعامل مع الكلمات التي دخلت عليها ( ال ) وأملأ الحقول بما يناسب النموذج الآتي: </a:t>
            </a:r>
          </a:p>
        </p:txBody>
      </p:sp>
      <p:sp>
        <p:nvSpPr>
          <p:cNvPr id="4" name="8-Point Star 3"/>
          <p:cNvSpPr/>
          <p:nvPr/>
        </p:nvSpPr>
        <p:spPr>
          <a:xfrm>
            <a:off x="7039841" y="410870"/>
            <a:ext cx="1224136" cy="980728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ثانياً</a:t>
            </a:r>
            <a:endParaRPr lang="ar-EG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10869"/>
              </p:ext>
            </p:extLst>
          </p:nvPr>
        </p:nvGraphicFramePr>
        <p:xfrm>
          <a:off x="2411760" y="1700808"/>
          <a:ext cx="3984105" cy="440826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32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اللغة</a:t>
                      </a:r>
                      <a:endParaRPr lang="ar-EG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لغة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>
                          <a:solidFill>
                            <a:srgbClr val="FF0000"/>
                          </a:solidFill>
                        </a:rPr>
                        <a:t>لغات</a:t>
                      </a:r>
                      <a:endParaRPr lang="ar-EG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endParaRPr lang="ar-EG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ألسنة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لعب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اللغز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endParaRPr lang="ar-EG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ألقاب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لقطة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اللب</a:t>
                      </a:r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71727" y="2400042"/>
            <a:ext cx="93006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اللسان</a:t>
            </a:r>
            <a:endParaRPr lang="ar-EG" dirty="0"/>
          </a:p>
        </p:txBody>
      </p:sp>
      <p:sp>
        <p:nvSpPr>
          <p:cNvPr id="21" name="TextBox 20"/>
          <p:cNvSpPr txBox="1"/>
          <p:nvPr/>
        </p:nvSpPr>
        <p:spPr>
          <a:xfrm>
            <a:off x="4039089" y="2400042"/>
            <a:ext cx="7665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لسان</a:t>
            </a:r>
            <a:endParaRPr lang="ar-EG" dirty="0"/>
          </a:p>
        </p:txBody>
      </p:sp>
      <p:sp>
        <p:nvSpPr>
          <p:cNvPr id="22" name="TextBox 21"/>
          <p:cNvSpPr txBox="1"/>
          <p:nvPr/>
        </p:nvSpPr>
        <p:spPr>
          <a:xfrm>
            <a:off x="5288757" y="3049796"/>
            <a:ext cx="7954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اللعب</a:t>
            </a:r>
            <a:endParaRPr lang="ar-EG" dirty="0"/>
          </a:p>
        </p:txBody>
      </p:sp>
      <p:sp>
        <p:nvSpPr>
          <p:cNvPr id="23" name="TextBox 22"/>
          <p:cNvSpPr txBox="1"/>
          <p:nvPr/>
        </p:nvSpPr>
        <p:spPr>
          <a:xfrm>
            <a:off x="2714091" y="2977788"/>
            <a:ext cx="79541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ألعاب</a:t>
            </a:r>
            <a:endParaRPr lang="ar-EG" dirty="0"/>
          </a:p>
        </p:txBody>
      </p:sp>
      <p:sp>
        <p:nvSpPr>
          <p:cNvPr id="24" name="TextBox 23"/>
          <p:cNvSpPr txBox="1"/>
          <p:nvPr/>
        </p:nvSpPr>
        <p:spPr>
          <a:xfrm>
            <a:off x="4139952" y="3638292"/>
            <a:ext cx="55496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لغز</a:t>
            </a:r>
            <a:endParaRPr lang="ar-EG" dirty="0"/>
          </a:p>
        </p:txBody>
      </p:sp>
      <p:sp>
        <p:nvSpPr>
          <p:cNvPr id="25" name="TextBox 24"/>
          <p:cNvSpPr txBox="1"/>
          <p:nvPr/>
        </p:nvSpPr>
        <p:spPr>
          <a:xfrm>
            <a:off x="2791036" y="3645024"/>
            <a:ext cx="7184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ألغاز</a:t>
            </a:r>
            <a:endParaRPr lang="ar-EG" dirty="0"/>
          </a:p>
        </p:txBody>
      </p:sp>
      <p:sp>
        <p:nvSpPr>
          <p:cNvPr id="26" name="TextBox 25"/>
          <p:cNvSpPr txBox="1"/>
          <p:nvPr/>
        </p:nvSpPr>
        <p:spPr>
          <a:xfrm>
            <a:off x="5292080" y="4273932"/>
            <a:ext cx="88197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اللقب </a:t>
            </a:r>
            <a:endParaRPr lang="ar-EG" dirty="0"/>
          </a:p>
        </p:txBody>
      </p:sp>
      <p:sp>
        <p:nvSpPr>
          <p:cNvPr id="27" name="TextBox 26"/>
          <p:cNvSpPr txBox="1"/>
          <p:nvPr/>
        </p:nvSpPr>
        <p:spPr>
          <a:xfrm>
            <a:off x="4139952" y="4211645"/>
            <a:ext cx="6190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لقب</a:t>
            </a:r>
            <a:endParaRPr lang="ar-EG" dirty="0"/>
          </a:p>
        </p:txBody>
      </p:sp>
      <p:sp>
        <p:nvSpPr>
          <p:cNvPr id="28" name="TextBox 27"/>
          <p:cNvSpPr txBox="1"/>
          <p:nvPr/>
        </p:nvSpPr>
        <p:spPr>
          <a:xfrm>
            <a:off x="5314081" y="4922004"/>
            <a:ext cx="8867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اللقطة</a:t>
            </a:r>
            <a:endParaRPr lang="ar-EG" dirty="0"/>
          </a:p>
        </p:txBody>
      </p:sp>
      <p:sp>
        <p:nvSpPr>
          <p:cNvPr id="29" name="TextBox 28"/>
          <p:cNvSpPr txBox="1"/>
          <p:nvPr/>
        </p:nvSpPr>
        <p:spPr>
          <a:xfrm>
            <a:off x="2637147" y="4922004"/>
            <a:ext cx="89159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لقطات</a:t>
            </a:r>
            <a:endParaRPr lang="ar-EG" dirty="0"/>
          </a:p>
        </p:txBody>
      </p:sp>
      <p:sp>
        <p:nvSpPr>
          <p:cNvPr id="30" name="TextBox 29"/>
          <p:cNvSpPr txBox="1"/>
          <p:nvPr/>
        </p:nvSpPr>
        <p:spPr>
          <a:xfrm>
            <a:off x="4184812" y="5570076"/>
            <a:ext cx="50206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لب</a:t>
            </a:r>
            <a:endParaRPr lang="ar-EG" dirty="0"/>
          </a:p>
        </p:txBody>
      </p:sp>
      <p:sp>
        <p:nvSpPr>
          <p:cNvPr id="31" name="TextBox 30"/>
          <p:cNvSpPr txBox="1"/>
          <p:nvPr/>
        </p:nvSpPr>
        <p:spPr>
          <a:xfrm>
            <a:off x="2717296" y="5570076"/>
            <a:ext cx="7633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ألباب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5033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5425" y="764704"/>
            <a:ext cx="5838537" cy="12449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أعلم أن الجملة في اللغة العربية إما اسمية أو فعلية، بناء على ذلك أجيب عن الآتي:</a:t>
            </a:r>
          </a:p>
        </p:txBody>
      </p:sp>
      <p:sp>
        <p:nvSpPr>
          <p:cNvPr id="5" name="8-Point Star 4"/>
          <p:cNvSpPr/>
          <p:nvPr/>
        </p:nvSpPr>
        <p:spPr>
          <a:xfrm>
            <a:off x="7020272" y="886589"/>
            <a:ext cx="1224136" cy="980728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ثالثاً</a:t>
            </a:r>
            <a:endParaRPr lang="ar-EG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8766" y="3297178"/>
            <a:ext cx="56197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u="sng" dirty="0">
                <a:solidFill>
                  <a:srgbClr val="0000FF"/>
                </a:solidFill>
              </a:rPr>
              <a:t>أ- أكمل الخريطة المعرفية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6393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>
            <a:off x="2110423" y="4706450"/>
            <a:ext cx="752511" cy="1762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32874" y="4706450"/>
            <a:ext cx="802539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2"/>
            <a:endCxn id="31" idx="0"/>
          </p:cNvCxnSpPr>
          <p:nvPr/>
        </p:nvCxnSpPr>
        <p:spPr>
          <a:xfrm>
            <a:off x="3485412" y="3782201"/>
            <a:ext cx="33141" cy="69941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3" idx="0"/>
          </p:cNvCxnSpPr>
          <p:nvPr/>
        </p:nvCxnSpPr>
        <p:spPr>
          <a:xfrm flipH="1">
            <a:off x="1481020" y="2116026"/>
            <a:ext cx="509523" cy="82575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1" idx="0"/>
          </p:cNvCxnSpPr>
          <p:nvPr/>
        </p:nvCxnSpPr>
        <p:spPr>
          <a:xfrm>
            <a:off x="3220775" y="2162617"/>
            <a:ext cx="264637" cy="7826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0"/>
          </p:cNvCxnSpPr>
          <p:nvPr/>
        </p:nvCxnSpPr>
        <p:spPr>
          <a:xfrm>
            <a:off x="7169378" y="2005391"/>
            <a:ext cx="741232" cy="60494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lowchart: Preparation 6"/>
          <p:cNvSpPr/>
          <p:nvPr/>
        </p:nvSpPr>
        <p:spPr>
          <a:xfrm>
            <a:off x="3635896" y="836712"/>
            <a:ext cx="1702913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أنواع الجملة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243438" y="1459001"/>
            <a:ext cx="588161" cy="30240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74631" y="1459001"/>
            <a:ext cx="505281" cy="30240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Flowchart: Preparation 11"/>
          <p:cNvSpPr/>
          <p:nvPr/>
        </p:nvSpPr>
        <p:spPr>
          <a:xfrm>
            <a:off x="1787297" y="1612213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b="1" dirty="0"/>
              <a:t>.............</a:t>
            </a:r>
          </a:p>
        </p:txBody>
      </p:sp>
      <p:sp>
        <p:nvSpPr>
          <p:cNvPr id="13" name="Flowchart: Preparation 12"/>
          <p:cNvSpPr/>
          <p:nvPr/>
        </p:nvSpPr>
        <p:spPr>
          <a:xfrm>
            <a:off x="5705585" y="1535319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اسمية </a:t>
            </a:r>
            <a:endParaRPr lang="ar-EG" b="1" dirty="0"/>
          </a:p>
        </p:txBody>
      </p:sp>
      <p:sp>
        <p:nvSpPr>
          <p:cNvPr id="15" name="Flowchart: Preparation 14"/>
          <p:cNvSpPr/>
          <p:nvPr/>
        </p:nvSpPr>
        <p:spPr>
          <a:xfrm>
            <a:off x="7169378" y="2610336"/>
            <a:ext cx="148246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b="1" dirty="0"/>
              <a:t>...........</a:t>
            </a: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 flipH="1">
            <a:off x="5243438" y="2116026"/>
            <a:ext cx="588161" cy="55284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Flowchart: Preparation 15"/>
          <p:cNvSpPr/>
          <p:nvPr/>
        </p:nvSpPr>
        <p:spPr>
          <a:xfrm>
            <a:off x="4433348" y="2668875"/>
            <a:ext cx="1620180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b="1" dirty="0"/>
              <a:t>...........</a:t>
            </a:r>
          </a:p>
        </p:txBody>
      </p:sp>
      <p:sp>
        <p:nvSpPr>
          <p:cNvPr id="21" name="Flowchart: Preparation 20"/>
          <p:cNvSpPr/>
          <p:nvPr/>
        </p:nvSpPr>
        <p:spPr>
          <a:xfrm>
            <a:off x="2657320" y="2945304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فعل</a:t>
            </a:r>
            <a:endParaRPr lang="ar-EG" b="1" dirty="0"/>
          </a:p>
        </p:txBody>
      </p:sp>
      <p:sp>
        <p:nvSpPr>
          <p:cNvPr id="23" name="Flowchart: Preparation 22"/>
          <p:cNvSpPr/>
          <p:nvPr/>
        </p:nvSpPr>
        <p:spPr>
          <a:xfrm>
            <a:off x="652928" y="2941782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b="1" dirty="0"/>
              <a:t>............</a:t>
            </a:r>
          </a:p>
        </p:txBody>
      </p:sp>
      <p:sp>
        <p:nvSpPr>
          <p:cNvPr id="31" name="Flowchart: Preparation 30"/>
          <p:cNvSpPr/>
          <p:nvPr/>
        </p:nvSpPr>
        <p:spPr>
          <a:xfrm>
            <a:off x="2690461" y="4481620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........</a:t>
            </a:r>
          </a:p>
        </p:txBody>
      </p:sp>
      <p:sp>
        <p:nvSpPr>
          <p:cNvPr id="34" name="Flowchart: Preparation 33"/>
          <p:cNvSpPr/>
          <p:nvPr/>
        </p:nvSpPr>
        <p:spPr>
          <a:xfrm>
            <a:off x="4862940" y="4499243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........</a:t>
            </a:r>
          </a:p>
        </p:txBody>
      </p:sp>
      <p:sp>
        <p:nvSpPr>
          <p:cNvPr id="36" name="Flowchart: Preparation 35"/>
          <p:cNvSpPr/>
          <p:nvPr/>
        </p:nvSpPr>
        <p:spPr>
          <a:xfrm>
            <a:off x="652928" y="4499243"/>
            <a:ext cx="1656184" cy="836897"/>
          </a:xfrm>
          <a:prstGeom prst="flowChartPrepara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........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3542" y="1636416"/>
            <a:ext cx="1043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فعلية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33913" y="2721364"/>
            <a:ext cx="1043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مبتدأ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97121" y="2736976"/>
            <a:ext cx="1043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خبر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0705" y="3020831"/>
            <a:ext cx="10436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00FF"/>
                </a:solidFill>
              </a:rPr>
              <a:t>فاعل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62934" y="4574151"/>
            <a:ext cx="1311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مضارع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5413" y="4638458"/>
            <a:ext cx="1311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ماض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7606" y="4607757"/>
            <a:ext cx="1311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0000FF"/>
                </a:solidFill>
              </a:rPr>
              <a:t>أمر</a:t>
            </a:r>
          </a:p>
        </p:txBody>
      </p:sp>
    </p:spTree>
    <p:extLst>
      <p:ext uri="{BB962C8B-B14F-4D97-AF65-F5344CB8AC3E}">
        <p14:creationId xmlns:p14="http://schemas.microsoft.com/office/powerpoint/2010/main" val="5753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3" grpId="0" animBg="1"/>
      <p:bldP spid="31" grpId="0" animBg="1"/>
      <p:bldP spid="34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187624" y="692696"/>
            <a:ext cx="6912768" cy="961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ب- أملأ الفراغات الآتية بمبتدأ أو خبر مناسب مع الضبط الصحيح: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560840" cy="443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 المدرسة..................................                             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........................... عميق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حديقة المنزل............................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فاطمة....................................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بيتنا......................................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.......................مفيد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4433" y="1916832"/>
            <a:ext cx="112082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جميلة 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720" y="2518616"/>
            <a:ext cx="84350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البئر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9524" y="3212976"/>
            <a:ext cx="107914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واسعة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1381" y="3924613"/>
            <a:ext cx="82747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ذكية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528" y="4653136"/>
            <a:ext cx="8162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كبير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092" y="5518973"/>
            <a:ext cx="103425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الغذاء</a:t>
            </a:r>
            <a:endParaRPr lang="ar-E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729968"/>
            <a:ext cx="7560840" cy="4433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الكتاب.........................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.....................مثمرة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.................مخلص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الجو............................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العطلة.........................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EG" sz="3200" b="1" dirty="0">
                <a:ln w="0"/>
              </a:rPr>
              <a:t>.....................كبير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9281" y="1772816"/>
            <a:ext cx="6928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مفيد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2279" y="2492896"/>
            <a:ext cx="12137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الأشجار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6144" y="3265690"/>
            <a:ext cx="125226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الموظف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5503" y="3996353"/>
            <a:ext cx="95571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معتدل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8319" y="4788441"/>
            <a:ext cx="106792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ممتعة 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5110" y="5466105"/>
            <a:ext cx="137890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الصندوق</a:t>
            </a:r>
            <a:endParaRPr lang="ar-E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8" name="Wave 3"/>
          <p:cNvSpPr/>
          <p:nvPr/>
        </p:nvSpPr>
        <p:spPr>
          <a:xfrm>
            <a:off x="1187624" y="620687"/>
            <a:ext cx="6912768" cy="961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/>
              <a:t>ب- أملأ الفراغات الأتية بمبتدأ أو خبر مناسب مع الضبط الصحيح: </a:t>
            </a:r>
          </a:p>
        </p:txBody>
      </p:sp>
    </p:spTree>
    <p:extLst>
      <p:ext uri="{BB962C8B-B14F-4D97-AF65-F5344CB8AC3E}">
        <p14:creationId xmlns:p14="http://schemas.microsoft.com/office/powerpoint/2010/main" val="39668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4">
            <a:extLst>
              <a:ext uri="{FF2B5EF4-FFF2-40B4-BE49-F238E27FC236}">
                <a16:creationId xmlns:a16="http://schemas.microsoft.com/office/drawing/2014/main" id="{F26B7F53-30CD-479D-B9E7-8C9C7C44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020272" cy="2232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7400" y="2420888"/>
            <a:ext cx="6480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8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لغة البيان</a:t>
            </a:r>
          </a:p>
        </p:txBody>
      </p:sp>
    </p:spTree>
    <p:extLst>
      <p:ext uri="{BB962C8B-B14F-4D97-AF65-F5344CB8AC3E}">
        <p14:creationId xmlns:p14="http://schemas.microsoft.com/office/powerpoint/2010/main" val="23193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98853" y="708569"/>
            <a:ext cx="6049881" cy="7647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جـ- أشارك في إعراب الجمل الآتية: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15723"/>
              </p:ext>
            </p:extLst>
          </p:nvPr>
        </p:nvGraphicFramePr>
        <p:xfrm>
          <a:off x="467544" y="2876520"/>
          <a:ext cx="7992888" cy="271272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6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الكلمة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إعرابها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الصدق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/>
                        <a:t>مبتدأ</a:t>
                      </a:r>
                      <a:r>
                        <a:rPr lang="ar-EG" sz="3200" b="1" baseline="0" dirty="0"/>
                        <a:t>................ وعلامة رفعه...................................</a:t>
                      </a:r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منجاة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/>
                        <a:t>................مرفوع........................الضمة الظاهرة على آخره.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1822" y="1780467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الصدق منجاة: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3492297"/>
            <a:ext cx="118013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مرفوع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4413" y="3934980"/>
            <a:ext cx="10278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الضمة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0453" y="4428401"/>
            <a:ext cx="6896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</a:rPr>
              <a:t>خبر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9825" y="4519755"/>
            <a:ext cx="18902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وعلامة رفعه</a:t>
            </a:r>
          </a:p>
        </p:txBody>
      </p:sp>
    </p:spTree>
    <p:extLst>
      <p:ext uri="{BB962C8B-B14F-4D97-AF65-F5344CB8AC3E}">
        <p14:creationId xmlns:p14="http://schemas.microsoft.com/office/powerpoint/2010/main" val="13864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83249" y="1893363"/>
            <a:ext cx="30243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شرع الله الصلاة.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53510"/>
              </p:ext>
            </p:extLst>
          </p:nvPr>
        </p:nvGraphicFramePr>
        <p:xfrm>
          <a:off x="684391" y="3015399"/>
          <a:ext cx="7704856" cy="271272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1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الكلمة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إعرابها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شرع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baseline="0" dirty="0"/>
                        <a:t>................ مبني على الفتح.</a:t>
                      </a:r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الله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/>
                        <a:t>اسم الجلالة، فاعل....................................الضمة</a:t>
                      </a:r>
                      <a:r>
                        <a:rPr lang="ar-EG" sz="3200" b="1" baseline="0" dirty="0"/>
                        <a:t> الظاهرة على آخره.</a:t>
                      </a:r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28177" y="3492297"/>
            <a:ext cx="145905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فعل ماض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4581601"/>
            <a:ext cx="299953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مرفوع وعلامة رفعه </a:t>
            </a:r>
          </a:p>
        </p:txBody>
      </p:sp>
      <p:sp>
        <p:nvSpPr>
          <p:cNvPr id="15" name="Rounded Rectangle 3"/>
          <p:cNvSpPr/>
          <p:nvPr/>
        </p:nvSpPr>
        <p:spPr>
          <a:xfrm>
            <a:off x="1511879" y="692696"/>
            <a:ext cx="6049881" cy="7647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جـ- أشارك في إعراب الجمل الآتية:</a:t>
            </a:r>
          </a:p>
        </p:txBody>
      </p:sp>
    </p:spTree>
    <p:extLst>
      <p:ext uri="{BB962C8B-B14F-4D97-AF65-F5344CB8AC3E}">
        <p14:creationId xmlns:p14="http://schemas.microsoft.com/office/powerpoint/2010/main" val="17789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43761"/>
              </p:ext>
            </p:extLst>
          </p:nvPr>
        </p:nvGraphicFramePr>
        <p:xfrm>
          <a:off x="755576" y="2780928"/>
          <a:ext cx="7704856" cy="271272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313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الكلمة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أعرابها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تحافظ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/>
                        <a:t>فعل مضارع.</a:t>
                      </a:r>
                      <a:r>
                        <a:rPr lang="ar-EG" sz="3200" b="1" baseline="0" dirty="0"/>
                        <a:t>.............................................</a:t>
                      </a:r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9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الأسرة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/>
                        <a:t>................مرفوع............................................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1628800"/>
            <a:ext cx="54374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تحافظ الأسرة على تماسكها.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562" y="3861048"/>
            <a:ext cx="549060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وعلامة رفعه الضمة الظاهرة على آخره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389" y="4408669"/>
            <a:ext cx="31985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وعلامة رفعه الضمة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8858" y="4388472"/>
            <a:ext cx="81464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فاعل</a:t>
            </a:r>
          </a:p>
        </p:txBody>
      </p:sp>
      <p:sp>
        <p:nvSpPr>
          <p:cNvPr id="8" name="Rounded Rectangle 3"/>
          <p:cNvSpPr/>
          <p:nvPr/>
        </p:nvSpPr>
        <p:spPr>
          <a:xfrm>
            <a:off x="1376167" y="625231"/>
            <a:ext cx="6049881" cy="7647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EG" sz="4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جـ- أشارك في إعراب الجمل الآتية: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23686-6151-4639-B026-1F265DEB10CA}"/>
              </a:ext>
            </a:extLst>
          </p:cNvPr>
          <p:cNvSpPr txBox="1"/>
          <p:nvPr/>
        </p:nvSpPr>
        <p:spPr>
          <a:xfrm>
            <a:off x="4031931" y="4838767"/>
            <a:ext cx="31985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الظاهرة على آخره</a:t>
            </a:r>
          </a:p>
        </p:txBody>
      </p:sp>
    </p:spTree>
    <p:extLst>
      <p:ext uri="{BB962C8B-B14F-4D97-AF65-F5344CB8AC3E}">
        <p14:creationId xmlns:p14="http://schemas.microsoft.com/office/powerpoint/2010/main" val="42757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988" y="593063"/>
            <a:ext cx="7632848" cy="107721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رابعاً: أ – أعود إلى النص؛ لأستخرج منه كلمات تحوي همزتي الوصل والقطع، وأضعها في الأشكال الآتية:</a:t>
            </a:r>
          </a:p>
        </p:txBody>
      </p:sp>
      <p:sp>
        <p:nvSpPr>
          <p:cNvPr id="5" name="Flowchart: Preparation 4"/>
          <p:cNvSpPr/>
          <p:nvPr/>
        </p:nvSpPr>
        <p:spPr>
          <a:xfrm>
            <a:off x="7112489" y="2481657"/>
            <a:ext cx="1326346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>
                <a:solidFill>
                  <a:schemeClr val="tx1"/>
                </a:solidFill>
              </a:rPr>
              <a:t>اجتمع</a:t>
            </a:r>
            <a:endParaRPr lang="ar-EG" sz="2000" b="1" dirty="0">
              <a:solidFill>
                <a:schemeClr val="tx1"/>
              </a:solidFill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918554" y="2489859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7" name="Flowchart: Preparation 6"/>
          <p:cNvSpPr/>
          <p:nvPr/>
        </p:nvSpPr>
        <p:spPr>
          <a:xfrm>
            <a:off x="4262370" y="2506263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2678194" y="2506263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9" name="Flowchart: Preparation 8"/>
          <p:cNvSpPr/>
          <p:nvPr/>
        </p:nvSpPr>
        <p:spPr>
          <a:xfrm>
            <a:off x="950002" y="2481657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10" name="Flowchart: Preparation 9"/>
          <p:cNvSpPr/>
          <p:nvPr/>
        </p:nvSpPr>
        <p:spPr>
          <a:xfrm>
            <a:off x="7358714" y="3559106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11" name="Flowchart: Preparation 10"/>
          <p:cNvSpPr/>
          <p:nvPr/>
        </p:nvSpPr>
        <p:spPr>
          <a:xfrm>
            <a:off x="6037418" y="3528165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12" name="Flowchart: Preparation 11"/>
          <p:cNvSpPr/>
          <p:nvPr/>
        </p:nvSpPr>
        <p:spPr>
          <a:xfrm>
            <a:off x="4731083" y="3528165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13" name="Flowchart: Preparation 12"/>
          <p:cNvSpPr/>
          <p:nvPr/>
        </p:nvSpPr>
        <p:spPr>
          <a:xfrm>
            <a:off x="3164799" y="3528165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14" name="Flowchart: Preparation 13"/>
          <p:cNvSpPr/>
          <p:nvPr/>
        </p:nvSpPr>
        <p:spPr>
          <a:xfrm>
            <a:off x="1841597" y="3573016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ابن</a:t>
            </a:r>
            <a:endParaRPr lang="ar-EG" b="1" dirty="0"/>
          </a:p>
        </p:txBody>
      </p:sp>
      <p:sp>
        <p:nvSpPr>
          <p:cNvPr id="15" name="Flowchart: Preparation 14"/>
          <p:cNvSpPr/>
          <p:nvPr/>
        </p:nvSpPr>
        <p:spPr>
          <a:xfrm>
            <a:off x="611560" y="3559106"/>
            <a:ext cx="1080120" cy="792088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b="1" dirty="0">
                <a:solidFill>
                  <a:srgbClr val="0000FF"/>
                </a:solidFill>
              </a:rPr>
              <a:t>......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4303" y="2646868"/>
            <a:ext cx="70243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المنزل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9932" y="2655070"/>
            <a:ext cx="56137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اللغة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7456" y="2621800"/>
            <a:ext cx="74892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العربية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26020" y="2586926"/>
            <a:ext cx="86754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المدرسة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3819" y="3693375"/>
            <a:ext cx="76014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القراءة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71034" y="3693375"/>
            <a:ext cx="61587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الخير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06431" y="3686223"/>
            <a:ext cx="85632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الحروف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05752" y="3686222"/>
            <a:ext cx="78899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الكلمات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2480" y="3701533"/>
            <a:ext cx="85632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b="1" dirty="0">
                <a:solidFill>
                  <a:srgbClr val="0000FF"/>
                </a:solidFill>
              </a:rPr>
              <a:t>الهجائية</a:t>
            </a:r>
          </a:p>
        </p:txBody>
      </p:sp>
    </p:spTree>
    <p:extLst>
      <p:ext uri="{BB962C8B-B14F-4D97-AF65-F5344CB8AC3E}">
        <p14:creationId xmlns:p14="http://schemas.microsoft.com/office/powerpoint/2010/main" val="7813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414" y="620688"/>
            <a:ext cx="769855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رابعاً: أ – أعود الي النص لأستخرج منه كلمات تحوي همزتي الوصل والقطع، وأضعها في الآشكال الآتية:</a:t>
            </a:r>
          </a:p>
        </p:txBody>
      </p:sp>
      <p:sp>
        <p:nvSpPr>
          <p:cNvPr id="16" name="Flowchart: Preparation 15"/>
          <p:cNvSpPr/>
          <p:nvPr/>
        </p:nvSpPr>
        <p:spPr>
          <a:xfrm>
            <a:off x="6623567" y="278092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أولاد</a:t>
            </a:r>
            <a:endParaRPr lang="ar-EG" sz="2000" b="1" dirty="0"/>
          </a:p>
        </p:txBody>
      </p:sp>
      <p:sp>
        <p:nvSpPr>
          <p:cNvPr id="18" name="Flowchart: Preparation 17"/>
          <p:cNvSpPr/>
          <p:nvPr/>
        </p:nvSpPr>
        <p:spPr>
          <a:xfrm>
            <a:off x="5436096" y="278092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19" name="Flowchart: Preparation 18"/>
          <p:cNvSpPr/>
          <p:nvPr/>
        </p:nvSpPr>
        <p:spPr>
          <a:xfrm>
            <a:off x="4067283" y="278092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أتقن</a:t>
            </a:r>
            <a:endParaRPr lang="ar-EG" sz="2000" b="1" dirty="0"/>
          </a:p>
        </p:txBody>
      </p:sp>
      <p:sp>
        <p:nvSpPr>
          <p:cNvPr id="20" name="Flowchart: Preparation 19"/>
          <p:cNvSpPr/>
          <p:nvPr/>
        </p:nvSpPr>
        <p:spPr>
          <a:xfrm>
            <a:off x="2627123" y="278092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21" name="Flowchart: Preparation 20"/>
          <p:cNvSpPr/>
          <p:nvPr/>
        </p:nvSpPr>
        <p:spPr>
          <a:xfrm>
            <a:off x="1330979" y="278092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400" b="1" dirty="0"/>
              <a:t>أن</a:t>
            </a:r>
            <a:endParaRPr lang="ar-EG" sz="2000" b="1" dirty="0"/>
          </a:p>
        </p:txBody>
      </p:sp>
      <p:sp>
        <p:nvSpPr>
          <p:cNvPr id="22" name="Flowchart: Preparation 21"/>
          <p:cNvSpPr/>
          <p:nvPr/>
        </p:nvSpPr>
        <p:spPr>
          <a:xfrm>
            <a:off x="7359193" y="3741258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23" name="Flowchart: Preparation 22"/>
          <p:cNvSpPr/>
          <p:nvPr/>
        </p:nvSpPr>
        <p:spPr>
          <a:xfrm>
            <a:off x="5723467" y="3725416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24" name="Flowchart: Preparation 23"/>
          <p:cNvSpPr/>
          <p:nvPr/>
        </p:nvSpPr>
        <p:spPr>
          <a:xfrm>
            <a:off x="3851578" y="3725416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25" name="Flowchart: Preparation 24"/>
          <p:cNvSpPr/>
          <p:nvPr/>
        </p:nvSpPr>
        <p:spPr>
          <a:xfrm>
            <a:off x="2087063" y="3725416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26" name="Flowchart: Preparation 25"/>
          <p:cNvSpPr/>
          <p:nvPr/>
        </p:nvSpPr>
        <p:spPr>
          <a:xfrm>
            <a:off x="628901" y="3725416"/>
            <a:ext cx="1080120" cy="792088"/>
          </a:xfrm>
          <a:prstGeom prst="flowChartPrepar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000" dirty="0"/>
              <a:t>......</a:t>
            </a:r>
            <a:endParaRPr lang="ar-EG" dirty="0"/>
          </a:p>
        </p:txBody>
      </p:sp>
      <p:sp>
        <p:nvSpPr>
          <p:cNvPr id="37" name="TextBox 36"/>
          <p:cNvSpPr txBox="1"/>
          <p:nvPr/>
        </p:nvSpPr>
        <p:spPr>
          <a:xfrm>
            <a:off x="5669822" y="2946139"/>
            <a:ext cx="61266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أنس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0201" y="2916916"/>
            <a:ext cx="519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أحد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68935" y="3903439"/>
            <a:ext cx="4187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أنا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7708" y="3879471"/>
            <a:ext cx="9637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أزعجهم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72899" y="3814108"/>
            <a:ext cx="6607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أعلى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39596" y="3814107"/>
            <a:ext cx="78899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أساس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0753" y="3879470"/>
            <a:ext cx="5902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أفكر</a:t>
            </a:r>
            <a:endParaRPr lang="ar-EG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2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204864"/>
            <a:ext cx="77048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</a:rPr>
              <a:t>ب– أكتب رأيي في قول ابن عم أنس (نحن لا نفكر في شئ ليس عندنا في كتب المدرسة).</a:t>
            </a:r>
          </a:p>
          <a:p>
            <a:pPr algn="ctr"/>
            <a:endParaRPr lang="ar-EG" sz="3200" b="1" dirty="0">
              <a:solidFill>
                <a:srgbClr val="002060"/>
              </a:solidFill>
            </a:endParaRPr>
          </a:p>
          <a:p>
            <a:pPr algn="ctr"/>
            <a:r>
              <a:rPr lang="ar-EG" sz="2400" b="1" dirty="0">
                <a:solidFill>
                  <a:srgbClr val="002060"/>
                </a:solidFill>
              </a:rPr>
              <a:t>......................................................................................................................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9A77B-DC81-4403-9AFC-D27E6CB3C8BD}"/>
              </a:ext>
            </a:extLst>
          </p:cNvPr>
          <p:cNvSpPr txBox="1"/>
          <p:nvPr/>
        </p:nvSpPr>
        <p:spPr>
          <a:xfrm>
            <a:off x="899592" y="3429000"/>
            <a:ext cx="6948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solidFill>
                  <a:srgbClr val="FF0000"/>
                </a:solidFill>
              </a:rPr>
              <a:t>قول غير سليم، فلابد من أن نطوِّر من أنفسنا ولا نعتمد على كتاب المدرسة فحسب.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mohandes\Desktop\بوربوينت\img_1387802237_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6"/>
          <a:stretch/>
        </p:blipFill>
        <p:spPr bwMode="auto">
          <a:xfrm>
            <a:off x="467545" y="476671"/>
            <a:ext cx="8136904" cy="529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725795"/>
            <a:ext cx="6444208" cy="83099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خامساً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919734"/>
            <a:ext cx="669674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</a:rPr>
              <a:t>ا – أكتب الأحرف الآتية ثلاث مرات بخط النسخ، مع مراعاة وضعها على السطر: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652" y="3422324"/>
            <a:ext cx="547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 – ت – ط – ف – د – ك </a:t>
            </a:r>
          </a:p>
        </p:txBody>
      </p:sp>
    </p:spTree>
    <p:extLst>
      <p:ext uri="{BB962C8B-B14F-4D97-AF65-F5344CB8AC3E}">
        <p14:creationId xmlns:p14="http://schemas.microsoft.com/office/powerpoint/2010/main" val="39791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mohandes\Desktop\بوربوينت\img_1387802237_9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6"/>
          <a:stretch/>
        </p:blipFill>
        <p:spPr bwMode="auto">
          <a:xfrm>
            <a:off x="467545" y="476671"/>
            <a:ext cx="8136904" cy="529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919734"/>
            <a:ext cx="669674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</a:rPr>
              <a:t>........................................................</a:t>
            </a:r>
          </a:p>
          <a:p>
            <a:pPr algn="ctr"/>
            <a:endParaRPr lang="ar-EG" sz="3200" b="1" dirty="0">
              <a:solidFill>
                <a:srgbClr val="002060"/>
              </a:solidFill>
            </a:endParaRPr>
          </a:p>
          <a:p>
            <a:pPr algn="ctr"/>
            <a:r>
              <a:rPr lang="ar-EG" sz="3200" b="1" dirty="0">
                <a:solidFill>
                  <a:srgbClr val="002060"/>
                </a:solidFill>
              </a:rPr>
              <a:t>........................................................</a:t>
            </a:r>
          </a:p>
          <a:p>
            <a:pPr algn="ctr"/>
            <a:endParaRPr lang="ar-EG" sz="3200" b="1" dirty="0">
              <a:solidFill>
                <a:srgbClr val="002060"/>
              </a:solidFill>
            </a:endParaRPr>
          </a:p>
          <a:p>
            <a:pPr algn="ctr"/>
            <a:r>
              <a:rPr lang="ar-EG" sz="3200" b="1" dirty="0">
                <a:solidFill>
                  <a:srgbClr val="002060"/>
                </a:solidFill>
              </a:rPr>
              <a:t>.........................................................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3956D-A552-49C9-8A72-4219147EC66F}"/>
              </a:ext>
            </a:extLst>
          </p:cNvPr>
          <p:cNvSpPr txBox="1"/>
          <p:nvPr/>
        </p:nvSpPr>
        <p:spPr>
          <a:xfrm>
            <a:off x="6157067" y="172753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ب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17931-30E6-499C-99F0-87B8C742775D}"/>
              </a:ext>
            </a:extLst>
          </p:cNvPr>
          <p:cNvSpPr txBox="1"/>
          <p:nvPr/>
        </p:nvSpPr>
        <p:spPr>
          <a:xfrm>
            <a:off x="6143873" y="364502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ب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CDED5-D603-4228-8D59-5D2D9FCB65EB}"/>
              </a:ext>
            </a:extLst>
          </p:cNvPr>
          <p:cNvSpPr txBox="1"/>
          <p:nvPr/>
        </p:nvSpPr>
        <p:spPr>
          <a:xfrm>
            <a:off x="6143873" y="270136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ب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30359-8503-427B-86F0-5727747B1C32}"/>
              </a:ext>
            </a:extLst>
          </p:cNvPr>
          <p:cNvSpPr txBox="1"/>
          <p:nvPr/>
        </p:nvSpPr>
        <p:spPr>
          <a:xfrm>
            <a:off x="5241081" y="172753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B0EF58-65BD-49AC-B0FC-860B4D4622C1}"/>
              </a:ext>
            </a:extLst>
          </p:cNvPr>
          <p:cNvSpPr txBox="1"/>
          <p:nvPr/>
        </p:nvSpPr>
        <p:spPr>
          <a:xfrm>
            <a:off x="5260429" y="270136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B3F82-CEF0-4670-B65C-44AEC7E0E21F}"/>
              </a:ext>
            </a:extLst>
          </p:cNvPr>
          <p:cNvSpPr txBox="1"/>
          <p:nvPr/>
        </p:nvSpPr>
        <p:spPr>
          <a:xfrm>
            <a:off x="5281999" y="364502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6B636-EB32-4004-8D9F-7C4CCAE5F4D0}"/>
              </a:ext>
            </a:extLst>
          </p:cNvPr>
          <p:cNvSpPr txBox="1"/>
          <p:nvPr/>
        </p:nvSpPr>
        <p:spPr>
          <a:xfrm>
            <a:off x="4241458" y="162880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ط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EFCA7-8A7C-4A47-9509-76FE8E815B35}"/>
              </a:ext>
            </a:extLst>
          </p:cNvPr>
          <p:cNvSpPr txBox="1"/>
          <p:nvPr/>
        </p:nvSpPr>
        <p:spPr>
          <a:xfrm>
            <a:off x="4285756" y="262512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ط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03D95-AE73-4BF3-BCD7-D62E28471C15}"/>
              </a:ext>
            </a:extLst>
          </p:cNvPr>
          <p:cNvSpPr txBox="1"/>
          <p:nvPr/>
        </p:nvSpPr>
        <p:spPr>
          <a:xfrm>
            <a:off x="4311374" y="360687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ط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49DDFB-A3A3-42F8-8C89-17A8188045F3}"/>
              </a:ext>
            </a:extLst>
          </p:cNvPr>
          <p:cNvSpPr txBox="1"/>
          <p:nvPr/>
        </p:nvSpPr>
        <p:spPr>
          <a:xfrm>
            <a:off x="3264953" y="370319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ف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DCD539-D308-47D4-AC83-B5E2131E2B9E}"/>
              </a:ext>
            </a:extLst>
          </p:cNvPr>
          <p:cNvSpPr txBox="1"/>
          <p:nvPr/>
        </p:nvSpPr>
        <p:spPr>
          <a:xfrm>
            <a:off x="3166177" y="169537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ف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C7A97B-152C-4472-99D1-165E9BF6A9BB}"/>
              </a:ext>
            </a:extLst>
          </p:cNvPr>
          <p:cNvSpPr txBox="1"/>
          <p:nvPr/>
        </p:nvSpPr>
        <p:spPr>
          <a:xfrm>
            <a:off x="3201672" y="268753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ف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A6D714-9AA1-461B-B579-FD4C21A1EA4B}"/>
              </a:ext>
            </a:extLst>
          </p:cNvPr>
          <p:cNvSpPr txBox="1"/>
          <p:nvPr/>
        </p:nvSpPr>
        <p:spPr>
          <a:xfrm>
            <a:off x="2203305" y="169537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د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02B70A-60AB-49A7-8586-B830CF067692}"/>
              </a:ext>
            </a:extLst>
          </p:cNvPr>
          <p:cNvSpPr txBox="1"/>
          <p:nvPr/>
        </p:nvSpPr>
        <p:spPr>
          <a:xfrm>
            <a:off x="2203305" y="266193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د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03378D-4E69-4639-90B9-EC0E55C1EB06}"/>
              </a:ext>
            </a:extLst>
          </p:cNvPr>
          <p:cNvSpPr txBox="1"/>
          <p:nvPr/>
        </p:nvSpPr>
        <p:spPr>
          <a:xfrm>
            <a:off x="2205087" y="364079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د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E49579-92D7-4B0B-9297-31194F745040}"/>
              </a:ext>
            </a:extLst>
          </p:cNvPr>
          <p:cNvSpPr txBox="1"/>
          <p:nvPr/>
        </p:nvSpPr>
        <p:spPr>
          <a:xfrm>
            <a:off x="1198028" y="164636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ك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D638D1-6B49-482F-A45B-5D4EA7DE1A57}"/>
              </a:ext>
            </a:extLst>
          </p:cNvPr>
          <p:cNvSpPr txBox="1"/>
          <p:nvPr/>
        </p:nvSpPr>
        <p:spPr>
          <a:xfrm>
            <a:off x="1220654" y="263515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ك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6FD24E-23BE-4AE8-857E-28E073B8D22A}"/>
              </a:ext>
            </a:extLst>
          </p:cNvPr>
          <p:cNvSpPr txBox="1"/>
          <p:nvPr/>
        </p:nvSpPr>
        <p:spPr>
          <a:xfrm>
            <a:off x="1198028" y="365081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>
                <a:solidFill>
                  <a:srgbClr val="C00000"/>
                </a:solidFill>
              </a:rPr>
              <a:t>ك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204864"/>
            <a:ext cx="687625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002060"/>
                </a:solidFill>
              </a:rPr>
              <a:t>ب- أضع كل حرف من تلك الأحرف في ثلاث كلمات، بحيث يكون في أول الأولى، ووسط الثانية، وآخر الثالثة، كما في المثال الآتي:</a:t>
            </a:r>
          </a:p>
        </p:txBody>
      </p:sp>
    </p:spTree>
    <p:extLst>
      <p:ext uri="{BB962C8B-B14F-4D97-AF65-F5344CB8AC3E}">
        <p14:creationId xmlns:p14="http://schemas.microsoft.com/office/powerpoint/2010/main" val="31627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690054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الباء: </a:t>
            </a:r>
            <a:r>
              <a:rPr lang="ar-EG" sz="3600" b="1" dirty="0">
                <a:solidFill>
                  <a:srgbClr val="FF0000"/>
                </a:solidFill>
              </a:rPr>
              <a:t>ب</a:t>
            </a:r>
            <a:r>
              <a:rPr lang="ar-EG" sz="3600" b="1" dirty="0"/>
              <a:t>اع – ن</a:t>
            </a:r>
            <a:r>
              <a:rPr lang="ar-EG" sz="3600" b="1" dirty="0">
                <a:solidFill>
                  <a:srgbClr val="FF0000"/>
                </a:solidFill>
              </a:rPr>
              <a:t>ب</a:t>
            </a:r>
            <a:r>
              <a:rPr lang="ar-EG" sz="3600" b="1" dirty="0"/>
              <a:t>ض – كتا</a:t>
            </a:r>
            <a:r>
              <a:rPr lang="ar-EG" sz="3600" b="1" dirty="0">
                <a:solidFill>
                  <a:srgbClr val="FF0000"/>
                </a:solidFill>
              </a:rPr>
              <a:t>ب</a:t>
            </a:r>
            <a:r>
              <a:rPr lang="ar-EG" sz="36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96552" y="2348880"/>
            <a:ext cx="9001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2060"/>
                </a:solidFill>
              </a:rPr>
              <a:t>التاء:......................................................................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الطاء:....................................................................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الفاء:....................................................................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الدال:.....................................................................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الكاف:......................................................................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3928" y="2195216"/>
            <a:ext cx="34563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ت</a:t>
            </a:r>
            <a:r>
              <a:rPr lang="ar-EG" sz="3600" b="1" dirty="0"/>
              <a:t>فاح – ك</a:t>
            </a:r>
            <a:r>
              <a:rPr lang="ar-EG" sz="3600" b="1" dirty="0">
                <a:solidFill>
                  <a:srgbClr val="FF0000"/>
                </a:solidFill>
              </a:rPr>
              <a:t>ت</a:t>
            </a:r>
            <a:r>
              <a:rPr lang="ar-EG" sz="3600" b="1" dirty="0"/>
              <a:t>ب –نبا</a:t>
            </a:r>
            <a:r>
              <a:rPr lang="ar-EG" sz="3600" b="1" dirty="0">
                <a:solidFill>
                  <a:srgbClr val="FF0000"/>
                </a:solidFill>
              </a:rPr>
              <a:t>ت</a:t>
            </a:r>
            <a:r>
              <a:rPr lang="ar-EG" sz="3600" b="1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3837" y="3069639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ط</a:t>
            </a:r>
            <a:r>
              <a:rPr lang="ar-EG" sz="3200" b="1" dirty="0"/>
              <a:t>اولة -  مس</a:t>
            </a:r>
            <a:r>
              <a:rPr lang="ar-EG" sz="3200" b="1" dirty="0">
                <a:solidFill>
                  <a:srgbClr val="FF0000"/>
                </a:solidFill>
              </a:rPr>
              <a:t>ط</a:t>
            </a:r>
            <a:r>
              <a:rPr lang="ar-EG" sz="3200" b="1" dirty="0"/>
              <a:t>رة - قس</a:t>
            </a:r>
            <a:r>
              <a:rPr lang="ar-EG" sz="3200" b="1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668" y="3881796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ف</a:t>
            </a:r>
            <a:r>
              <a:rPr lang="ar-EG" sz="3200" b="1" dirty="0"/>
              <a:t>يل - م</a:t>
            </a:r>
            <a:r>
              <a:rPr lang="ar-EG" sz="3200" b="1" dirty="0">
                <a:solidFill>
                  <a:srgbClr val="FF0000"/>
                </a:solidFill>
              </a:rPr>
              <a:t>ف</a:t>
            </a:r>
            <a:r>
              <a:rPr lang="ar-EG" sz="3200" b="1" dirty="0"/>
              <a:t>رش – مخال</a:t>
            </a:r>
            <a:r>
              <a:rPr lang="ar-EG" sz="3200" b="1" dirty="0">
                <a:solidFill>
                  <a:srgbClr val="FF0000"/>
                </a:solidFill>
              </a:rPr>
              <a:t>ف</a:t>
            </a:r>
            <a:r>
              <a:rPr lang="ar-EG" sz="32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3837" y="4732927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د</a:t>
            </a:r>
            <a:r>
              <a:rPr lang="ar-EG" sz="3200" b="1" dirty="0"/>
              <a:t>ولاب – ين</a:t>
            </a:r>
            <a:r>
              <a:rPr lang="ar-EG" sz="3200" b="1" dirty="0">
                <a:solidFill>
                  <a:srgbClr val="FF0000"/>
                </a:solidFill>
              </a:rPr>
              <a:t>د</a:t>
            </a:r>
            <a:r>
              <a:rPr lang="ar-EG" sz="3200" b="1" dirty="0"/>
              <a:t>م – أولا</a:t>
            </a:r>
            <a:r>
              <a:rPr lang="ar-EG" sz="3200" b="1" dirty="0">
                <a:solidFill>
                  <a:srgbClr val="FF0000"/>
                </a:solidFill>
              </a:rPr>
              <a:t>د</a:t>
            </a:r>
            <a:r>
              <a:rPr lang="ar-EG" sz="3200" b="1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4086" y="5597901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ك</a:t>
            </a:r>
            <a:r>
              <a:rPr lang="ar-EG" sz="3200" b="1" dirty="0"/>
              <a:t>رسي - م</a:t>
            </a:r>
            <a:r>
              <a:rPr lang="ar-EG" sz="3200" b="1" dirty="0">
                <a:solidFill>
                  <a:srgbClr val="FF0000"/>
                </a:solidFill>
              </a:rPr>
              <a:t>ك</a:t>
            </a:r>
            <a:r>
              <a:rPr lang="ar-EG" sz="3200" b="1" dirty="0"/>
              <a:t>تبة - سم</a:t>
            </a:r>
            <a:r>
              <a:rPr lang="ar-EG" sz="3200" b="1" dirty="0">
                <a:solidFill>
                  <a:srgbClr val="FF0000"/>
                </a:solidFill>
              </a:rPr>
              <a:t>ك</a:t>
            </a:r>
          </a:p>
        </p:txBody>
      </p:sp>
    </p:spTree>
    <p:extLst>
      <p:ext uri="{BB962C8B-B14F-4D97-AF65-F5344CB8AC3E}">
        <p14:creationId xmlns:p14="http://schemas.microsoft.com/office/powerpoint/2010/main" val="982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allAtOnce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698477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اجتمع أبنائي مع أبناء عمهم، في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مكتبة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المنزل، وبادر ابني أنس فسألهم: هل فكر أحد منكم في حروف اللغة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العربية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التي نتحدث بها؟ فصاح أحد أبناء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عمه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هداك الله! نحن لا نفكر في شئ ليس عندنا في كتب المدرسة، فنرجوك لا تزعجنا، فقال: لن أزعجكم بل </a:t>
            </a:r>
            <a:r>
              <a:rPr lang="ar-EG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سأفيدكم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أنني أحب لكم الخير، وسوف ترون – إن شاء الله – ما يسركم، وما أريد المشقة لأي منكم، قال له البقية بصوت واحد:</a:t>
            </a:r>
            <a:b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ar-EG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87FD957-E10C-417E-AE6F-440077EE7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foregroundMark x1="82527" y1="9816" x2="82527" y2="9816"/>
                        <a14:foregroundMark x1="31201" y1="10838" x2="31201" y2="10838"/>
                        <a14:foregroundMark x1="25273" y1="13088" x2="25273" y2="13088"/>
                        <a14:foregroundMark x1="82839" y1="86912" x2="82839" y2="86912"/>
                        <a14:foregroundMark x1="75039" y1="88548" x2="75039" y2="885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2492894"/>
            <a:ext cx="7231229" cy="1711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0950" y="2748348"/>
            <a:ext cx="48965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7030A0"/>
                </a:solidFill>
              </a:rPr>
              <a:t>سادسًا أ- أمثل في جملة من إنشائي لما يأتي: </a:t>
            </a:r>
          </a:p>
        </p:txBody>
      </p:sp>
    </p:spTree>
    <p:extLst>
      <p:ext uri="{BB962C8B-B14F-4D97-AF65-F5344CB8AC3E}">
        <p14:creationId xmlns:p14="http://schemas.microsoft.com/office/powerpoint/2010/main" val="38805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5180"/>
            <a:ext cx="8604448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002060"/>
                </a:solidFill>
              </a:rPr>
              <a:t>جملة اسمية مثبتة:.....................................................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جملة فعلية منفية بـ (لم):.............................................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جملة فعلية منفية بـ (لن):...............................................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جملة اسمية منفية بـ (ليس):..............................................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جملة فعلية منفية بـ (ما)::................................................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جملة فعلية مثبتة:.......................................................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924639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الطالب المجتهد متفوق في دراسته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670" y="1747689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لم يذهب أحمد إلى المدرسة اليوم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2634673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لن تنهض هدى من النوم مبكراً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498769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ليس عليك جمع المحصول اليوم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362865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ما كان محمد يذهب إلى المدرسة مبكراً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9936" y="5154953"/>
            <a:ext cx="437423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solidFill>
                  <a:srgbClr val="FF0000"/>
                </a:solidFill>
              </a:rPr>
              <a:t>يذهب محمد إلى المدرسة</a:t>
            </a:r>
          </a:p>
        </p:txBody>
      </p:sp>
    </p:spTree>
    <p:extLst>
      <p:ext uri="{BB962C8B-B14F-4D97-AF65-F5344CB8AC3E}">
        <p14:creationId xmlns:p14="http://schemas.microsoft.com/office/powerpoint/2010/main" val="4750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5946"/>
              </p:ext>
            </p:extLst>
          </p:nvPr>
        </p:nvGraphicFramePr>
        <p:xfrm>
          <a:off x="517326" y="2121939"/>
          <a:ext cx="8159130" cy="22322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59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92344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chemeClr val="tx1"/>
                          </a:solidFill>
                        </a:rPr>
                        <a:t>المذكر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صائم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b="1" dirty="0"/>
                        <a:t>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حصان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b="1" dirty="0"/>
                        <a:t>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b="1" dirty="0"/>
                        <a:t>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ولد 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b="1" dirty="0"/>
                        <a:t>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قائد</a:t>
                      </a:r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904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chemeClr val="tx1"/>
                          </a:solidFill>
                        </a:rPr>
                        <a:t>المؤنث</a:t>
                      </a:r>
                      <a:endParaRPr lang="ar-EG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معلمة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بقرة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أتان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600" b="1" dirty="0"/>
                        <a:t>عالمة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F26B7F53-30CD-479D-B9E7-8C9C7C44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4167" l="5000" r="9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8" y="313524"/>
            <a:ext cx="6252227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7624" y="813224"/>
            <a:ext cx="3789820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 – أكمل الجدول الآتي: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3504899"/>
            <a:ext cx="833883" cy="46166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400" b="1" dirty="0">
                <a:solidFill>
                  <a:srgbClr val="FF0000"/>
                </a:solidFill>
              </a:rPr>
              <a:t>صائمة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094" y="2281864"/>
            <a:ext cx="74571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solidFill>
                  <a:srgbClr val="FFFF00"/>
                </a:solidFill>
              </a:rPr>
              <a:t>معلم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6818" y="3464709"/>
            <a:ext cx="771366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فرس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6995" y="2240400"/>
            <a:ext cx="663964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solidFill>
                  <a:srgbClr val="FFFF00"/>
                </a:solidFill>
              </a:rPr>
              <a:t>ثور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7918" y="3464709"/>
            <a:ext cx="393056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أم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7123" y="2281864"/>
            <a:ext cx="859531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solidFill>
                  <a:srgbClr val="FFFF00"/>
                </a:solidFill>
              </a:rPr>
              <a:t>حمار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9062" y="3464709"/>
            <a:ext cx="617477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بنت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2875" y="2268161"/>
            <a:ext cx="747320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solidFill>
                  <a:srgbClr val="FFFF00"/>
                </a:solidFill>
              </a:rPr>
              <a:t>عالم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652" y="3504899"/>
            <a:ext cx="723276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قائدة</a:t>
            </a:r>
          </a:p>
        </p:txBody>
      </p:sp>
    </p:spTree>
    <p:extLst>
      <p:ext uri="{BB962C8B-B14F-4D97-AF65-F5344CB8AC3E}">
        <p14:creationId xmlns:p14="http://schemas.microsoft.com/office/powerpoint/2010/main" val="25501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5828" y="908720"/>
            <a:ext cx="6404317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جـ – أبحث ثم أضمِّن ما كتبته ملف تعلمي: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1392210" y="2403802"/>
            <a:ext cx="65097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أبحث في منجزات المملكة العربية السعودية في خدمة اللغة العربية في عهد الملك سلمان بن عبد العزيز حفظه الله، ثم أكتبها في فقرتين بأسلوبي.</a:t>
            </a:r>
          </a:p>
        </p:txBody>
      </p:sp>
    </p:spTree>
    <p:extLst>
      <p:ext uri="{BB962C8B-B14F-4D97-AF65-F5344CB8AC3E}">
        <p14:creationId xmlns:p14="http://schemas.microsoft.com/office/powerpoint/2010/main" val="12024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331640" y="461894"/>
            <a:ext cx="6581751" cy="7604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"/>
          <p:cNvSpPr txBox="1"/>
          <p:nvPr/>
        </p:nvSpPr>
        <p:spPr>
          <a:xfrm>
            <a:off x="1331640" y="637559"/>
            <a:ext cx="6590266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بطاقة تقويم مهارات القراءة الجهرية لدى المتعلم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91931"/>
              </p:ext>
            </p:extLst>
          </p:nvPr>
        </p:nvGraphicFramePr>
        <p:xfrm>
          <a:off x="755576" y="1340768"/>
          <a:ext cx="7540543" cy="4736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0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727">
                <a:tc rowSpan="2">
                  <a:txBody>
                    <a:bodyPr/>
                    <a:lstStyle/>
                    <a:p>
                      <a:pPr algn="ctr"/>
                      <a:r>
                        <a:rPr lang="ar-EG" sz="2000" b="1" dirty="0"/>
                        <a:t>ملاحظات 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EG" sz="2000" b="1" dirty="0"/>
                        <a:t>درجة توفر المهارة </a:t>
                      </a:r>
                      <a:endParaRPr lang="en-US" sz="20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EG" sz="2000" b="1" dirty="0"/>
                        <a:t>المهارات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م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ضعيفة </a:t>
                      </a:r>
                      <a:endParaRPr lang="en-US" sz="18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متوسطة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عالية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نطق الكلمات نطقاً سليمًا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التمييز بين الحروف المتقاربة في النطق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2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ضبط</a:t>
                      </a:r>
                      <a:r>
                        <a:rPr lang="ar-EG" sz="1800" b="1" baseline="0" dirty="0"/>
                        <a:t> أحرف الكلمة ضبطاً صحيحاً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3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التفريق في النطق بين همزتي الوصل والقطع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4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الانطلاق في القراءة دون تردد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5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التنويع في نبرات الصوت وفقاً لمعاني النص المقروء كالدعاء والتعجب.......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6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مراعاة علامات الترقيم</a:t>
                      </a:r>
                      <a:r>
                        <a:rPr lang="ar-EG" sz="1800" b="1" baseline="0" dirty="0"/>
                        <a:t> المناسبة للوصل والوقف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/>
                        <a:t>7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403648" y="461895"/>
            <a:ext cx="6581751" cy="80544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1860807" y="637559"/>
            <a:ext cx="5658921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بطاقة تقويم مهارات الإملاء لدى المتعلم *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385"/>
              </p:ext>
            </p:extLst>
          </p:nvPr>
        </p:nvGraphicFramePr>
        <p:xfrm>
          <a:off x="755576" y="1525164"/>
          <a:ext cx="7540543" cy="4095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0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727">
                <a:tc rowSpan="2"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effectLst/>
                        </a:rPr>
                        <a:t>ملاحظات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effectLst/>
                        </a:rPr>
                        <a:t>درجة توفر المهارة </a:t>
                      </a:r>
                      <a:endParaRPr lang="en-US" sz="2000" b="1" dirty="0">
                        <a:effectLst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effectLst/>
                        </a:rPr>
                        <a:t>المهارات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</a:rPr>
                        <a:t>م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solidFill>
                      <a:srgbClr val="FFE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ضعيفة 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متوسطة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عالية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كتابة اللام الشمسية والقمرية كتابة صحيحة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كتابة الشدة على الحرف المشدد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كتابة التنوين بأشكاله</a:t>
                      </a:r>
                      <a:r>
                        <a:rPr lang="ar-EG" sz="1800" b="1" baseline="0" dirty="0"/>
                        <a:t> الثلاثة كتابة صحيحة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تمييز</a:t>
                      </a:r>
                      <a:r>
                        <a:rPr lang="ar-EG" sz="1800" b="1" baseline="0" dirty="0"/>
                        <a:t> التاء المفتوحة من التاء المربوطة عند الكتابة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التفريق بين الحركة القصيرة والطويلة للحرف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453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ar-EG" sz="1800" b="1" dirty="0"/>
                        <a:t>كتابة علامة الترقيم</a:t>
                      </a:r>
                      <a:r>
                        <a:rPr lang="ar-EG" sz="1800" b="1" baseline="0" dirty="0"/>
                        <a:t> في مواضعها الصحيحة 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331640" y="5733256"/>
            <a:ext cx="701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b="1" u="sng" dirty="0">
                <a:solidFill>
                  <a:srgbClr val="FF0000"/>
                </a:solidFill>
              </a:rPr>
              <a:t>* بالإضافة إلى المهارات التي تضمنتها البطاقة توجد مهارات أخرى ستدرس في هذا الصف.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52736"/>
            <a:ext cx="669674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b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وضح وبيِّن قصدك، فقال: قاطعني ابن عمي قبل أن أكمل، وهذا مخالف لآداب الاستماع، وأبان عن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تركه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القراءة وذلك خطأ جسيم، سيندم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عليه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إٍن استمر، وسوف يندم أكثر اذا رأى زملاءه، وأقرانه في أعلى المراكز العلمية؛ لأن القراءة مصدر الفهم الصحيح لكل ما جرى، وما يجري وما سيجري في الحياة البشرية.</a:t>
            </a:r>
          </a:p>
        </p:txBody>
      </p:sp>
    </p:spTree>
    <p:extLst>
      <p:ext uri="{BB962C8B-B14F-4D97-AF65-F5344CB8AC3E}">
        <p14:creationId xmlns:p14="http://schemas.microsoft.com/office/powerpoint/2010/main" val="239593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659285"/>
            <a:ext cx="648072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إن ما أقصده هنا هو بناء اللغة، أرأيتم الحروف و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الكلمات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التي تتكون منها لغتنا الخالدة؟ الحرف صغير جداً، لكن الله جعله أساساً لبناء الكلمة، والكلمة أساس للجملة والجملة جزء من الفقرة، وتجتمع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الفقرات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موضوع واحد، وذلك الذي نسميه النص. وتبدأ الحروف الهجائية بالألف، وتنتهي بالياء، وتبلغ ثمانية وعشرين حرفاً</a:t>
            </a:r>
          </a:p>
        </p:txBody>
      </p:sp>
    </p:spTree>
    <p:extLst>
      <p:ext uri="{BB962C8B-B14F-4D97-AF65-F5344CB8AC3E}">
        <p14:creationId xmlns:p14="http://schemas.microsoft.com/office/powerpoint/2010/main" val="38492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413063"/>
            <a:ext cx="705678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وهذه الحروف رموز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صوتية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، يقع البصر عليها، فيتحرك اللسان باللفظ المناسب، وهذا فضل من الرحمن الرحيم على الإنسان، ليميزه بالنطق عن الدواب، كما فضله بالعقل على </a:t>
            </a:r>
            <a:r>
              <a:rPr lang="ar-EG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المخلوقات</a:t>
            </a:r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كلها. </a:t>
            </a:r>
          </a:p>
          <a:p>
            <a:pPr algn="justLow"/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لقد ولدت اللغة العربية وترعرعت في الجزيرة العربية مهد الحضارات وكان للمملكة العربية السعودية دور كبير في خدمة لغة القرآن والعناية بها.</a:t>
            </a:r>
          </a:p>
        </p:txBody>
      </p:sp>
    </p:spTree>
    <p:extLst>
      <p:ext uri="{BB962C8B-B14F-4D97-AF65-F5344CB8AC3E}">
        <p14:creationId xmlns:p14="http://schemas.microsoft.com/office/powerpoint/2010/main" val="28899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4877" y="841757"/>
            <a:ext cx="6473955" cy="10342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بعد أن قرأت النص قراءة صامتة، أجيب عن الأسئلة الآتية: </a:t>
            </a:r>
          </a:p>
        </p:txBody>
      </p:sp>
      <p:sp>
        <p:nvSpPr>
          <p:cNvPr id="5" name="8-Point Star 4"/>
          <p:cNvSpPr/>
          <p:nvPr/>
        </p:nvSpPr>
        <p:spPr>
          <a:xfrm>
            <a:off x="7200800" y="764704"/>
            <a:ext cx="1259632" cy="1124744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</a:t>
            </a:r>
            <a:endParaRPr lang="ar-EG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564" y="2359643"/>
            <a:ext cx="78128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1- أختار المعني الأنسب للسياق السابق، ثم أضعه في جملة تامة: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06067"/>
              </p:ext>
            </p:extLst>
          </p:nvPr>
        </p:nvGraphicFramePr>
        <p:xfrm>
          <a:off x="755576" y="3567981"/>
          <a:ext cx="7635855" cy="20162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الكلمة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600" b="1" dirty="0"/>
                        <a:t>الخيارات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الجملة</a:t>
                      </a:r>
                      <a:r>
                        <a:rPr lang="ar-EG" sz="3200" b="1" baseline="0" dirty="0"/>
                        <a:t> التامة</a:t>
                      </a:r>
                      <a:endParaRPr lang="ar-EG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جسيم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ضخم</a:t>
                      </a:r>
                      <a:r>
                        <a:rPr lang="ar-EG" sz="2800" b="1" baseline="0" dirty="0"/>
                        <a:t>، عظيم، عملاق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6243" y="4725144"/>
            <a:ext cx="230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الجهل خطأ عظيم</a:t>
            </a:r>
          </a:p>
        </p:txBody>
      </p:sp>
    </p:spTree>
    <p:extLst>
      <p:ext uri="{BB962C8B-B14F-4D97-AF65-F5344CB8AC3E}">
        <p14:creationId xmlns:p14="http://schemas.microsoft.com/office/powerpoint/2010/main" val="3015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043608" y="548680"/>
            <a:ext cx="7056784" cy="864096"/>
          </a:xfrm>
          <a:prstGeom prst="doubleWave">
            <a:avLst>
              <a:gd name="adj1" fmla="val 6250"/>
              <a:gd name="adj2" fmla="val 5639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0070C0"/>
                </a:solidFill>
              </a:rPr>
              <a:t> 2- أصل الكلمة بالمعنى المناسب: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0086"/>
              </p:ext>
            </p:extLst>
          </p:nvPr>
        </p:nvGraphicFramePr>
        <p:xfrm>
          <a:off x="5436096" y="1988840"/>
          <a:ext cx="2736304" cy="3832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الكلمة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أقصده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الفقرات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النصب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68008"/>
              </p:ext>
            </p:extLst>
          </p:nvPr>
        </p:nvGraphicFramePr>
        <p:xfrm>
          <a:off x="683568" y="1916832"/>
          <a:ext cx="3408040" cy="3832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40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الخيارات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مجموعة من الجمل المترابطة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أعنيه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5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التعب الشديد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004320" y="3212977"/>
            <a:ext cx="1431776" cy="115212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04320" y="3212978"/>
            <a:ext cx="1431777" cy="11521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04320" y="5301208"/>
            <a:ext cx="1431777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44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332656"/>
            <a:ext cx="597666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3- أضع الكلمة في جملة مفيدة، حسب نوعها، مسترشداً بالحقل الأول: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16940"/>
              </p:ext>
            </p:extLst>
          </p:nvPr>
        </p:nvGraphicFramePr>
        <p:xfrm>
          <a:off x="539552" y="1396228"/>
          <a:ext cx="7920880" cy="504055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الكلمة</a:t>
                      </a:r>
                      <a:endParaRPr lang="ar-EG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اسم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فعل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حرف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اجتمع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أولاد</a:t>
                      </a:r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في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مكتبة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dirty="0"/>
                        <a:t>من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EG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4572000" y="2636912"/>
            <a:ext cx="1863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4563495" y="4375184"/>
            <a:ext cx="18716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572000" y="6021288"/>
            <a:ext cx="186317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2627784" y="3429000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2555776" y="4365104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55776" y="5157192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55776" y="6021288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9552" y="2636912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9552" y="3412050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9552" y="5157192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8550" y="3074952"/>
            <a:ext cx="13719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التقيت بأولاد عمي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4758243"/>
            <a:ext cx="17191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مكتبة أبي مليئة بالروايات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4" y="2243955"/>
            <a:ext cx="17244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اجتمع الطلاب في الفصل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710" y="3930151"/>
            <a:ext cx="1813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علينا التفكر في نعم الله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341" y="5605789"/>
            <a:ext cx="2090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</a:rPr>
              <a:t>اشتريت من المتجر ساعة جميلة</a:t>
            </a:r>
          </a:p>
        </p:txBody>
      </p:sp>
    </p:spTree>
    <p:extLst>
      <p:ext uri="{BB962C8B-B14F-4D97-AF65-F5344CB8AC3E}">
        <p14:creationId xmlns:p14="http://schemas.microsoft.com/office/powerpoint/2010/main" val="19622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1336</Words>
  <Application>Microsoft Office PowerPoint</Application>
  <PresentationFormat>عرض على الشاشة (4:3)</PresentationFormat>
  <Paragraphs>376</Paragraphs>
  <Slides>35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136</cp:revision>
  <dcterms:created xsi:type="dcterms:W3CDTF">2019-03-19T16:27:23Z</dcterms:created>
  <dcterms:modified xsi:type="dcterms:W3CDTF">2020-11-29T13:04:46Z</dcterms:modified>
</cp:coreProperties>
</file>