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71" r:id="rId6"/>
    <p:sldId id="272" r:id="rId7"/>
    <p:sldId id="273" r:id="rId8"/>
    <p:sldId id="274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379" autoAdjust="0"/>
    <p:restoredTop sz="94660"/>
  </p:normalViewPr>
  <p:slideViewPr>
    <p:cSldViewPr>
      <p:cViewPr varScale="1">
        <p:scale>
          <a:sx n="53" d="100"/>
          <a:sy n="53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0.wav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85A87FA-35AF-4C6C-8645-920CBCF1E44B}" type="datetimeFigureOut">
              <a:rPr/>
              <a:pPr>
                <a:defRPr/>
              </a:pPr>
              <a:t>12/6/2015</a:t>
            </a:fld>
            <a:endParaRPr dirty="0"/>
          </a:p>
        </p:txBody>
      </p:sp>
      <p:sp>
        <p:nvSpPr>
          <p:cNvPr id="7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C6279F-0D60-4CB9-B73E-57FCA959B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0B11B-47E7-48D4-B481-841DC8F2C03D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5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D24B-52D8-4891-B41A-B7AD6C699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61975F-AB19-43EC-8734-FFAA95D537FA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535D-69D7-44CB-8383-67A5F7535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B692-8602-4052-88E2-9BDDC27B1E19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5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B22A-A33F-4BBD-8DCA-19304C04E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284F405-B1F6-4715-8AF3-1D516E936C85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0DA7-8FAD-45FE-B459-503B00AEB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40A0-90CF-4FC1-ABC5-29BC8D09FB84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6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3ACB-2A7A-4093-925B-001EE8F1B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6945-05D0-4C96-8858-4ED9F34D4D41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8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B0E3-0907-4EE3-BA7C-7711C9D2F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FAAA-AA92-4D4F-B6AE-082883DAB5FB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FA71-62FF-4C45-BB71-72F699587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50C4-E3C8-43FA-89B1-A998BE98061F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3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61CA-CF7F-4550-BCD2-3DA962D0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15D0-001E-4210-AC9B-2853E9C2EBDF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6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0354-1094-4881-BD35-1404DA6A0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B4A79B-A9B6-48D4-B008-8151C70C7262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C996-57CA-4C9C-94AF-F8A89FA8A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2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30" name="عنصر نائب للنص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AECFA2E-7FD9-4E40-A996-666D0A88A3CF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5B1E96-0334-4C7B-BEDD-754505D46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2" r:id="rId2"/>
    <p:sldLayoutId id="2147483810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11" r:id="rId9"/>
    <p:sldLayoutId id="2147483808" r:id="rId10"/>
    <p:sldLayoutId id="2147483812" r:id="rId11"/>
  </p:sldLayoutIdLst>
  <p:transition>
    <p:dissolve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cs typeface="Arial" pitchFamily="34" charset="0"/>
        </a:defRPr>
      </a:lvl9pPr>
      <a:extLst/>
    </p:titleStyle>
    <p:bodyStyle>
      <a:lvl1pPr marL="273050" indent="-273050" algn="r" rtl="1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20700" indent="-228600" algn="r" rtl="1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7089"/>
          </a:solidFill>
          <a:latin typeface="+mn-lt"/>
          <a:ea typeface="+mn-ea"/>
          <a:cs typeface="Arial" pitchFamily="34" charset="0"/>
        </a:defRPr>
      </a:lvl2pPr>
      <a:lvl3pPr marL="758825" indent="-228600" algn="r" rtl="1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04888" indent="-228600" algn="r" rtl="1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7089"/>
          </a:solidFill>
          <a:latin typeface="+mn-lt"/>
          <a:ea typeface="+mn-ea"/>
          <a:cs typeface="Arial" pitchFamily="34" charset="0"/>
        </a:defRPr>
      </a:lvl4pPr>
      <a:lvl5pPr marL="1279525" indent="-228600" algn="r" rtl="1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8.wav"/><Relationship Id="rId7" Type="http://schemas.openxmlformats.org/officeDocument/2006/relationships/audio" Target="../media/audio2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1.wav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3" Type="http://schemas.openxmlformats.org/officeDocument/2006/relationships/audio" Target="../media/audio23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6.wav"/><Relationship Id="rId5" Type="http://schemas.openxmlformats.org/officeDocument/2006/relationships/audio" Target="../media/audio25.wav"/><Relationship Id="rId4" Type="http://schemas.openxmlformats.org/officeDocument/2006/relationships/audio" Target="../media/audio24.wav"/><Relationship Id="rId9" Type="http://schemas.openxmlformats.org/officeDocument/2006/relationships/audio" Target="../media/audio2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6.wav"/><Relationship Id="rId3" Type="http://schemas.openxmlformats.org/officeDocument/2006/relationships/audio" Target="../media/audio33.wav"/><Relationship Id="rId7" Type="http://schemas.openxmlformats.org/officeDocument/2006/relationships/audio" Target="../media/audio1.wav"/><Relationship Id="rId12" Type="http://schemas.openxmlformats.org/officeDocument/2006/relationships/audio" Target="../media/audio4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5.wav"/><Relationship Id="rId11" Type="http://schemas.openxmlformats.org/officeDocument/2006/relationships/audio" Target="../media/audio39.wav"/><Relationship Id="rId5" Type="http://schemas.openxmlformats.org/officeDocument/2006/relationships/audio" Target="../media/audio19.wav"/><Relationship Id="rId10" Type="http://schemas.openxmlformats.org/officeDocument/2006/relationships/audio" Target="../media/audio38.wav"/><Relationship Id="rId4" Type="http://schemas.openxmlformats.org/officeDocument/2006/relationships/audio" Target="../media/audio34.wav"/><Relationship Id="rId9" Type="http://schemas.openxmlformats.org/officeDocument/2006/relationships/audio" Target="../media/audio3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62600" y="838200"/>
            <a:ext cx="31242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EG" sz="6000" b="1" dirty="0">
                <a:solidFill>
                  <a:srgbClr val="FF0000"/>
                </a:solidFill>
              </a:rPr>
              <a:t>الوحدة الرابعة</a:t>
            </a:r>
            <a:endParaRPr lang="en-US" sz="6000" b="1" dirty="0">
              <a:solidFill>
                <a:srgbClr val="FF0000"/>
              </a:solidFill>
            </a:endParaRPr>
          </a:p>
        </p:txBody>
      </p:sp>
      <p:grpSp>
        <p:nvGrpSpPr>
          <p:cNvPr id="2" name="مجموعة 13"/>
          <p:cNvGrpSpPr/>
          <p:nvPr/>
        </p:nvGrpSpPr>
        <p:grpSpPr>
          <a:xfrm>
            <a:off x="1066800" y="2819400"/>
            <a:ext cx="4191000" cy="3352800"/>
            <a:chOff x="1981200" y="2819400"/>
            <a:chExt cx="4191000" cy="3352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مستطيل مستدير الزوايا 6"/>
            <p:cNvSpPr/>
            <p:nvPr/>
          </p:nvSpPr>
          <p:spPr>
            <a:xfrm>
              <a:off x="1981200" y="2819400"/>
              <a:ext cx="3657600" cy="2667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SA"/>
            </a:p>
          </p:txBody>
        </p:sp>
        <p:sp>
          <p:nvSpPr>
            <p:cNvPr id="8" name="مستطيل مستدير الزوايا 7"/>
            <p:cNvSpPr/>
            <p:nvPr/>
          </p:nvSpPr>
          <p:spPr>
            <a:xfrm>
              <a:off x="2133600" y="3048000"/>
              <a:ext cx="3657600" cy="2667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SA"/>
            </a:p>
          </p:txBody>
        </p:sp>
        <p:sp>
          <p:nvSpPr>
            <p:cNvPr id="9" name="مستطيل مستدير الزوايا 8"/>
            <p:cNvSpPr/>
            <p:nvPr/>
          </p:nvSpPr>
          <p:spPr>
            <a:xfrm>
              <a:off x="2286000" y="3276600"/>
              <a:ext cx="3657600" cy="2667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SA"/>
            </a:p>
          </p:txBody>
        </p:sp>
        <p:sp>
          <p:nvSpPr>
            <p:cNvPr id="10" name="مستطيل مستدير الزوايا 9"/>
            <p:cNvSpPr/>
            <p:nvPr/>
          </p:nvSpPr>
          <p:spPr>
            <a:xfrm>
              <a:off x="2514600" y="3505200"/>
              <a:ext cx="3657600" cy="2667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r>
                <a:rPr lang="ar-EG" sz="8000" b="1" dirty="0">
                  <a:solidFill>
                    <a:srgbClr val="002060"/>
                  </a:solidFill>
                </a:rPr>
                <a:t>صلة الرحم</a:t>
              </a:r>
              <a:endParaRPr lang="ar-SA" sz="8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ده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له الرح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295400" y="304850"/>
            <a:ext cx="6553199" cy="213355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50736" y="2209850"/>
            <a:ext cx="6674555" cy="213355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j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7800" y="4114800"/>
            <a:ext cx="6553199" cy="213355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j-cs"/>
            </a:endParaRPr>
          </a:p>
        </p:txBody>
      </p:sp>
      <p:sp>
        <p:nvSpPr>
          <p:cNvPr id="3075" name="عنوان 1"/>
          <p:cNvSpPr txBox="1">
            <a:spLocks/>
          </p:cNvSpPr>
          <p:nvPr/>
        </p:nvSpPr>
        <p:spPr bwMode="auto">
          <a:xfrm rot="20886681">
            <a:off x="84138" y="966788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5400" b="1" dirty="0">
                <a:solidFill>
                  <a:srgbClr val="FFFF00"/>
                </a:solidFill>
                <a:latin typeface="Microsoft Sans Serif" pitchFamily="34" charset="0"/>
                <a:cs typeface="+mj-cs"/>
              </a:rPr>
              <a:t>فضل بر الوالدين           </a:t>
            </a:r>
            <a:endParaRPr lang="en-US" sz="5400" b="1" dirty="0">
              <a:solidFill>
                <a:srgbClr val="FFFF00"/>
              </a:solidFill>
              <a:latin typeface="Microsoft Sans Serif" pitchFamily="34" charset="0"/>
              <a:cs typeface="+mj-cs"/>
            </a:endParaRPr>
          </a:p>
        </p:txBody>
      </p:sp>
      <p:sp>
        <p:nvSpPr>
          <p:cNvPr id="3076" name="عنوان 1"/>
          <p:cNvSpPr txBox="1">
            <a:spLocks/>
          </p:cNvSpPr>
          <p:nvPr/>
        </p:nvSpPr>
        <p:spPr bwMode="auto">
          <a:xfrm rot="20877000">
            <a:off x="608013" y="2524125"/>
            <a:ext cx="75438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ar-EG" sz="5400" b="1" dirty="0">
                <a:solidFill>
                  <a:srgbClr val="FFFF00"/>
                </a:solidFill>
                <a:latin typeface="Microsoft Sans Serif" pitchFamily="34" charset="0"/>
                <a:cs typeface="+mj-cs"/>
              </a:rPr>
              <a:t>جزاء صلة الرحم</a:t>
            </a:r>
            <a:endParaRPr lang="en-US" sz="5400" b="1" dirty="0">
              <a:solidFill>
                <a:srgbClr val="FFFF00"/>
              </a:solidFill>
              <a:latin typeface="Microsoft Sans Serif" pitchFamily="34" charset="0"/>
              <a:cs typeface="+mj-cs"/>
            </a:endParaRPr>
          </a:p>
        </p:txBody>
      </p:sp>
      <p:sp>
        <p:nvSpPr>
          <p:cNvPr id="3077" name="عنوان 1"/>
          <p:cNvSpPr txBox="1">
            <a:spLocks/>
          </p:cNvSpPr>
          <p:nvPr/>
        </p:nvSpPr>
        <p:spPr bwMode="auto">
          <a:xfrm rot="20875054">
            <a:off x="442913" y="4537075"/>
            <a:ext cx="75438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ar-EG" sz="5400" b="1" dirty="0">
                <a:solidFill>
                  <a:srgbClr val="FFFF00"/>
                </a:solidFill>
                <a:latin typeface="Microsoft Sans Serif" pitchFamily="34" charset="0"/>
                <a:cs typeface="+mj-cs"/>
              </a:rPr>
              <a:t>صلة القاطع</a:t>
            </a:r>
            <a:endParaRPr lang="en-US" sz="5400" b="1" dirty="0">
              <a:solidFill>
                <a:srgbClr val="FFFF00"/>
              </a:solidFill>
              <a:latin typeface="Microsoft Sans Serif" pitchFamily="34" charset="0"/>
              <a:cs typeface="+mj-cs"/>
            </a:endParaRPr>
          </a:p>
        </p:txBody>
      </p:sp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ضل بر الوال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زاء ص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له القاط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0" y="457200"/>
            <a:ext cx="7467600" cy="5715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838200" y="762000"/>
            <a:ext cx="7315200" cy="449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2060"/>
                </a:solidFill>
                <a:latin typeface="Microsoft Sans Serif" pitchFamily="34" charset="0"/>
                <a:cs typeface="+mj-cs"/>
              </a:rPr>
              <a:t>اعتنى الإسلام بزرع المحبة والمودة بين المؤمنين، وجعل الإحسان بجميع صوره كالماء الذي تسقى به تلك النبتة، </a:t>
            </a:r>
            <a:r>
              <a:rPr lang="ar-EG" sz="3200" b="1" dirty="0">
                <a:solidFill>
                  <a:srgbClr val="002060"/>
                </a:solidFill>
                <a:latin typeface="Microsoft Sans Serif" pitchFamily="34" charset="0"/>
              </a:rPr>
              <a:t>وأفضل الإحسان ما كان لذي القربى، فصله الأرحام من الأمور التي حث عليها ديننا العظيم، وهي – أيضاً – مما تميل إليه الفِطر السليمة، ويتحقق به الأنس والتألف والاستقرار للفرد والأسرة والمجتمع،</a:t>
            </a:r>
            <a:r>
              <a:rPr lang="ar-EG" sz="3200" b="1" dirty="0">
                <a:solidFill>
                  <a:srgbClr val="002060"/>
                </a:solidFill>
                <a:latin typeface="Microsoft Sans Serif" pitchFamily="34" charset="0"/>
                <a:ea typeface="+mj-ea"/>
                <a:cs typeface="+mj-cs"/>
              </a:rPr>
              <a:t> </a:t>
            </a:r>
            <a:r>
              <a:rPr lang="ar-EG" sz="3200" b="1" dirty="0">
                <a:solidFill>
                  <a:srgbClr val="002060"/>
                </a:solidFill>
                <a:latin typeface="Microsoft Sans Serif" pitchFamily="34" charset="0"/>
              </a:rPr>
              <a:t>وأولى الأرحام بالصلة هم الوالدان فقد قال تعالى:</a:t>
            </a:r>
            <a:endParaRPr lang="en-US" sz="3200" baseline="30000" dirty="0">
              <a:solidFill>
                <a:srgbClr val="002060"/>
              </a:solidFill>
              <a:latin typeface="Microsoft Sans Serif" pitchFamily="34" charset="0"/>
            </a:endParaRPr>
          </a:p>
        </p:txBody>
      </p:sp>
      <p:sp>
        <p:nvSpPr>
          <p:cNvPr id="4099" name="عنوان 1"/>
          <p:cNvSpPr txBox="1">
            <a:spLocks/>
          </p:cNvSpPr>
          <p:nvPr/>
        </p:nvSpPr>
        <p:spPr bwMode="auto">
          <a:xfrm>
            <a:off x="457200" y="3124200"/>
            <a:ext cx="74676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endParaRPr lang="en-US" sz="3200" b="1" dirty="0">
              <a:solidFill>
                <a:srgbClr val="C00000"/>
              </a:solidFill>
              <a:latin typeface="Microsoft Sans Serif" pitchFamily="34" charset="0"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90713" y="6257925"/>
            <a:ext cx="5424487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EG" sz="2800" b="1" dirty="0">
                <a:solidFill>
                  <a:srgbClr val="002060"/>
                </a:solidFill>
                <a:latin typeface="Microsoft Sans Serif" pitchFamily="34" charset="0"/>
              </a:rPr>
              <a:t>1- سورة الإسراء آية: 23</a:t>
            </a:r>
            <a:endParaRPr lang="ar-SA" sz="2800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lum bright="-26000" contrast="42000"/>
          </a:blip>
          <a:srcRect/>
          <a:stretch>
            <a:fillRect/>
          </a:stretch>
        </p:blipFill>
        <p:spPr bwMode="auto">
          <a:xfrm>
            <a:off x="1219200" y="4895850"/>
            <a:ext cx="6705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عتنى الاسل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و قضى رب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سوره الاسر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99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cision 8"/>
          <p:cNvSpPr/>
          <p:nvPr/>
        </p:nvSpPr>
        <p:spPr>
          <a:xfrm>
            <a:off x="2362200" y="76200"/>
            <a:ext cx="4724400" cy="13716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2667000" y="381000"/>
            <a:ext cx="4114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4000" b="1" dirty="0">
                <a:solidFill>
                  <a:srgbClr val="FFFF00"/>
                </a:solidFill>
                <a:latin typeface="Microsoft Sans Serif" pitchFamily="34" charset="0"/>
                <a:cs typeface="+mj-cs"/>
              </a:rPr>
              <a:t>أحاديث الوحدة</a:t>
            </a:r>
            <a:endParaRPr lang="en-US" sz="4000" b="1" dirty="0">
              <a:solidFill>
                <a:srgbClr val="FFFF00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4038600" y="1676400"/>
            <a:ext cx="5029200" cy="1143000"/>
          </a:xfrm>
          <a:prstGeom prst="flowChartMultidocumen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11" name="Flowchart: Data 10"/>
          <p:cNvSpPr/>
          <p:nvPr/>
        </p:nvSpPr>
        <p:spPr>
          <a:xfrm>
            <a:off x="381000" y="3276600"/>
            <a:ext cx="7924800" cy="2895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038600" y="1676400"/>
            <a:ext cx="4191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7030A0"/>
                </a:solidFill>
                <a:latin typeface="Microsoft Sans Serif" pitchFamily="34" charset="0"/>
                <a:cs typeface="+mj-cs"/>
              </a:rPr>
              <a:t>ستدرس في هذه الوحدة:</a:t>
            </a:r>
            <a:endParaRPr lang="en-US" sz="3600" b="1" dirty="0">
              <a:solidFill>
                <a:srgbClr val="7030A0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09600" y="3429000"/>
            <a:ext cx="7391400" cy="2514600"/>
          </a:xfrm>
          <a:prstGeom prst="rect">
            <a:avLst/>
          </a:prstGeom>
        </p:spPr>
        <p:txBody>
          <a:bodyPr anchor="ctr"/>
          <a:lstStyle/>
          <a:p>
            <a:pPr algn="r" rtl="1" eaLnBrk="1" hangingPunct="1">
              <a:defRPr/>
            </a:pP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قول النبي صلى الله عليه وسلم: </a:t>
            </a:r>
            <a:endParaRPr lang="ar-SA" sz="3600" b="1" dirty="0">
              <a:solidFill>
                <a:srgbClr val="002060"/>
              </a:solidFill>
              <a:latin typeface="Microsoft Sans Serif" pitchFamily="34" charset="0"/>
            </a:endParaRPr>
          </a:p>
          <a:p>
            <a:pPr algn="r" rtl="1" eaLnBrk="1" hangingPunct="1">
              <a:defRPr/>
            </a:pP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(</a:t>
            </a:r>
            <a:r>
              <a:rPr lang="ar-EG" sz="36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</a:rPr>
              <a:t>رَغِم أنفه ثم رَغِم أنفه، قيل: مَن يا رسول الله؟ قال: من أدرك والديه عند الكبر أحدهما أو كليهما ثم لم  يدخل الجنة</a:t>
            </a: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) الحديث.</a:t>
            </a:r>
            <a:endParaRPr lang="en-US" sz="3600" b="1" dirty="0">
              <a:solidFill>
                <a:srgbClr val="002060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حاديث الوحد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ستدرس ف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قوا النبى بالفت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قول النبى رغم أنف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5" grpId="0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cision 8"/>
          <p:cNvSpPr/>
          <p:nvPr/>
        </p:nvSpPr>
        <p:spPr>
          <a:xfrm>
            <a:off x="2362200" y="76200"/>
            <a:ext cx="4724400" cy="13716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2667000" y="381000"/>
            <a:ext cx="4114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4000" b="1" dirty="0">
                <a:solidFill>
                  <a:srgbClr val="FFFF00"/>
                </a:solidFill>
                <a:latin typeface="Microsoft Sans Serif" pitchFamily="34" charset="0"/>
                <a:cs typeface="+mj-cs"/>
              </a:rPr>
              <a:t>أحاديث الوحدة</a:t>
            </a:r>
            <a:endParaRPr lang="en-US" sz="4000" b="1" dirty="0">
              <a:solidFill>
                <a:srgbClr val="FFFF00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4038600" y="1676400"/>
            <a:ext cx="5029200" cy="1143000"/>
          </a:xfrm>
          <a:prstGeom prst="flowChartMultidocumen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11" name="Flowchart: Data 10"/>
          <p:cNvSpPr/>
          <p:nvPr/>
        </p:nvSpPr>
        <p:spPr>
          <a:xfrm>
            <a:off x="381000" y="3276600"/>
            <a:ext cx="7924800" cy="2895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038600" y="1676400"/>
            <a:ext cx="4191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7030A0"/>
                </a:solidFill>
                <a:latin typeface="Microsoft Sans Serif" pitchFamily="34" charset="0"/>
                <a:cs typeface="+mj-cs"/>
              </a:rPr>
              <a:t>ستدرس في هذه الوحدة:</a:t>
            </a:r>
            <a:endParaRPr lang="en-US" sz="3600" b="1" dirty="0">
              <a:solidFill>
                <a:srgbClr val="7030A0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09600" y="3429000"/>
            <a:ext cx="7391400" cy="2514600"/>
          </a:xfrm>
          <a:prstGeom prst="rect">
            <a:avLst/>
          </a:prstGeom>
        </p:spPr>
        <p:txBody>
          <a:bodyPr anchor="ctr"/>
          <a:lstStyle/>
          <a:p>
            <a:pPr algn="r" rtl="1" eaLnBrk="1" hangingPunct="1">
              <a:defRPr/>
            </a:pP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قول النبي صلى الله عليه وسلم: (</a:t>
            </a:r>
            <a:r>
              <a:rPr lang="ar-EG" sz="36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</a:rPr>
              <a:t>من أحب أن يُبسط له في رزقه ويُنسأ له </a:t>
            </a:r>
            <a:r>
              <a:rPr lang="ar-EG" sz="3600" b="1" dirty="0" smtClean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</a:rPr>
              <a:t>في أجله </a:t>
            </a:r>
            <a:r>
              <a:rPr lang="ar-EG" sz="36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</a:rPr>
              <a:t>فليصل رحمه</a:t>
            </a: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).</a:t>
            </a:r>
            <a:endParaRPr lang="en-US" sz="3600" b="1" dirty="0">
              <a:solidFill>
                <a:srgbClr val="002060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ول النبى ش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cision 8"/>
          <p:cNvSpPr/>
          <p:nvPr/>
        </p:nvSpPr>
        <p:spPr>
          <a:xfrm>
            <a:off x="2362200" y="76200"/>
            <a:ext cx="4724400" cy="13716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2667000" y="381000"/>
            <a:ext cx="4114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4000" b="1" dirty="0">
                <a:solidFill>
                  <a:srgbClr val="FFFF00"/>
                </a:solidFill>
                <a:latin typeface="Microsoft Sans Serif" pitchFamily="34" charset="0"/>
                <a:cs typeface="+mj-cs"/>
              </a:rPr>
              <a:t>أحاديث الوحدة</a:t>
            </a:r>
            <a:endParaRPr lang="en-US" sz="4000" b="1" dirty="0">
              <a:solidFill>
                <a:srgbClr val="FFFF00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4038600" y="1676400"/>
            <a:ext cx="5029200" cy="1143000"/>
          </a:xfrm>
          <a:prstGeom prst="flowChartMultidocumen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11" name="Flowchart: Data 10"/>
          <p:cNvSpPr/>
          <p:nvPr/>
        </p:nvSpPr>
        <p:spPr>
          <a:xfrm>
            <a:off x="381000" y="3276600"/>
            <a:ext cx="7924800" cy="2895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038600" y="1676400"/>
            <a:ext cx="4191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7030A0"/>
                </a:solidFill>
                <a:latin typeface="Microsoft Sans Serif" pitchFamily="34" charset="0"/>
                <a:cs typeface="+mj-cs"/>
              </a:rPr>
              <a:t>ستدرس في هذه الوحدة:</a:t>
            </a:r>
            <a:endParaRPr lang="en-US" sz="3600" b="1" dirty="0">
              <a:solidFill>
                <a:srgbClr val="7030A0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09600" y="3429000"/>
            <a:ext cx="7391400" cy="2514600"/>
          </a:xfrm>
          <a:prstGeom prst="rect">
            <a:avLst/>
          </a:prstGeom>
        </p:spPr>
        <p:txBody>
          <a:bodyPr anchor="ctr"/>
          <a:lstStyle/>
          <a:p>
            <a:pPr algn="r" rtl="1" eaLnBrk="1" hangingPunct="1">
              <a:defRPr/>
            </a:pP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قولّ النبي صلى الله عليه وسلم: (</a:t>
            </a:r>
            <a:r>
              <a:rPr lang="ar-EG" sz="36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</a:rPr>
              <a:t>ما من ذنب أجدر أن يعجّل الله لصاحبه العقوبة في الدنيا، مع ما يدّخر له في الآخرة؛ من البغي وقطيعة الرحم</a:t>
            </a: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).</a:t>
            </a:r>
            <a:endParaRPr lang="en-US" sz="3600" b="1" dirty="0">
              <a:solidFill>
                <a:srgbClr val="002060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ول النبى ش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cision 8"/>
          <p:cNvSpPr/>
          <p:nvPr/>
        </p:nvSpPr>
        <p:spPr>
          <a:xfrm>
            <a:off x="2362200" y="76200"/>
            <a:ext cx="4724400" cy="13716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2667000" y="381000"/>
            <a:ext cx="4114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4000" b="1" dirty="0">
                <a:solidFill>
                  <a:srgbClr val="FFFF00"/>
                </a:solidFill>
                <a:latin typeface="Microsoft Sans Serif" pitchFamily="34" charset="0"/>
                <a:cs typeface="+mj-cs"/>
              </a:rPr>
              <a:t>أحاديث الوحدة</a:t>
            </a:r>
            <a:endParaRPr lang="en-US" sz="4000" b="1" dirty="0">
              <a:solidFill>
                <a:srgbClr val="FFFF00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4038600" y="1676400"/>
            <a:ext cx="5029200" cy="1143000"/>
          </a:xfrm>
          <a:prstGeom prst="flowChartMultidocumen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11" name="Flowchart: Data 10"/>
          <p:cNvSpPr/>
          <p:nvPr/>
        </p:nvSpPr>
        <p:spPr>
          <a:xfrm>
            <a:off x="381000" y="3276600"/>
            <a:ext cx="7924800" cy="2895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038600" y="1676400"/>
            <a:ext cx="4191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7030A0"/>
                </a:solidFill>
                <a:latin typeface="Microsoft Sans Serif" pitchFamily="34" charset="0"/>
                <a:cs typeface="+mj-cs"/>
              </a:rPr>
              <a:t>ستدرس في هذه الوحدة:</a:t>
            </a:r>
            <a:endParaRPr lang="en-US" sz="3600" b="1" dirty="0">
              <a:solidFill>
                <a:srgbClr val="7030A0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09600" y="3429000"/>
            <a:ext cx="7391400" cy="2514600"/>
          </a:xfrm>
          <a:prstGeom prst="rect">
            <a:avLst/>
          </a:prstGeom>
        </p:spPr>
        <p:txBody>
          <a:bodyPr anchor="ctr"/>
          <a:lstStyle/>
          <a:p>
            <a:pPr algn="r" rtl="1" eaLnBrk="1" hangingPunct="1">
              <a:defRPr/>
            </a:pP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قولّ النبي صلى الله عليه وسلم: (</a:t>
            </a:r>
            <a:r>
              <a:rPr lang="ar-EG" sz="36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</a:rPr>
              <a:t>صِل من قطعك، وأعطِ من حرمك، واعفُ عَمّن ظلمك</a:t>
            </a: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).</a:t>
            </a:r>
            <a:endParaRPr lang="en-US" sz="3600" b="1" dirty="0">
              <a:solidFill>
                <a:srgbClr val="002060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ول النبى ش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cision 8"/>
          <p:cNvSpPr/>
          <p:nvPr/>
        </p:nvSpPr>
        <p:spPr>
          <a:xfrm>
            <a:off x="2362200" y="76200"/>
            <a:ext cx="4724400" cy="13716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2667000" y="381000"/>
            <a:ext cx="4114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4000" b="1" dirty="0">
                <a:solidFill>
                  <a:srgbClr val="FFFF00"/>
                </a:solidFill>
                <a:latin typeface="Microsoft Sans Serif" pitchFamily="34" charset="0"/>
                <a:cs typeface="+mj-cs"/>
              </a:rPr>
              <a:t>أحاديث الوحدة</a:t>
            </a:r>
            <a:endParaRPr lang="en-US" sz="4000" b="1" dirty="0">
              <a:solidFill>
                <a:srgbClr val="FFFF00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4038600" y="1676400"/>
            <a:ext cx="5029200" cy="1143000"/>
          </a:xfrm>
          <a:prstGeom prst="flowChartMultidocumen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11" name="Flowchart: Data 10"/>
          <p:cNvSpPr/>
          <p:nvPr/>
        </p:nvSpPr>
        <p:spPr>
          <a:xfrm>
            <a:off x="381000" y="3276600"/>
            <a:ext cx="7924800" cy="2895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038600" y="1676400"/>
            <a:ext cx="4191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7030A0"/>
                </a:solidFill>
                <a:latin typeface="Microsoft Sans Serif" pitchFamily="34" charset="0"/>
                <a:cs typeface="+mj-cs"/>
              </a:rPr>
              <a:t>ستدرس في هذه الوحدة:</a:t>
            </a:r>
            <a:endParaRPr lang="en-US" sz="3600" b="1" dirty="0">
              <a:solidFill>
                <a:srgbClr val="7030A0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09600" y="3429000"/>
            <a:ext cx="7391400" cy="2514600"/>
          </a:xfrm>
          <a:prstGeom prst="rect">
            <a:avLst/>
          </a:prstGeom>
        </p:spPr>
        <p:txBody>
          <a:bodyPr anchor="ctr"/>
          <a:lstStyle/>
          <a:p>
            <a:pPr algn="r" rtl="1" eaLnBrk="1" hangingPunct="1">
              <a:defRPr/>
            </a:pP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قول النبي صلى الله عليه وسلم: (</a:t>
            </a:r>
            <a:r>
              <a:rPr lang="ar-EG" sz="36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</a:rPr>
              <a:t>ليس الواصل بالمكافئ، ولكن الواصل الذي قطعت رحمه وصلها</a:t>
            </a:r>
            <a:r>
              <a:rPr lang="ar-EG" sz="3600" b="1" dirty="0">
                <a:solidFill>
                  <a:srgbClr val="002060"/>
                </a:solidFill>
                <a:latin typeface="Microsoft Sans Serif" pitchFamily="34" charset="0"/>
              </a:rPr>
              <a:t>).</a:t>
            </a:r>
            <a:endParaRPr lang="en-US" sz="3600" b="1" dirty="0">
              <a:solidFill>
                <a:srgbClr val="002060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ول النبى ش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447800" y="3962400"/>
            <a:ext cx="65532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0" y="3124200"/>
            <a:ext cx="57150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0" y="2209800"/>
            <a:ext cx="57150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7" name="Striped Right Arrow 6"/>
          <p:cNvSpPr/>
          <p:nvPr/>
        </p:nvSpPr>
        <p:spPr>
          <a:xfrm rot="10800000">
            <a:off x="2743200" y="457200"/>
            <a:ext cx="5943600" cy="1524000"/>
          </a:xfrm>
          <a:prstGeom prst="stripedRightArrow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 w="38100">
            <a:solidFill>
              <a:schemeClr val="accent4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66" name="عنوان 1"/>
          <p:cNvSpPr txBox="1">
            <a:spLocks/>
          </p:cNvSpPr>
          <p:nvPr/>
        </p:nvSpPr>
        <p:spPr bwMode="auto">
          <a:xfrm>
            <a:off x="2590800" y="8382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ar-EG" sz="3200" b="1" dirty="0" smtClean="0">
                <a:solidFill>
                  <a:srgbClr val="FF0000"/>
                </a:solidFill>
                <a:latin typeface="Microsoft Sans Serif" pitchFamily="34" charset="0"/>
                <a:cs typeface="+mn-cs"/>
              </a:rPr>
              <a:t>يتوقع </a:t>
            </a:r>
            <a:r>
              <a:rPr lang="ar-EG" sz="3200" b="1" dirty="0">
                <a:solidFill>
                  <a:srgbClr val="FF0000"/>
                </a:solidFill>
                <a:latin typeface="Microsoft Sans Serif" pitchFamily="34" charset="0"/>
                <a:cs typeface="+mn-cs"/>
              </a:rPr>
              <a:t>منك بعد دراستك لهذه الوحدة أن:</a:t>
            </a:r>
            <a:endParaRPr lang="en-US" sz="3200" b="1" dirty="0">
              <a:solidFill>
                <a:srgbClr val="FF0000"/>
              </a:solidFill>
              <a:latin typeface="Microsoft Sans Serif" pitchFamily="34" charset="0"/>
              <a:cs typeface="+mn-cs"/>
            </a:endParaRPr>
          </a:p>
        </p:txBody>
      </p:sp>
      <p:sp>
        <p:nvSpPr>
          <p:cNvPr id="11267" name="عنوان 1"/>
          <p:cNvSpPr txBox="1">
            <a:spLocks/>
          </p:cNvSpPr>
          <p:nvPr/>
        </p:nvSpPr>
        <p:spPr bwMode="auto">
          <a:xfrm>
            <a:off x="1981200" y="19050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  <a:cs typeface="+mj-cs"/>
              </a:rPr>
              <a:t>تدرك فضل بِرّ الوالدين وحسن صحبتهما.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Microsoft Sans Serif" pitchFamily="34" charset="0"/>
              <a:cs typeface="+mj-cs"/>
            </a:endParaRPr>
          </a:p>
        </p:txBody>
      </p:sp>
      <p:sp>
        <p:nvSpPr>
          <p:cNvPr id="11268" name="عنوان 1"/>
          <p:cNvSpPr txBox="1">
            <a:spLocks/>
          </p:cNvSpPr>
          <p:nvPr/>
        </p:nvSpPr>
        <p:spPr bwMode="auto">
          <a:xfrm>
            <a:off x="2057400" y="30480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  <a:cs typeface="+mj-cs"/>
              </a:rPr>
              <a:t>تدرك فضل صلة الرحم وتحرص عليها.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Microsoft Sans Serif" pitchFamily="34" charset="0"/>
              <a:cs typeface="+mj-cs"/>
            </a:endParaRPr>
          </a:p>
        </p:txBody>
      </p:sp>
      <p:sp>
        <p:nvSpPr>
          <p:cNvPr id="11269" name="عنوان 1"/>
          <p:cNvSpPr txBox="1">
            <a:spLocks/>
          </p:cNvSpPr>
          <p:nvPr/>
        </p:nvSpPr>
        <p:spPr bwMode="auto">
          <a:xfrm>
            <a:off x="1295400" y="38862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  <a:cs typeface="+mj-cs"/>
              </a:rPr>
              <a:t>تصل رحمك بالوسائل الممكنة وتحذر من قطيعتها.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Microsoft Sans Serif" pitchFamily="34" charset="0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77200" y="2209800"/>
            <a:ext cx="6858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 bwMode="auto">
          <a:xfrm>
            <a:off x="8077200" y="22098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3600" dirty="0">
                <a:solidFill>
                  <a:schemeClr val="bg1"/>
                </a:solidFill>
                <a:cs typeface="+mj-cs"/>
              </a:rPr>
              <a:t>1</a:t>
            </a:r>
            <a:endParaRPr lang="en-US" sz="36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77200" y="3962400"/>
            <a:ext cx="6858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77200" y="3124200"/>
            <a:ext cx="6858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 bwMode="auto">
          <a:xfrm>
            <a:off x="8077200" y="3124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3600" dirty="0">
                <a:solidFill>
                  <a:schemeClr val="bg1"/>
                </a:solidFill>
                <a:cs typeface="+mj-cs"/>
              </a:rPr>
              <a:t>2</a:t>
            </a:r>
            <a:endParaRPr lang="en-US" sz="36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 bwMode="auto">
          <a:xfrm>
            <a:off x="8077200" y="3962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3600" dirty="0">
                <a:solidFill>
                  <a:schemeClr val="bg1"/>
                </a:solidFill>
                <a:cs typeface="+mj-cs"/>
              </a:rPr>
              <a:t>3</a:t>
            </a:r>
            <a:endParaRPr lang="en-US" sz="36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9" name="Rounded Rectangle 13"/>
          <p:cNvSpPr/>
          <p:nvPr/>
        </p:nvSpPr>
        <p:spPr>
          <a:xfrm>
            <a:off x="1295400" y="5638800"/>
            <a:ext cx="67056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20" name="Rounded Rectangle 12"/>
          <p:cNvSpPr/>
          <p:nvPr/>
        </p:nvSpPr>
        <p:spPr>
          <a:xfrm>
            <a:off x="3505200" y="4800600"/>
            <a:ext cx="4495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21" name="Rounded Rectangle 10"/>
          <p:cNvSpPr/>
          <p:nvPr/>
        </p:nvSpPr>
        <p:spPr>
          <a:xfrm>
            <a:off x="8077200" y="4800600"/>
            <a:ext cx="6858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2" name="Rounded Rectangle 11"/>
          <p:cNvSpPr/>
          <p:nvPr/>
        </p:nvSpPr>
        <p:spPr>
          <a:xfrm>
            <a:off x="8077200" y="5638800"/>
            <a:ext cx="6858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 bwMode="auto">
          <a:xfrm>
            <a:off x="2971800" y="4495800"/>
            <a:ext cx="548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  <a:cs typeface="+mj-cs"/>
              </a:rPr>
              <a:t>تصل من قطعك من ذوي رحمك.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Microsoft Sans Serif" pitchFamily="34" charset="0"/>
              <a:cs typeface="+mj-cs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 bwMode="auto">
          <a:xfrm>
            <a:off x="533400" y="5181600"/>
            <a:ext cx="8229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  <a:latin typeface="Microsoft Sans Serif" pitchFamily="34" charset="0"/>
                <a:cs typeface="+mj-cs"/>
              </a:rPr>
              <a:t>تستشعر الجر من الله في تعاملك مع ذوي رحمك.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Microsoft Sans Serif" pitchFamily="34" charset="0"/>
              <a:cs typeface="+mj-cs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 bwMode="auto">
          <a:xfrm>
            <a:off x="8077200" y="48006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3600" dirty="0">
                <a:solidFill>
                  <a:schemeClr val="bg1"/>
                </a:solidFill>
                <a:cs typeface="+mj-cs"/>
              </a:rPr>
              <a:t>4</a:t>
            </a:r>
            <a:endParaRPr lang="en-US" sz="36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6" name="عنوان 1"/>
          <p:cNvSpPr txBox="1">
            <a:spLocks/>
          </p:cNvSpPr>
          <p:nvPr/>
        </p:nvSpPr>
        <p:spPr bwMode="auto">
          <a:xfrm>
            <a:off x="8077200" y="5715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ar-EG" sz="3600" dirty="0">
                <a:solidFill>
                  <a:schemeClr val="bg1"/>
                </a:solidFill>
                <a:cs typeface="+mj-cs"/>
              </a:rPr>
              <a:t>5</a:t>
            </a:r>
            <a:endParaRPr lang="en-US" sz="3600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توقع من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تدرك فض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تدرك فضل صله الرح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تصل رحم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تصل من قطعك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تستشعر الاجر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  <p:bldP spid="10" grpId="0" animBg="1"/>
      <p:bldP spid="9" grpId="0"/>
      <p:bldP spid="11" grpId="0" animBg="1"/>
      <p:bldP spid="12" grpId="0" animBg="1"/>
      <p:bldP spid="14" grpId="0"/>
      <p:bldP spid="15" grpId="0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مخصص 1">
      <a:dk1>
        <a:srgbClr val="002060"/>
      </a:dk1>
      <a:lt1>
        <a:srgbClr val="FFCBCC"/>
      </a:lt1>
      <a:dk2>
        <a:srgbClr val="FDF0D7"/>
      </a:dk2>
      <a:lt2>
        <a:srgbClr val="F4E7ED"/>
      </a:lt2>
      <a:accent1>
        <a:srgbClr val="E2A7C8"/>
      </a:accent1>
      <a:accent2>
        <a:srgbClr val="66CCFF"/>
      </a:accent2>
      <a:accent3>
        <a:srgbClr val="FFFFFF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BF0000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خصص 1">
    <a:dk1>
      <a:srgbClr val="002060"/>
    </a:dk1>
    <a:lt1>
      <a:srgbClr val="FFCBCC"/>
    </a:lt1>
    <a:dk2>
      <a:srgbClr val="FDF0D7"/>
    </a:dk2>
    <a:lt2>
      <a:srgbClr val="F4E7ED"/>
    </a:lt2>
    <a:accent1>
      <a:srgbClr val="E2A7C8"/>
    </a:accent1>
    <a:accent2>
      <a:srgbClr val="66CCFF"/>
    </a:accent2>
    <a:accent3>
      <a:srgbClr val="FFFFFF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B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2711</TotalTime>
  <Words>300</Words>
  <Application>Microsoft Office PowerPoint</Application>
  <PresentationFormat>عرض على الشاشة (3:4)‏</PresentationFormat>
  <Paragraphs>34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وافر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Company>work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حديث1م</dc:title>
  <dc:subject>مقدمة الوحدة الرابعة</dc:subject>
  <dc:creator>أ/ بندر الحازمي</dc:creator>
  <cp:keywords>حقيبة انجاز المعلم والمعلمة</cp:keywords>
  <cp:lastModifiedBy>geem</cp:lastModifiedBy>
  <cp:revision>485</cp:revision>
  <dcterms:created xsi:type="dcterms:W3CDTF">2010-10-17T21:08:24Z</dcterms:created>
  <dcterms:modified xsi:type="dcterms:W3CDTF">2016-12-07T18:58:49Z</dcterms:modified>
</cp:coreProperties>
</file>