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5" r:id="rId1"/>
  </p:sldMasterIdLst>
  <p:notesMasterIdLst>
    <p:notesMasterId r:id="rId25"/>
  </p:notesMasterIdLst>
  <p:sldIdLst>
    <p:sldId id="346" r:id="rId2"/>
    <p:sldId id="347" r:id="rId3"/>
    <p:sldId id="348" r:id="rId4"/>
    <p:sldId id="386" r:id="rId5"/>
    <p:sldId id="349" r:id="rId6"/>
    <p:sldId id="350" r:id="rId7"/>
    <p:sldId id="387" r:id="rId8"/>
    <p:sldId id="381" r:id="rId9"/>
    <p:sldId id="352" r:id="rId10"/>
    <p:sldId id="388" r:id="rId11"/>
    <p:sldId id="389" r:id="rId12"/>
    <p:sldId id="390" r:id="rId13"/>
    <p:sldId id="356" r:id="rId14"/>
    <p:sldId id="358" r:id="rId15"/>
    <p:sldId id="359" r:id="rId16"/>
    <p:sldId id="360" r:id="rId17"/>
    <p:sldId id="391" r:id="rId18"/>
    <p:sldId id="392" r:id="rId19"/>
    <p:sldId id="393" r:id="rId20"/>
    <p:sldId id="396" r:id="rId21"/>
    <p:sldId id="366" r:id="rId22"/>
    <p:sldId id="398" r:id="rId23"/>
    <p:sldId id="397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FF66"/>
    <a:srgbClr val="FF66CC"/>
    <a:srgbClr val="33CCFF"/>
    <a:srgbClr val="FF6600"/>
    <a:srgbClr val="FF0066"/>
    <a:srgbClr val="CCCC00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93" autoAdjust="0"/>
    <p:restoredTop sz="94660"/>
  </p:normalViewPr>
  <p:slideViewPr>
    <p:cSldViewPr>
      <p:cViewPr varScale="1">
        <p:scale>
          <a:sx n="66" d="100"/>
          <a:sy n="66" d="100"/>
        </p:scale>
        <p:origin x="-140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BFB1AB-D75E-4087-9EBA-B069C21E99E2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5639CF-71D7-4A07-850F-9A84A2222A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662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236E39-708A-4C0F-BF2B-384A08A72371}" type="slidenum">
              <a:rPr lang="ar-SA" smtClean="0"/>
              <a:pPr/>
              <a:t>8</a:t>
            </a:fld>
            <a:endParaRPr lang="ar-EG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765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2A739C-3AC0-4756-8C80-89614D40E8EA}" type="slidenum">
              <a:rPr lang="ar-SA" smtClean="0"/>
              <a:pPr/>
              <a:t>9</a:t>
            </a:fld>
            <a:endParaRPr lang="ar-EG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867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4FA1D7-4C4E-4849-A422-F8ACA912FE77}" type="slidenum">
              <a:rPr lang="ar-SA" smtClean="0"/>
              <a:pPr/>
              <a:t>10</a:t>
            </a:fld>
            <a:endParaRPr lang="ar-EG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970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1C8B35-B6CD-4E45-8D2F-62847C9DAAFE}" type="slidenum">
              <a:rPr lang="ar-SA" smtClean="0"/>
              <a:pPr/>
              <a:t>11</a:t>
            </a:fld>
            <a:endParaRPr lang="ar-EG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072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9F4745-AD39-4A32-8551-3468919C4CB3}" type="slidenum">
              <a:rPr lang="ar-SA" smtClean="0"/>
              <a:pPr/>
              <a:t>12</a:t>
            </a:fld>
            <a:endParaRPr lang="ar-E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5A03A-B797-4EF1-819B-B90EE491D9D6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9E2BB-27E5-4B11-BA2E-3276BF079A9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2A22-D17E-4F9C-AEC1-F540C8D9167E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21557-1CAE-4EA2-9401-04AC6E75E6F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75EB7-DE7E-4AA1-9387-FDA1355580DC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B559-6EEE-4622-ACB0-EE93EDB4E9F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E1E36-884D-4131-A422-0FEF245A3865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5E2A1-CF4A-46A5-B36E-793677760F7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DBBC5-D01C-4FA3-805F-CE4FE8061BEA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FBE94-1620-4E5D-A761-62F06C8DE07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57C2B-766A-423B-864E-A888CB142807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60A0-B901-4CCD-BE81-88429045C0F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B19-B3F8-4720-B620-C735D2493194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E1948-CAB7-4220-8A32-03A2D526A76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480B8-69C5-4F1E-A71A-422E46D0CF68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BC023-4B8C-4222-94E1-EADB6D9B1A7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083E5-F6AE-4788-96F8-3073BD893A8B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2827B-6091-4D4D-B03B-256FD67065D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596A6-F31D-4E13-829F-BB373E01D0DA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6D715-CC32-4CE5-B881-49AFBD5053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33C7C-5C61-45FE-ABAD-D3AF78A140DD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3DD4D-6970-4B64-A8FB-4530B69B7FB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  <p:sndAc>
      <p:stSnd>
        <p:snd r:embed="rId1" name="BIRDS1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  <a:endParaRPr lang="en-US" smtClean="0"/>
          </a:p>
          <a:p>
            <a:pPr lvl="1"/>
            <a:r>
              <a:rPr lang="ar-SA" smtClean="0"/>
              <a:t>المستوى الثاني</a:t>
            </a:r>
            <a:endParaRPr lang="en-US" smtClean="0"/>
          </a:p>
          <a:p>
            <a:pPr lvl="2"/>
            <a:r>
              <a:rPr lang="ar-SA" smtClean="0"/>
              <a:t>المستوى الثالث</a:t>
            </a:r>
            <a:endParaRPr lang="en-US" smtClean="0"/>
          </a:p>
          <a:p>
            <a:pPr lvl="3"/>
            <a:r>
              <a:rPr lang="ar-SA" smtClean="0"/>
              <a:t>المستوى الرابع</a:t>
            </a:r>
            <a:endParaRPr lang="en-US" smtClean="0"/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41340-870B-409C-8E33-17D6FFD2EAF4}" type="datetimeFigureOut">
              <a:rPr lang="en-US"/>
              <a:pPr>
                <a:defRPr/>
              </a:pPr>
              <a:t>1/18/2021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514A35DE-A846-434A-AB87-EB746EC8AB6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>
    <p:wheel spokes="8"/>
    <p:sndAc>
      <p:stSnd>
        <p:snd r:embed="rId13" name="BIRDS1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3" Type="http://schemas.openxmlformats.org/officeDocument/2006/relationships/audio" Target="../media/audio8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10" Type="http://schemas.openxmlformats.org/officeDocument/2006/relationships/image" Target="../media/image7.wmf"/><Relationship Id="rId4" Type="http://schemas.openxmlformats.org/officeDocument/2006/relationships/audio" Target="../media/audio34.wav"/><Relationship Id="rId9" Type="http://schemas.openxmlformats.org/officeDocument/2006/relationships/audio" Target="../media/audio4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3" Type="http://schemas.openxmlformats.org/officeDocument/2006/relationships/audio" Target="../media/audio8.wav"/><Relationship Id="rId7" Type="http://schemas.openxmlformats.org/officeDocument/2006/relationships/audio" Target="../media/audio4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5" Type="http://schemas.openxmlformats.org/officeDocument/2006/relationships/audio" Target="../media/audio43.wav"/><Relationship Id="rId4" Type="http://schemas.openxmlformats.org/officeDocument/2006/relationships/audio" Target="../media/audio34.wav"/><Relationship Id="rId9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audio8.wav"/><Relationship Id="rId7" Type="http://schemas.openxmlformats.org/officeDocument/2006/relationships/audio" Target="../media/audio4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4" Type="http://schemas.openxmlformats.org/officeDocument/2006/relationships/audio" Target="../media/audio3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7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3.wav"/><Relationship Id="rId5" Type="http://schemas.openxmlformats.org/officeDocument/2006/relationships/audio" Target="../media/audio52.wav"/><Relationship Id="rId4" Type="http://schemas.openxmlformats.org/officeDocument/2006/relationships/audio" Target="../media/audio5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7" Type="http://schemas.openxmlformats.org/officeDocument/2006/relationships/image" Target="../media/image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7.wav"/><Relationship Id="rId5" Type="http://schemas.openxmlformats.org/officeDocument/2006/relationships/audio" Target="../media/audio56.wav"/><Relationship Id="rId4" Type="http://schemas.openxmlformats.org/officeDocument/2006/relationships/audio" Target="../media/audio5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wmf"/><Relationship Id="rId4" Type="http://schemas.openxmlformats.org/officeDocument/2006/relationships/audio" Target="../media/audio6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1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wmf"/><Relationship Id="rId4" Type="http://schemas.openxmlformats.org/officeDocument/2006/relationships/audio" Target="../media/audio6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8.wav"/><Relationship Id="rId3" Type="http://schemas.openxmlformats.org/officeDocument/2006/relationships/audio" Target="../media/audio63.wav"/><Relationship Id="rId7" Type="http://schemas.openxmlformats.org/officeDocument/2006/relationships/audio" Target="../media/audio67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6.wav"/><Relationship Id="rId5" Type="http://schemas.openxmlformats.org/officeDocument/2006/relationships/audio" Target="../media/audio65.wav"/><Relationship Id="rId4" Type="http://schemas.openxmlformats.org/officeDocument/2006/relationships/audio" Target="../media/audio64.wav"/><Relationship Id="rId9" Type="http://schemas.openxmlformats.org/officeDocument/2006/relationships/image" Target="../media/image1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audio69.wav"/><Relationship Id="rId7" Type="http://schemas.openxmlformats.org/officeDocument/2006/relationships/audio" Target="../media/audio72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1.wav"/><Relationship Id="rId5" Type="http://schemas.openxmlformats.org/officeDocument/2006/relationships/audio" Target="../media/audio70.wav"/><Relationship Id="rId4" Type="http://schemas.openxmlformats.org/officeDocument/2006/relationships/audio" Target="../media/audio6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7" Type="http://schemas.openxmlformats.org/officeDocument/2006/relationships/image" Target="../media/image12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76.wav"/><Relationship Id="rId7" Type="http://schemas.openxmlformats.org/officeDocument/2006/relationships/image" Target="../media/image1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9.wav"/><Relationship Id="rId5" Type="http://schemas.openxmlformats.org/officeDocument/2006/relationships/audio" Target="../media/audio78.wav"/><Relationship Id="rId4" Type="http://schemas.openxmlformats.org/officeDocument/2006/relationships/audio" Target="../media/audio7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76.wav"/><Relationship Id="rId7" Type="http://schemas.openxmlformats.org/officeDocument/2006/relationships/audio" Target="../media/audio8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2.wav"/><Relationship Id="rId5" Type="http://schemas.openxmlformats.org/officeDocument/2006/relationships/audio" Target="../media/audio81.wav"/><Relationship Id="rId4" Type="http://schemas.openxmlformats.org/officeDocument/2006/relationships/audio" Target="../media/audio80.wav"/><Relationship Id="rId9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76.wav"/><Relationship Id="rId7" Type="http://schemas.openxmlformats.org/officeDocument/2006/relationships/image" Target="../media/image1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6.wav"/><Relationship Id="rId5" Type="http://schemas.openxmlformats.org/officeDocument/2006/relationships/audio" Target="../media/audio85.wav"/><Relationship Id="rId4" Type="http://schemas.openxmlformats.org/officeDocument/2006/relationships/audio" Target="../media/audio8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0.wav"/><Relationship Id="rId4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27.wav"/><Relationship Id="rId7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4" Type="http://schemas.openxmlformats.org/officeDocument/2006/relationships/audio" Target="../media/audio2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audio8.wav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14438" y="1500188"/>
            <a:ext cx="6858000" cy="4000500"/>
            <a:chOff x="765" y="945"/>
            <a:chExt cx="4320" cy="2520"/>
          </a:xfrm>
        </p:grpSpPr>
        <p:pic>
          <p:nvPicPr>
            <p:cNvPr id="2054" name="Picture 2" descr="Fbordr11.wmf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765" y="945"/>
              <a:ext cx="4320" cy="2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عنوان 1"/>
            <p:cNvSpPr txBox="1">
              <a:spLocks/>
            </p:cNvSpPr>
            <p:nvPr/>
          </p:nvSpPr>
          <p:spPr>
            <a:xfrm>
              <a:off x="1395" y="1350"/>
              <a:ext cx="3060" cy="171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rtl="1" fontAlgn="auto"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(صلة الرحم</a:t>
              </a:r>
              <a:r>
                <a:rPr lang="ar-EG" sz="5400" b="1" dirty="0" smtClean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)</a:t>
              </a:r>
              <a:endParaRPr lang="en-US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857750" y="688975"/>
            <a:ext cx="3548063" cy="2455863"/>
            <a:chOff x="3060" y="434"/>
            <a:chExt cx="2235" cy="1547"/>
          </a:xfrm>
        </p:grpSpPr>
        <p:pic>
          <p:nvPicPr>
            <p:cNvPr id="11" name="Picture 2" descr="C:\Documents and Settings\gogo\Desktop\------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842922">
              <a:off x="3316" y="785"/>
              <a:ext cx="1755" cy="845"/>
            </a:xfrm>
            <a:prstGeom prst="rect">
              <a:avLst/>
            </a:prstGeom>
            <a:solidFill>
              <a:schemeClr val="tx1"/>
            </a:solidFill>
            <a:ln w="57150"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2053" name="Rectangle 1"/>
            <p:cNvSpPr>
              <a:spLocks noChangeArrowheads="1"/>
            </p:cNvSpPr>
            <p:nvPr/>
          </p:nvSpPr>
          <p:spPr bwMode="auto">
            <a:xfrm>
              <a:off x="3060" y="990"/>
              <a:ext cx="220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1"/>
              <a:r>
                <a:rPr lang="ar-EG" sz="3600" b="1">
                  <a:latin typeface="Calibri" pitchFamily="34" charset="0"/>
                  <a:cs typeface="Times New Roman" pitchFamily="18" charset="0"/>
                </a:rPr>
                <a:t>الوحدة الرابعة</a:t>
              </a:r>
            </a:p>
          </p:txBody>
        </p:sp>
      </p:grp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حدة الراب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لة الرح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9"/>
          <p:cNvGrpSpPr>
            <a:grpSpLocks/>
          </p:cNvGrpSpPr>
          <p:nvPr/>
        </p:nvGrpSpPr>
        <p:grpSpPr bwMode="auto">
          <a:xfrm>
            <a:off x="0" y="0"/>
            <a:ext cx="9144000" cy="6338888"/>
            <a:chOff x="0" y="908304"/>
            <a:chExt cx="9144000" cy="5041392"/>
          </a:xfrm>
        </p:grpSpPr>
        <p:pic>
          <p:nvPicPr>
            <p:cNvPr id="11272" name="صورة 5" descr="QQQQQQ.WM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908304"/>
              <a:ext cx="9144000" cy="504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مستطيل 6"/>
            <p:cNvSpPr/>
            <p:nvPr/>
          </p:nvSpPr>
          <p:spPr>
            <a:xfrm>
              <a:off x="928688" y="1285809"/>
              <a:ext cx="7358062" cy="450101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</p:grpSp>
      <p:sp>
        <p:nvSpPr>
          <p:cNvPr id="20495" name="عنوان 1"/>
          <p:cNvSpPr txBox="1">
            <a:spLocks/>
          </p:cNvSpPr>
          <p:nvPr/>
        </p:nvSpPr>
        <p:spPr bwMode="auto">
          <a:xfrm>
            <a:off x="857250" y="785813"/>
            <a:ext cx="7429500" cy="21621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7030A0"/>
                </a:solidFill>
              </a:rPr>
              <a:t>3- </a:t>
            </a:r>
            <a:r>
              <a:rPr lang="ar-EG" sz="3600" b="1" dirty="0">
                <a:solidFill>
                  <a:srgbClr val="7030A0"/>
                </a:solidFill>
              </a:rPr>
              <a:t>من حق الوالدين عليك الطاعة في المعروف، </a:t>
            </a:r>
            <a:r>
              <a:rPr lang="ar-EG" sz="2800" b="1" dirty="0">
                <a:solidFill>
                  <a:srgbClr val="7030A0"/>
                </a:solidFill>
              </a:rPr>
              <a:t>.............................، .......................، .......................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20496" name="عنوان 1"/>
          <p:cNvSpPr txBox="1">
            <a:spLocks/>
          </p:cNvSpPr>
          <p:nvPr/>
        </p:nvSpPr>
        <p:spPr bwMode="auto">
          <a:xfrm>
            <a:off x="1000125" y="3300413"/>
            <a:ext cx="7215188" cy="2628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0" hangingPunct="0">
              <a:defRPr/>
            </a:pPr>
            <a:r>
              <a:rPr lang="ar-SA" sz="3200" b="1" dirty="0">
                <a:solidFill>
                  <a:srgbClr val="C00000"/>
                </a:solidFill>
              </a:rPr>
              <a:t>4- إذا كبر الوالدان وضعف منهما </a:t>
            </a:r>
            <a:r>
              <a:rPr lang="ar-SA" sz="3200" b="1" dirty="0" err="1">
                <a:solidFill>
                  <a:srgbClr val="C00000"/>
                </a:solidFill>
              </a:rPr>
              <a:t>ال</a:t>
            </a:r>
            <a:r>
              <a:rPr lang="ar-EG" sz="3200" b="1" dirty="0">
                <a:solidFill>
                  <a:srgbClr val="C00000"/>
                </a:solidFill>
              </a:rPr>
              <a:t>جهد</a:t>
            </a:r>
            <a:r>
              <a:rPr lang="ar-SA" sz="3200" b="1" dirty="0" err="1">
                <a:solidFill>
                  <a:srgbClr val="C00000"/>
                </a:solidFill>
              </a:rPr>
              <a:t>،</a:t>
            </a:r>
            <a:r>
              <a:rPr lang="ar-SA" sz="3200" b="1" dirty="0">
                <a:solidFill>
                  <a:srgbClr val="C00000"/>
                </a:solidFill>
              </a:rPr>
              <a:t> </a:t>
            </a:r>
            <a:r>
              <a:rPr lang="ar-EG" sz="3200" b="1" dirty="0">
                <a:solidFill>
                  <a:srgbClr val="C00000"/>
                </a:solidFill>
              </a:rPr>
              <a:t>ورق منهما </a:t>
            </a:r>
            <a:r>
              <a:rPr lang="ar-EG" sz="3200" b="1" dirty="0" err="1">
                <a:solidFill>
                  <a:srgbClr val="C00000"/>
                </a:solidFill>
              </a:rPr>
              <a:t>العظم،</a:t>
            </a:r>
            <a:r>
              <a:rPr lang="ar-EG" sz="3200" b="1" dirty="0">
                <a:solidFill>
                  <a:srgbClr val="C00000"/>
                </a:solidFill>
              </a:rPr>
              <a:t> </a:t>
            </a:r>
            <a:r>
              <a:rPr lang="ar-SA" sz="3200" b="1" dirty="0">
                <a:solidFill>
                  <a:srgbClr val="C00000"/>
                </a:solidFill>
              </a:rPr>
              <a:t>و</a:t>
            </a:r>
            <a:r>
              <a:rPr lang="ar-EG" sz="3200" b="1" dirty="0">
                <a:solidFill>
                  <a:srgbClr val="C00000"/>
                </a:solidFill>
              </a:rPr>
              <a:t>احتاجا</a:t>
            </a:r>
            <a:r>
              <a:rPr lang="ar-SA" sz="3200" b="1" dirty="0">
                <a:solidFill>
                  <a:srgbClr val="C00000"/>
                </a:solidFill>
              </a:rPr>
              <a:t> العون، فسيجنون ثمرة زرعهما، وزهرة عيشهما في  ملازمتك لقدميهما</a:t>
            </a:r>
            <a:r>
              <a:rPr lang="ar-EG" sz="3200" b="1" dirty="0">
                <a:solidFill>
                  <a:srgbClr val="C00000"/>
                </a:solidFill>
              </a:rPr>
              <a:t>،</a:t>
            </a:r>
            <a:r>
              <a:rPr lang="ar-SA" sz="3200" b="1" dirty="0">
                <a:solidFill>
                  <a:srgbClr val="C00000"/>
                </a:solidFill>
              </a:rPr>
              <a:t> وقيامك على خدمتهما</a:t>
            </a:r>
            <a:r>
              <a:rPr lang="ar-EG" sz="3200" b="1" dirty="0">
                <a:solidFill>
                  <a:srgbClr val="C00000"/>
                </a:solidFill>
              </a:rPr>
              <a:t>،</a:t>
            </a:r>
            <a:r>
              <a:rPr lang="ar-SA" sz="3200" b="1" dirty="0">
                <a:solidFill>
                  <a:srgbClr val="C00000"/>
                </a:solidFill>
              </a:rPr>
              <a:t> وأنت تردد رب ارحمهما كما ربياني صغيرا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929063" y="1557338"/>
            <a:ext cx="485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/>
              <a:t> عدم رفع الصوت في وجهيهما</a:t>
            </a:r>
            <a:endParaRPr lang="en-US" sz="320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14313" y="1557338"/>
            <a:ext cx="485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/>
              <a:t>وعدم الاستهزاء بهما</a:t>
            </a:r>
            <a:endParaRPr lang="en-US" sz="3200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143125" y="2133600"/>
            <a:ext cx="485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/>
              <a:t>وتقديرهما</a:t>
            </a:r>
            <a:endParaRPr lang="en-US" sz="3200"/>
          </a:p>
        </p:txBody>
      </p:sp>
    </p:spTree>
  </p:cSld>
  <p:clrMapOvr>
    <a:masterClrMapping/>
  </p:clrMapOvr>
  <p:transition>
    <p:wheel spokes="8"/>
    <p:sndAc>
      <p:stSnd>
        <p:snd r:embed="rId3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ن حق الوالدين عليك الطاعة في المعرو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م رفع الصوت في وجهيه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عدم الاستهزاء به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وتقديره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ذا كبر الوالدان وضع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 animBg="1"/>
      <p:bldP spid="20496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9"/>
          <p:cNvGrpSpPr>
            <a:grpSpLocks/>
          </p:cNvGrpSpPr>
          <p:nvPr/>
        </p:nvGrpSpPr>
        <p:grpSpPr bwMode="auto">
          <a:xfrm>
            <a:off x="0" y="0"/>
            <a:ext cx="9144000" cy="6338888"/>
            <a:chOff x="0" y="908304"/>
            <a:chExt cx="9144000" cy="5041392"/>
          </a:xfrm>
        </p:grpSpPr>
        <p:pic>
          <p:nvPicPr>
            <p:cNvPr id="12294" name="صورة 5" descr="QQQQQQ.WM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908304"/>
              <a:ext cx="9144000" cy="504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مستطيل 6"/>
            <p:cNvSpPr/>
            <p:nvPr/>
          </p:nvSpPr>
          <p:spPr>
            <a:xfrm>
              <a:off x="928688" y="1285809"/>
              <a:ext cx="7358062" cy="450101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</p:grpSp>
      <p:sp>
        <p:nvSpPr>
          <p:cNvPr id="20495" name="عنوان 1"/>
          <p:cNvSpPr txBox="1">
            <a:spLocks/>
          </p:cNvSpPr>
          <p:nvPr/>
        </p:nvSpPr>
        <p:spPr bwMode="auto">
          <a:xfrm>
            <a:off x="857250" y="785813"/>
            <a:ext cx="7429500" cy="21621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C00000"/>
                </a:solidFill>
              </a:rPr>
              <a:t>5</a:t>
            </a:r>
            <a:r>
              <a:rPr lang="ar-EG" sz="3200" b="1" dirty="0">
                <a:solidFill>
                  <a:srgbClr val="C00000"/>
                </a:solidFill>
              </a:rPr>
              <a:t>- البر بالوالدين من أيسر أسباب دخول الجنة، فالوالد أوسط أبواب الجنة </a:t>
            </a:r>
            <a:r>
              <a:rPr lang="ar-EG" sz="3200" b="1" baseline="30000" dirty="0">
                <a:solidFill>
                  <a:srgbClr val="C00000"/>
                </a:solidFill>
              </a:rPr>
              <a:t>(1)</a:t>
            </a:r>
            <a:r>
              <a:rPr lang="ar-SA" sz="3200" b="1" dirty="0">
                <a:solidFill>
                  <a:srgbClr val="C00000"/>
                </a:solidFill>
              </a:rPr>
              <a:t>، </a:t>
            </a:r>
            <a:r>
              <a:rPr lang="ar-EG" sz="3200" b="1" dirty="0">
                <a:solidFill>
                  <a:srgbClr val="C00000"/>
                </a:solidFill>
              </a:rPr>
              <a:t>وقد جاء معاوية بن </a:t>
            </a:r>
            <a:r>
              <a:rPr lang="ar-EG" sz="3200" b="1" dirty="0" err="1">
                <a:solidFill>
                  <a:srgbClr val="C00000"/>
                </a:solidFill>
              </a:rPr>
              <a:t>جاهمة</a:t>
            </a:r>
            <a:r>
              <a:rPr lang="ar-EG" sz="3200" b="1" dirty="0">
                <a:solidFill>
                  <a:srgbClr val="C00000"/>
                </a:solidFill>
              </a:rPr>
              <a:t> إلى رسول الله صلى الله عليه وسلم يريد الجهاد، فقال له: </a:t>
            </a:r>
            <a:r>
              <a:rPr lang="ar-EG" sz="3200" b="1" dirty="0" err="1">
                <a:solidFill>
                  <a:srgbClr val="C00000"/>
                </a:solidFill>
              </a:rPr>
              <a:t>أَخَيَّةٌ</a:t>
            </a:r>
            <a:r>
              <a:rPr lang="ar-EG" sz="3200" b="1" dirty="0">
                <a:solidFill>
                  <a:srgbClr val="C00000"/>
                </a:solidFill>
              </a:rPr>
              <a:t> أُمُّك؟ قال: نعم؟ قال: (</a:t>
            </a:r>
            <a:r>
              <a:rPr lang="ar-EG" sz="3200" b="1" dirty="0" err="1">
                <a:solidFill>
                  <a:srgbClr val="C00000"/>
                </a:solidFill>
              </a:rPr>
              <a:t>الزم</a:t>
            </a:r>
            <a:r>
              <a:rPr lang="ar-EG" sz="3200" b="1">
                <a:solidFill>
                  <a:srgbClr val="C00000"/>
                </a:solidFill>
              </a:rPr>
              <a:t> رجليها </a:t>
            </a:r>
            <a:r>
              <a:rPr lang="ar-EG" sz="3200" b="1" dirty="0">
                <a:solidFill>
                  <a:srgbClr val="C00000"/>
                </a:solidFill>
              </a:rPr>
              <a:t>فثمَّ الجنة) </a:t>
            </a:r>
            <a:r>
              <a:rPr lang="ar-EG" sz="3200" b="1" baseline="30000" dirty="0">
                <a:solidFill>
                  <a:srgbClr val="C00000"/>
                </a:solidFill>
              </a:rPr>
              <a:t>(2)</a:t>
            </a:r>
            <a:endParaRPr lang="en-US" sz="3200" b="1" baseline="30000" dirty="0">
              <a:solidFill>
                <a:srgbClr val="C00000"/>
              </a:solidFill>
            </a:endParaRPr>
          </a:p>
        </p:txBody>
      </p:sp>
      <p:sp>
        <p:nvSpPr>
          <p:cNvPr id="20496" name="عنوان 1"/>
          <p:cNvSpPr txBox="1">
            <a:spLocks/>
          </p:cNvSpPr>
          <p:nvPr/>
        </p:nvSpPr>
        <p:spPr bwMode="auto">
          <a:xfrm>
            <a:off x="1000125" y="3000375"/>
            <a:ext cx="7215188" cy="1557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3200" b="1" dirty="0">
                <a:solidFill>
                  <a:srgbClr val="0033CC"/>
                </a:solidFill>
              </a:rPr>
              <a:t>6- من فرّط في حق والديه، فلم يقم ببِرّهما؛ لحقه الذُّلُّ والصَّغار في الدنيا والآخرة.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928688" y="4714875"/>
            <a:ext cx="7358062" cy="1384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r">
              <a:defRPr/>
            </a:pPr>
            <a:r>
              <a:rPr lang="ar-EG" sz="2800" b="1" dirty="0">
                <a:solidFill>
                  <a:srgbClr val="FF0000"/>
                </a:solidFill>
              </a:rPr>
              <a:t>1- أخرجه الترمذي </a:t>
            </a:r>
            <a:r>
              <a:rPr lang="ar-EG" sz="2800" b="1" dirty="0" err="1">
                <a:solidFill>
                  <a:srgbClr val="FF0000"/>
                </a:solidFill>
              </a:rPr>
              <a:t>برقم </a:t>
            </a:r>
            <a:r>
              <a:rPr lang="ar-EG" sz="2800" b="1" dirty="0">
                <a:solidFill>
                  <a:srgbClr val="FF0000"/>
                </a:solidFill>
              </a:rPr>
              <a:t>(1900)، وابن ماجه برقم (2089)، وصححه ابن حيان برقم (425).</a:t>
            </a:r>
          </a:p>
          <a:p>
            <a:pPr algn="r">
              <a:defRPr/>
            </a:pPr>
            <a:r>
              <a:rPr lang="ar-EG" sz="2800" b="1" dirty="0">
                <a:solidFill>
                  <a:srgbClr val="FF0000"/>
                </a:solidFill>
              </a:rPr>
              <a:t>2- أخرجه ابن ماجه </a:t>
            </a:r>
            <a:r>
              <a:rPr lang="ar-EG" sz="2800" b="1" dirty="0" err="1">
                <a:solidFill>
                  <a:srgbClr val="FF0000"/>
                </a:solidFill>
              </a:rPr>
              <a:t>برقم </a:t>
            </a:r>
            <a:r>
              <a:rPr lang="ar-EG" sz="2800" b="1" dirty="0">
                <a:solidFill>
                  <a:srgbClr val="FF0000"/>
                </a:solidFill>
              </a:rPr>
              <a:t>(2781).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3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بر بالوالدين من أيسر أسب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خرجه الترمذي برقم (1900)، واب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خرجه الترمذي برقم (1900)، واب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خرجه ابن ماجه 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ن فرّط في حق والديه، ف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 animBg="1"/>
      <p:bldP spid="20496" grpId="0" animBg="1"/>
      <p:bldP spid="1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9"/>
          <p:cNvGrpSpPr>
            <a:grpSpLocks/>
          </p:cNvGrpSpPr>
          <p:nvPr/>
        </p:nvGrpSpPr>
        <p:grpSpPr bwMode="auto">
          <a:xfrm>
            <a:off x="0" y="0"/>
            <a:ext cx="9144000" cy="6338888"/>
            <a:chOff x="0" y="908304"/>
            <a:chExt cx="9144000" cy="5041392"/>
          </a:xfrm>
        </p:grpSpPr>
        <p:pic>
          <p:nvPicPr>
            <p:cNvPr id="13318" name="صورة 5" descr="QQQQQQ.WM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908304"/>
              <a:ext cx="9144000" cy="504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مستطيل 6"/>
            <p:cNvSpPr/>
            <p:nvPr/>
          </p:nvSpPr>
          <p:spPr>
            <a:xfrm>
              <a:off x="928688" y="1285809"/>
              <a:ext cx="7358062" cy="450101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</p:grpSp>
      <p:sp>
        <p:nvSpPr>
          <p:cNvPr id="20495" name="عنوان 1"/>
          <p:cNvSpPr txBox="1">
            <a:spLocks/>
          </p:cNvSpPr>
          <p:nvPr/>
        </p:nvSpPr>
        <p:spPr bwMode="auto">
          <a:xfrm>
            <a:off x="857250" y="785813"/>
            <a:ext cx="7429500" cy="21621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3600" b="1" dirty="0">
                <a:solidFill>
                  <a:srgbClr val="0033CC"/>
                </a:solidFill>
              </a:rPr>
              <a:t>7- من صور التفريط في حق الوالدين: الانشغال بالسفر والتنزه مع وجود </a:t>
            </a:r>
            <a:r>
              <a:rPr lang="ar-EG" sz="3600" b="1" dirty="0" err="1">
                <a:solidFill>
                  <a:srgbClr val="0033CC"/>
                </a:solidFill>
              </a:rPr>
              <a:t>حاجتهما،</a:t>
            </a:r>
            <a:r>
              <a:rPr lang="ar-EG" sz="2000" b="1" dirty="0" err="1">
                <a:solidFill>
                  <a:srgbClr val="0033CC"/>
                </a:solidFill>
              </a:rPr>
              <a:t> </a:t>
            </a:r>
            <a:r>
              <a:rPr lang="ar-EG" sz="2000" b="1" dirty="0">
                <a:solidFill>
                  <a:srgbClr val="0033CC"/>
                </a:solidFill>
              </a:rPr>
              <a:t>............................................................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0496" name="عنوان 1"/>
          <p:cNvSpPr txBox="1">
            <a:spLocks/>
          </p:cNvSpPr>
          <p:nvPr/>
        </p:nvSpPr>
        <p:spPr bwMode="auto">
          <a:xfrm>
            <a:off x="1000125" y="3657600"/>
            <a:ext cx="7215188" cy="1628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3200" b="1" dirty="0">
                <a:solidFill>
                  <a:schemeClr val="bg1">
                    <a:lumMod val="50000"/>
                  </a:schemeClr>
                </a:solidFill>
              </a:rPr>
              <a:t>8- من عقوق الوالدين التفريط في حقهما وترك بِرّهما وإيصال الأذى إليهما سواءَ كان حِسِّيّاً أو معنوياً.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928688" y="2143125"/>
            <a:ext cx="7143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bg1">
                    <a:lumMod val="10000"/>
                  </a:schemeClr>
                </a:solidFill>
              </a:rPr>
              <a:t> وعند مرضهما أو حاجتهما للطعام والشراب.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3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ن صور التفريط في 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عند مرضهما أو حاجتهما للط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ن عقوق الوالدين التفريط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 animBg="1"/>
      <p:bldP spid="2049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كوكتيل  أمل\براويز رفيعة\براويز رفيعة\001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428625"/>
            <a:ext cx="9143999" cy="54292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7656" name="عنوان 1"/>
          <p:cNvSpPr txBox="1">
            <a:spLocks/>
          </p:cNvSpPr>
          <p:nvPr/>
        </p:nvSpPr>
        <p:spPr bwMode="auto">
          <a:xfrm>
            <a:off x="714375" y="2000250"/>
            <a:ext cx="7715250" cy="1214438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ar-EG" sz="3600" b="1" dirty="0">
                <a:solidFill>
                  <a:srgbClr val="0033CC"/>
                </a:solidFill>
                <a:latin typeface="Calibri" pitchFamily="34" charset="0"/>
              </a:rPr>
              <a:t>لماذا </a:t>
            </a:r>
            <a:r>
              <a:rPr lang="ar-EG" sz="3600" b="1" dirty="0" smtClean="0">
                <a:solidFill>
                  <a:srgbClr val="0033CC"/>
                </a:solidFill>
                <a:latin typeface="Calibri" pitchFamily="34" charset="0"/>
              </a:rPr>
              <a:t>خُصّت </a:t>
            </a:r>
            <a:r>
              <a:rPr lang="ar-EG" sz="3600" b="1" dirty="0">
                <a:solidFill>
                  <a:srgbClr val="0033CC"/>
                </a:solidFill>
                <a:latin typeface="Calibri" pitchFamily="34" charset="0"/>
              </a:rPr>
              <a:t>حالة الكبر في الحديث مع أن بِرّ الوالدين واجبٌ في كل الأحوال؟</a:t>
            </a:r>
            <a:endParaRPr lang="en-US" sz="3600" b="1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27657" name="عنوان 1"/>
          <p:cNvSpPr txBox="1">
            <a:spLocks/>
          </p:cNvSpPr>
          <p:nvPr/>
        </p:nvSpPr>
        <p:spPr bwMode="auto">
          <a:xfrm>
            <a:off x="3683000" y="714375"/>
            <a:ext cx="1817688" cy="10001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4800" b="1" dirty="0">
                <a:solidFill>
                  <a:srgbClr val="C00000"/>
                </a:solidFill>
              </a:rPr>
              <a:t>فكر؟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27658" name="عنوان 1"/>
          <p:cNvSpPr txBox="1">
            <a:spLocks/>
          </p:cNvSpPr>
          <p:nvPr/>
        </p:nvSpPr>
        <p:spPr bwMode="auto">
          <a:xfrm>
            <a:off x="1000125" y="3749675"/>
            <a:ext cx="7143750" cy="13938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EG" sz="4000" b="1" dirty="0">
                <a:solidFill>
                  <a:srgbClr val="C00000"/>
                </a:solidFill>
              </a:rPr>
              <a:t>لأنهما يكونان في الكبر في أمس الحاجة إلى الرعاية والعطف.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ماذا خُصّت حالة الكبر في الحدي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أنهما يكونان في الكبر في أ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  <p:bldP spid="27657" grpId="0" animBg="1"/>
      <p:bldP spid="276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430183" y="2001826"/>
            <a:ext cx="8643965" cy="4500594"/>
          </a:xfrm>
          <a:prstGeom prst="round1Rect">
            <a:avLst/>
          </a:prstGeom>
          <a:solidFill>
            <a:schemeClr val="accent2"/>
          </a:solidFill>
          <a:ln w="5715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502275" y="215900"/>
            <a:ext cx="3571875" cy="2214563"/>
            <a:chOff x="3330" y="0"/>
            <a:chExt cx="2250" cy="1395"/>
          </a:xfrm>
        </p:grpSpPr>
        <p:pic>
          <p:nvPicPr>
            <p:cNvPr id="15369" name="Picture 7" descr="BCKMC120.WM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30" y="0"/>
              <a:ext cx="2250" cy="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عنوان 1"/>
            <p:cNvSpPr txBox="1">
              <a:spLocks/>
            </p:cNvSpPr>
            <p:nvPr/>
          </p:nvSpPr>
          <p:spPr bwMode="auto">
            <a:xfrm rot="21050254">
              <a:off x="3600" y="360"/>
              <a:ext cx="184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chemeClr val="accent3"/>
                  </a:solidFill>
                  <a:latin typeface="+mn-lt"/>
                  <a:cs typeface="+mn-cs"/>
                </a:rPr>
                <a:t>تطبيقات سلوكية</a:t>
              </a:r>
              <a:endParaRPr lang="en-US" sz="3600" b="1" dirty="0">
                <a:solidFill>
                  <a:schemeClr val="accent3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9" name="عنوان 1"/>
          <p:cNvSpPr txBox="1">
            <a:spLocks/>
          </p:cNvSpPr>
          <p:nvPr/>
        </p:nvSpPr>
        <p:spPr bwMode="auto">
          <a:xfrm>
            <a:off x="501650" y="2501900"/>
            <a:ext cx="838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4000" b="1" dirty="0">
                <a:solidFill>
                  <a:srgbClr val="C00000"/>
                </a:solidFill>
                <a:latin typeface="+mn-lt"/>
                <a:cs typeface="+mn-cs"/>
              </a:rPr>
              <a:t> أراعي مشاعر والديَّ فلا أتسبب في إغضابهما.</a:t>
            </a:r>
            <a:endParaRPr lang="en-US" sz="40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 bwMode="auto">
          <a:xfrm>
            <a:off x="428625" y="36449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4000" b="1" dirty="0">
                <a:solidFill>
                  <a:srgbClr val="C00000"/>
                </a:solidFill>
                <a:latin typeface="+mn-lt"/>
                <a:cs typeface="+mn-cs"/>
              </a:rPr>
              <a:t> أساعدُ والديَّ في أعمالهما بما أستطيع.</a:t>
            </a:r>
            <a:endParaRPr lang="en-US" sz="40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 bwMode="auto">
          <a:xfrm>
            <a:off x="857250" y="4857750"/>
            <a:ext cx="80010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4000" b="1" dirty="0">
                <a:solidFill>
                  <a:srgbClr val="C00000"/>
                </a:solidFill>
                <a:latin typeface="+mn-lt"/>
                <a:cs typeface="+mn-cs"/>
              </a:rPr>
              <a:t> أتنافسُ مع إخوتي وأخواتي في كسب رضا والديَّ.</a:t>
            </a:r>
            <a:endParaRPr lang="en-US" sz="40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push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طبيقات سلوك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راعي مشاعر والديَّ فلا أتسب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ساعدُ والديَّ في أعمالهما ب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تنافسُ مع إخوتي وأخواتي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BCKMC120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050" y="1892300"/>
            <a:ext cx="7011988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/>
          <p:nvPr/>
        </p:nvSpPr>
        <p:spPr>
          <a:xfrm rot="21128109">
            <a:off x="2878138" y="2876550"/>
            <a:ext cx="3286125" cy="157003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9600" b="1" dirty="0">
                <a:solidFill>
                  <a:schemeClr val="accent3"/>
                </a:solidFill>
                <a:latin typeface="Arial" charset="0"/>
                <a:cs typeface="Arial" charset="0"/>
              </a:rPr>
              <a:t>التقويم</a:t>
            </a: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قو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8" y="357188"/>
            <a:ext cx="8748712" cy="6500812"/>
            <a:chOff x="270" y="1080"/>
            <a:chExt cx="5220" cy="3105"/>
          </a:xfrm>
        </p:grpSpPr>
        <p:grpSp>
          <p:nvGrpSpPr>
            <p:cNvPr id="17412" name="Group 5"/>
            <p:cNvGrpSpPr>
              <a:grpSpLocks/>
            </p:cNvGrpSpPr>
            <p:nvPr/>
          </p:nvGrpSpPr>
          <p:grpSpPr bwMode="auto">
            <a:xfrm>
              <a:off x="270" y="1080"/>
              <a:ext cx="5220" cy="3105"/>
              <a:chOff x="214282" y="2857496"/>
              <a:chExt cx="5357818" cy="365937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01082" y="3142561"/>
                <a:ext cx="4784218" cy="3072266"/>
              </a:xfrm>
              <a:prstGeom prst="roundRect">
                <a:avLst/>
              </a:prstGeom>
              <a:gradFill>
                <a:gsLst>
                  <a:gs pos="0">
                    <a:srgbClr val="CC00CC"/>
                  </a:gs>
                  <a:gs pos="50000">
                    <a:schemeClr val="bg1"/>
                  </a:gs>
                  <a:gs pos="100000">
                    <a:srgbClr val="0000FF"/>
                  </a:gs>
                </a:gsLst>
                <a:lin ang="135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17415" name="Picture 3" descr="Bdrlc086.wmf"/>
              <p:cNvPicPr>
                <a:picLocks noChangeAspect="1"/>
              </p:cNvPicPr>
              <p:nvPr/>
            </p:nvPicPr>
            <p:blipFill>
              <a:blip r:embed="rId5" cstate="print">
                <a:lum bright="20000" contrast="18000"/>
              </a:blip>
              <a:srcRect/>
              <a:stretch>
                <a:fillRect/>
              </a:stretch>
            </p:blipFill>
            <p:spPr bwMode="auto">
              <a:xfrm>
                <a:off x="214282" y="2857496"/>
                <a:ext cx="5357818" cy="3659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437" name="عنوان 1"/>
            <p:cNvSpPr txBox="1">
              <a:spLocks/>
            </p:cNvSpPr>
            <p:nvPr/>
          </p:nvSpPr>
          <p:spPr bwMode="auto">
            <a:xfrm>
              <a:off x="824" y="1592"/>
              <a:ext cx="4177" cy="5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Low" rtl="1">
                <a:defRPr/>
              </a:pPr>
              <a:r>
                <a:rPr lang="ar-EG" sz="3600" b="1" dirty="0">
                  <a:solidFill>
                    <a:srgbClr val="C00000"/>
                  </a:solidFill>
                </a:rPr>
                <a:t>س1: قرن تعالى الإحسان إلى الوالدين وبرّهما بتوحيده وعبادته، فما الحكمة من ذلك؟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0734" name="عنوان 1"/>
          <p:cNvSpPr txBox="1">
            <a:spLocks/>
          </p:cNvSpPr>
          <p:nvPr/>
        </p:nvSpPr>
        <p:spPr bwMode="auto">
          <a:xfrm>
            <a:off x="1285875" y="3071813"/>
            <a:ext cx="6500813" cy="2428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EG" sz="3600" b="1" dirty="0"/>
              <a:t>الحكمة من ذلك بيان أن حق الوالدين عظيم وفضلهما علي كبير، فحقهما أعظم حق بعد حق الله ورسوله صلى الله عليه وسلم.</a:t>
            </a:r>
            <a:endParaRPr lang="en-US" sz="3600" dirty="0"/>
          </a:p>
        </p:txBody>
      </p:sp>
    </p:spTree>
  </p:cSld>
  <p:clrMapOvr>
    <a:masterClrMapping/>
  </p:clrMapOvr>
  <p:transition>
    <p:checker dir="vert"/>
    <p:sndAc>
      <p:stSnd>
        <p:snd r:embed="rId2" name="Activ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رن تعالى الإحسان إلى الوالد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كمة من ذلك بيان أن حق الوالد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8" y="357188"/>
            <a:ext cx="8748712" cy="6500812"/>
            <a:chOff x="270" y="1080"/>
            <a:chExt cx="5220" cy="3105"/>
          </a:xfrm>
        </p:grpSpPr>
        <p:grpSp>
          <p:nvGrpSpPr>
            <p:cNvPr id="18436" name="Group 5"/>
            <p:cNvGrpSpPr>
              <a:grpSpLocks/>
            </p:cNvGrpSpPr>
            <p:nvPr/>
          </p:nvGrpSpPr>
          <p:grpSpPr bwMode="auto">
            <a:xfrm>
              <a:off x="270" y="1080"/>
              <a:ext cx="5220" cy="3105"/>
              <a:chOff x="214282" y="2857496"/>
              <a:chExt cx="5357818" cy="365937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01082" y="3142561"/>
                <a:ext cx="4784218" cy="3072266"/>
              </a:xfrm>
              <a:prstGeom prst="roundRect">
                <a:avLst/>
              </a:prstGeom>
              <a:gradFill>
                <a:gsLst>
                  <a:gs pos="0">
                    <a:srgbClr val="CC00CC"/>
                  </a:gs>
                  <a:gs pos="50000">
                    <a:schemeClr val="bg1"/>
                  </a:gs>
                  <a:gs pos="100000">
                    <a:srgbClr val="0000FF"/>
                  </a:gs>
                </a:gsLst>
                <a:lin ang="135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18439" name="Picture 3" descr="Bdrlc086.wmf"/>
              <p:cNvPicPr>
                <a:picLocks noChangeAspect="1"/>
              </p:cNvPicPr>
              <p:nvPr/>
            </p:nvPicPr>
            <p:blipFill>
              <a:blip r:embed="rId5" cstate="print">
                <a:lum bright="20000" contrast="18000"/>
              </a:blip>
              <a:srcRect/>
              <a:stretch>
                <a:fillRect/>
              </a:stretch>
            </p:blipFill>
            <p:spPr bwMode="auto">
              <a:xfrm>
                <a:off x="214282" y="2857496"/>
                <a:ext cx="5357818" cy="3659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437" name="عنوان 1"/>
            <p:cNvSpPr txBox="1">
              <a:spLocks/>
            </p:cNvSpPr>
            <p:nvPr/>
          </p:nvSpPr>
          <p:spPr bwMode="auto">
            <a:xfrm>
              <a:off x="824" y="1592"/>
              <a:ext cx="4177" cy="5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1">
                <a:defRPr/>
              </a:pPr>
              <a:r>
                <a:rPr lang="ar-EG" sz="3600" b="1" dirty="0">
                  <a:solidFill>
                    <a:srgbClr val="C00000"/>
                  </a:solidFill>
                </a:rPr>
                <a:t>س2:كان لأبي هريرة رضي الله عنه أمِّ كان </a:t>
              </a:r>
              <a:r>
                <a:rPr lang="ar-EG" sz="3600" b="1" dirty="0" err="1">
                  <a:solidFill>
                    <a:srgbClr val="C00000"/>
                  </a:solidFill>
                </a:rPr>
                <a:t>بها</a:t>
              </a:r>
              <a:r>
                <a:rPr lang="ar-EG" sz="3600" b="1" dirty="0">
                  <a:solidFill>
                    <a:srgbClr val="C00000"/>
                  </a:solidFill>
                </a:rPr>
                <a:t> بارَاً، اذكر موقفاً له يبيّن ذلك.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0734" name="عنوان 1"/>
          <p:cNvSpPr txBox="1">
            <a:spLocks/>
          </p:cNvSpPr>
          <p:nvPr/>
        </p:nvSpPr>
        <p:spPr bwMode="auto">
          <a:xfrm>
            <a:off x="1143000" y="3143250"/>
            <a:ext cx="6858000" cy="2500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3600" b="1" dirty="0"/>
              <a:t>إن أم أبا هريرة نادته يوما يا أبا هريرة فصرخ لبيك فشعر أن صوته أرفع من صوتها وأنه نهرها فاشترى عبدين وأعتقهما توبة من ذلك.</a:t>
            </a:r>
            <a:endParaRPr lang="en-US" sz="3600" dirty="0"/>
          </a:p>
        </p:txBody>
      </p:sp>
    </p:spTree>
  </p:cSld>
  <p:clrMapOvr>
    <a:masterClrMapping/>
  </p:clrMapOvr>
  <p:transition>
    <p:checker dir="vert"/>
    <p:sndAc>
      <p:stSnd>
        <p:snd r:embed="rId2" name="Activ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ن لأبي هريرة رضي الله عن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ن أم أبا هريرة نادته يوما يا أب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8" y="357188"/>
            <a:ext cx="8748712" cy="6500812"/>
            <a:chOff x="270" y="1080"/>
            <a:chExt cx="5220" cy="3105"/>
          </a:xfrm>
        </p:grpSpPr>
        <p:grpSp>
          <p:nvGrpSpPr>
            <p:cNvPr id="19460" name="Group 5"/>
            <p:cNvGrpSpPr>
              <a:grpSpLocks/>
            </p:cNvGrpSpPr>
            <p:nvPr/>
          </p:nvGrpSpPr>
          <p:grpSpPr bwMode="auto">
            <a:xfrm>
              <a:off x="270" y="1080"/>
              <a:ext cx="5220" cy="3105"/>
              <a:chOff x="214282" y="2857496"/>
              <a:chExt cx="5357818" cy="365937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01082" y="3142561"/>
                <a:ext cx="4784218" cy="3072266"/>
              </a:xfrm>
              <a:prstGeom prst="roundRect">
                <a:avLst/>
              </a:prstGeom>
              <a:gradFill>
                <a:gsLst>
                  <a:gs pos="0">
                    <a:srgbClr val="CC00CC"/>
                  </a:gs>
                  <a:gs pos="50000">
                    <a:schemeClr val="bg1"/>
                  </a:gs>
                  <a:gs pos="100000">
                    <a:srgbClr val="0000FF"/>
                  </a:gs>
                </a:gsLst>
                <a:lin ang="135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19463" name="Picture 3" descr="Bdrlc086.wmf"/>
              <p:cNvPicPr>
                <a:picLocks noChangeAspect="1"/>
              </p:cNvPicPr>
              <p:nvPr/>
            </p:nvPicPr>
            <p:blipFill>
              <a:blip r:embed="rId9" cstate="print">
                <a:lum bright="20000" contrast="18000"/>
              </a:blip>
              <a:srcRect/>
              <a:stretch>
                <a:fillRect/>
              </a:stretch>
            </p:blipFill>
            <p:spPr bwMode="auto">
              <a:xfrm>
                <a:off x="214282" y="2857496"/>
                <a:ext cx="5357818" cy="3659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437" name="عنوان 1"/>
            <p:cNvSpPr txBox="1">
              <a:spLocks/>
            </p:cNvSpPr>
            <p:nvPr/>
          </p:nvSpPr>
          <p:spPr bwMode="auto">
            <a:xfrm>
              <a:off x="824" y="1456"/>
              <a:ext cx="4177" cy="92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1">
                <a:defRPr/>
              </a:pPr>
              <a:r>
                <a:rPr lang="ar-EG" sz="3600" b="1" dirty="0">
                  <a:solidFill>
                    <a:srgbClr val="C00000"/>
                  </a:solidFill>
                </a:rPr>
                <a:t> س3: طريقة التعامل مع كبير السَّن لها خصوصيتها، ما الأمور التي ينبغي أن تراعيها عند التعامل مع الوالدين الكبيرين؟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0734" name="عنوان 1"/>
          <p:cNvSpPr txBox="1">
            <a:spLocks/>
          </p:cNvSpPr>
          <p:nvPr/>
        </p:nvSpPr>
        <p:spPr bwMode="auto">
          <a:xfrm>
            <a:off x="1285875" y="3071813"/>
            <a:ext cx="6500813" cy="2428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/>
              <a:t> أن أردد رب ارحمهما كما ربياني صغيرا.</a:t>
            </a:r>
            <a:endParaRPr lang="en-US" sz="3200" dirty="0"/>
          </a:p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/>
              <a:t> أن أصبر عليهما وأساعدهما في الأعمال.</a:t>
            </a:r>
            <a:endParaRPr lang="en-US" sz="3200" dirty="0"/>
          </a:p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/>
              <a:t> زيادة العطف عليهما.</a:t>
            </a:r>
            <a:endParaRPr lang="en-US" sz="3200" dirty="0"/>
          </a:p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/>
              <a:t> أن أراعي مشاعرهم فلا أتسبب في غضبهم.</a:t>
            </a:r>
            <a:endParaRPr lang="en-US" sz="3200" dirty="0"/>
          </a:p>
        </p:txBody>
      </p:sp>
    </p:spTree>
  </p:cSld>
  <p:clrMapOvr>
    <a:masterClrMapping/>
  </p:clrMapOvr>
  <p:transition>
    <p:checker dir="vert"/>
    <p:sndAc>
      <p:stSnd>
        <p:snd r:embed="rId2" name="Activ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طريقة التعامل مع كبير السَّن ل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ن أردد رب ارحمهما كما ربي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ن أصبر عليهما وأساعدهما في الأع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زيادة العطف عليه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ن أراعي مشاعرهم فلا أتسب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357188"/>
            <a:ext cx="8748713" cy="6500812"/>
            <a:chOff x="270" y="1080"/>
            <a:chExt cx="5220" cy="3105"/>
          </a:xfrm>
        </p:grpSpPr>
        <p:grpSp>
          <p:nvGrpSpPr>
            <p:cNvPr id="20484" name="Group 5"/>
            <p:cNvGrpSpPr>
              <a:grpSpLocks/>
            </p:cNvGrpSpPr>
            <p:nvPr/>
          </p:nvGrpSpPr>
          <p:grpSpPr bwMode="auto">
            <a:xfrm>
              <a:off x="270" y="1080"/>
              <a:ext cx="5220" cy="3105"/>
              <a:chOff x="214282" y="2857496"/>
              <a:chExt cx="5357818" cy="365937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01083" y="3142561"/>
                <a:ext cx="4784217" cy="3072266"/>
              </a:xfrm>
              <a:prstGeom prst="roundRect">
                <a:avLst/>
              </a:prstGeom>
              <a:gradFill>
                <a:gsLst>
                  <a:gs pos="0">
                    <a:srgbClr val="CC00CC"/>
                  </a:gs>
                  <a:gs pos="50000">
                    <a:schemeClr val="bg1"/>
                  </a:gs>
                  <a:gs pos="100000">
                    <a:srgbClr val="0000FF"/>
                  </a:gs>
                </a:gsLst>
                <a:lin ang="135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487" name="Picture 3" descr="Bdrlc086.wmf"/>
              <p:cNvPicPr>
                <a:picLocks noChangeAspect="1"/>
              </p:cNvPicPr>
              <p:nvPr/>
            </p:nvPicPr>
            <p:blipFill>
              <a:blip r:embed="rId8" cstate="print">
                <a:lum bright="20000" contrast="18000"/>
              </a:blip>
              <a:srcRect/>
              <a:stretch>
                <a:fillRect/>
              </a:stretch>
            </p:blipFill>
            <p:spPr bwMode="auto">
              <a:xfrm>
                <a:off x="214282" y="2857496"/>
                <a:ext cx="5357818" cy="3659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437" name="عنوان 1"/>
            <p:cNvSpPr txBox="1">
              <a:spLocks/>
            </p:cNvSpPr>
            <p:nvPr/>
          </p:nvSpPr>
          <p:spPr bwMode="auto">
            <a:xfrm>
              <a:off x="824" y="1592"/>
              <a:ext cx="4177" cy="75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1">
                <a:defRPr/>
              </a:pPr>
              <a:r>
                <a:rPr lang="ar-EG" sz="3600" dirty="0">
                  <a:solidFill>
                    <a:srgbClr val="C00000"/>
                  </a:solidFill>
                </a:rPr>
                <a:t> </a:t>
              </a:r>
              <a:r>
                <a:rPr lang="ar-EG" sz="3600" b="1" dirty="0">
                  <a:solidFill>
                    <a:srgbClr val="C00000"/>
                  </a:solidFill>
                </a:rPr>
                <a:t>س4: ما العلامات التي تدلّك على رضا والديك عنك؟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0734" name="عنوان 1"/>
          <p:cNvSpPr txBox="1">
            <a:spLocks/>
          </p:cNvSpPr>
          <p:nvPr/>
        </p:nvSpPr>
        <p:spPr bwMode="auto">
          <a:xfrm>
            <a:off x="1285875" y="3357563"/>
            <a:ext cx="6500813" cy="19288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/>
              <a:t> أن يوسع الله لي في رزقي. </a:t>
            </a:r>
            <a:endParaRPr lang="en-US" sz="3200" dirty="0"/>
          </a:p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/>
              <a:t> ويبارك لي في صحتي ومالي. </a:t>
            </a:r>
            <a:endParaRPr lang="en-US" sz="3200" dirty="0"/>
          </a:p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/>
              <a:t> يكرمني الله بعمل الصالحات ويهيئ لي الخير.</a:t>
            </a:r>
            <a:endParaRPr lang="en-US" sz="3200" dirty="0"/>
          </a:p>
        </p:txBody>
      </p:sp>
    </p:spTree>
  </p:cSld>
  <p:clrMapOvr>
    <a:masterClrMapping/>
  </p:clrMapOvr>
  <p:transition>
    <p:checker dir="vert"/>
    <p:sndAc>
      <p:stSnd>
        <p:snd r:embed="rId2" name="Activ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علامات التي تدلّك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ن يوسع الله لي في رزق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يبارك لي في صحتي وم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كرمني الله بعمل الصالحات ويهي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106613" y="2392363"/>
            <a:ext cx="4930775" cy="2073275"/>
          </a:xfrm>
          <a:prstGeom prst="rect">
            <a:avLst/>
          </a:prstGeom>
          <a:ln w="76200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7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الدرس العاشر</a:t>
            </a:r>
            <a:endParaRPr lang="en-US" sz="72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عا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71500" y="146050"/>
            <a:ext cx="8382000" cy="1616075"/>
            <a:chOff x="180" y="92"/>
            <a:chExt cx="5280" cy="1018"/>
          </a:xfrm>
        </p:grpSpPr>
        <p:pic>
          <p:nvPicPr>
            <p:cNvPr id="5" name="صورة 4" descr="BCKRN002.jpg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90" y="135"/>
              <a:ext cx="3608" cy="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515" name="عنوان 1"/>
            <p:cNvSpPr txBox="1">
              <a:spLocks/>
            </p:cNvSpPr>
            <p:nvPr/>
          </p:nvSpPr>
          <p:spPr bwMode="auto">
            <a:xfrm>
              <a:off x="180" y="225"/>
              <a:ext cx="528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rtl="1"/>
              <a:r>
                <a:rPr lang="ar-EG" sz="3600" b="1">
                  <a:solidFill>
                    <a:srgbClr val="0033CC"/>
                  </a:solidFill>
                  <a:latin typeface="Calibri" pitchFamily="34" charset="0"/>
                </a:rPr>
                <a:t>معلومات إثرائية</a:t>
              </a:r>
              <a:endParaRPr lang="en-US" sz="3600" b="1">
                <a:solidFill>
                  <a:srgbClr val="0033CC"/>
                </a:solidFill>
                <a:latin typeface="Calibri" pitchFamily="34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0" y="1714500"/>
            <a:ext cx="8929688" cy="4857750"/>
            <a:chOff x="0" y="1080"/>
            <a:chExt cx="5625" cy="3060"/>
          </a:xfrm>
        </p:grpSpPr>
        <p:grpSp>
          <p:nvGrpSpPr>
            <p:cNvPr id="21509" name="مجموعة 1"/>
            <p:cNvGrpSpPr>
              <a:grpSpLocks/>
            </p:cNvGrpSpPr>
            <p:nvPr/>
          </p:nvGrpSpPr>
          <p:grpSpPr bwMode="auto">
            <a:xfrm>
              <a:off x="0" y="1080"/>
              <a:ext cx="5625" cy="3060"/>
              <a:chOff x="0" y="1071546"/>
              <a:chExt cx="9144000" cy="5572164"/>
            </a:xfrm>
          </p:grpSpPr>
          <p:sp>
            <p:nvSpPr>
              <p:cNvPr id="3" name="شكل بيضاوي 2"/>
              <p:cNvSpPr/>
              <p:nvPr/>
            </p:nvSpPr>
            <p:spPr>
              <a:xfrm>
                <a:off x="713639" y="1499474"/>
                <a:ext cx="7858150" cy="492936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4" name="Picture 2" descr="D:\كوكتيل  أمل\براويز دائرية\براويز دائرية\00025.WM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1071546"/>
                <a:ext cx="9144000" cy="5572164"/>
              </a:xfrm>
              <a:prstGeom prst="rect">
                <a:avLst/>
              </a:prstGeom>
              <a:noFill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</p:pic>
        </p:grpSp>
        <p:sp>
          <p:nvSpPr>
            <p:cNvPr id="21510" name="عنوان 1"/>
            <p:cNvSpPr txBox="1">
              <a:spLocks/>
            </p:cNvSpPr>
            <p:nvPr/>
          </p:nvSpPr>
          <p:spPr bwMode="auto">
            <a:xfrm>
              <a:off x="855" y="1575"/>
              <a:ext cx="4005" cy="2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rtl="1"/>
              <a:r>
                <a:rPr lang="ar-EG" sz="3600" b="1">
                  <a:latin typeface="Calibri" pitchFamily="34" charset="0"/>
                </a:rPr>
                <a:t>من أقوال السلف في بر الوالدين:</a:t>
              </a:r>
            </a:p>
            <a:p>
              <a:pPr algn="ctr" rtl="1"/>
              <a:r>
                <a:rPr lang="ar-EG" sz="3600" b="1">
                  <a:latin typeface="Calibri" pitchFamily="34" charset="0"/>
                </a:rPr>
                <a:t>قال الحسن البصري وقد سئل: إلى ما ينتهي العقوق؟ قال: أن يحرمهما، ويهجرهما، و</a:t>
              </a:r>
              <a:r>
                <a:rPr lang="ar-SA" sz="3600" b="1">
                  <a:latin typeface="Calibri" pitchFamily="34" charset="0"/>
                </a:rPr>
                <a:t>ي</a:t>
              </a:r>
              <a:r>
                <a:rPr lang="ar-EG" sz="3600" b="1">
                  <a:latin typeface="Calibri" pitchFamily="34" charset="0"/>
                </a:rPr>
                <a:t>حدّ النظر إليهما. </a:t>
              </a:r>
              <a:r>
                <a:rPr lang="ar-EG" sz="3600" b="1" baseline="30000">
                  <a:latin typeface="Calibri" pitchFamily="34" charset="0"/>
                </a:rPr>
                <a:t>(1)</a:t>
              </a:r>
              <a:endParaRPr lang="en-US" sz="3600" b="1" baseline="30000">
                <a:latin typeface="Calibri" pitchFamily="34" charset="0"/>
              </a:endParaRPr>
            </a:p>
          </p:txBody>
        </p:sp>
        <p:sp>
          <p:nvSpPr>
            <p:cNvPr id="21511" name="عنوان 1"/>
            <p:cNvSpPr txBox="1">
              <a:spLocks/>
            </p:cNvSpPr>
            <p:nvPr/>
          </p:nvSpPr>
          <p:spPr bwMode="auto">
            <a:xfrm>
              <a:off x="945" y="2352"/>
              <a:ext cx="351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ar-EG" sz="3600" b="1">
                <a:latin typeface="Calibri" pitchFamily="34" charset="0"/>
              </a:endParaRPr>
            </a:p>
          </p:txBody>
        </p:sp>
      </p:grpSp>
      <p:sp>
        <p:nvSpPr>
          <p:cNvPr id="11" name="مربع نص 10"/>
          <p:cNvSpPr txBox="1"/>
          <p:nvPr/>
        </p:nvSpPr>
        <p:spPr>
          <a:xfrm>
            <a:off x="857250" y="5957888"/>
            <a:ext cx="7286625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FF0000"/>
                </a:solidFill>
              </a:rPr>
              <a:t>1- مصنف ابن أبي شيبة 5/ 218.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علومات إثرائ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ن أقوال السلف في بر الوالد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صنف ابن أبي شي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كوكتيل  أمل\براويز ملونة 2\براويز ملونة 2\06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775" y="1570038"/>
            <a:ext cx="8786813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عنوان 1"/>
          <p:cNvSpPr txBox="1">
            <a:spLocks/>
          </p:cNvSpPr>
          <p:nvPr/>
        </p:nvSpPr>
        <p:spPr bwMode="auto">
          <a:xfrm>
            <a:off x="1358900" y="2573338"/>
            <a:ext cx="70008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عنوان 1"/>
          <p:cNvSpPr txBox="1">
            <a:spLocks/>
          </p:cNvSpPr>
          <p:nvPr/>
        </p:nvSpPr>
        <p:spPr bwMode="auto">
          <a:xfrm>
            <a:off x="1285875" y="2357438"/>
            <a:ext cx="6786563" cy="40719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3200" b="1" dirty="0">
                <a:solidFill>
                  <a:schemeClr val="tx1"/>
                </a:solidFill>
              </a:rPr>
              <a:t> وقال عطاء: لا ينبغي </a:t>
            </a:r>
            <a:r>
              <a:rPr lang="ar-EG" sz="3200" b="1" dirty="0" err="1">
                <a:solidFill>
                  <a:schemeClr val="tx1"/>
                </a:solidFill>
              </a:rPr>
              <a:t>لك</a:t>
            </a:r>
            <a:r>
              <a:rPr lang="ar-EG" sz="3200" b="1" dirty="0">
                <a:solidFill>
                  <a:schemeClr val="tx1"/>
                </a:solidFill>
              </a:rPr>
              <a:t> أن ترفع يديك على والديك.</a:t>
            </a:r>
            <a:endParaRPr lang="en-US" sz="3200" b="1" baseline="30000" dirty="0">
              <a:solidFill>
                <a:schemeClr val="tx1"/>
              </a:solidFill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3200" b="1" dirty="0">
                <a:solidFill>
                  <a:schemeClr val="tx1"/>
                </a:solidFill>
              </a:rPr>
              <a:t> وقال عروة بن الزبير: لا تمتنع من شيء أحبّاه.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3200" b="1" dirty="0">
                <a:solidFill>
                  <a:schemeClr val="tx1"/>
                </a:solidFill>
              </a:rPr>
              <a:t> قال البغوي رحمه الله: سئل الحسن: ما برّ الوالدين؟ قال: أن تبذل لهما ما ملكت، وتطيعهما فيما أمراك ما لم يكن معصية.</a:t>
            </a:r>
          </a:p>
        </p:txBody>
      </p:sp>
      <p:grpSp>
        <p:nvGrpSpPr>
          <p:cNvPr id="22533" name="Group 12"/>
          <p:cNvGrpSpPr>
            <a:grpSpLocks/>
          </p:cNvGrpSpPr>
          <p:nvPr/>
        </p:nvGrpSpPr>
        <p:grpSpPr bwMode="auto">
          <a:xfrm>
            <a:off x="285750" y="146050"/>
            <a:ext cx="8382000" cy="1616075"/>
            <a:chOff x="180" y="92"/>
            <a:chExt cx="5280" cy="1018"/>
          </a:xfrm>
        </p:grpSpPr>
        <p:pic>
          <p:nvPicPr>
            <p:cNvPr id="11" name="صورة 10" descr="BCKRN002.jpg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90" y="135"/>
              <a:ext cx="3608" cy="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535" name="عنوان 1"/>
            <p:cNvSpPr txBox="1">
              <a:spLocks/>
            </p:cNvSpPr>
            <p:nvPr/>
          </p:nvSpPr>
          <p:spPr bwMode="auto">
            <a:xfrm>
              <a:off x="180" y="225"/>
              <a:ext cx="528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rtl="1"/>
              <a:r>
                <a:rPr lang="ar-EG" sz="3600" b="1">
                  <a:solidFill>
                    <a:srgbClr val="0033CC"/>
                  </a:solidFill>
                  <a:latin typeface="Calibri" pitchFamily="34" charset="0"/>
                </a:rPr>
                <a:t>معلومات إثرائية</a:t>
              </a:r>
              <a:endParaRPr lang="en-US" sz="3600" b="1">
                <a:solidFill>
                  <a:srgbClr val="0033CC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قال عط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قال عروة بن الز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ال البغوي رحمه ال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كوكتيل  أمل\براويز ملونة 2\براويز ملونة 2\06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775" y="1570038"/>
            <a:ext cx="8786813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عنوان 1"/>
          <p:cNvSpPr txBox="1">
            <a:spLocks/>
          </p:cNvSpPr>
          <p:nvPr/>
        </p:nvSpPr>
        <p:spPr bwMode="auto">
          <a:xfrm>
            <a:off x="1358900" y="2573338"/>
            <a:ext cx="70008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عنوان 1"/>
          <p:cNvSpPr txBox="1">
            <a:spLocks/>
          </p:cNvSpPr>
          <p:nvPr/>
        </p:nvSpPr>
        <p:spPr bwMode="auto">
          <a:xfrm>
            <a:off x="1285875" y="2214563"/>
            <a:ext cx="6786563" cy="40719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>
                <a:solidFill>
                  <a:srgbClr val="C00000"/>
                </a:solidFill>
              </a:rPr>
              <a:t>  وقال أبو هريرة لرجل وهو يعظه في برِّ أبيه: لا تمش أمام أبيك، ولا تجلس </a:t>
            </a:r>
            <a:r>
              <a:rPr lang="ar-SA" sz="3200" b="1" dirty="0" err="1">
                <a:solidFill>
                  <a:srgbClr val="C00000"/>
                </a:solidFill>
              </a:rPr>
              <a:t>قب</a:t>
            </a:r>
            <a:r>
              <a:rPr lang="ar-EG" sz="3200" b="1" dirty="0">
                <a:solidFill>
                  <a:srgbClr val="C00000"/>
                </a:solidFill>
              </a:rPr>
              <a:t>له، ولا تدعه باسمه.</a:t>
            </a:r>
            <a:r>
              <a:rPr lang="ar-EG" sz="3200" b="1" baseline="30000" dirty="0">
                <a:solidFill>
                  <a:srgbClr val="C00000"/>
                </a:solidFill>
              </a:rPr>
              <a:t>(2)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ar-EG" sz="3200" b="1" dirty="0">
                <a:solidFill>
                  <a:srgbClr val="C00000"/>
                </a:solidFill>
              </a:rPr>
              <a:t> وقال ابن محيريز: من مشى بين يدي أبيه فقد عقّه إلا أن يميط له الأذى عن الطريق، وإن كناه أو سمّاه باسمه فقد عقّه إلا أن يقول يا أبه. </a:t>
            </a:r>
            <a:r>
              <a:rPr lang="ar-EG" sz="3200" b="1" baseline="30000" dirty="0">
                <a:solidFill>
                  <a:srgbClr val="C00000"/>
                </a:solidFill>
              </a:rPr>
              <a:t>(3)</a:t>
            </a:r>
            <a:endParaRPr lang="en-US" sz="3200" b="1" baseline="30000" dirty="0">
              <a:solidFill>
                <a:srgbClr val="C00000"/>
              </a:solidFill>
            </a:endParaRPr>
          </a:p>
        </p:txBody>
      </p:sp>
      <p:grpSp>
        <p:nvGrpSpPr>
          <p:cNvPr id="23557" name="Group 12"/>
          <p:cNvGrpSpPr>
            <a:grpSpLocks/>
          </p:cNvGrpSpPr>
          <p:nvPr/>
        </p:nvGrpSpPr>
        <p:grpSpPr bwMode="auto">
          <a:xfrm>
            <a:off x="285750" y="146050"/>
            <a:ext cx="8382000" cy="1616075"/>
            <a:chOff x="180" y="92"/>
            <a:chExt cx="5280" cy="1018"/>
          </a:xfrm>
        </p:grpSpPr>
        <p:pic>
          <p:nvPicPr>
            <p:cNvPr id="11" name="صورة 10" descr="BCKRN002.jpg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90" y="135"/>
              <a:ext cx="3608" cy="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560" name="عنوان 1"/>
            <p:cNvSpPr txBox="1">
              <a:spLocks/>
            </p:cNvSpPr>
            <p:nvPr/>
          </p:nvSpPr>
          <p:spPr bwMode="auto">
            <a:xfrm>
              <a:off x="180" y="225"/>
              <a:ext cx="528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rtl="1"/>
              <a:r>
                <a:rPr lang="ar-EG" sz="3600" b="1">
                  <a:solidFill>
                    <a:srgbClr val="0033CC"/>
                  </a:solidFill>
                  <a:latin typeface="Calibri" pitchFamily="34" charset="0"/>
                </a:rPr>
                <a:t>معلومات إثرائية</a:t>
              </a:r>
              <a:endParaRPr lang="en-US" sz="3600" b="1">
                <a:solidFill>
                  <a:srgbClr val="0033CC"/>
                </a:solidFill>
                <a:latin typeface="Calibri" pitchFamily="34" charset="0"/>
              </a:endParaRPr>
            </a:p>
          </p:txBody>
        </p:sp>
      </p:grpSp>
      <p:sp>
        <p:nvSpPr>
          <p:cNvPr id="8" name="مربع نص 7"/>
          <p:cNvSpPr txBox="1"/>
          <p:nvPr/>
        </p:nvSpPr>
        <p:spPr>
          <a:xfrm>
            <a:off x="857250" y="5786438"/>
            <a:ext cx="7286625" cy="954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FF0000"/>
                </a:solidFill>
              </a:rPr>
              <a:t>2- الزهد </a:t>
            </a:r>
            <a:r>
              <a:rPr lang="ar-EG" sz="2800" b="1" dirty="0" err="1">
                <a:solidFill>
                  <a:srgbClr val="FF0000"/>
                </a:solidFill>
              </a:rPr>
              <a:t>لهناد</a:t>
            </a:r>
            <a:r>
              <a:rPr lang="ar-EG" sz="2800" b="1" dirty="0">
                <a:solidFill>
                  <a:srgbClr val="FF0000"/>
                </a:solidFill>
              </a:rPr>
              <a:t> 2/ 479.</a:t>
            </a:r>
          </a:p>
          <a:p>
            <a:pPr algn="ctr">
              <a:defRPr/>
            </a:pPr>
            <a:r>
              <a:rPr lang="ar-EG" sz="2800" b="1" dirty="0">
                <a:solidFill>
                  <a:srgbClr val="FF0000"/>
                </a:solidFill>
              </a:rPr>
              <a:t>3- حلية الأولياء 5/ 142. 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قال أبو هريرة لرجل وهو يع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زهد لهن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قال ابن محيري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حلية الأول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 animBg="1"/>
      <p:bldP spid="8" grpId="0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كوكتيل  أمل\براويز ملونة 2\براويز ملونة 2\06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196975"/>
            <a:ext cx="8786813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عنوان 1"/>
          <p:cNvSpPr txBox="1">
            <a:spLocks/>
          </p:cNvSpPr>
          <p:nvPr/>
        </p:nvSpPr>
        <p:spPr bwMode="auto">
          <a:xfrm>
            <a:off x="1358900" y="2573338"/>
            <a:ext cx="70008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عنوان 1"/>
          <p:cNvSpPr txBox="1">
            <a:spLocks/>
          </p:cNvSpPr>
          <p:nvPr/>
        </p:nvSpPr>
        <p:spPr bwMode="auto">
          <a:xfrm>
            <a:off x="1285875" y="2000250"/>
            <a:ext cx="6786563" cy="40719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179388" indent="-179388" algn="r" rtl="1">
              <a:buFont typeface="Arial" pitchFamily="34" charset="0"/>
              <a:buChar char="•"/>
              <a:defRPr/>
            </a:pPr>
            <a:r>
              <a:rPr lang="ar-EG" sz="2800" b="1" dirty="0"/>
              <a:t> ولما ماتت أم إياس بن معاوية القاضي المشهور بكى عليها، فقيل له في ذلك فقال: كان لي بابان مفتوحان إلى الجنة فأغلق أحدهما. </a:t>
            </a:r>
            <a:r>
              <a:rPr lang="ar-EG" sz="2800" b="1" baseline="30000" dirty="0"/>
              <a:t>(4)</a:t>
            </a:r>
            <a:endParaRPr lang="ar-EG" sz="2800" b="1" baseline="30000" dirty="0">
              <a:solidFill>
                <a:srgbClr val="C00000"/>
              </a:solidFill>
            </a:endParaRPr>
          </a:p>
          <a:p>
            <a:pPr marL="179388" indent="-179388" algn="r" rtl="1">
              <a:buFont typeface="Arial" pitchFamily="34" charset="0"/>
              <a:buChar char="•"/>
              <a:defRPr/>
            </a:pPr>
            <a:r>
              <a:rPr lang="ar-EG" sz="2800" b="1" dirty="0">
                <a:solidFill>
                  <a:srgbClr val="C00000"/>
                </a:solidFill>
              </a:rPr>
              <a:t> </a:t>
            </a:r>
            <a:r>
              <a:rPr lang="ar-EG" sz="2800" b="1" dirty="0"/>
              <a:t>وهذا </a:t>
            </a:r>
            <a:r>
              <a:rPr lang="ar-EG" sz="2800" b="1" dirty="0" err="1"/>
              <a:t>حيوة</a:t>
            </a:r>
            <a:r>
              <a:rPr lang="ar-EG" sz="2800" b="1" dirty="0"/>
              <a:t> بن </a:t>
            </a:r>
            <a:r>
              <a:rPr lang="ar-EG" sz="2800" b="1" dirty="0" err="1"/>
              <a:t>شريح</a:t>
            </a:r>
            <a:r>
              <a:rPr lang="ar-EG" sz="2800" b="1" dirty="0"/>
              <a:t>، وهو أحد أئمة المسلمين والعلماء المشهورين، يقعد في حلقته يعلم الناس ويأتيه الطلاب من كل مكان ليسمعوا عنه، فتقول له أمه وهو بين طلابه: قُمْ يا </a:t>
            </a:r>
            <a:r>
              <a:rPr lang="ar-EG" sz="2800" b="1" dirty="0" err="1"/>
              <a:t>حيوة</a:t>
            </a:r>
            <a:r>
              <a:rPr lang="ar-EG" sz="2800" b="1" dirty="0"/>
              <a:t> فاعلف الدجاج، فيقوم ويترك التعليم.</a:t>
            </a:r>
            <a:endParaRPr lang="en-US" sz="2800" b="1" dirty="0"/>
          </a:p>
        </p:txBody>
      </p:sp>
      <p:grpSp>
        <p:nvGrpSpPr>
          <p:cNvPr id="24581" name="Group 12"/>
          <p:cNvGrpSpPr>
            <a:grpSpLocks/>
          </p:cNvGrpSpPr>
          <p:nvPr/>
        </p:nvGrpSpPr>
        <p:grpSpPr bwMode="auto">
          <a:xfrm>
            <a:off x="285750" y="146050"/>
            <a:ext cx="8382000" cy="1616075"/>
            <a:chOff x="180" y="92"/>
            <a:chExt cx="5280" cy="1018"/>
          </a:xfrm>
        </p:grpSpPr>
        <p:pic>
          <p:nvPicPr>
            <p:cNvPr id="11" name="صورة 10" descr="BCKRN002.jpg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90" y="135"/>
              <a:ext cx="3608" cy="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4584" name="عنوان 1"/>
            <p:cNvSpPr txBox="1">
              <a:spLocks/>
            </p:cNvSpPr>
            <p:nvPr/>
          </p:nvSpPr>
          <p:spPr bwMode="auto">
            <a:xfrm>
              <a:off x="180" y="225"/>
              <a:ext cx="528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rtl="1"/>
              <a:r>
                <a:rPr lang="ar-EG" sz="3600" b="1">
                  <a:solidFill>
                    <a:srgbClr val="0033CC"/>
                  </a:solidFill>
                  <a:latin typeface="Calibri" pitchFamily="34" charset="0"/>
                </a:rPr>
                <a:t>معلومات إثرائية</a:t>
              </a:r>
              <a:endParaRPr lang="en-US" sz="3600" b="1">
                <a:solidFill>
                  <a:srgbClr val="0033CC"/>
                </a:solidFill>
                <a:latin typeface="Calibri" pitchFamily="34" charset="0"/>
              </a:endParaRPr>
            </a:p>
          </p:txBody>
        </p:sp>
      </p:grpSp>
      <p:sp>
        <p:nvSpPr>
          <p:cNvPr id="8" name="مربع نص 7"/>
          <p:cNvSpPr txBox="1"/>
          <p:nvPr/>
        </p:nvSpPr>
        <p:spPr>
          <a:xfrm>
            <a:off x="957263" y="5715000"/>
            <a:ext cx="7286625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FF0000"/>
                </a:solidFill>
              </a:rPr>
              <a:t>4- تهذيب الكمال 3/ 436.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لما ماتت أم إياس بن معاو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هذيب الك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هذا حيوة بن شريح، وهو أ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4525" y="573088"/>
            <a:ext cx="8501062" cy="6143625"/>
            <a:chOff x="270" y="225"/>
            <a:chExt cx="5355" cy="38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" name="Group 5"/>
            <p:cNvGrpSpPr/>
            <p:nvPr/>
          </p:nvGrpSpPr>
          <p:grpSpPr>
            <a:xfrm>
              <a:off x="270" y="225"/>
              <a:ext cx="5355" cy="3870"/>
              <a:chOff x="785787" y="1500174"/>
              <a:chExt cx="8001055" cy="3786213"/>
            </a:xfrm>
          </p:grpSpPr>
          <p:sp>
            <p:nvSpPr>
              <p:cNvPr id="7" name="Round Same Side Corner Rectangle 9"/>
              <p:cNvSpPr/>
              <p:nvPr/>
            </p:nvSpPr>
            <p:spPr>
              <a:xfrm>
                <a:off x="1500166" y="1500174"/>
                <a:ext cx="7286676" cy="3000396"/>
              </a:xfrm>
              <a:prstGeom prst="round2Same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ound Same Side Corner Rectangle 10"/>
              <p:cNvSpPr/>
              <p:nvPr/>
            </p:nvSpPr>
            <p:spPr>
              <a:xfrm rot="10800000">
                <a:off x="785787" y="2285991"/>
                <a:ext cx="7286676" cy="3000396"/>
              </a:xfrm>
              <a:prstGeom prst="round2SameRect">
                <a:avLst/>
              </a:prstGeom>
              <a:solidFill>
                <a:srgbClr val="00FF00"/>
              </a:solidFill>
              <a:ln w="76200">
                <a:noFill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Round Same Side Corner Rectangle 11"/>
              <p:cNvSpPr/>
              <p:nvPr/>
            </p:nvSpPr>
            <p:spPr>
              <a:xfrm>
                <a:off x="1071538" y="1736812"/>
                <a:ext cx="7410501" cy="3253777"/>
              </a:xfrm>
              <a:prstGeom prst="round2SameRect">
                <a:avLst/>
              </a:prstGeom>
              <a:solidFill>
                <a:srgbClr val="F418C5"/>
              </a:solidFill>
              <a:ln w="76200"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102" name="عنوان 1"/>
            <p:cNvSpPr txBox="1">
              <a:spLocks/>
            </p:cNvSpPr>
            <p:nvPr/>
          </p:nvSpPr>
          <p:spPr bwMode="auto">
            <a:xfrm>
              <a:off x="629" y="719"/>
              <a:ext cx="4500" cy="2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anchor="ctr"/>
            <a:lstStyle/>
            <a:p>
              <a:pPr algn="r" rtl="1">
                <a:defRPr/>
              </a:pPr>
              <a:r>
                <a:rPr lang="ar-EG" sz="3600" b="1" dirty="0">
                  <a:solidFill>
                    <a:srgbClr val="FFFF00"/>
                  </a:solidFill>
                  <a:latin typeface="Calibri" pitchFamily="34" charset="0"/>
                </a:rPr>
                <a:t>كان رجل يحمل أمّه يطوف </a:t>
              </a:r>
              <a:r>
                <a:rPr lang="ar-EG" sz="3600" b="1" dirty="0" err="1">
                  <a:solidFill>
                    <a:srgbClr val="FFFF00"/>
                  </a:solidFill>
                  <a:latin typeface="Calibri" pitchFamily="34" charset="0"/>
                </a:rPr>
                <a:t>بها</a:t>
              </a:r>
              <a:r>
                <a:rPr lang="ar-EG" sz="3600" b="1" dirty="0">
                  <a:solidFill>
                    <a:srgbClr val="FFFF00"/>
                  </a:solidFill>
                  <a:latin typeface="Calibri" pitchFamily="34" charset="0"/>
                </a:rPr>
                <a:t> حول الكعبة فلما رأى عبد الله عمر</a:t>
              </a:r>
              <a:r>
                <a:rPr lang="ar-SA" sz="3600" b="1" dirty="0">
                  <a:solidFill>
                    <a:srgbClr val="FFFF00"/>
                  </a:solidFill>
                  <a:latin typeface="Calibri" pitchFamily="34" charset="0"/>
                </a:rPr>
                <a:t> </a:t>
              </a:r>
              <a:r>
                <a:rPr lang="ar-EG" sz="3600" b="1" dirty="0">
                  <a:solidFill>
                    <a:srgbClr val="FFFF00"/>
                  </a:solidFill>
                  <a:latin typeface="Calibri" pitchFamily="34" charset="0"/>
                </a:rPr>
                <a:t>بن الخطاب رضي الله عنهما قال: أتظن أني أديت بِرَّها؟ قال: لا، ولا بزفرة من زفرتها </a:t>
              </a:r>
              <a:r>
                <a:rPr lang="ar-EG" sz="3600" b="1" baseline="30000" dirty="0">
                  <a:solidFill>
                    <a:srgbClr val="FFFF00"/>
                  </a:solidFill>
                  <a:latin typeface="Calibri" pitchFamily="34" charset="0"/>
                </a:rPr>
                <a:t>(1)</a:t>
              </a:r>
              <a:r>
                <a:rPr lang="ar-EG" sz="3600" b="1" dirty="0">
                  <a:solidFill>
                    <a:srgbClr val="FFFF00"/>
                  </a:solidFill>
                  <a:latin typeface="Calibri" pitchFamily="34" charset="0"/>
                </a:rPr>
                <a:t>، قال ذلك ابن عمر رضي الله عنهما مُذكِّرًا بِعِظَم حق الوالدين، فما حق الوالدين؟ </a:t>
              </a:r>
              <a:endParaRPr lang="en-US" sz="3600" b="1" dirty="0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  <p:sp>
        <p:nvSpPr>
          <p:cNvPr id="10" name="مستطيل 9"/>
          <p:cNvSpPr/>
          <p:nvPr/>
        </p:nvSpPr>
        <p:spPr>
          <a:xfrm>
            <a:off x="1285875" y="4475163"/>
            <a:ext cx="5357813" cy="954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2800" b="1" dirty="0">
                <a:solidFill>
                  <a:srgbClr val="FF0000"/>
                </a:solidFill>
              </a:rPr>
              <a:t>رعايتهم وخدمتهم والاهتمام بهم ولمطالبهم، وسماع كلامهم، </a:t>
            </a:r>
            <a:r>
              <a:rPr lang="ar-EG" sz="2800" b="1" dirty="0" err="1">
                <a:solidFill>
                  <a:srgbClr val="FF0000"/>
                </a:solidFill>
              </a:rPr>
              <a:t>واتباعهم</a:t>
            </a:r>
            <a:r>
              <a:rPr lang="ar-EG" sz="2800" b="1" dirty="0">
                <a:solidFill>
                  <a:srgbClr val="FF0000"/>
                </a:solidFill>
              </a:rPr>
              <a:t> في كل خير.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42875" y="5786438"/>
            <a:ext cx="8858250" cy="9540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FF0000"/>
                </a:solidFill>
              </a:rPr>
              <a:t>1- رواه البخاري في الأدب المفرد ص12 </a:t>
            </a:r>
            <a:r>
              <a:rPr lang="ar-EG" sz="2800" b="1" dirty="0" err="1">
                <a:solidFill>
                  <a:srgbClr val="FF0000"/>
                </a:solidFill>
              </a:rPr>
              <a:t>ح</a:t>
            </a:r>
            <a:r>
              <a:rPr lang="ar-EG" sz="2800" b="1" dirty="0">
                <a:solidFill>
                  <a:srgbClr val="FF0000"/>
                </a:solidFill>
              </a:rPr>
              <a:t> 1 </a:t>
            </a:r>
            <a:r>
              <a:rPr lang="ar-EG" sz="2800" b="1" dirty="0" err="1">
                <a:solidFill>
                  <a:srgbClr val="FF0000"/>
                </a:solidFill>
              </a:rPr>
              <a:t>والبيهقي</a:t>
            </a:r>
            <a:r>
              <a:rPr lang="ar-EG" sz="2800" b="1" dirty="0">
                <a:solidFill>
                  <a:srgbClr val="FF0000"/>
                </a:solidFill>
              </a:rPr>
              <a:t> في شعب الإيمان 209/ 6.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ن رجل يحمل أمّه يطوف ب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رعايتهم وخدمتهم والاهتم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واه البخاري في الأدب المفر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 bwMode="auto">
          <a:xfrm>
            <a:off x="644525" y="573088"/>
            <a:ext cx="8501062" cy="6143625"/>
            <a:chOff x="785787" y="1500174"/>
            <a:chExt cx="8001055" cy="378621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Round Same Side Corner Rectangle 9"/>
            <p:cNvSpPr/>
            <p:nvPr/>
          </p:nvSpPr>
          <p:spPr>
            <a:xfrm>
              <a:off x="1500166" y="1500174"/>
              <a:ext cx="7286676" cy="3000396"/>
            </a:xfrm>
            <a:prstGeom prst="round2Same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rgbClr val="002060"/>
                </a:solidFill>
              </a:endParaRPr>
            </a:p>
          </p:txBody>
        </p:sp>
        <p:sp>
          <p:nvSpPr>
            <p:cNvPr id="8" name="Round Same Side Corner Rectangle 10"/>
            <p:cNvSpPr/>
            <p:nvPr/>
          </p:nvSpPr>
          <p:spPr>
            <a:xfrm rot="10800000">
              <a:off x="785787" y="2285991"/>
              <a:ext cx="7286676" cy="3000396"/>
            </a:xfrm>
            <a:prstGeom prst="round2SameRect">
              <a:avLst/>
            </a:prstGeom>
            <a:solidFill>
              <a:srgbClr val="00FF00"/>
            </a:solidFill>
            <a:ln w="76200"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rgbClr val="002060"/>
                </a:solidFill>
              </a:endParaRPr>
            </a:p>
          </p:txBody>
        </p:sp>
        <p:sp>
          <p:nvSpPr>
            <p:cNvPr id="9" name="Round Same Side Corner Rectangle 11"/>
            <p:cNvSpPr/>
            <p:nvPr/>
          </p:nvSpPr>
          <p:spPr>
            <a:xfrm>
              <a:off x="1071538" y="1736812"/>
              <a:ext cx="7410501" cy="3253777"/>
            </a:xfrm>
            <a:prstGeom prst="round2SameRect">
              <a:avLst/>
            </a:prstGeom>
            <a:solidFill>
              <a:srgbClr val="F418C5"/>
            </a:solidFill>
            <a:ln w="76200"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rgbClr val="002060"/>
                </a:solidFill>
              </a:endParaRPr>
            </a:p>
          </p:txBody>
        </p:sp>
      </p:grpSp>
      <p:sp>
        <p:nvSpPr>
          <p:cNvPr id="4102" name="عنوان 1"/>
          <p:cNvSpPr txBox="1">
            <a:spLocks/>
          </p:cNvSpPr>
          <p:nvPr/>
        </p:nvSpPr>
        <p:spPr bwMode="auto">
          <a:xfrm>
            <a:off x="1214437" y="1357313"/>
            <a:ext cx="71437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 rtl="1">
              <a:defRPr/>
            </a:pPr>
            <a:r>
              <a:rPr lang="ar-EG" sz="3600" b="1" dirty="0">
                <a:solidFill>
                  <a:schemeClr val="accent3"/>
                </a:solidFill>
                <a:latin typeface="Calibri" pitchFamily="34" charset="0"/>
              </a:rPr>
              <a:t>وما منزلته بين الأعمال؟</a:t>
            </a:r>
          </a:p>
          <a:p>
            <a:pPr algn="r" rtl="1">
              <a:defRPr/>
            </a:pPr>
            <a:endParaRPr lang="ar-EG" sz="3600" b="1" dirty="0">
              <a:solidFill>
                <a:schemeClr val="accent3"/>
              </a:solidFill>
              <a:latin typeface="Calibri" pitchFamily="34" charset="0"/>
            </a:endParaRPr>
          </a:p>
          <a:p>
            <a:pPr algn="r" rtl="1">
              <a:defRPr/>
            </a:pPr>
            <a:endParaRPr lang="ar-EG" sz="3600" b="1" dirty="0">
              <a:solidFill>
                <a:schemeClr val="accent3"/>
              </a:solidFill>
              <a:latin typeface="Calibri" pitchFamily="34" charset="0"/>
            </a:endParaRPr>
          </a:p>
          <a:p>
            <a:pPr algn="r" rtl="1">
              <a:defRPr/>
            </a:pPr>
            <a:endParaRPr lang="ar-EG" sz="3600" b="1" dirty="0">
              <a:solidFill>
                <a:schemeClr val="accent3"/>
              </a:solidFill>
              <a:latin typeface="Calibri" pitchFamily="34" charset="0"/>
            </a:endParaRPr>
          </a:p>
          <a:p>
            <a:pPr algn="r" rtl="1">
              <a:defRPr/>
            </a:pPr>
            <a:endParaRPr lang="ar-EG" sz="3600" b="1" dirty="0">
              <a:solidFill>
                <a:schemeClr val="accent3"/>
              </a:solidFill>
              <a:latin typeface="Calibri" pitchFamily="34" charset="0"/>
            </a:endParaRPr>
          </a:p>
          <a:p>
            <a:pPr algn="r" rtl="1">
              <a:defRPr/>
            </a:pPr>
            <a:endParaRPr lang="ar-EG" sz="3600" b="1" dirty="0">
              <a:solidFill>
                <a:schemeClr val="accent3"/>
              </a:solidFill>
              <a:latin typeface="Calibri" pitchFamily="34" charset="0"/>
            </a:endParaRPr>
          </a:p>
          <a:p>
            <a:pPr algn="r" rtl="1">
              <a:defRPr/>
            </a:pPr>
            <a:endParaRPr lang="ar-EG" sz="3600" b="1" dirty="0">
              <a:solidFill>
                <a:schemeClr val="accent3"/>
              </a:solidFill>
              <a:latin typeface="Calibri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428750" y="2779713"/>
            <a:ext cx="6858000" cy="954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2800" b="1" dirty="0">
                <a:solidFill>
                  <a:srgbClr val="FF0000"/>
                </a:solidFill>
              </a:rPr>
              <a:t>رعايتهم وخدمتهم والاهتمام بهم ولمطالبهم، وسماع كلامهم، </a:t>
            </a:r>
            <a:r>
              <a:rPr lang="ar-EG" sz="2800" b="1" dirty="0" err="1">
                <a:solidFill>
                  <a:srgbClr val="FF0000"/>
                </a:solidFill>
              </a:rPr>
              <a:t>واتباعهم</a:t>
            </a:r>
            <a:r>
              <a:rPr lang="ar-EG" sz="2800" b="1" dirty="0">
                <a:solidFill>
                  <a:srgbClr val="FF0000"/>
                </a:solidFill>
              </a:rPr>
              <a:t> في كل خير.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428750" y="4429125"/>
            <a:ext cx="6715125" cy="12001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7030A0"/>
                </a:solidFill>
              </a:rPr>
              <a:t>- وما الثواب المترتب على برّهما؟ لتعرف ذلك اقرأ الحديث الآتي: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ما منزلته بين الأع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رعايتهم وخدمتهم والاهتم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ما الثواب المترتب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missmariestea.com/images/Web%20Pages/Old-Paper.gif"/>
          <p:cNvPicPr>
            <a:picLocks noChangeAspect="1" noChangeArrowheads="1"/>
          </p:cNvPicPr>
          <p:nvPr/>
        </p:nvPicPr>
        <p:blipFill>
          <a:blip r:embed="rId6" cstate="print">
            <a:lum bright="-23000" contrast="57000"/>
          </a:blip>
          <a:srcRect/>
          <a:stretch>
            <a:fillRect/>
          </a:stretch>
        </p:blipFill>
        <p:spPr bwMode="auto">
          <a:xfrm>
            <a:off x="251520" y="404664"/>
            <a:ext cx="8358246" cy="592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416" name="عنوان 1"/>
          <p:cNvSpPr txBox="1">
            <a:spLocks/>
          </p:cNvSpPr>
          <p:nvPr/>
        </p:nvSpPr>
        <p:spPr bwMode="auto">
          <a:xfrm>
            <a:off x="1357313" y="1657350"/>
            <a:ext cx="67151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ar-SA" sz="3600" b="1" dirty="0" smtClean="0">
                <a:latin typeface="Calibri" pitchFamily="34" charset="0"/>
              </a:rPr>
              <a:t>12</a:t>
            </a:r>
            <a:r>
              <a:rPr lang="ar-EG" sz="3600" b="1" dirty="0" smtClean="0">
                <a:latin typeface="Calibri" pitchFamily="34" charset="0"/>
              </a:rPr>
              <a:t>- </a:t>
            </a:r>
            <a:r>
              <a:rPr lang="ar-EG" sz="3600" b="1" dirty="0">
                <a:latin typeface="Calibri" pitchFamily="34" charset="0"/>
              </a:rPr>
              <a:t>عن أبي هريرة رضي الله عنه قال: قال رسول الله صلى الله عليه وسلم: (رَغِمَ أَنْفُهُ ثُمَّ رَغِمَ أَنْفُهُ ثُمَّ رَغِمَ أَنْفُهُ، قِيلَ: مَنْ يَا رَسُول اللهِ؟ قَالَ: مَنْ أَدْرَكَ وَالِدَيْهِ عِنْدَ الْكِبَر أَحَدَهُمَا أَوْ كِلَيْهِمَا ثُمَّ لَمْ يَدْخُلْ الْجَنَّةَ) </a:t>
            </a:r>
            <a:r>
              <a:rPr lang="ar-EG" sz="3600" b="1" baseline="30000" dirty="0">
                <a:latin typeface="Calibri" pitchFamily="34" charset="0"/>
              </a:rPr>
              <a:t>(1)</a:t>
            </a:r>
            <a:r>
              <a:rPr lang="ar-EG" sz="3600" b="1" dirty="0">
                <a:latin typeface="Calibri" pitchFamily="34" charset="0"/>
              </a:rPr>
              <a:t>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85813" y="5118100"/>
            <a:ext cx="7572375" cy="9540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FF0000"/>
                </a:solidFill>
              </a:rPr>
              <a:t>1- رواه مسلم: كتاب البر والصلة، باب رغم أنف من أدرك أبويه أو أحدهما عند الكبر فلم يدخل الجنة، برقم: (2551).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 أبي هريرة رضي الله عن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واه مسلم كتاب البر والصلة، ب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857267"/>
            <a:ext cx="8937625" cy="50006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8439" name="عنوان 1"/>
          <p:cNvSpPr txBox="1">
            <a:spLocks/>
          </p:cNvSpPr>
          <p:nvPr/>
        </p:nvSpPr>
        <p:spPr bwMode="auto">
          <a:xfrm>
            <a:off x="428625" y="1428750"/>
            <a:ext cx="8305800" cy="1285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3600" b="1" dirty="0">
                <a:solidFill>
                  <a:srgbClr val="002060"/>
                </a:solidFill>
              </a:rPr>
              <a:t>في أيّ الأحوال يعظم أجر بِرّ الوالدين؟ كوِّن من إجابتك عنواناً للدرس.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8440" name="عنوان 1"/>
          <p:cNvSpPr txBox="1">
            <a:spLocks/>
          </p:cNvSpPr>
          <p:nvPr/>
        </p:nvSpPr>
        <p:spPr bwMode="auto">
          <a:xfrm>
            <a:off x="1535113" y="3786188"/>
            <a:ext cx="6073775" cy="14001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EG" sz="4000" b="1" dirty="0"/>
              <a:t>عظم أجر بر الوالدين عند الكبر</a:t>
            </a:r>
            <a:endParaRPr lang="en-US" sz="4000" dirty="0"/>
          </a:p>
        </p:txBody>
      </p:sp>
    </p:spTree>
  </p:cSld>
  <p:clrMapOvr>
    <a:masterClrMapping/>
  </p:clrMapOvr>
  <p:transition>
    <p:wheel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_Last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أيّ الأحوال يعظم أجر بِرّ الوالد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ظم أجر بر الوال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429125" y="214313"/>
            <a:ext cx="4214813" cy="1857375"/>
            <a:chOff x="1857356" y="3286124"/>
            <a:chExt cx="4786346" cy="296212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Cloud 2"/>
            <p:cNvSpPr/>
            <p:nvPr/>
          </p:nvSpPr>
          <p:spPr>
            <a:xfrm>
              <a:off x="2715473" y="4749464"/>
              <a:ext cx="3928229" cy="1498784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Cloud 3"/>
            <p:cNvSpPr/>
            <p:nvPr/>
          </p:nvSpPr>
          <p:spPr>
            <a:xfrm>
              <a:off x="1857356" y="3286124"/>
              <a:ext cx="3928229" cy="1498784"/>
            </a:xfrm>
            <a:prstGeom prst="cloud">
              <a:avLst/>
            </a:prstGeom>
            <a:solidFill>
              <a:srgbClr val="FF00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Flowchart: Punched Tape 4"/>
            <p:cNvSpPr/>
            <p:nvPr/>
          </p:nvSpPr>
          <p:spPr>
            <a:xfrm>
              <a:off x="1857356" y="3400016"/>
              <a:ext cx="4786346" cy="2742724"/>
            </a:xfrm>
            <a:prstGeom prst="flowChartPunchedTap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accent3"/>
                  </a:solidFill>
                </a:rPr>
                <a:t>معاني الكلمات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01665" y="2617817"/>
            <a:ext cx="8242301" cy="3525827"/>
            <a:chOff x="300763" y="1126804"/>
            <a:chExt cx="9110155" cy="423102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" name="Round Diagonal Corner Rectangle 4"/>
            <p:cNvSpPr/>
            <p:nvPr/>
          </p:nvSpPr>
          <p:spPr>
            <a:xfrm rot="5400000">
              <a:off x="2581035" y="-1153468"/>
              <a:ext cx="3888133" cy="844867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571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  <p:sp>
          <p:nvSpPr>
            <p:cNvPr id="17" name="Round Diagonal Corner Rectangle 5"/>
            <p:cNvSpPr/>
            <p:nvPr/>
          </p:nvSpPr>
          <p:spPr>
            <a:xfrm>
              <a:off x="695513" y="1500174"/>
              <a:ext cx="8715405" cy="3857652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</p:grpSp>
      <p:graphicFrame>
        <p:nvGraphicFramePr>
          <p:cNvPr id="19483" name="Group 27"/>
          <p:cNvGraphicFramePr>
            <a:graphicFrameLocks noGrp="1"/>
          </p:cNvGraphicFramePr>
          <p:nvPr/>
        </p:nvGraphicFramePr>
        <p:xfrm>
          <a:off x="1428728" y="3154363"/>
          <a:ext cx="6529410" cy="2703529"/>
        </p:xfrm>
        <a:graphic>
          <a:graphicData uri="http://schemas.openxmlformats.org/drawingml/2006/table">
            <a:tbl>
              <a:tblPr rtl="1"/>
              <a:tblGrid>
                <a:gridCol w="1965013"/>
                <a:gridCol w="4564397"/>
              </a:tblGrid>
              <a:tr h="5585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21449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6072188" y="4302125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latin typeface="Times New Roman" pitchFamily="18" charset="0"/>
                <a:cs typeface="Times New Roman" pitchFamily="18" charset="0"/>
              </a:rPr>
              <a:t>رغم أنفه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6072188" y="3143250"/>
            <a:ext cx="185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>
                <a:solidFill>
                  <a:srgbClr val="FFFF00"/>
                </a:solidFill>
              </a:rPr>
              <a:t>الكلمة</a:t>
            </a:r>
            <a:endParaRPr lang="en-US" sz="4000" b="1">
              <a:solidFill>
                <a:srgbClr val="FFFF00"/>
              </a:solidFill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2714625" y="3143250"/>
            <a:ext cx="185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>
                <a:solidFill>
                  <a:srgbClr val="FFFF00"/>
                </a:solidFill>
              </a:rPr>
              <a:t>معناها</a:t>
            </a:r>
            <a:endParaRPr lang="en-US" sz="4000" b="1">
              <a:solidFill>
                <a:srgbClr val="FFFF00"/>
              </a:solidFill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800225" y="4000500"/>
            <a:ext cx="39147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لصق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أنفه بالرَّغام، وهو التراب، أي ذَلَّ وخاب وخسر كمن لصق أنفه بالتراب.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  <p:sndAc>
      <p:stSnd>
        <p:snd r:embed="rId2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عاني الكلم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كل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رغم أنف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عنا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لصق  أنفه بالرَّغام، وه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صورة 2" descr="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85787" y="1643050"/>
            <a:ext cx="7858179" cy="3529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94" name="عنوان 1"/>
          <p:cNvSpPr txBox="1">
            <a:spLocks/>
          </p:cNvSpPr>
          <p:nvPr/>
        </p:nvSpPr>
        <p:spPr bwMode="auto">
          <a:xfrm>
            <a:off x="1333500" y="3068638"/>
            <a:ext cx="6689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ar-EG" sz="4800" b="1">
                <a:solidFill>
                  <a:srgbClr val="002060"/>
                </a:solidFill>
                <a:latin typeface="Calibri" pitchFamily="34" charset="0"/>
              </a:rPr>
              <a:t>من معاني الحديث وإرشاداته</a:t>
            </a:r>
            <a:endParaRPr lang="en-US" sz="4800" b="1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8"/>
    <p:sndAc>
      <p:stSnd>
        <p:snd r:embed="rId3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ن معاني الحديث وإرشادات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9"/>
          <p:cNvGrpSpPr>
            <a:grpSpLocks/>
          </p:cNvGrpSpPr>
          <p:nvPr/>
        </p:nvGrpSpPr>
        <p:grpSpPr bwMode="auto">
          <a:xfrm>
            <a:off x="0" y="1125538"/>
            <a:ext cx="9144000" cy="5213350"/>
            <a:chOff x="0" y="908304"/>
            <a:chExt cx="9144000" cy="5041392"/>
          </a:xfrm>
        </p:grpSpPr>
        <p:pic>
          <p:nvPicPr>
            <p:cNvPr id="10246" name="صورة 5" descr="QQQQQQ.WM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908304"/>
              <a:ext cx="9144000" cy="504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مستطيل 6"/>
            <p:cNvSpPr/>
            <p:nvPr/>
          </p:nvSpPr>
          <p:spPr>
            <a:xfrm>
              <a:off x="928688" y="1285948"/>
              <a:ext cx="7358062" cy="450102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</p:grpSp>
      <p:sp>
        <p:nvSpPr>
          <p:cNvPr id="20495" name="عنوان 1"/>
          <p:cNvSpPr txBox="1">
            <a:spLocks/>
          </p:cNvSpPr>
          <p:nvPr/>
        </p:nvSpPr>
        <p:spPr bwMode="auto">
          <a:xfrm>
            <a:off x="827088" y="1766888"/>
            <a:ext cx="7705725" cy="21621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1- إن حق الوالدين عليك عظيم، وفضلهما عليك كبير، فحقهما عليك أعظم حق بعد حق الله ورسوله صلى الله عليه وسلم وفضلهما عليك أعظم فضل بعد فضل الله ورسوله صلى الله عليه وسلم.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0496" name="عنوان 1"/>
          <p:cNvSpPr txBox="1">
            <a:spLocks/>
          </p:cNvSpPr>
          <p:nvPr/>
        </p:nvSpPr>
        <p:spPr bwMode="auto">
          <a:xfrm>
            <a:off x="1000125" y="4429125"/>
            <a:ext cx="7215188" cy="14144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2- من فضل الوالدين عليك أن ربياك صغيراً،</a:t>
            </a:r>
          </a:p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 </a:t>
            </a:r>
            <a:r>
              <a:rPr lang="ar-EG" b="1" dirty="0">
                <a:solidFill>
                  <a:srgbClr val="C00000"/>
                </a:solidFill>
              </a:rPr>
              <a:t>..........................................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44700" y="5140325"/>
            <a:ext cx="4527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1"/>
            <a:r>
              <a:rPr lang="ar-SA" sz="3600" b="1">
                <a:solidFill>
                  <a:srgbClr val="0033CC"/>
                </a:solidFill>
              </a:rPr>
              <a:t>وعلماك، وأنفقا عليك وصبرا.</a:t>
            </a:r>
            <a:endParaRPr lang="ar-EG" sz="360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3" name="BIRDS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ن حق الوالدين عليك عظيم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ن فضل الوالدين عليك أن ربيا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علماك، وأنفقا عليك وصبر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 animBg="1"/>
      <p:bldP spid="20496" grpId="0" animBg="1"/>
      <p:bldP spid="8" grpId="0"/>
    </p:bldLst>
  </p:timing>
</p:sld>
</file>

<file path=ppt/theme/theme1.xml><?xml version="1.0" encoding="utf-8"?>
<a:theme xmlns:a="http://schemas.openxmlformats.org/drawingml/2006/main" name="سمة Office">
  <a:themeElements>
    <a:clrScheme name="مخصص 1">
      <a:dk1>
        <a:srgbClr val="002060"/>
      </a:dk1>
      <a:lt1>
        <a:srgbClr val="FFCBCC"/>
      </a:lt1>
      <a:dk2>
        <a:srgbClr val="FDF0D7"/>
      </a:dk2>
      <a:lt2>
        <a:srgbClr val="F4E7ED"/>
      </a:lt2>
      <a:accent1>
        <a:srgbClr val="E2A7C8"/>
      </a:accent1>
      <a:accent2>
        <a:srgbClr val="66CCFF"/>
      </a:accent2>
      <a:accent3>
        <a:srgbClr val="FFFFFF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BF0000"/>
      </a:folHlink>
    </a:clrScheme>
    <a:fontScheme name="سمة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سمة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10259</TotalTime>
  <Words>1003</Words>
  <Application>Microsoft Office PowerPoint</Application>
  <PresentationFormat>عرض على الشاشة (3:4)‏</PresentationFormat>
  <Paragraphs>82</Paragraphs>
  <Slides>23</Slides>
  <Notes>5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حديث1ث</dc:title>
  <dc:subject>الدرس العاشر</dc:subject>
  <dc:creator>ا/ بندر الحازمي</dc:creator>
  <cp:keywords>حقيبة انجاز المعلم والمعلمة</cp:keywords>
  <cp:lastModifiedBy>user</cp:lastModifiedBy>
  <cp:revision>2373</cp:revision>
  <dcterms:created xsi:type="dcterms:W3CDTF">2010-04-21T22:09:25Z</dcterms:created>
  <dcterms:modified xsi:type="dcterms:W3CDTF">2021-01-18T15:22:57Z</dcterms:modified>
</cp:coreProperties>
</file>