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86" r:id="rId2"/>
    <p:sldId id="257" r:id="rId3"/>
    <p:sldId id="277" r:id="rId4"/>
    <p:sldId id="285" r:id="rId5"/>
    <p:sldId id="267" r:id="rId6"/>
    <p:sldId id="258" r:id="rId7"/>
    <p:sldId id="278" r:id="rId8"/>
    <p:sldId id="260" r:id="rId9"/>
    <p:sldId id="263" r:id="rId10"/>
    <p:sldId id="279" r:id="rId11"/>
    <p:sldId id="262" r:id="rId12"/>
    <p:sldId id="280" r:id="rId13"/>
    <p:sldId id="261" r:id="rId14"/>
    <p:sldId id="281" r:id="rId15"/>
    <p:sldId id="269" r:id="rId16"/>
    <p:sldId id="282" r:id="rId17"/>
    <p:sldId id="283" r:id="rId18"/>
    <p:sldId id="266" r:id="rId19"/>
    <p:sldId id="275" r:id="rId20"/>
    <p:sldId id="284" r:id="rId21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53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C099-6BCD-4169-AB44-00219FBA6716}" type="datetimeFigureOut">
              <a:rPr lang="ar-EG" smtClean="0"/>
              <a:t>13/04/1442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1E69-FA40-44C2-BBE9-0C4D5BF04ED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23545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C099-6BCD-4169-AB44-00219FBA6716}" type="datetimeFigureOut">
              <a:rPr lang="ar-EG" smtClean="0"/>
              <a:t>13/04/1442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1E69-FA40-44C2-BBE9-0C4D5BF04ED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32253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C099-6BCD-4169-AB44-00219FBA6716}" type="datetimeFigureOut">
              <a:rPr lang="ar-EG" smtClean="0"/>
              <a:t>13/04/1442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1E69-FA40-44C2-BBE9-0C4D5BF04ED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45671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C099-6BCD-4169-AB44-00219FBA6716}" type="datetimeFigureOut">
              <a:rPr lang="ar-EG" smtClean="0"/>
              <a:t>13/04/1442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1E69-FA40-44C2-BBE9-0C4D5BF04ED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26262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C099-6BCD-4169-AB44-00219FBA6716}" type="datetimeFigureOut">
              <a:rPr lang="ar-EG" smtClean="0"/>
              <a:t>13/04/1442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1E69-FA40-44C2-BBE9-0C4D5BF04ED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93085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C099-6BCD-4169-AB44-00219FBA6716}" type="datetimeFigureOut">
              <a:rPr lang="ar-EG" smtClean="0"/>
              <a:t>13/04/1442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1E69-FA40-44C2-BBE9-0C4D5BF04ED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41743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C099-6BCD-4169-AB44-00219FBA6716}" type="datetimeFigureOut">
              <a:rPr lang="ar-EG" smtClean="0"/>
              <a:t>13/04/1442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1E69-FA40-44C2-BBE9-0C4D5BF04ED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5152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C099-6BCD-4169-AB44-00219FBA6716}" type="datetimeFigureOut">
              <a:rPr lang="ar-EG" smtClean="0"/>
              <a:t>13/04/1442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1E69-FA40-44C2-BBE9-0C4D5BF04ED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1383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C099-6BCD-4169-AB44-00219FBA6716}" type="datetimeFigureOut">
              <a:rPr lang="ar-EG" smtClean="0"/>
              <a:t>13/04/1442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1E69-FA40-44C2-BBE9-0C4D5BF04ED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63336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C099-6BCD-4169-AB44-00219FBA6716}" type="datetimeFigureOut">
              <a:rPr lang="ar-EG" smtClean="0"/>
              <a:t>13/04/1442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1E69-FA40-44C2-BBE9-0C4D5BF04ED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48941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C099-6BCD-4169-AB44-00219FBA6716}" type="datetimeFigureOut">
              <a:rPr lang="ar-EG" smtClean="0"/>
              <a:t>13/04/1442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1E69-FA40-44C2-BBE9-0C4D5BF04ED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64896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2C099-6BCD-4169-AB44-00219FBA6716}" type="datetimeFigureOut">
              <a:rPr lang="ar-EG" smtClean="0"/>
              <a:t>13/04/1442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D1E69-FA40-44C2-BBE9-0C4D5BF04ED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36966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520661" y="4046362"/>
            <a:ext cx="4536504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EG" sz="6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آداب وواجبات </a:t>
            </a:r>
            <a:endParaRPr lang="en-US" sz="6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4490991" y="1703642"/>
            <a:ext cx="3132348" cy="158268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EG" sz="3600" b="1" dirty="0">
                <a:solidFill>
                  <a:srgbClr val="C00000"/>
                </a:solidFill>
              </a:rPr>
              <a:t>الوحدة الثالثة </a:t>
            </a:r>
          </a:p>
        </p:txBody>
      </p:sp>
    </p:spTree>
    <p:extLst>
      <p:ext uri="{BB962C8B-B14F-4D97-AF65-F5344CB8AC3E}">
        <p14:creationId xmlns:p14="http://schemas.microsoft.com/office/powerpoint/2010/main" val="248830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lmohandes\Desktop\خلفيات بوربوينت\5d4460c5770a8c4b47aab90e66242c9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8680"/>
            <a:ext cx="6934522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51920" y="3248980"/>
            <a:ext cx="36004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أفهم وأحلل</a:t>
            </a:r>
          </a:p>
        </p:txBody>
      </p:sp>
    </p:spTree>
    <p:extLst>
      <p:ext uri="{BB962C8B-B14F-4D97-AF65-F5344CB8AC3E}">
        <p14:creationId xmlns:p14="http://schemas.microsoft.com/office/powerpoint/2010/main" val="63274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8181" y="642462"/>
            <a:ext cx="7305971" cy="1569660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1- في البيت الثالث تذكير بآداب الطريق التي أرشدنا إليها رسولنا الكريم محمد ﷺ بالتعاون مع مجموعتي نذكر بعضاً منها.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05042" y="2759867"/>
            <a:ext cx="5568193" cy="259782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EG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.......................................................................................................................................................................................................................</a:t>
            </a:r>
            <a:endParaRPr lang="ar-E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7971" y="3138179"/>
            <a:ext cx="331236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إماطة الأذى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32954" y="3776254"/>
            <a:ext cx="331236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مساعدة المحتاج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04862" y="4456006"/>
            <a:ext cx="496855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عدم إيذاء عابري الطريق</a:t>
            </a:r>
          </a:p>
        </p:txBody>
      </p:sp>
    </p:spTree>
    <p:extLst>
      <p:ext uri="{BB962C8B-B14F-4D97-AF65-F5344CB8AC3E}">
        <p14:creationId xmlns:p14="http://schemas.microsoft.com/office/powerpoint/2010/main" val="294308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2891096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23792" y="1185404"/>
            <a:ext cx="5379124" cy="42598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EG" sz="3200" b="1" dirty="0"/>
              <a:t>تُشبَّه إشارات المرور بعلامات الترقيم في لغتنا العربية. أستنتج وجه الشبه بينهما. </a:t>
            </a:r>
          </a:p>
          <a:p>
            <a:pPr algn="ctr">
              <a:lnSpc>
                <a:spcPct val="150000"/>
              </a:lnSpc>
            </a:pPr>
            <a:endParaRPr lang="ar-EG" sz="3200" b="1" dirty="0"/>
          </a:p>
          <a:p>
            <a:pPr algn="ctr">
              <a:lnSpc>
                <a:spcPct val="150000"/>
              </a:lnSpc>
            </a:pPr>
            <a:r>
              <a:rPr lang="ar-EG" sz="2800" b="1" dirty="0"/>
              <a:t>...............................................</a:t>
            </a:r>
          </a:p>
          <a:p>
            <a:pPr algn="ctr">
              <a:lnSpc>
                <a:spcPct val="150000"/>
              </a:lnSpc>
            </a:pPr>
            <a:r>
              <a:rPr lang="ar-EG" sz="2800" b="1" dirty="0"/>
              <a:t>.............................................</a:t>
            </a:r>
          </a:p>
        </p:txBody>
      </p:sp>
      <p:sp>
        <p:nvSpPr>
          <p:cNvPr id="5" name="Rectangle 4"/>
          <p:cNvSpPr/>
          <p:nvPr/>
        </p:nvSpPr>
        <p:spPr>
          <a:xfrm>
            <a:off x="4245369" y="4066620"/>
            <a:ext cx="23887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EG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النقطة = التوقف</a:t>
            </a:r>
          </a:p>
        </p:txBody>
      </p:sp>
      <p:sp>
        <p:nvSpPr>
          <p:cNvPr id="6" name="Rectangle 5"/>
          <p:cNvSpPr/>
          <p:nvPr/>
        </p:nvSpPr>
        <p:spPr>
          <a:xfrm>
            <a:off x="4080260" y="4725144"/>
            <a:ext cx="27190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التعجب = الانتباه</a:t>
            </a:r>
          </a:p>
        </p:txBody>
      </p:sp>
    </p:spTree>
    <p:extLst>
      <p:ext uri="{BB962C8B-B14F-4D97-AF65-F5344CB8AC3E}">
        <p14:creationId xmlns:p14="http://schemas.microsoft.com/office/powerpoint/2010/main" val="369072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elmohandes\Desktop\بوربوينت\اشكال للكتابة بداخلها\Pictureافف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" t="11725" r="4959" b="7022"/>
          <a:stretch/>
        </p:blipFill>
        <p:spPr bwMode="auto">
          <a:xfrm>
            <a:off x="791580" y="476672"/>
            <a:ext cx="7812868" cy="583264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7604" y="853310"/>
            <a:ext cx="73448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>
                <a:solidFill>
                  <a:srgbClr val="002060"/>
                </a:solidFill>
              </a:rPr>
              <a:t>كم من إنسان معافى، أصبح مشلولاً قعيداً؛ بسبب سائق متهور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44620" y="1660853"/>
            <a:ext cx="4770374" cy="1077218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3- هذا شرح أحد أبيات القصيدة، أحدد البيت المقصود.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09640" y="3059730"/>
            <a:ext cx="6840335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EG" sz="3200" dirty="0">
                <a:ln>
                  <a:solidFill>
                    <a:schemeClr val="tx1"/>
                  </a:solidFill>
                </a:ln>
              </a:rPr>
              <a:t>أما قد رأيت </a:t>
            </a:r>
            <a:r>
              <a:rPr lang="ar-EG" sz="3200" dirty="0" err="1">
                <a:ln>
                  <a:solidFill>
                    <a:schemeClr val="tx1"/>
                  </a:solidFill>
                </a:ln>
              </a:rPr>
              <a:t>قعيدأً</a:t>
            </a:r>
            <a:r>
              <a:rPr lang="ar-EG" sz="3200" dirty="0">
                <a:ln>
                  <a:solidFill>
                    <a:schemeClr val="tx1"/>
                  </a:solidFill>
                </a:ln>
              </a:rPr>
              <a:t> تهادى         لعلك تلمس منه الآلم</a:t>
            </a:r>
          </a:p>
        </p:txBody>
      </p:sp>
    </p:spTree>
    <p:extLst>
      <p:ext uri="{BB962C8B-B14F-4D97-AF65-F5344CB8AC3E}">
        <p14:creationId xmlns:p14="http://schemas.microsoft.com/office/powerpoint/2010/main" val="61120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908720"/>
            <a:ext cx="489654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(رُبَّ عجلة تهب ريثًا)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42589" y="2780928"/>
            <a:ext cx="6787139" cy="1200329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ar-EG" sz="36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4- أحدد من القصيدة البيت المطابق لتلك الحكمة، وأكتبه بخط جميل.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4928" y="4376137"/>
            <a:ext cx="7702459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EG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ولا تتعجل وصول المرام      فقد تتأخر أو لا تصل</a:t>
            </a:r>
          </a:p>
        </p:txBody>
      </p:sp>
    </p:spTree>
    <p:extLst>
      <p:ext uri="{BB962C8B-B14F-4D97-AF65-F5344CB8AC3E}">
        <p14:creationId xmlns:p14="http://schemas.microsoft.com/office/powerpoint/2010/main" val="208050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9772" y="2153184"/>
            <a:ext cx="5400600" cy="36625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/>
              <a:t>5- وضعت للقيادة قوانين لابد من احترامها، ورتبت عقوبات لمخالفتها؛ تعزيزاً للسلامة المرورية. أتعاون مع مجموعتي في ذكر بعض منها. </a:t>
            </a:r>
          </a:p>
          <a:p>
            <a:pPr algn="ctr"/>
            <a:endParaRPr lang="ar-EG" sz="3200" b="1" dirty="0"/>
          </a:p>
          <a:p>
            <a:pPr algn="ctr">
              <a:lnSpc>
                <a:spcPct val="150000"/>
              </a:lnSpc>
            </a:pPr>
            <a:r>
              <a:rPr lang="ar-EG" sz="2400" dirty="0"/>
              <a:t>............................................</a:t>
            </a:r>
          </a:p>
          <a:p>
            <a:pPr algn="ctr">
              <a:lnSpc>
                <a:spcPct val="150000"/>
              </a:lnSpc>
            </a:pPr>
            <a:r>
              <a:rPr lang="ar-EG" sz="2400" dirty="0"/>
              <a:t>................................................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5998" y="4526078"/>
            <a:ext cx="3960440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عدم تجاوز الإشارة الحمراء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9852" y="4991146"/>
            <a:ext cx="3960440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ربط حزام الأمان</a:t>
            </a:r>
          </a:p>
        </p:txBody>
      </p:sp>
      <p:sp>
        <p:nvSpPr>
          <p:cNvPr id="8" name="وسيلة شرح مستطيلة مستديرة الزوايا 7"/>
          <p:cNvSpPr/>
          <p:nvPr/>
        </p:nvSpPr>
        <p:spPr>
          <a:xfrm>
            <a:off x="850481" y="709926"/>
            <a:ext cx="3672408" cy="1045712"/>
          </a:xfrm>
          <a:prstGeom prst="wedgeRoundRectCallout">
            <a:avLst>
              <a:gd name="adj1" fmla="val -1888"/>
              <a:gd name="adj2" fmla="val 11698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EG" sz="2000" b="1" dirty="0"/>
              <a:t>من أهداف رؤية 2030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EG" sz="2000" b="1" dirty="0"/>
              <a:t>تعزيز السلامة المرورية</a:t>
            </a: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6371" b="22360"/>
          <a:stretch/>
        </p:blipFill>
        <p:spPr>
          <a:xfrm>
            <a:off x="849321" y="709926"/>
            <a:ext cx="1450085" cy="84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27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7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1834707" y="764704"/>
            <a:ext cx="5565403" cy="1080120"/>
          </a:xfrm>
          <a:prstGeom prst="wav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EG" sz="3200" b="1" dirty="0">
                <a:ln/>
                <a:solidFill>
                  <a:schemeClr val="accent3"/>
                </a:solidFill>
              </a:rPr>
              <a:t>6- أتعرف الإشارات المرورية ومعانيها.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961" y="2780928"/>
            <a:ext cx="1200150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789" y="2805896"/>
            <a:ext cx="1219200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456" y="2820276"/>
            <a:ext cx="118110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42" y="2901793"/>
            <a:ext cx="1228725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985" y="4221088"/>
            <a:ext cx="1323975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42" y="4221088"/>
            <a:ext cx="131445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139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88640"/>
            <a:ext cx="21336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20272" y="836712"/>
            <a:ext cx="1015022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EG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أتذوق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2493690"/>
            <a:ext cx="7848872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ar-EG" sz="3200" b="1" dirty="0"/>
              <a:t>اعتمد الشاعر على تكرار بعض الألفاظ. أمثِّل لها، وأبين الغرض من هذا التكرار.</a:t>
            </a:r>
          </a:p>
          <a:p>
            <a:pPr marL="285750" indent="-285750" algn="ctr">
              <a:buFont typeface="Arial" pitchFamily="34" charset="0"/>
              <a:buChar char="•"/>
            </a:pPr>
            <a:endParaRPr lang="ar-EG" sz="3200" b="1" dirty="0"/>
          </a:p>
          <a:p>
            <a:pPr algn="ctr">
              <a:lnSpc>
                <a:spcPct val="200000"/>
              </a:lnSpc>
            </a:pPr>
            <a:r>
              <a:rPr lang="ar-EG" sz="2400" dirty="0"/>
              <a:t>..................................................</a:t>
            </a:r>
          </a:p>
          <a:p>
            <a:pPr algn="ctr">
              <a:lnSpc>
                <a:spcPct val="200000"/>
              </a:lnSpc>
            </a:pPr>
            <a:r>
              <a:rPr lang="ar-EG" sz="2400" dirty="0"/>
              <a:t>....................................................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39752" y="3955303"/>
            <a:ext cx="468052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600" b="1" dirty="0">
                <a:solidFill>
                  <a:srgbClr val="C00000"/>
                </a:solidFill>
              </a:rPr>
              <a:t>تمهل – لعلك – أما قد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1077" y="4758030"/>
            <a:ext cx="5097870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3200" b="1" dirty="0">
                <a:solidFill>
                  <a:srgbClr val="C00000"/>
                </a:solidFill>
              </a:rPr>
              <a:t>الغرض: التنبيه وتأكيد وصول الفكرة</a:t>
            </a:r>
          </a:p>
        </p:txBody>
      </p:sp>
    </p:spTree>
    <p:extLst>
      <p:ext uri="{BB962C8B-B14F-4D97-AF65-F5344CB8AC3E}">
        <p14:creationId xmlns:p14="http://schemas.microsoft.com/office/powerpoint/2010/main" val="144390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lmohandes\Desktop\بوربوينت\اشكال للكتابة بداخلها\blank-white-paper-cartoon-clip-art-129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9822">
            <a:off x="6399270" y="742664"/>
            <a:ext cx="1949454" cy="15950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2201423"/>
            <a:ext cx="6862097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EG" sz="3200" b="1" dirty="0">
                <a:solidFill>
                  <a:srgbClr val="C00000"/>
                </a:solidFill>
              </a:rPr>
              <a:t>بعد فهمي القصيدة وتذوقها أقوم بما يأتي:</a:t>
            </a:r>
          </a:p>
          <a:p>
            <a:pPr>
              <a:lnSpc>
                <a:spcPct val="150000"/>
              </a:lnSpc>
            </a:pPr>
            <a:r>
              <a:rPr lang="ar-EG" sz="2800" b="1" dirty="0"/>
              <a:t>1- أقترح مع مجموعتي لحناً جميلاً وننشد الأبيات معاً.</a:t>
            </a:r>
          </a:p>
          <a:p>
            <a:pPr>
              <a:lnSpc>
                <a:spcPct val="150000"/>
              </a:lnSpc>
            </a:pPr>
            <a:r>
              <a:rPr lang="ar-EG" sz="2800" b="1" dirty="0"/>
              <a:t>2- أرشح زميلاً (زميلة) لي في الصف، ونختار بيتين من القصيدة، وننشدهما أمام الصف.</a:t>
            </a:r>
          </a:p>
          <a:p>
            <a:pPr>
              <a:lnSpc>
                <a:spcPct val="150000"/>
              </a:lnSpc>
            </a:pPr>
            <a:r>
              <a:rPr lang="ar-EG" sz="2800" b="1" dirty="0"/>
              <a:t>3- أنشد الأبيات كاملة أمام الصف إنشاداً جميلاً.</a:t>
            </a:r>
          </a:p>
        </p:txBody>
      </p:sp>
      <p:sp>
        <p:nvSpPr>
          <p:cNvPr id="2" name="TextBox 1"/>
          <p:cNvSpPr txBox="1"/>
          <p:nvPr/>
        </p:nvSpPr>
        <p:spPr>
          <a:xfrm rot="925766">
            <a:off x="6518489" y="1116350"/>
            <a:ext cx="165618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أنشد</a:t>
            </a:r>
          </a:p>
        </p:txBody>
      </p:sp>
    </p:spTree>
    <p:extLst>
      <p:ext uri="{BB962C8B-B14F-4D97-AF65-F5344CB8AC3E}">
        <p14:creationId xmlns:p14="http://schemas.microsoft.com/office/powerpoint/2010/main" val="298611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1">
            <a:extLst>
              <a:ext uri="{FF2B5EF4-FFF2-40B4-BE49-F238E27FC236}">
                <a16:creationId xmlns:a16="http://schemas.microsoft.com/office/drawing/2014/main" id="{D646AFB0-B07D-44FF-B654-3DD095CD54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0" b="97340" l="209" r="95825">
                        <a14:foregroundMark x1="90188" y1="69415" x2="90188" y2="69415"/>
                        <a14:foregroundMark x1="75783" y1="14628" x2="75783" y2="14628"/>
                        <a14:foregroundMark x1="65553" y1="12766" x2="65553" y2="12766"/>
                        <a14:foregroundMark x1="66180" y1="9574" x2="66180" y2="9574"/>
                        <a14:foregroundMark x1="32777" y1="17021" x2="32777" y2="17021"/>
                        <a14:foregroundMark x1="8977" y1="44415" x2="8977" y2="44415"/>
                        <a14:foregroundMark x1="31106" y1="88830" x2="31106" y2="88830"/>
                        <a14:foregroundMark x1="37787" y1="92021" x2="37787" y2="92021"/>
                        <a14:foregroundMark x1="17745" y1="76862" x2="17745" y2="76862"/>
                        <a14:foregroundMark x1="20877" y1="73404" x2="20877" y2="73404"/>
                        <a14:foregroundMark x1="18998" y1="40957" x2="18998" y2="40957"/>
                        <a14:foregroundMark x1="68894" y1="76064" x2="68894" y2="76064"/>
                        <a14:foregroundMark x1="21086" y1="25798" x2="11065" y2="41223"/>
                        <a14:backgroundMark x1="65136" y1="39628" x2="65136" y2="39628"/>
                        <a14:backgroundMark x1="64301" y1="41223" x2="32150" y2="52926"/>
                        <a14:backgroundMark x1="69102" y1="46277" x2="32777" y2="60904"/>
                        <a14:backgroundMark x1="72443" y1="54521" x2="40292" y2="71543"/>
                        <a14:backgroundMark x1="57829" y1="30851" x2="76200" y2="43883"/>
                        <a14:backgroundMark x1="56367" y1="33511" x2="21712" y2="50266"/>
                        <a14:backgroundMark x1="46347" y1="22606" x2="49687" y2="35106"/>
                        <a14:backgroundMark x1="34864" y1="31117" x2="38831" y2="40160"/>
                        <a14:backgroundMark x1="43633" y1="38298" x2="41545" y2="28989"/>
                        <a14:backgroundMark x1="68476" y1="37766" x2="73904" y2="31649"/>
                        <a14:backgroundMark x1="72234" y1="46011" x2="81628" y2="48670"/>
                        <a14:backgroundMark x1="81002" y1="45213" x2="86221" y2="45213"/>
                        <a14:backgroundMark x1="68476" y1="56117" x2="77035" y2="63298"/>
                        <a14:backgroundMark x1="64927" y1="60638" x2="76409" y2="68351"/>
                        <a14:backgroundMark x1="59708" y1="63298" x2="57829" y2="82713"/>
                        <a14:backgroundMark x1="70146" y1="66755" x2="71190" y2="70745"/>
                        <a14:backgroundMark x1="40501" y1="65160" x2="31733" y2="75266"/>
                        <a14:backgroundMark x1="33820" y1="57979" x2="16910" y2="60904"/>
                        <a14:backgroundMark x1="32777" y1="43883" x2="23591" y2="30053"/>
                        <a14:backgroundMark x1="32359" y1="35904" x2="30271" y2="32447"/>
                        <a14:backgroundMark x1="26096" y1="22340" x2="26096" y2="22340"/>
                        <a14:backgroundMark x1="27766" y1="20479" x2="27766" y2="20479"/>
                        <a14:backgroundMark x1="15658" y1="34309" x2="15658" y2="34309"/>
                        <a14:backgroundMark x1="18998" y1="30053" x2="18998" y2="300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19672" y="1052736"/>
            <a:ext cx="5425626" cy="42589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58553" y="2674377"/>
            <a:ext cx="3347864" cy="1015663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sz="6000" b="1" spc="50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أردد وأحفظ</a:t>
            </a:r>
          </a:p>
        </p:txBody>
      </p:sp>
    </p:spTree>
    <p:extLst>
      <p:ext uri="{BB962C8B-B14F-4D97-AF65-F5344CB8AC3E}">
        <p14:creationId xmlns:p14="http://schemas.microsoft.com/office/powerpoint/2010/main" val="232387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B75E4E8-12A5-4603-908A-3F72296624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157" b="93267" l="49833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568" t="34499"/>
          <a:stretch/>
        </p:blipFill>
        <p:spPr>
          <a:xfrm>
            <a:off x="1547664" y="692696"/>
            <a:ext cx="6399981" cy="5348934"/>
          </a:xfrm>
          <a:prstGeom prst="rect">
            <a:avLst/>
          </a:prstGeom>
        </p:spPr>
      </p:pic>
      <p:sp>
        <p:nvSpPr>
          <p:cNvPr id="5" name="TextBox 3"/>
          <p:cNvSpPr txBox="1"/>
          <p:nvPr/>
        </p:nvSpPr>
        <p:spPr>
          <a:xfrm>
            <a:off x="2411760" y="1628800"/>
            <a:ext cx="3561690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8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النص الشعري</a:t>
            </a:r>
          </a:p>
        </p:txBody>
      </p:sp>
    </p:spTree>
    <p:extLst>
      <p:ext uri="{BB962C8B-B14F-4D97-AF65-F5344CB8AC3E}">
        <p14:creationId xmlns:p14="http://schemas.microsoft.com/office/powerpoint/2010/main" val="404957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8671" y="2204864"/>
            <a:ext cx="7192996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ar-EG" sz="2800" b="1" dirty="0">
                <a:solidFill>
                  <a:srgbClr val="002060"/>
                </a:solidFill>
              </a:rPr>
              <a:t>أضع علامة (√) أمام مقدار الأبيات التي استطعت حفظها: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334428"/>
              </p:ext>
            </p:extLst>
          </p:nvPr>
        </p:nvGraphicFramePr>
        <p:xfrm>
          <a:off x="611560" y="3140968"/>
          <a:ext cx="7992890" cy="2268252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7992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2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92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92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92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92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92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92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92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992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/>
                        <a:t>بيت</a:t>
                      </a:r>
                      <a:endParaRPr lang="ar-EG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2400" dirty="0"/>
                        <a:t>بيتان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2400" dirty="0"/>
                        <a:t>ثلاثة أبيات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2400" dirty="0"/>
                        <a:t>أربعة أبيات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2400" dirty="0"/>
                        <a:t>خمسة</a:t>
                      </a:r>
                      <a:r>
                        <a:rPr lang="ar-EG" sz="2400" baseline="0" dirty="0"/>
                        <a:t> أبيات</a:t>
                      </a:r>
                      <a:endParaRPr lang="ar-EG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2400" dirty="0"/>
                        <a:t>ستة أبيات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2400" dirty="0"/>
                        <a:t>سبعة أبيات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400" dirty="0"/>
                        <a:t>ثمانية</a:t>
                      </a:r>
                      <a:r>
                        <a:rPr lang="ar-EG" sz="2400" baseline="0" dirty="0"/>
                        <a:t> أبيات</a:t>
                      </a:r>
                      <a:endParaRPr lang="ar-EG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400" dirty="0"/>
                        <a:t>تسعة أبيات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400" dirty="0"/>
                        <a:t>عشرة أبيات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2148"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3"/>
          <p:cNvSpPr txBox="1"/>
          <p:nvPr/>
        </p:nvSpPr>
        <p:spPr>
          <a:xfrm>
            <a:off x="1433281" y="476672"/>
            <a:ext cx="6480720" cy="954107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sz="2800" b="1" spc="50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بعد الإنشاد الرائع الذي استمعنا إليه واستمتعنا به، استطعت حفظ بعض الأبيات.</a:t>
            </a:r>
          </a:p>
        </p:txBody>
      </p:sp>
    </p:spTree>
    <p:extLst>
      <p:ext uri="{BB962C8B-B14F-4D97-AF65-F5344CB8AC3E}">
        <p14:creationId xmlns:p14="http://schemas.microsoft.com/office/powerpoint/2010/main" val="70624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877" y="3933056"/>
            <a:ext cx="2683076" cy="124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87824" y="1988840"/>
            <a:ext cx="28651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8000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تمهَّل</a:t>
            </a:r>
          </a:p>
        </p:txBody>
      </p:sp>
      <p:sp>
        <p:nvSpPr>
          <p:cNvPr id="7" name="TextBox 3"/>
          <p:cNvSpPr txBox="1"/>
          <p:nvPr/>
        </p:nvSpPr>
        <p:spPr>
          <a:xfrm>
            <a:off x="5076056" y="647110"/>
            <a:ext cx="356169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54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النص الشعري</a:t>
            </a:r>
          </a:p>
        </p:txBody>
      </p:sp>
    </p:spTree>
    <p:extLst>
      <p:ext uri="{BB962C8B-B14F-4D97-AF65-F5344CB8AC3E}">
        <p14:creationId xmlns:p14="http://schemas.microsoft.com/office/powerpoint/2010/main" val="151782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3548" y="332656"/>
            <a:ext cx="8136904" cy="5602688"/>
          </a:xfrm>
          <a:prstGeom prst="rect">
            <a:avLst/>
          </a:prstGeom>
          <a:noFill/>
        </p:spPr>
        <p:txBody>
          <a:bodyPr wrap="square" numCol="1" rtlCol="1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EG" sz="2800" b="1" dirty="0">
                <a:latin typeface="Calibri" panose="020F0502020204030204" pitchFamily="34" charset="0"/>
                <a:ea typeface="Calibri" panose="020F0502020204030204" pitchFamily="34" charset="0"/>
              </a:rPr>
              <a:t>تمهل – فديتك –فوق الطريق                   فإن التهور يدني الأجل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EG" sz="2800" b="1" dirty="0">
                <a:latin typeface="Calibri" panose="020F0502020204030204" pitchFamily="34" charset="0"/>
                <a:ea typeface="Calibri" panose="020F0502020204030204" pitchFamily="34" charset="0"/>
              </a:rPr>
              <a:t>ولا تتعجل وصول المرام                       فقد تتأخر...أو لا تصل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EG" sz="2800" b="1" dirty="0">
                <a:latin typeface="Calibri" panose="020F0502020204030204" pitchFamily="34" charset="0"/>
                <a:ea typeface="Calibri" panose="020F0502020204030204" pitchFamily="34" charset="0"/>
              </a:rPr>
              <a:t>تمهل وفكر بحق الطريق                       ونفذ أوامر خير الرسل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EG" sz="2800" b="1" dirty="0">
                <a:latin typeface="Calibri" panose="020F0502020204030204" pitchFamily="34" charset="0"/>
                <a:ea typeface="Calibri" panose="020F0502020204030204" pitchFamily="34" charset="0"/>
              </a:rPr>
              <a:t>وفكر بحق المشاة الحيارى                      ومعظمهم خائف أو وجل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EG" sz="2800" b="1" dirty="0">
                <a:latin typeface="Calibri" panose="020F0502020204030204" pitchFamily="34" charset="0"/>
                <a:ea typeface="Calibri" panose="020F0502020204030204" pitchFamily="34" charset="0"/>
              </a:rPr>
              <a:t>تظن بأنك أنت الوحيد                           تظن بأنك أنت البطل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EG" sz="2800" b="1" dirty="0">
                <a:latin typeface="Calibri" panose="020F0502020204030204" pitchFamily="34" charset="0"/>
                <a:ea typeface="Calibri" panose="020F0502020204030204" pitchFamily="34" charset="0"/>
              </a:rPr>
              <a:t>أما قد ذهبت لقسم العظام                       لعل الكسور تثير الهمم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EG" sz="2800" b="1" dirty="0">
                <a:latin typeface="Calibri" panose="020F0502020204030204" pitchFamily="34" charset="0"/>
                <a:ea typeface="Calibri" panose="020F0502020204030204" pitchFamily="34" charset="0"/>
              </a:rPr>
              <a:t>أما قد رأيت قعيدًا تهادى                       لعلك تلمس منه الألم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EG" sz="2800" b="1" dirty="0">
                <a:latin typeface="Calibri" panose="020F0502020204030204" pitchFamily="34" charset="0"/>
                <a:ea typeface="Calibri" panose="020F0502020204030204" pitchFamily="34" charset="0"/>
              </a:rPr>
              <a:t>أيا من تقود الحديد الأصم                      حنانيك فالناس لحم ودم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EG" sz="2800" b="1" dirty="0">
                <a:latin typeface="Calibri" panose="020F0502020204030204" pitchFamily="34" charset="0"/>
                <a:ea typeface="Calibri" panose="020F0502020204030204" pitchFamily="34" charset="0"/>
              </a:rPr>
              <a:t>حباك الإله حياة فصنها                       أليست حياتك أحلى نغم؟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EG" sz="2800" b="1" dirty="0">
                <a:latin typeface="Calibri" panose="020F0502020204030204" pitchFamily="34" charset="0"/>
                <a:ea typeface="Calibri" panose="020F0502020204030204" pitchFamily="34" charset="0"/>
              </a:rPr>
              <a:t>فكيف تحيل النعيم جحيمًا                    أليس التهور درب العدم؟!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59832" y="5768593"/>
            <a:ext cx="3384376" cy="562816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معروف رفيق محمود</a:t>
            </a:r>
          </a:p>
        </p:txBody>
      </p:sp>
    </p:spTree>
    <p:extLst>
      <p:ext uri="{BB962C8B-B14F-4D97-AF65-F5344CB8AC3E}">
        <p14:creationId xmlns:p14="http://schemas.microsoft.com/office/powerpoint/2010/main" val="51587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elmohandes\Desktop\بوربوينت\اشكال للكتابة بداخلها\1d7d444aa956ef36d299d3f082ff919a.jp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69125"/>
            <a:ext cx="2596536" cy="194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78279" y="817581"/>
            <a:ext cx="3520282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أقـــرأ</a:t>
            </a:r>
          </a:p>
          <a:p>
            <a:endParaRPr lang="ar-EG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7" y="2564904"/>
            <a:ext cx="8141152" cy="14784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EG" sz="3200" b="1" dirty="0"/>
              <a:t>1- أقرأ الأبيات مع مجموعتي قراءة معبرة.</a:t>
            </a:r>
          </a:p>
          <a:p>
            <a:pPr>
              <a:lnSpc>
                <a:spcPct val="150000"/>
              </a:lnSpc>
            </a:pPr>
            <a:r>
              <a:rPr lang="ar-EG" sz="3200" b="1" dirty="0"/>
              <a:t>2- نرشح أحد أعضاء مجموعتنا لإنشاد الأبيات أمام الصف.</a:t>
            </a:r>
          </a:p>
        </p:txBody>
      </p:sp>
    </p:spTree>
    <p:extLst>
      <p:ext uri="{BB962C8B-B14F-4D97-AF65-F5344CB8AC3E}">
        <p14:creationId xmlns:p14="http://schemas.microsoft.com/office/powerpoint/2010/main" val="348266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elmohandes\Desktop\خلفيات بوربوينت\72f6c3e0352027736b001f4032c9a1c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224" y="476672"/>
            <a:ext cx="5544616" cy="599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12356" y="530917"/>
            <a:ext cx="316835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أنمي لغتي</a:t>
            </a:r>
          </a:p>
        </p:txBody>
      </p:sp>
    </p:spTree>
    <p:extLst>
      <p:ext uri="{BB962C8B-B14F-4D97-AF65-F5344CB8AC3E}">
        <p14:creationId xmlns:p14="http://schemas.microsoft.com/office/powerpoint/2010/main" val="271935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F26B7F53-30CD-479D-B9E7-8C9C7C446343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67" b="94167" l="5000" r="946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60648"/>
            <a:ext cx="6696744" cy="1152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17840" y="665420"/>
            <a:ext cx="5994520" cy="707886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EG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1- أصل كل كلمة بمعناها فيما يأتي: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36296" y="1844824"/>
            <a:ext cx="1872208" cy="36944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EG" sz="3200" b="1" dirty="0">
                <a:solidFill>
                  <a:srgbClr val="002060"/>
                </a:solidFill>
              </a:rPr>
              <a:t>التهور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EG" sz="3200" b="1" dirty="0">
                <a:solidFill>
                  <a:srgbClr val="002060"/>
                </a:solidFill>
              </a:rPr>
              <a:t>يدني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EG" sz="3200" b="1" dirty="0">
                <a:solidFill>
                  <a:srgbClr val="002060"/>
                </a:solidFill>
              </a:rPr>
              <a:t>المرام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EG" sz="3200" b="1" dirty="0">
                <a:solidFill>
                  <a:srgbClr val="002060"/>
                </a:solidFill>
              </a:rPr>
              <a:t>تحيل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EG" sz="3200" b="1" dirty="0">
                <a:solidFill>
                  <a:srgbClr val="002060"/>
                </a:solidFill>
              </a:rPr>
              <a:t>حنانيك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8572" y="1949586"/>
            <a:ext cx="3974680" cy="40318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ar-EG" sz="3200" b="1" dirty="0">
                <a:solidFill>
                  <a:srgbClr val="C00000"/>
                </a:solidFill>
              </a:rPr>
              <a:t>تبدل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ar-EG" sz="3200" b="1" dirty="0">
                <a:solidFill>
                  <a:srgbClr val="C00000"/>
                </a:solidFill>
              </a:rPr>
              <a:t>المطلب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ar-EG" sz="3200" b="1" dirty="0">
                <a:solidFill>
                  <a:srgbClr val="C00000"/>
                </a:solidFill>
              </a:rPr>
              <a:t>يقرِّب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ar-EG" sz="3200" b="1" dirty="0">
                <a:solidFill>
                  <a:srgbClr val="C00000"/>
                </a:solidFill>
              </a:rPr>
              <a:t>الطيش وعدم التفكير في العواقب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ar-EG" sz="3200" b="1" dirty="0">
                <a:solidFill>
                  <a:srgbClr val="C00000"/>
                </a:solidFill>
              </a:rPr>
              <a:t>كلمة تقال للاستعطاف بمعني امنحنا حنانًا بعد حنان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355976" y="2355813"/>
            <a:ext cx="2915233" cy="1330307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453252" y="3071717"/>
            <a:ext cx="2999069" cy="19291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4400090" y="2761684"/>
            <a:ext cx="2755306" cy="1005887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4369878" y="2298341"/>
            <a:ext cx="3026053" cy="2282788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4400090" y="4653136"/>
            <a:ext cx="2755306" cy="576064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472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elmohandes\Desktop\بوربوينت\اشكال للكتابة بداخلها\a6ar-b-2-9-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200800" cy="56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1556792"/>
            <a:ext cx="6372708" cy="353943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sz="3200" b="1" spc="50" dirty="0">
                <a:ln w="11430"/>
                <a:solidFill>
                  <a:srgbClr val="00B050"/>
                </a:solidFill>
              </a:rPr>
              <a:t>2- أتي بثلاث مرادفات للفعل (حباك): </a:t>
            </a:r>
          </a:p>
          <a:p>
            <a:pPr algn="ctr"/>
            <a:endParaRPr lang="ar-EG" sz="3200" b="1" spc="50" dirty="0">
              <a:ln w="11430"/>
              <a:solidFill>
                <a:srgbClr val="00B050"/>
              </a:solidFill>
            </a:endParaRPr>
          </a:p>
          <a:p>
            <a:pPr algn="ctr"/>
            <a:r>
              <a:rPr lang="ar-EG" sz="3200" b="1" spc="50" dirty="0">
                <a:ln w="11430"/>
                <a:solidFill>
                  <a:srgbClr val="00B050"/>
                </a:solidFill>
              </a:rPr>
              <a:t>....................................</a:t>
            </a:r>
          </a:p>
          <a:p>
            <a:pPr algn="ctr"/>
            <a:endParaRPr lang="ar-EG" sz="3200" b="1" spc="50" dirty="0">
              <a:ln w="11430"/>
              <a:solidFill>
                <a:srgbClr val="00B050"/>
              </a:solidFill>
            </a:endParaRPr>
          </a:p>
          <a:p>
            <a:pPr algn="ctr"/>
            <a:r>
              <a:rPr lang="ar-EG" sz="3200" b="1" spc="50" dirty="0">
                <a:ln w="11430"/>
                <a:solidFill>
                  <a:srgbClr val="00B050"/>
                </a:solidFill>
              </a:rPr>
              <a:t>...................................</a:t>
            </a:r>
          </a:p>
          <a:p>
            <a:pPr algn="ctr"/>
            <a:endParaRPr lang="ar-EG" sz="3200" b="1" spc="50" dirty="0">
              <a:ln w="11430"/>
              <a:solidFill>
                <a:srgbClr val="00B050"/>
              </a:solidFill>
            </a:endParaRPr>
          </a:p>
          <a:p>
            <a:pPr algn="ctr"/>
            <a:r>
              <a:rPr lang="ar-EG" sz="3200" b="1" spc="50" dirty="0">
                <a:ln w="11430"/>
                <a:solidFill>
                  <a:srgbClr val="00B050"/>
                </a:solidFill>
              </a:rPr>
              <a:t>...................................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67944" y="2418558"/>
            <a:ext cx="1135247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EG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أعطاك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43284" y="3429000"/>
            <a:ext cx="984565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EG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وهبك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52102" y="4365104"/>
            <a:ext cx="976549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EG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رزقك</a:t>
            </a:r>
          </a:p>
        </p:txBody>
      </p:sp>
    </p:spTree>
    <p:extLst>
      <p:ext uri="{BB962C8B-B14F-4D97-AF65-F5344CB8AC3E}">
        <p14:creationId xmlns:p14="http://schemas.microsoft.com/office/powerpoint/2010/main" val="426784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9553" y="332656"/>
            <a:ext cx="8017544" cy="604867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5" name="TextBox 4"/>
          <p:cNvSpPr txBox="1"/>
          <p:nvPr/>
        </p:nvSpPr>
        <p:spPr>
          <a:xfrm>
            <a:off x="1187623" y="616333"/>
            <a:ext cx="672140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600" b="1" dirty="0">
                <a:solidFill>
                  <a:srgbClr val="002060"/>
                </a:solidFill>
              </a:rPr>
              <a:t>3- أكمل الفراغات الآتية بما يناسبها: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552" y="1781294"/>
            <a:ext cx="8017544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ar-EG" sz="2800" b="1" dirty="0"/>
              <a:t>ورد في البيت الأول أسلوب أمر في قوله:.....................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ar-EG" sz="2800" b="1" dirty="0"/>
              <a:t>ورد في البيت الثاني أسلوب................... في قوله: لا تتعجل.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ar-EG" sz="2800" b="1" dirty="0"/>
              <a:t>ورد في البيت الرابع كلمتان مترادفتان هما:.......... و.........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ar-EG" sz="2800" b="1" dirty="0"/>
              <a:t>ورد في البيت العاشر كلمتان متضادتان هما:..........و..........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17941" y="1737499"/>
            <a:ext cx="838692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3200" b="1" dirty="0">
                <a:solidFill>
                  <a:srgbClr val="FF0000"/>
                </a:solidFill>
              </a:rPr>
              <a:t>تمهل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34802" y="2383830"/>
            <a:ext cx="720069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3200" b="1" dirty="0">
                <a:solidFill>
                  <a:srgbClr val="FF0000"/>
                </a:solidFill>
              </a:rPr>
              <a:t>نهي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37784" y="3132257"/>
            <a:ext cx="922048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3200" b="1" dirty="0">
                <a:solidFill>
                  <a:srgbClr val="FF0000"/>
                </a:solidFill>
              </a:rPr>
              <a:t>خائف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23591" y="3075314"/>
            <a:ext cx="788999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3200" b="1" dirty="0">
                <a:solidFill>
                  <a:srgbClr val="FF0000"/>
                </a:solidFill>
              </a:rPr>
              <a:t>وجل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80687" y="3710535"/>
            <a:ext cx="889988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3200" b="1" dirty="0">
                <a:solidFill>
                  <a:srgbClr val="FF0000"/>
                </a:solidFill>
              </a:rPr>
              <a:t>النعيم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65281" y="3703884"/>
            <a:ext cx="105990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3200" b="1" dirty="0">
                <a:solidFill>
                  <a:srgbClr val="FF0000"/>
                </a:solidFill>
              </a:rPr>
              <a:t>الجحيم</a:t>
            </a:r>
          </a:p>
        </p:txBody>
      </p:sp>
    </p:spTree>
    <p:extLst>
      <p:ext uri="{BB962C8B-B14F-4D97-AF65-F5344CB8AC3E}">
        <p14:creationId xmlns:p14="http://schemas.microsoft.com/office/powerpoint/2010/main" val="195662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503</Words>
  <Application>Microsoft Office PowerPoint</Application>
  <PresentationFormat>عرض على الشاشة (4:3)</PresentationFormat>
  <Paragraphs>104</Paragraphs>
  <Slides>20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elmohandes</dc:creator>
  <cp:lastModifiedBy>Eman Adel</cp:lastModifiedBy>
  <cp:revision>57</cp:revision>
  <dcterms:created xsi:type="dcterms:W3CDTF">2019-05-07T01:00:53Z</dcterms:created>
  <dcterms:modified xsi:type="dcterms:W3CDTF">2020-11-28T18:03:23Z</dcterms:modified>
</cp:coreProperties>
</file>