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4" r:id="rId2"/>
    <p:sldId id="325" r:id="rId3"/>
    <p:sldId id="318" r:id="rId4"/>
    <p:sldId id="336" r:id="rId5"/>
    <p:sldId id="335" r:id="rId6"/>
    <p:sldId id="322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</p:sldIdLst>
  <p:sldSz cx="9144000" cy="6858000" type="screen4x3"/>
  <p:notesSz cx="6858000" cy="9144000"/>
  <p:custDataLst>
    <p:tags r:id="rId17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800000"/>
    <a:srgbClr val="000000"/>
    <a:srgbClr val="00FF00"/>
    <a:srgbClr val="FFFF00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70" autoAdjust="0"/>
    <p:restoredTop sz="94660"/>
  </p:normalViewPr>
  <p:slideViewPr>
    <p:cSldViewPr>
      <p:cViewPr varScale="1">
        <p:scale>
          <a:sx n="66" d="100"/>
          <a:sy n="66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1141-FE87-45E2-A6D8-E7343AB39E3C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6B53-B705-49B4-A0DD-6AD4C571586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8E02-22CC-44B5-BDE2-E334D9FFFC20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9BEE-59D5-48A7-A1AB-3CE5816BED5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A248-8DF2-48B3-A0FB-88B037A15950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FCFD-E733-453E-86D2-6DD10692D68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7F44-EFFA-4350-B4D7-609D9295991A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E048-FE0C-4187-82E2-7CC1D8BC404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7E67-5097-4FA1-9843-1996DB9CFBCB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7E81-A60B-44F5-BB08-C1C29A5EFD4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B07A-B356-4EBA-9586-9597570A035F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0D49-2CCE-4E21-A096-127D2F9B120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C126-6FC8-4F7A-8298-2064583902C4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79FB-E4DD-4826-BBA9-509B3186C7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3CF6-DF0A-4451-B839-334E96A71568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C78B-BC52-42B1-A4D9-BD4007AB84B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1F3B-3E78-49EE-AB50-061404F8FB67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22ED-9F61-4F51-BC57-14A9282B7E7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9D25-C1FA-462D-B5B0-7162989CE4D5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3C95-2D60-4347-B82A-AF0E6A87C79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74C0-F405-4177-9EA4-9C037AC2823D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693D-817B-48C3-A769-8C26710AFB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626B4-258F-4677-86F5-87FA2BC4A4E5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EC973-7DF6-4493-B34C-A9E8BD09A09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/>
          <p:cNvSpPr/>
          <p:nvPr/>
        </p:nvSpPr>
        <p:spPr>
          <a:xfrm>
            <a:off x="1334046" y="1360091"/>
            <a:ext cx="6336704" cy="4001353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6"/>
          <p:cNvSpPr txBox="1">
            <a:spLocks noChangeArrowheads="1"/>
          </p:cNvSpPr>
          <p:nvPr/>
        </p:nvSpPr>
        <p:spPr bwMode="auto">
          <a:xfrm rot="20823747">
            <a:off x="1763688" y="2206606"/>
            <a:ext cx="57212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اختبار الوحدة الرابعة 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0528" y="2492896"/>
            <a:ext cx="835292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2800" b="1" dirty="0"/>
              <a:t>وضع وليد الجرة على الطاولة....................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2800" b="1" dirty="0"/>
              <a:t> فرح بابنه النشيط.....................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2800" b="1" dirty="0"/>
              <a:t>يفكر في حل لجرته....................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291" y="2501302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الطَّاوِلَةِ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0602" y="3094483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اِبْنِهِ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3791367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جَرَّتْهُ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624" y="497672"/>
            <a:ext cx="7272808" cy="1158668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1547665" y="886260"/>
            <a:ext cx="64087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>
                <a:solidFill>
                  <a:srgbClr val="002060"/>
                </a:solidFill>
              </a:rPr>
              <a:t>ثالثاً: أحدد الاسم المجرور مع الضبط بالشكل:</a:t>
            </a:r>
          </a:p>
        </p:txBody>
      </p:sp>
    </p:spTree>
    <p:extLst>
      <p:ext uri="{BB962C8B-B14F-4D97-AF65-F5344CB8AC3E}">
        <p14:creationId xmlns:p14="http://schemas.microsoft.com/office/powerpoint/2010/main" val="13994234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27584" y="1412776"/>
            <a:ext cx="7632848" cy="3816424"/>
          </a:xfrm>
          <a:prstGeom prst="cloud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1079612" y="1916832"/>
            <a:ext cx="712879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رابعاً: أستخرج من النص أسلوب استفهام وأكتبه هنا:</a:t>
            </a:r>
          </a:p>
          <a:p>
            <a:pPr algn="ctr" rtl="1">
              <a:lnSpc>
                <a:spcPct val="150000"/>
              </a:lnSpc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..........................................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9772" y="3573016"/>
            <a:ext cx="42484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ألم ترَ عقالي يا وليد؟</a:t>
            </a:r>
          </a:p>
        </p:txBody>
      </p:sp>
    </p:spTree>
    <p:extLst>
      <p:ext uri="{BB962C8B-B14F-4D97-AF65-F5344CB8AC3E}">
        <p14:creationId xmlns:p14="http://schemas.microsoft.com/office/powerpoint/2010/main" val="14178062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780928"/>
            <a:ext cx="81369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2400" b="1" dirty="0"/>
              <a:t>ذهبت إلى............. </a:t>
            </a:r>
          </a:p>
          <a:p>
            <a:pPr algn="ctr" rtl="1">
              <a:lnSpc>
                <a:spcPct val="150000"/>
              </a:lnSpc>
            </a:pPr>
            <a:r>
              <a:rPr lang="ar-EG" sz="2400" b="1" dirty="0"/>
              <a:t>(أملأ الفراغ باسم مجرور مناسب مع الضبط بالشكل). 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2400" b="1" dirty="0"/>
              <a:t>الجمعة. جرة. الطين. الجميل. هؤلاء </a:t>
            </a:r>
          </a:p>
          <a:p>
            <a:pPr algn="ctr" rtl="1">
              <a:lnSpc>
                <a:spcPct val="150000"/>
              </a:lnSpc>
            </a:pPr>
            <a:r>
              <a:rPr lang="ar-EG" sz="2400" b="1" dirty="0"/>
              <a:t>(أضع خطاً تحت المعرفة وخطين تحت النكرة).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5771" y="2768345"/>
            <a:ext cx="1231744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المسجد </a:t>
            </a:r>
            <a:endParaRPr lang="ar-E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94591" y="443711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300192" y="4437112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36096" y="443711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76256" y="443711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E00D6836-3B75-416C-B5AB-D43B7CC7E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" b="96931" l="0" r="97599">
                        <a14:foregroundMark x1="80617" y1="12276" x2="80617" y2="12276"/>
                        <a14:foregroundMark x1="91252" y1="12276" x2="91252" y2="12276"/>
                        <a14:foregroundMark x1="95026" y1="37084" x2="95026" y2="37084"/>
                        <a14:foregroundMark x1="14751" y1="84910" x2="14751" y2="84910"/>
                        <a14:foregroundMark x1="7033" y1="86701" x2="7033" y2="86701"/>
                        <a14:foregroundMark x1="60034" y1="5627" x2="60034" y2="5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633813"/>
            <a:ext cx="6983031" cy="1427035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439870" y="1087198"/>
            <a:ext cx="6192251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خامساً: أجيب حسب المطلوب بين الأقواس:</a:t>
            </a:r>
          </a:p>
        </p:txBody>
      </p:sp>
      <p:cxnSp>
        <p:nvCxnSpPr>
          <p:cNvPr id="13" name="Straight Connector 9"/>
          <p:cNvCxnSpPr/>
          <p:nvPr/>
        </p:nvCxnSpPr>
        <p:spPr>
          <a:xfrm flipH="1">
            <a:off x="6876256" y="4509120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9"/>
          <p:cNvCxnSpPr/>
          <p:nvPr/>
        </p:nvCxnSpPr>
        <p:spPr>
          <a:xfrm flipH="1">
            <a:off x="4644008" y="443711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169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54726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3600" b="1" dirty="0">
                <a:solidFill>
                  <a:srgbClr val="C00000"/>
                </a:solidFill>
              </a:rPr>
              <a:t>سادساً: أحدد نوع المعارف الآتية: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64725"/>
              </p:ext>
            </p:extLst>
          </p:nvPr>
        </p:nvGraphicFramePr>
        <p:xfrm>
          <a:off x="1619672" y="1844824"/>
          <a:ext cx="6336704" cy="328991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98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المعرفة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نوعها </a:t>
                      </a:r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83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وليد</a:t>
                      </a:r>
                      <a:r>
                        <a:rPr lang="ar-EG" sz="3200" b="1" baseline="0" dirty="0"/>
                        <a:t> </a:t>
                      </a:r>
                      <a:endParaRPr lang="ar-EG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983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هذه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983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هو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983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المعمل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9752" y="2507812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اسم علم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935" y="3183432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اسم إشارة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311" y="3859052"/>
            <a:ext cx="22434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ضمير غائب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4509120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معرف بالـ</a:t>
            </a:r>
          </a:p>
        </p:txBody>
      </p:sp>
    </p:spTree>
    <p:extLst>
      <p:ext uri="{BB962C8B-B14F-4D97-AF65-F5344CB8AC3E}">
        <p14:creationId xmlns:p14="http://schemas.microsoft.com/office/powerpoint/2010/main" val="6560790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9208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3600" b="1" dirty="0"/>
              <a:t>سابعاً: أتخيل أني مكان وليد. ما الطريقة التي أستطيع أن أثبِّت بها الجرة؟ </a:t>
            </a:r>
          </a:p>
          <a:p>
            <a:pPr algn="ctr" rtl="1"/>
            <a:endParaRPr lang="ar-EG" sz="3600" b="1" dirty="0"/>
          </a:p>
          <a:p>
            <a:pPr algn="ctr" rtl="1">
              <a:lnSpc>
                <a:spcPct val="150000"/>
              </a:lnSpc>
            </a:pPr>
            <a:r>
              <a:rPr lang="ar-EG" sz="2400" b="1" dirty="0"/>
              <a:t>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522" y="2996952"/>
            <a:ext cx="695895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صناعة قاعدة من الفخار على شكل مربع.</a:t>
            </a:r>
          </a:p>
        </p:txBody>
      </p:sp>
    </p:spTree>
    <p:extLst>
      <p:ext uri="{BB962C8B-B14F-4D97-AF65-F5344CB8AC3E}">
        <p14:creationId xmlns:p14="http://schemas.microsoft.com/office/powerpoint/2010/main" val="9349451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136904" cy="40010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EG" sz="3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ثامناً: أكتب ما يملى علي:</a:t>
            </a:r>
          </a:p>
          <a:p>
            <a:pPr algn="ctr">
              <a:lnSpc>
                <a:spcPct val="200000"/>
              </a:lnSpc>
            </a:pPr>
            <a:r>
              <a:rPr lang="ar-EG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119E60-2649-4355-AC7D-E3F549232DA3}"/>
              </a:ext>
            </a:extLst>
          </p:cNvPr>
          <p:cNvSpPr txBox="1"/>
          <p:nvPr/>
        </p:nvSpPr>
        <p:spPr>
          <a:xfrm>
            <a:off x="2915816" y="5733256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انتهت الأسئلة... وفقك الله.</a:t>
            </a:r>
          </a:p>
        </p:txBody>
      </p:sp>
    </p:spTree>
    <p:extLst>
      <p:ext uri="{BB962C8B-B14F-4D97-AF65-F5344CB8AC3E}">
        <p14:creationId xmlns:p14="http://schemas.microsoft.com/office/powerpoint/2010/main" val="24725910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132856"/>
            <a:ext cx="4896544" cy="360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1052736"/>
            <a:ext cx="28083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جــرة الفخار</a:t>
            </a:r>
          </a:p>
        </p:txBody>
      </p:sp>
    </p:spTree>
    <p:extLst>
      <p:ext uri="{BB962C8B-B14F-4D97-AF65-F5344CB8AC3E}">
        <p14:creationId xmlns:p14="http://schemas.microsoft.com/office/powerpoint/2010/main" val="38659909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/>
          <p:cNvSpPr txBox="1">
            <a:spLocks noChangeArrowheads="1"/>
          </p:cNvSpPr>
          <p:nvPr/>
        </p:nvSpPr>
        <p:spPr bwMode="auto">
          <a:xfrm>
            <a:off x="683568" y="836712"/>
            <a:ext cx="77850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كان وليد طفلاً نشيطًا، يعمل مع أبيه في صنع جرار الفخار، وهذه الجرار تُصنع من الطين. 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يحبها الناس؛ لشكلها الجميل؛ ولأنها تبرِّد الماء إذا وُضِع فيها.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كان أبو وليد يرتاح في يوم الجمعة، ولكن لدى وليد سر صغير أخفاه عن أبيه.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في يوم الجمعة تسلل وليد إلى المعمل، وقام بخلط الطين، وصنع جرة كروية، وقام بزخرفتها، ثم وضعها في الشمس؛ لتجف، وعندما جفت الجرة، أراد وليد أن يفاجئ أباه؛ ليريه جرته الكروية،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/>
          <p:cNvSpPr txBox="1">
            <a:spLocks noChangeArrowheads="1"/>
          </p:cNvSpPr>
          <p:nvPr/>
        </p:nvSpPr>
        <p:spPr bwMode="auto">
          <a:xfrm>
            <a:off x="683568" y="1268760"/>
            <a:ext cx="778503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ولكن كلما وضع الجرة على طاولة المعمل تحركت ومالت؛ لأنها كروية الشكل، قال وليد: ما العمل؟ 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وأخذ يدور ويدور، وهو يفكر في حل لجرته التي ابتكرها، ثم خطرت له فكرة!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ذهب إلى المنزل ومعه الجرة، وأخذ عقال أبيه، ووضعه تحت الجرة؛ لكي لا تتحرك. 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وعندما شاهد أبوه الجرة الكروية، دهش وفرح بابنه النشيط. </a:t>
            </a:r>
          </a:p>
        </p:txBody>
      </p:sp>
    </p:spTree>
    <p:extLst>
      <p:ext uri="{BB962C8B-B14F-4D97-AF65-F5344CB8AC3E}">
        <p14:creationId xmlns:p14="http://schemas.microsoft.com/office/powerpoint/2010/main" val="30296556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/>
          <p:cNvSpPr txBox="1">
            <a:spLocks noChangeArrowheads="1"/>
          </p:cNvSpPr>
          <p:nvPr/>
        </p:nvSpPr>
        <p:spPr bwMode="auto">
          <a:xfrm>
            <a:off x="683568" y="1052736"/>
            <a:ext cx="77850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قال: ولكن ألم تر عقالي يا وليد؟ 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قال وليد: بلى. هو يمسك الجرة يا أبي العزيز.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فضحك أبو وليد، وأشار عليه أن يصنع قاعدة لجرته من الطين تشبه العقال. </a:t>
            </a:r>
          </a:p>
          <a:p>
            <a:pPr algn="r" rtl="1">
              <a:lnSpc>
                <a:spcPct val="150000"/>
              </a:lnSpc>
            </a:pPr>
            <a:r>
              <a:rPr lang="ar-EG" sz="2600" b="1" dirty="0">
                <a:ln w="0"/>
              </a:rPr>
              <a:t>ثم وضع وليد الجرة على الطاولة داخل البيت، وبذلك شاركت الجرة في إظهار منظر جمالي رائع.</a:t>
            </a:r>
          </a:p>
          <a:p>
            <a:pPr rtl="1">
              <a:lnSpc>
                <a:spcPct val="150000"/>
              </a:lnSpc>
            </a:pPr>
            <a:endParaRPr lang="ar-EG" sz="2600" b="1" dirty="0">
              <a:ln w="0"/>
            </a:endParaRPr>
          </a:p>
          <a:p>
            <a:pPr rtl="1">
              <a:lnSpc>
                <a:spcPct val="150000"/>
              </a:lnSpc>
            </a:pPr>
            <a:r>
              <a:rPr lang="ar-EG" sz="2600" b="1" dirty="0">
                <a:ln w="0"/>
                <a:solidFill>
                  <a:srgbClr val="FF0000"/>
                </a:solidFill>
              </a:rPr>
              <a:t>مني </a:t>
            </a:r>
            <a:r>
              <a:rPr lang="ar-EG" sz="2600" b="1" dirty="0" err="1">
                <a:ln w="0"/>
                <a:solidFill>
                  <a:srgbClr val="FF0000"/>
                </a:solidFill>
              </a:rPr>
              <a:t>البليهد</a:t>
            </a:r>
            <a:r>
              <a:rPr lang="ar-EG" sz="2600" b="1" dirty="0">
                <a:ln w="0"/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9917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277A87-6B7C-4FC8-AA92-FFFB860F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4" l="0" r="99648">
                        <a14:foregroundMark x1="77113" y1="22353" x2="77113" y2="22353"/>
                        <a14:foregroundMark x1="58451" y1="23333" x2="58451" y2="23333"/>
                        <a14:foregroundMark x1="74296" y1="12549" x2="74296" y2="12549"/>
                        <a14:foregroundMark x1="94014" y1="73725" x2="94014" y2="73725"/>
                        <a14:foregroundMark x1="65845" y1="92549" x2="65845" y2="92549"/>
                        <a14:foregroundMark x1="85387" y1="95882" x2="85387" y2="95882"/>
                        <a14:foregroundMark x1="36796" y1="86471" x2="36796" y2="86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1196752"/>
            <a:ext cx="6452501" cy="394530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2081019" y="2852936"/>
            <a:ext cx="49537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أقرأ القصة السابقة باستماع وتركيز ثم أجيب عن الآتي: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54597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أولًا: أختار الإجابة الصحيحة: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84887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أبو وليد كان يعمل:</a:t>
            </a:r>
            <a:r>
              <a:rPr lang="ar-EG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ar-EG" sz="2800" b="1" dirty="0"/>
              <a:t>خياطاً               فلاحاً              خزافاً              صياداً</a:t>
            </a:r>
            <a:endParaRPr lang="ar-EG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اليوم الذي كان يرتاح فيه أبو وليد هو يوم: </a:t>
            </a:r>
          </a:p>
          <a:p>
            <a:pPr algn="ctr">
              <a:lnSpc>
                <a:spcPct val="150000"/>
              </a:lnSpc>
            </a:pPr>
            <a:r>
              <a:rPr lang="ar-EG" sz="2800" b="1" dirty="0"/>
              <a:t>السبت          الأحد                الاثنين         الجمعة </a:t>
            </a:r>
            <a:endParaRPr lang="ar-EG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يروي الكاتب هذه الأحداث بمشاعر</a:t>
            </a:r>
            <a:r>
              <a:rPr lang="ar-EG" sz="28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ar-EG" sz="2800" b="1" dirty="0"/>
              <a:t>الدهشة               الغضب        الاستمتاع        الحزن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43808" y="2132856"/>
            <a:ext cx="136815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ounded Rectangle 4"/>
          <p:cNvSpPr/>
          <p:nvPr/>
        </p:nvSpPr>
        <p:spPr>
          <a:xfrm>
            <a:off x="1259632" y="3481981"/>
            <a:ext cx="136815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ounded Rectangle 5"/>
          <p:cNvSpPr/>
          <p:nvPr/>
        </p:nvSpPr>
        <p:spPr>
          <a:xfrm>
            <a:off x="2715005" y="4797152"/>
            <a:ext cx="136815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78849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6752"/>
            <a:ext cx="7848872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عدد الشخصيات التي وردت في النص:</a:t>
            </a:r>
            <a:endParaRPr lang="ar-EG" sz="2800" dirty="0"/>
          </a:p>
          <a:p>
            <a:pPr algn="ctr">
              <a:lnSpc>
                <a:spcPct val="150000"/>
              </a:lnSpc>
            </a:pPr>
            <a:r>
              <a:rPr lang="ar-EG" sz="2400" b="1" dirty="0"/>
              <a:t>شخصيتان         ثلاث شخصيات    أربع شخصيات             خمس شخصيات</a:t>
            </a:r>
            <a:endParaRPr lang="ar-EG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 يتسلل بمعنى: </a:t>
            </a:r>
          </a:p>
          <a:p>
            <a:pPr algn="ctr">
              <a:lnSpc>
                <a:spcPct val="150000"/>
              </a:lnSpc>
            </a:pPr>
            <a:r>
              <a:rPr lang="ar-EG" sz="2800" b="1" dirty="0"/>
              <a:t>يمشي بخفة       يقفز       يزحف      يمشي بسرعة </a:t>
            </a:r>
            <a:endParaRPr lang="ar-EG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6- ضد كلمة (نشيط): </a:t>
            </a:r>
            <a:endParaRPr lang="ar-EG" sz="2800" dirty="0"/>
          </a:p>
          <a:p>
            <a:pPr algn="ctr">
              <a:lnSpc>
                <a:spcPct val="150000"/>
              </a:lnSpc>
            </a:pPr>
            <a:r>
              <a:rPr lang="ar-EG" sz="2800" b="1" dirty="0"/>
              <a:t>عنيد              بطئ        كسول        غريب</a:t>
            </a:r>
            <a:r>
              <a:rPr lang="ar-EG" sz="2800" dirty="0"/>
              <a:t>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236296" y="1916832"/>
            <a:ext cx="136815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EG"/>
          </a:p>
        </p:txBody>
      </p:sp>
      <p:sp>
        <p:nvSpPr>
          <p:cNvPr id="4" name="Rounded Rectangle 3"/>
          <p:cNvSpPr/>
          <p:nvPr/>
        </p:nvSpPr>
        <p:spPr>
          <a:xfrm>
            <a:off x="6372200" y="3131991"/>
            <a:ext cx="151216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EG"/>
          </a:p>
        </p:txBody>
      </p:sp>
      <p:sp>
        <p:nvSpPr>
          <p:cNvPr id="5" name="Rounded Rectangle 4"/>
          <p:cNvSpPr/>
          <p:nvPr/>
        </p:nvSpPr>
        <p:spPr>
          <a:xfrm>
            <a:off x="3203848" y="4437112"/>
            <a:ext cx="136815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89127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280" y="2366590"/>
            <a:ext cx="78488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ar-EG" sz="3600" b="1" dirty="0"/>
              <a:t>يحب الناس جرار الفخار.</a:t>
            </a:r>
          </a:p>
          <a:p>
            <a:pPr algn="r" rtl="1"/>
            <a:r>
              <a:rPr lang="ar-EG" sz="3600" b="1" dirty="0"/>
              <a:t>....................................................</a:t>
            </a:r>
          </a:p>
          <a:p>
            <a:pPr algn="r" rtl="1"/>
            <a:endParaRPr lang="ar-EG" sz="3600" b="1" dirty="0"/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ar-EG" sz="3600" b="1" dirty="0"/>
              <a:t>الجرة التي صنعها وليد كانت تميل ولا تثبت.</a:t>
            </a:r>
          </a:p>
          <a:p>
            <a:pPr algn="r" rtl="1"/>
            <a:r>
              <a:rPr lang="ar-EG" sz="3600" b="1" dirty="0"/>
              <a:t>..........................................................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2920588"/>
            <a:ext cx="60486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لشكلها الجميل، ولأنها تبرِّد المياه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644137"/>
            <a:ext cx="66967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لأنها كروية، وليست لها قاعدة لترتكز عليها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904" y="563600"/>
            <a:ext cx="4824536" cy="1209216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4355976" y="878573"/>
            <a:ext cx="38884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3600" b="1" dirty="0">
                <a:solidFill>
                  <a:srgbClr val="C00000"/>
                </a:solidFill>
              </a:rPr>
              <a:t>ثانياً: أعلل لما يلي؟</a:t>
            </a:r>
          </a:p>
        </p:txBody>
      </p:sp>
    </p:spTree>
    <p:extLst>
      <p:ext uri="{BB962C8B-B14F-4D97-AF65-F5344CB8AC3E}">
        <p14:creationId xmlns:p14="http://schemas.microsoft.com/office/powerpoint/2010/main" val="29063956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6eef66f8038625a28a55b89e4e1775a8fd23c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484</Words>
  <Application>Microsoft Office PowerPoint</Application>
  <PresentationFormat>عرض على الشاشة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الرابع الابتدائي - الفصل الدراسي الثاني</dc:title>
  <dc:creator>R&amp;M</dc:creator>
  <cp:lastModifiedBy>Eman Adel</cp:lastModifiedBy>
  <cp:revision>347</cp:revision>
  <dcterms:created xsi:type="dcterms:W3CDTF">2010-12-14T01:18:06Z</dcterms:created>
  <dcterms:modified xsi:type="dcterms:W3CDTF">2020-11-28T21:46:50Z</dcterms:modified>
</cp:coreProperties>
</file>