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304" r:id="rId2"/>
    <p:sldId id="355" r:id="rId3"/>
    <p:sldId id="306" r:id="rId4"/>
    <p:sldId id="320" r:id="rId5"/>
    <p:sldId id="319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12" r:id="rId18"/>
    <p:sldId id="343" r:id="rId19"/>
    <p:sldId id="342" r:id="rId20"/>
    <p:sldId id="344" r:id="rId21"/>
    <p:sldId id="316" r:id="rId22"/>
    <p:sldId id="346" r:id="rId23"/>
    <p:sldId id="382" r:id="rId24"/>
    <p:sldId id="348" r:id="rId25"/>
    <p:sldId id="383" r:id="rId26"/>
    <p:sldId id="350" r:id="rId27"/>
    <p:sldId id="349" r:id="rId28"/>
    <p:sldId id="352" r:id="rId29"/>
    <p:sldId id="351" r:id="rId30"/>
    <p:sldId id="354" r:id="rId31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101E"/>
    <a:srgbClr val="CC0066"/>
    <a:srgbClr val="00FFFF"/>
    <a:srgbClr val="0066FF"/>
    <a:srgbClr val="66FF33"/>
    <a:srgbClr val="FF99CC"/>
    <a:srgbClr val="FF66CC"/>
    <a:srgbClr val="F30D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385" autoAdjust="0"/>
    <p:restoredTop sz="94618" autoAdjust="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EFB6F7-E070-407D-9919-2C770A27AAE4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A692C2-BC58-424F-A933-DDD8011F2A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92135-A307-43D4-9B5B-DC65F4051076}" type="slidenum">
              <a:rPr lang="ar-EG" smtClean="0"/>
              <a:pPr>
                <a:defRPr/>
              </a:pPr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ar-EG" smtClean="0"/>
              <a:t>ق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356E0-4C5E-4422-9312-BBC32A4465F6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ar-EG" smtClean="0"/>
              <a:t>ق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5C2AF-09D7-481F-90E5-58E0C3FAC559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0147-E9EF-42BB-9A45-8B89998A8AB6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8B5D-3149-43DC-827F-F89C3F50AEC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9A8-0CD7-46BE-92E9-52355218ACE8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C8D0-2E65-4113-B5A6-3FF395E124B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1A13-EEC2-4F00-B614-8B4338934B95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E830-BC68-44CC-A242-BAD43B1F80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CB0A-9E9F-407C-AB57-C180441863F5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6E5A-99F2-4B34-AA3B-E97BFED207B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1415-EC65-45F5-9F64-3D110A087B84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73A3-3E7E-4BDF-882A-858D1FBEBD8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BEE8-01B5-4303-B225-EE8DBDBDE1CB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56E6-5D50-4357-B6F5-3DD833DC560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2EE2-DB4C-4638-91E8-01BCA5B198F9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8E91-AC31-4683-B431-1395931DC70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3BCB-3192-4D7C-B185-8F143517420A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971E-9EC2-4515-8A76-4C43725CE43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AE1D-43A0-4D03-B22E-318302E9F76B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F3E4-FD0C-4FF4-A5B9-48E4926B190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B326-0062-4EBD-92B0-68C6A0126FAE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50F9-487C-4EF2-990B-550CF9EEDAE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3BD-35CA-4BC2-A7D0-EE7A733A4B23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C3C2-B61C-4F14-808A-9E3E4F8A313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Windows Feed Discovere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92001-59C8-47A1-BD43-160ADDED6157}" type="datetimeFigureOut">
              <a:rPr lang="ar-EG"/>
              <a:pPr>
                <a:defRPr/>
              </a:pPr>
              <a:t>24/02/1437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023C4-F35F-49EF-899E-9340A10A7FC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Windows Feed Discovered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46.wav"/><Relationship Id="rId7" Type="http://schemas.openxmlformats.org/officeDocument/2006/relationships/audio" Target="../media/audio4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5" Type="http://schemas.openxmlformats.org/officeDocument/2006/relationships/audio" Target="../media/audio47.wav"/><Relationship Id="rId4" Type="http://schemas.openxmlformats.org/officeDocument/2006/relationships/audio" Target="../media/audio2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4.wav"/><Relationship Id="rId3" Type="http://schemas.openxmlformats.org/officeDocument/2006/relationships/audio" Target="../media/audio50.wav"/><Relationship Id="rId7" Type="http://schemas.openxmlformats.org/officeDocument/2006/relationships/audio" Target="../media/audio5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2.wav"/><Relationship Id="rId5" Type="http://schemas.openxmlformats.org/officeDocument/2006/relationships/audio" Target="../media/audio51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9.wav"/><Relationship Id="rId3" Type="http://schemas.openxmlformats.org/officeDocument/2006/relationships/audio" Target="../media/audio55.wav"/><Relationship Id="rId7" Type="http://schemas.openxmlformats.org/officeDocument/2006/relationships/audio" Target="../media/audio5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7.wav"/><Relationship Id="rId5" Type="http://schemas.openxmlformats.org/officeDocument/2006/relationships/audio" Target="../media/audio56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4.wav"/><Relationship Id="rId3" Type="http://schemas.openxmlformats.org/officeDocument/2006/relationships/audio" Target="../media/audio60.wav"/><Relationship Id="rId7" Type="http://schemas.openxmlformats.org/officeDocument/2006/relationships/audio" Target="../media/audio6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2.wav"/><Relationship Id="rId5" Type="http://schemas.openxmlformats.org/officeDocument/2006/relationships/audio" Target="../media/audio61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65.wav"/><Relationship Id="rId7" Type="http://schemas.openxmlformats.org/officeDocument/2006/relationships/audio" Target="../media/audio6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7.wav"/><Relationship Id="rId5" Type="http://schemas.openxmlformats.org/officeDocument/2006/relationships/audio" Target="../media/audio66.wav"/><Relationship Id="rId4" Type="http://schemas.openxmlformats.org/officeDocument/2006/relationships/audio" Target="../media/audio2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69.wav"/><Relationship Id="rId7" Type="http://schemas.openxmlformats.org/officeDocument/2006/relationships/audio" Target="../media/audio7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1.wav"/><Relationship Id="rId5" Type="http://schemas.openxmlformats.org/officeDocument/2006/relationships/audio" Target="../media/audio70.wav"/><Relationship Id="rId4" Type="http://schemas.openxmlformats.org/officeDocument/2006/relationships/audio" Target="../media/audio2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7.wav"/><Relationship Id="rId3" Type="http://schemas.openxmlformats.org/officeDocument/2006/relationships/audio" Target="../media/audio73.wav"/><Relationship Id="rId7" Type="http://schemas.openxmlformats.org/officeDocument/2006/relationships/audio" Target="../media/audio7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5.wav"/><Relationship Id="rId5" Type="http://schemas.openxmlformats.org/officeDocument/2006/relationships/audio" Target="../media/audio74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6.wav"/><Relationship Id="rId3" Type="http://schemas.openxmlformats.org/officeDocument/2006/relationships/audio" Target="../media/audio81.wav"/><Relationship Id="rId7" Type="http://schemas.openxmlformats.org/officeDocument/2006/relationships/audio" Target="../media/audio85.wav"/><Relationship Id="rId12" Type="http://schemas.openxmlformats.org/officeDocument/2006/relationships/audio" Target="../media/audio9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4.wav"/><Relationship Id="rId11" Type="http://schemas.openxmlformats.org/officeDocument/2006/relationships/audio" Target="../media/audio89.wav"/><Relationship Id="rId5" Type="http://schemas.openxmlformats.org/officeDocument/2006/relationships/audio" Target="../media/audio83.wav"/><Relationship Id="rId10" Type="http://schemas.openxmlformats.org/officeDocument/2006/relationships/audio" Target="../media/audio88.wav"/><Relationship Id="rId4" Type="http://schemas.openxmlformats.org/officeDocument/2006/relationships/audio" Target="../media/audio82.wav"/><Relationship Id="rId9" Type="http://schemas.openxmlformats.org/officeDocument/2006/relationships/audio" Target="../media/audio8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audio" Target="../media/audio100.wav"/><Relationship Id="rId4" Type="http://schemas.openxmlformats.org/officeDocument/2006/relationships/audio" Target="../media/audio99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10" Type="http://schemas.openxmlformats.org/officeDocument/2006/relationships/audio" Target="../media/audio25.wav"/><Relationship Id="rId4" Type="http://schemas.openxmlformats.org/officeDocument/2006/relationships/audio" Target="../media/audio19.wav"/><Relationship Id="rId9" Type="http://schemas.openxmlformats.org/officeDocument/2006/relationships/audio" Target="../media/audio2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3" Type="http://schemas.openxmlformats.org/officeDocument/2006/relationships/audio" Target="../media/audio26.wav"/><Relationship Id="rId7" Type="http://schemas.openxmlformats.org/officeDocument/2006/relationships/audio" Target="../media/audio2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3" Type="http://schemas.openxmlformats.org/officeDocument/2006/relationships/audio" Target="../media/audio31.wav"/><Relationship Id="rId7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5" Type="http://schemas.openxmlformats.org/officeDocument/2006/relationships/audio" Target="../media/audio32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36.wav"/><Relationship Id="rId7" Type="http://schemas.openxmlformats.org/officeDocument/2006/relationships/audio" Target="../media/audio3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audio" Target="../media/audio37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5.wav"/><Relationship Id="rId3" Type="http://schemas.openxmlformats.org/officeDocument/2006/relationships/audio" Target="../media/audio41.wav"/><Relationship Id="rId7" Type="http://schemas.openxmlformats.org/officeDocument/2006/relationships/audio" Target="../media/audio4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0613" y="147638"/>
            <a:ext cx="7640637" cy="2638425"/>
            <a:chOff x="2363867" y="0"/>
            <a:chExt cx="7641530" cy="2638848"/>
          </a:xfrm>
        </p:grpSpPr>
        <p:pic>
          <p:nvPicPr>
            <p:cNvPr id="7" name="Picture 9" descr="AppleSZ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63867" y="0"/>
              <a:ext cx="7641530" cy="2638848"/>
            </a:xfrm>
            <a:prstGeom prst="rect">
              <a:avLst/>
            </a:prstGeom>
            <a:effectLst>
              <a:innerShdw blurRad="330200">
                <a:srgbClr val="0000FF"/>
              </a:innerShdw>
            </a:effectLst>
          </p:spPr>
        </p:pic>
        <p:sp>
          <p:nvSpPr>
            <p:cNvPr id="2053" name="TextBox 1"/>
            <p:cNvSpPr txBox="1">
              <a:spLocks noChangeArrowheads="1"/>
            </p:cNvSpPr>
            <p:nvPr/>
          </p:nvSpPr>
          <p:spPr bwMode="auto">
            <a:xfrm>
              <a:off x="4003329" y="933450"/>
              <a:ext cx="3714759" cy="1016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6000" b="1">
                  <a:solidFill>
                    <a:schemeClr val="bg1"/>
                  </a:solidFill>
                </a:rPr>
                <a:t>الوحدة الرابعة </a:t>
              </a:r>
              <a:endParaRPr lang="en-US" sz="6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مجموعة 13"/>
          <p:cNvGrpSpPr/>
          <p:nvPr/>
        </p:nvGrpSpPr>
        <p:grpSpPr>
          <a:xfrm>
            <a:off x="785786" y="3929066"/>
            <a:ext cx="4862522" cy="2243134"/>
            <a:chOff x="1981200" y="2819400"/>
            <a:chExt cx="4191000" cy="3352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مستطيل مستدير الزوايا 11"/>
            <p:cNvSpPr/>
            <p:nvPr/>
          </p:nvSpPr>
          <p:spPr>
            <a:xfrm>
              <a:off x="1981200" y="28194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" name="مستطيل مستدير الزوايا 12"/>
            <p:cNvSpPr/>
            <p:nvPr/>
          </p:nvSpPr>
          <p:spPr>
            <a:xfrm>
              <a:off x="2133600" y="30480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" name="مستطيل مستدير الزوايا 13"/>
            <p:cNvSpPr/>
            <p:nvPr/>
          </p:nvSpPr>
          <p:spPr>
            <a:xfrm>
              <a:off x="2286000" y="32766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2514600" y="35052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EG" sz="7200" b="1" dirty="0">
                  <a:solidFill>
                    <a:srgbClr val="002060"/>
                  </a:solidFill>
                </a:rPr>
                <a:t>صلة الرحم</a:t>
              </a:r>
              <a:endParaRPr lang="ar-SA" sz="7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3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راب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له 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و- مما يزيد في الألفة والمحبة بين الأقارب: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تقديم الهدايا لهم.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تأخير الزيارة.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السّكن بعيداً عنهم</a:t>
            </a:r>
            <a:r>
              <a:rPr lang="ar-EG" sz="4000" dirty="0">
                <a:solidFill>
                  <a:srgbClr val="CC0066"/>
                </a:solidFill>
              </a:rPr>
              <a:t>.</a:t>
            </a:r>
            <a:endParaRPr lang="en-US" sz="4000" dirty="0">
              <a:solidFill>
                <a:srgbClr val="CC0066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7924800" y="392271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ما يزيد في الأل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قديم الهدايا له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أخير الزي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سّكن بعيداً عنه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ز- مما يسبب التقاطع بين الأقارب أحد هذه الأشياء: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عدم التزاور فيما بينهم.  </a:t>
            </a:r>
            <a:endParaRPr lang="ar-SA" sz="4000" b="1" dirty="0">
              <a:solidFill>
                <a:srgbClr val="CC0066"/>
              </a:solidFill>
            </a:endParaRP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كثرة الأسفار.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الانشغال بالاختبارات.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الحياء.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924800" y="363696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ما يسبب التقاط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دم التزا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ثرة الأسف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انشغال بالاختب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ح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ح- من لم يزرني من أقاربي فإنني: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لا أزوره.   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لا أدعوه لزيارتي. 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أكتب له رسالة أعاتبه فيها.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أزوره ولا أهجره.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929563" y="5429250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لم يزر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ا أزور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لا أدعوه لزيارت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كتب له رس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زوره ولا أهجر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ط</a:t>
            </a:r>
            <a:r>
              <a:rPr lang="ar-SA" sz="4000" b="1" dirty="0"/>
              <a:t> </a:t>
            </a:r>
            <a:r>
              <a:rPr lang="ar-EG" sz="4000" b="1" dirty="0"/>
              <a:t>- من عقوبة قاطع الرحم في الآخرة:</a:t>
            </a:r>
            <a:endParaRPr lang="en-US" sz="4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357188" y="3500438"/>
            <a:ext cx="8429625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حرمانه من الرزق.    </a:t>
            </a:r>
            <a:endParaRPr lang="ar-SA" sz="4000" b="1" dirty="0">
              <a:solidFill>
                <a:srgbClr val="CC0066"/>
              </a:solidFill>
            </a:endParaRP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كراهية الناس له.   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دخول النار.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حرمانه من شفاعة النبي صلى الله عليه وسلم.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8143875" y="486886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عقوبة قاط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رمانه من الرز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راهية الناس 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دخول الن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حرمانه من شف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chemeClr val="tx1"/>
                </a:solidFill>
              </a:rPr>
              <a:t>ي – من أيسر أسباب دخول الجنة: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357188" y="3571875"/>
            <a:ext cx="8429625" cy="2786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/>
              <a:t> 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8143875" y="5143500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6180138" y="3857625"/>
            <a:ext cx="2678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CC0066"/>
                </a:solidFill>
              </a:rPr>
              <a:t>1- طلب العلم.</a:t>
            </a:r>
            <a:endParaRPr lang="ar-EG" sz="4000">
              <a:solidFill>
                <a:srgbClr val="CC0066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929313" y="4572000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CC0066"/>
                </a:solidFill>
              </a:rPr>
              <a:t>2- طلب الرزق.</a:t>
            </a:r>
            <a:endParaRPr lang="ar-EG" sz="4000">
              <a:solidFill>
                <a:srgbClr val="CC0066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5715000" y="5214938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CC0066"/>
                </a:solidFill>
              </a:rPr>
              <a:t>3- البر بالوالدين.</a:t>
            </a:r>
            <a:endParaRPr lang="ar-EG" sz="400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أيس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طلب ال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طلب الرز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بر بالوال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chemeClr val="tx1"/>
                </a:solidFill>
              </a:rPr>
              <a:t>ك- من صور التفريط في حق الوالدين: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357188" y="3500438"/>
            <a:ext cx="8429625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الزواج.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الانشغال مع الأصدقاء عنهما.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الذهاب لحج الفريضة.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8139113" y="449421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صور التفري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زو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انشغال مع الأصدق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ذهاب لحج الفريض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chemeClr val="tx1"/>
                </a:solidFill>
              </a:rPr>
              <a:t>ل- من ثمرات العفو عن الزلات وقبول أعذار الآخرين: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357188" y="3500438"/>
            <a:ext cx="8429625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محبة الناس لك.   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استمرار البر والصلة.   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راحة القلب.</a:t>
            </a:r>
          </a:p>
          <a:p>
            <a:pPr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جميع الإجابات صحيحة.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8139113" y="5422900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ثمرات العف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حبة الناس ل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ستمرار البر وال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راحة القل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جميع الإجابات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8975" y="1419225"/>
            <a:ext cx="7766050" cy="4021138"/>
            <a:chOff x="256" y="1441"/>
            <a:chExt cx="4892" cy="2533"/>
          </a:xfrm>
        </p:grpSpPr>
        <p:grpSp>
          <p:nvGrpSpPr>
            <p:cNvPr id="18435" name="مجموعة 27"/>
            <p:cNvGrpSpPr>
              <a:grpSpLocks/>
            </p:cNvGrpSpPr>
            <p:nvPr/>
          </p:nvGrpSpPr>
          <p:grpSpPr bwMode="auto">
            <a:xfrm>
              <a:off x="256" y="1441"/>
              <a:ext cx="4892" cy="2533"/>
              <a:chOff x="189805" y="2071678"/>
              <a:chExt cx="8668475" cy="4020690"/>
            </a:xfrm>
          </p:grpSpPr>
          <p:sp>
            <p:nvSpPr>
              <p:cNvPr id="17" name="مخطط انسيابي: معالجة متعاقبة 16"/>
              <p:cNvSpPr/>
              <p:nvPr/>
            </p:nvSpPr>
            <p:spPr>
              <a:xfrm>
                <a:off x="285720" y="2071678"/>
                <a:ext cx="8572560" cy="3929090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8" name="نجمة ذات 32 نقطة 17"/>
              <p:cNvSpPr/>
              <p:nvPr/>
            </p:nvSpPr>
            <p:spPr>
              <a:xfrm rot="606990">
                <a:off x="189805" y="3849480"/>
                <a:ext cx="919653" cy="2242888"/>
              </a:xfrm>
              <a:prstGeom prst="star32">
                <a:avLst>
                  <a:gd name="adj" fmla="val 3201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18436" name="عنوان 1"/>
            <p:cNvSpPr txBox="1">
              <a:spLocks/>
            </p:cNvSpPr>
            <p:nvPr/>
          </p:nvSpPr>
          <p:spPr bwMode="auto">
            <a:xfrm>
              <a:off x="295" y="1990"/>
              <a:ext cx="4797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EG" sz="4000" b="1">
                  <a:solidFill>
                    <a:schemeClr val="bg1"/>
                  </a:solidFill>
                </a:rPr>
                <a:t>س</a:t>
              </a:r>
              <a:r>
                <a:rPr lang="ar-SA" sz="4000" b="1">
                  <a:solidFill>
                    <a:schemeClr val="bg1"/>
                  </a:solidFill>
                </a:rPr>
                <a:t>3</a:t>
              </a:r>
              <a:r>
                <a:rPr lang="ar-EG" sz="4000" b="1">
                  <a:solidFill>
                    <a:schemeClr val="bg1"/>
                  </a:solidFill>
                </a:rPr>
                <a:t>: درست وحدة صلة الرحم وتعرفت على عظم حق الوالدين، ما الأعمال والأقوال التي يحب والداك أن تعاملهما بها؟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3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درست وحدة 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544513" y="1633538"/>
            <a:ext cx="8054975" cy="3590925"/>
            <a:chOff x="189805" y="2500306"/>
            <a:chExt cx="8668475" cy="3592062"/>
          </a:xfrm>
        </p:grpSpPr>
        <p:grpSp>
          <p:nvGrpSpPr>
            <p:cNvPr id="19459" name="مجموعة 1"/>
            <p:cNvGrpSpPr>
              <a:grpSpLocks/>
            </p:cNvGrpSpPr>
            <p:nvPr/>
          </p:nvGrpSpPr>
          <p:grpSpPr bwMode="auto">
            <a:xfrm>
              <a:off x="189805" y="2500306"/>
              <a:ext cx="8668475" cy="3592062"/>
              <a:chOff x="189805" y="2071678"/>
              <a:chExt cx="8668475" cy="4020690"/>
            </a:xfrm>
          </p:grpSpPr>
          <p:sp>
            <p:nvSpPr>
              <p:cNvPr id="3" name="مخطط انسيابي: معالجة متعاقبة 2"/>
              <p:cNvSpPr/>
              <p:nvPr/>
            </p:nvSpPr>
            <p:spPr>
              <a:xfrm>
                <a:off x="285720" y="2071678"/>
                <a:ext cx="8572560" cy="3929090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4" name="نجمة ذات 32 نقطة 3"/>
              <p:cNvSpPr/>
              <p:nvPr/>
            </p:nvSpPr>
            <p:spPr>
              <a:xfrm rot="606990">
                <a:off x="189805" y="3850948"/>
                <a:ext cx="919125" cy="2241420"/>
              </a:xfrm>
              <a:prstGeom prst="star32">
                <a:avLst>
                  <a:gd name="adj" fmla="val 3201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19460" name="عنوان 1"/>
            <p:cNvSpPr txBox="1">
              <a:spLocks/>
            </p:cNvSpPr>
            <p:nvPr/>
          </p:nvSpPr>
          <p:spPr bwMode="auto">
            <a:xfrm>
              <a:off x="1365400" y="3286011"/>
              <a:ext cx="6705142" cy="22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SA" sz="4400" b="1"/>
                <a:t>بالبر وطاعة الله وبالرفق واللين والدعاء لهما بالرحمة لتربيتهما لي صغيرًا.</a:t>
              </a:r>
              <a:endParaRPr lang="en-US" sz="4400" b="1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البر وطاعة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8313" y="1419225"/>
            <a:ext cx="8207375" cy="4021138"/>
            <a:chOff x="249" y="1441"/>
            <a:chExt cx="5171" cy="2533"/>
          </a:xfrm>
        </p:grpSpPr>
        <p:grpSp>
          <p:nvGrpSpPr>
            <p:cNvPr id="20483" name="مجموعة 27"/>
            <p:cNvGrpSpPr>
              <a:grpSpLocks/>
            </p:cNvGrpSpPr>
            <p:nvPr/>
          </p:nvGrpSpPr>
          <p:grpSpPr bwMode="auto">
            <a:xfrm>
              <a:off x="249" y="1441"/>
              <a:ext cx="5171" cy="2533"/>
              <a:chOff x="189805" y="2071678"/>
              <a:chExt cx="8668475" cy="4020690"/>
            </a:xfrm>
          </p:grpSpPr>
          <p:sp>
            <p:nvSpPr>
              <p:cNvPr id="17" name="مخطط انسيابي: معالجة متعاقبة 16"/>
              <p:cNvSpPr/>
              <p:nvPr/>
            </p:nvSpPr>
            <p:spPr>
              <a:xfrm>
                <a:off x="285720" y="2071678"/>
                <a:ext cx="8572560" cy="3929090"/>
              </a:xfrm>
              <a:prstGeom prst="flowChartAlternateProcess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8" name="نجمة ذات 32 نقطة 17"/>
              <p:cNvSpPr/>
              <p:nvPr/>
            </p:nvSpPr>
            <p:spPr>
              <a:xfrm rot="606990">
                <a:off x="189805" y="3849480"/>
                <a:ext cx="918825" cy="2242888"/>
              </a:xfrm>
              <a:prstGeom prst="star32">
                <a:avLst>
                  <a:gd name="adj" fmla="val 3201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0484" name="عنوان 1"/>
            <p:cNvSpPr txBox="1">
              <a:spLocks/>
            </p:cNvSpPr>
            <p:nvPr/>
          </p:nvSpPr>
          <p:spPr bwMode="auto">
            <a:xfrm>
              <a:off x="559" y="1990"/>
              <a:ext cx="4797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EG" sz="4000" b="1">
                  <a:solidFill>
                    <a:schemeClr val="bg1"/>
                  </a:solidFill>
                </a:rPr>
                <a:t>س4: للوالدين حق عليك في حياتهما وبعد مماتهما، اذكر أربعة من هذه الحقوق.</a:t>
              </a:r>
            </a:p>
          </p:txBody>
        </p:sp>
      </p:grpSp>
    </p:spTree>
  </p:cSld>
  <p:clrMapOvr>
    <a:masterClrMapping/>
  </p:clrMapOvr>
  <p:transition>
    <p:wheel spokes="8"/>
    <p:sndAc>
      <p:stSnd>
        <p:snd r:embed="rId3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لوالدين حق عل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1274763" y="2428875"/>
            <a:ext cx="6594475" cy="2000250"/>
            <a:chOff x="49256" y="4783354"/>
            <a:chExt cx="5442224" cy="3792190"/>
          </a:xfrm>
        </p:grpSpPr>
        <p:grpSp>
          <p:nvGrpSpPr>
            <p:cNvPr id="3075" name="مجموعة 5"/>
            <p:cNvGrpSpPr>
              <a:grpSpLocks/>
            </p:cNvGrpSpPr>
            <p:nvPr/>
          </p:nvGrpSpPr>
          <p:grpSpPr bwMode="auto">
            <a:xfrm>
              <a:off x="49256" y="4783354"/>
              <a:ext cx="5442224" cy="3792190"/>
              <a:chOff x="49256" y="4783354"/>
              <a:chExt cx="5442224" cy="3792190"/>
            </a:xfrm>
          </p:grpSpPr>
          <p:sp>
            <p:nvSpPr>
              <p:cNvPr id="22" name="مستطيل مستدير الزوايا 21"/>
              <p:cNvSpPr/>
              <p:nvPr/>
            </p:nvSpPr>
            <p:spPr>
              <a:xfrm>
                <a:off x="448841" y="5072283"/>
                <a:ext cx="4643053" cy="3214332"/>
              </a:xfrm>
              <a:prstGeom prst="round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  <p:pic>
            <p:nvPicPr>
              <p:cNvPr id="3078" name="صورة 22" descr="0089.WM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256" y="4783354"/>
                <a:ext cx="5442224" cy="379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6" name="مربع نص 20"/>
            <p:cNvSpPr txBox="1">
              <a:spLocks noChangeArrowheads="1"/>
            </p:cNvSpPr>
            <p:nvPr/>
          </p:nvSpPr>
          <p:spPr bwMode="auto">
            <a:xfrm>
              <a:off x="234675" y="5057969"/>
              <a:ext cx="4892283" cy="297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9600" b="1">
                  <a:solidFill>
                    <a:srgbClr val="FF0000"/>
                  </a:solidFill>
                </a:rPr>
                <a:t>أسئلة عامة </a:t>
              </a:r>
              <a:endParaRPr lang="ar-EG" sz="9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سئلة ع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1" name="Group 47"/>
          <p:cNvGraphicFramePr>
            <a:graphicFrameLocks noGrp="1"/>
          </p:cNvGraphicFramePr>
          <p:nvPr/>
        </p:nvGraphicFramePr>
        <p:xfrm>
          <a:off x="571443" y="500063"/>
          <a:ext cx="8143932" cy="5643602"/>
        </p:xfrm>
        <a:graphic>
          <a:graphicData uri="http://schemas.openxmlformats.org/drawingml/2006/table">
            <a:tbl>
              <a:tblPr rtl="1"/>
              <a:tblGrid>
                <a:gridCol w="4104690"/>
                <a:gridCol w="4039242"/>
              </a:tblGrid>
              <a:tr h="12906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8822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08822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822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08822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37113" y="2143125"/>
            <a:ext cx="352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طاعتهما والإحسان إليهما</a:t>
            </a:r>
            <a:endParaRPr 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38" y="2130425"/>
            <a:ext cx="179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الدعاء لهما </a:t>
            </a:r>
            <a:endParaRPr lang="en-US" sz="32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4038" y="3071813"/>
            <a:ext cx="208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تنفيذ أوامرهما</a:t>
            </a:r>
            <a:endParaRPr lang="en-US" sz="3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25" y="313055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تنفيذ وصاياهما</a:t>
            </a:r>
            <a:endParaRPr lang="en-US" sz="32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3063" y="4286250"/>
            <a:ext cx="202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الصدقة عنهما</a:t>
            </a:r>
            <a:endParaRPr lang="en-US" sz="32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22925" y="5345113"/>
            <a:ext cx="209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عدم احتقارهما</a:t>
            </a:r>
            <a:endParaRPr lang="en-US" sz="32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1625" y="5357813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200" b="1"/>
              <a:t>زيارة صديقهما</a:t>
            </a:r>
            <a:endParaRPr lang="en-US" sz="3200"/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4714875" y="857250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من حقوقهما في حياتهما</a:t>
            </a:r>
          </a:p>
        </p:txBody>
      </p:sp>
      <p:sp>
        <p:nvSpPr>
          <p:cNvPr id="21534" name="مربع نص 21"/>
          <p:cNvSpPr txBox="1">
            <a:spLocks noChangeArrowheads="1"/>
          </p:cNvSpPr>
          <p:nvPr/>
        </p:nvSpPr>
        <p:spPr bwMode="auto">
          <a:xfrm>
            <a:off x="3643313" y="3929063"/>
            <a:ext cx="507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/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571500" y="85407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من حقوقهما بعد مماتهما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4786313" y="4143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/>
              <a:t>عدم رفع الصوت عليهما</a:t>
            </a:r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حقوقهما في حيات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طاعتهما والإحسان إلي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نفيذ أوامر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دم رفع الصوت علي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عدم احتقار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من حقوقهما بعد ممات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دعاء ل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تنفيذ وصايا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صدقة عن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زيارة صديق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21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57250" y="1589088"/>
            <a:ext cx="7429500" cy="3679825"/>
            <a:chOff x="567" y="1200"/>
            <a:chExt cx="4680" cy="2925"/>
          </a:xfrm>
        </p:grpSpPr>
        <p:pic>
          <p:nvPicPr>
            <p:cNvPr id="13" name="صورة 12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" y="1200"/>
              <a:ext cx="4680" cy="29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22532" name="عنوان 1"/>
            <p:cNvSpPr txBox="1">
              <a:spLocks/>
            </p:cNvSpPr>
            <p:nvPr/>
          </p:nvSpPr>
          <p:spPr bwMode="auto">
            <a:xfrm>
              <a:off x="1170" y="1950"/>
              <a:ext cx="385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ar-EG" sz="3200"/>
            </a:p>
            <a:p>
              <a:pPr algn="ctr" rtl="1"/>
              <a:r>
                <a:rPr lang="ar-EG" sz="4400" b="1"/>
                <a:t>س</a:t>
              </a:r>
              <a:r>
                <a:rPr lang="ar-SA" sz="4400" b="1"/>
                <a:t>5</a:t>
              </a:r>
              <a:r>
                <a:rPr lang="ar-EG" sz="4400" b="1"/>
                <a:t>: أيهما يقدم على الآخر: الجهاد في سبيل الله أم بر الوالدين، ولماذا؟</a:t>
              </a:r>
              <a:endParaRPr lang="en-US" sz="4400" b="1"/>
            </a:p>
            <a:p>
              <a:pPr algn="ctr" rtl="1"/>
              <a:endParaRPr lang="en-US" sz="4400" b="1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يهما يقدم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857250" y="1965325"/>
            <a:ext cx="7429500" cy="2928938"/>
            <a:chOff x="857223" y="1964521"/>
            <a:chExt cx="7429552" cy="2928958"/>
          </a:xfrm>
        </p:grpSpPr>
        <p:pic>
          <p:nvPicPr>
            <p:cNvPr id="2" name="صورة 1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3" y="1964521"/>
              <a:ext cx="7429552" cy="29289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23556" name="عنوان 1"/>
            <p:cNvSpPr txBox="1">
              <a:spLocks/>
            </p:cNvSpPr>
            <p:nvPr/>
          </p:nvSpPr>
          <p:spPr bwMode="auto">
            <a:xfrm>
              <a:off x="1928796" y="2963865"/>
              <a:ext cx="5715059" cy="139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SA" sz="3600" b="1">
                  <a:solidFill>
                    <a:srgbClr val="002060"/>
                  </a:solidFill>
                </a:rPr>
                <a:t>يقدم بر الوالدين على جهاد الطلب، لأن في حال السلم يكون بر الوالدين أولى من غيره.</a:t>
              </a:r>
              <a:endParaRPr lang="en-US" sz="36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قدم بر الوال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0011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50" y="1589088"/>
            <a:ext cx="7429500" cy="367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عنوان 1"/>
          <p:cNvSpPr txBox="1">
            <a:spLocks/>
          </p:cNvSpPr>
          <p:nvPr/>
        </p:nvSpPr>
        <p:spPr bwMode="auto">
          <a:xfrm>
            <a:off x="1958975" y="2357438"/>
            <a:ext cx="6115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ar-EG" sz="3200"/>
          </a:p>
          <a:p>
            <a:pPr algn="ctr" rtl="1"/>
            <a:r>
              <a:rPr lang="ar-EG" sz="4400" b="1"/>
              <a:t>س6: ما العاقبة التي يجنيها من عَقَّ والديه؟</a:t>
            </a:r>
          </a:p>
          <a:p>
            <a:pPr algn="ctr" rtl="1"/>
            <a:endParaRPr lang="en-US" sz="4400" b="1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العاقبة الت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785813" y="2071688"/>
            <a:ext cx="7429500" cy="2928937"/>
            <a:chOff x="785786" y="2071678"/>
            <a:chExt cx="7429552" cy="2928958"/>
          </a:xfrm>
        </p:grpSpPr>
        <p:pic>
          <p:nvPicPr>
            <p:cNvPr id="3" name="صورة 2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86" y="2071678"/>
              <a:ext cx="7429552" cy="29289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25604" name="عنوان 1"/>
            <p:cNvSpPr txBox="1">
              <a:spLocks/>
            </p:cNvSpPr>
            <p:nvPr/>
          </p:nvSpPr>
          <p:spPr bwMode="auto">
            <a:xfrm>
              <a:off x="1500166" y="3106735"/>
              <a:ext cx="6610396" cy="139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SA" sz="3600" b="1">
                  <a:solidFill>
                    <a:srgbClr val="002060"/>
                  </a:solidFill>
                </a:rPr>
                <a:t>في الدنيا يجني عقوق أبنائه من بعده، وفي الآخرة غضب الله عليه.</a:t>
              </a:r>
              <a:endParaRPr lang="en-US" sz="36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ي الدنيا يج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0011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50" y="1589088"/>
            <a:ext cx="7429500" cy="367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عنوان 1"/>
          <p:cNvSpPr txBox="1">
            <a:spLocks/>
          </p:cNvSpPr>
          <p:nvPr/>
        </p:nvSpPr>
        <p:spPr bwMode="auto">
          <a:xfrm>
            <a:off x="1714500" y="2357438"/>
            <a:ext cx="62563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ar-EG" sz="3200"/>
          </a:p>
          <a:p>
            <a:pPr algn="ctr" rtl="1"/>
            <a:r>
              <a:rPr lang="ar-EG" sz="4400" b="1"/>
              <a:t>س7: أوصى الرسول صلى الله عليه وسلم عقبة بن عامر بثلاث وصايا، اذكرها.</a:t>
            </a:r>
          </a:p>
          <a:p>
            <a:pPr algn="ctr" rtl="1"/>
            <a:endParaRPr lang="en-US" sz="4400" b="1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وصى الرس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785813" y="2071688"/>
            <a:ext cx="7500937" cy="2928937"/>
            <a:chOff x="785786" y="2071678"/>
            <a:chExt cx="7500990" cy="2928958"/>
          </a:xfrm>
        </p:grpSpPr>
        <p:pic>
          <p:nvPicPr>
            <p:cNvPr id="3" name="صورة 2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86" y="2071678"/>
              <a:ext cx="7429552" cy="29289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27652" name="عنوان 1"/>
            <p:cNvSpPr txBox="1">
              <a:spLocks/>
            </p:cNvSpPr>
            <p:nvPr/>
          </p:nvSpPr>
          <p:spPr bwMode="auto">
            <a:xfrm>
              <a:off x="1285852" y="3000369"/>
              <a:ext cx="7000924" cy="139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SA" sz="3600" b="1">
                  <a:solidFill>
                    <a:srgbClr val="002060"/>
                  </a:solidFill>
                </a:rPr>
                <a:t>أوصاه بصلة من قطعه من أرحامه، وإعطاء من حرمه، والعفو عمن ظلمه.</a:t>
              </a:r>
              <a:endParaRPr lang="en-US" sz="36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وصاه ب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0011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50" y="1941513"/>
            <a:ext cx="7429500" cy="2974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928813" y="2786063"/>
            <a:ext cx="5572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5400" b="1">
                <a:solidFill>
                  <a:srgbClr val="C00000"/>
                </a:solidFill>
              </a:rPr>
              <a:t>ماذا تعلمت في هذه الوحدة؟</a:t>
            </a:r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تعلمت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00119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85813" y="2071688"/>
            <a:ext cx="7429500" cy="2928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9700" name="عنوان 1"/>
          <p:cNvSpPr txBox="1">
            <a:spLocks/>
          </p:cNvSpPr>
          <p:nvPr/>
        </p:nvSpPr>
        <p:spPr bwMode="auto">
          <a:xfrm>
            <a:off x="890588" y="2963863"/>
            <a:ext cx="71818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>
              <a:buFont typeface="Arial" pitchFamily="34" charset="0"/>
              <a:buChar char="•"/>
            </a:pPr>
            <a:r>
              <a:rPr lang="ar-EG" sz="3600" b="1"/>
              <a:t> أن أحرص على صلة الرحم.</a:t>
            </a:r>
            <a:endParaRPr lang="en-US" sz="3600"/>
          </a:p>
          <a:p>
            <a:pPr algn="r" rtl="1">
              <a:buFont typeface="Arial" pitchFamily="34" charset="0"/>
              <a:buChar char="•"/>
            </a:pPr>
            <a:r>
              <a:rPr lang="ar-EG" sz="3600" b="1"/>
              <a:t> أن أصل رحمي بالوسائل الممكنة.</a:t>
            </a:r>
            <a:endParaRPr lang="en-US" sz="3600"/>
          </a:p>
          <a:p>
            <a:pPr algn="r" rtl="1">
              <a:buFont typeface="Arial" pitchFamily="34" charset="0"/>
              <a:buChar char="•"/>
            </a:pPr>
            <a:r>
              <a:rPr lang="ar-EG" sz="3600" b="1"/>
              <a:t> أبر والدي وأحسن صحبتهم.</a:t>
            </a:r>
            <a:endParaRPr lang="en-US" sz="3600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 أحرص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ن أصل رحمي بالوسائ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بر والدي وأحس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57250" y="1814513"/>
            <a:ext cx="7429500" cy="3228975"/>
            <a:chOff x="567" y="1344"/>
            <a:chExt cx="4680" cy="2925"/>
          </a:xfrm>
        </p:grpSpPr>
        <p:pic>
          <p:nvPicPr>
            <p:cNvPr id="13" name="صورة 12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" y="1344"/>
              <a:ext cx="4680" cy="29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30724" name="عنوان 1"/>
            <p:cNvSpPr txBox="1">
              <a:spLocks/>
            </p:cNvSpPr>
            <p:nvPr/>
          </p:nvSpPr>
          <p:spPr bwMode="auto">
            <a:xfrm>
              <a:off x="1234" y="2326"/>
              <a:ext cx="385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EG" sz="4400" b="1"/>
                <a:t>بعد أن درست هذه الوحدة وتعلمت ما في أحاديثها من فوائد وآداب، ماذا تنوي أن تعمل؟</a:t>
              </a:r>
            </a:p>
            <a:p>
              <a:pPr algn="ctr" rtl="1"/>
              <a:endParaRPr lang="en-US" sz="4400" b="1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عد أن درست هذ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4"/>
          <p:cNvGrpSpPr>
            <a:grpSpLocks/>
          </p:cNvGrpSpPr>
          <p:nvPr/>
        </p:nvGrpSpPr>
        <p:grpSpPr bwMode="auto">
          <a:xfrm>
            <a:off x="465138" y="1928813"/>
            <a:ext cx="8213725" cy="3000375"/>
            <a:chOff x="500066" y="2143115"/>
            <a:chExt cx="8215338" cy="3000396"/>
          </a:xfrm>
        </p:grpSpPr>
        <p:sp>
          <p:nvSpPr>
            <p:cNvPr id="13" name="مخطط انسيابي: بيانات مخزّنة 12"/>
            <p:cNvSpPr>
              <a:spLocks noChangeArrowheads="1"/>
            </p:cNvSpPr>
            <p:nvPr/>
          </p:nvSpPr>
          <p:spPr bwMode="auto">
            <a:xfrm rot="10800000">
              <a:off x="500066" y="2143115"/>
              <a:ext cx="8215338" cy="3000396"/>
            </a:xfrm>
            <a:prstGeom prst="flowChartOnlineStorage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4100" name="عنوان 1"/>
            <p:cNvSpPr txBox="1">
              <a:spLocks/>
            </p:cNvSpPr>
            <p:nvPr/>
          </p:nvSpPr>
          <p:spPr bwMode="auto">
            <a:xfrm>
              <a:off x="1276352" y="2552691"/>
              <a:ext cx="6938986" cy="221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ar-EG" sz="5400" b="1"/>
                <a:t>س1: وضّح ما وعد الله به واصلَ الرّحم في الدنيا والآخرة.</a:t>
              </a:r>
              <a:endParaRPr lang="en-US" sz="5400" b="1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ضّح ما و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506413" y="1714500"/>
            <a:ext cx="8131175" cy="3429000"/>
            <a:chOff x="785786" y="2071678"/>
            <a:chExt cx="7429911" cy="2928958"/>
          </a:xfrm>
        </p:grpSpPr>
        <p:pic>
          <p:nvPicPr>
            <p:cNvPr id="3" name="صورة 2" descr="00119.W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86" y="2071678"/>
              <a:ext cx="7429911" cy="29289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31748" name="عنوان 1"/>
            <p:cNvSpPr txBox="1">
              <a:spLocks/>
            </p:cNvSpPr>
            <p:nvPr/>
          </p:nvSpPr>
          <p:spPr bwMode="auto">
            <a:xfrm>
              <a:off x="1563280" y="2956057"/>
              <a:ext cx="6463847" cy="139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EG" sz="4400" b="1"/>
                <a:t>أن أنفذ ما جاء بها من وصايا  وأصل رحمي وأحسن لوالدي.</a:t>
              </a:r>
              <a:endParaRPr lang="en-US" sz="4400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 أنفذ ما ج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"/>
          <p:cNvGrpSpPr>
            <a:grpSpLocks/>
          </p:cNvGrpSpPr>
          <p:nvPr/>
        </p:nvGrpSpPr>
        <p:grpSpPr bwMode="auto">
          <a:xfrm>
            <a:off x="500063" y="1500188"/>
            <a:ext cx="8215312" cy="4143375"/>
            <a:chOff x="500066" y="2143115"/>
            <a:chExt cx="8215338" cy="3000396"/>
          </a:xfrm>
        </p:grpSpPr>
        <p:sp>
          <p:nvSpPr>
            <p:cNvPr id="4" name="مخطط انسيابي: بيانات مخزّنة 3"/>
            <p:cNvSpPr/>
            <p:nvPr/>
          </p:nvSpPr>
          <p:spPr>
            <a:xfrm rot="10800000">
              <a:off x="500066" y="2143115"/>
              <a:ext cx="8215338" cy="3000396"/>
            </a:xfrm>
            <a:prstGeom prst="flowChartOnlineStorag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schemeClr val="tx1"/>
                </a:solidFill>
              </a:endParaRPr>
            </a:p>
          </p:txBody>
        </p:sp>
        <p:sp>
          <p:nvSpPr>
            <p:cNvPr id="5124" name="عنوان 1"/>
            <p:cNvSpPr txBox="1">
              <a:spLocks/>
            </p:cNvSpPr>
            <p:nvPr/>
          </p:nvSpPr>
          <p:spPr bwMode="auto">
            <a:xfrm>
              <a:off x="2357447" y="2401769"/>
              <a:ext cx="5724543" cy="24279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5400" b="1" dirty="0"/>
                <a:t>يوسع له في رزقه، ويبارك له في أجله في الدنيا، ويغفر له في الآخرة.</a:t>
              </a:r>
              <a:endParaRPr lang="en-US" sz="5400" dirty="0"/>
            </a:p>
          </p:txBody>
        </p:sp>
      </p:grp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وسع له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642938" y="1857375"/>
            <a:ext cx="7929562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algn="ctr" rtl="1">
              <a:defRPr/>
            </a:pPr>
            <a:r>
              <a:rPr lang="ar-SA" sz="4000" b="1" dirty="0"/>
              <a:t>أ- </a:t>
            </a:r>
            <a:r>
              <a:rPr lang="ar-EG" sz="4000" b="1" dirty="0"/>
              <a:t>معنى (يبسط) في قوله صلى الله عليه </a:t>
            </a:r>
            <a:r>
              <a:rPr lang="ar-EG" sz="4000" b="1" dirty="0" err="1"/>
              <a:t>وسلم: </a:t>
            </a:r>
            <a:r>
              <a:rPr lang="ar-EG" sz="4000" b="1" dirty="0"/>
              <a:t>(من أحبَّ أن يبسط له في رزقه</a:t>
            </a:r>
            <a:r>
              <a:rPr lang="ar-EG" sz="4000" b="1" dirty="0" err="1"/>
              <a:t>):</a:t>
            </a:r>
            <a:endParaRPr lang="en-US" sz="4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ينزل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يصعد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يوسع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يشكر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7524750" y="486886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ختر 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عن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نز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يص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يوس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يش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algn="ctr" rtl="1">
              <a:defRPr/>
            </a:pPr>
            <a:r>
              <a:rPr lang="ar-SA" sz="4000" b="1" dirty="0"/>
              <a:t>ب- </a:t>
            </a:r>
            <a:r>
              <a:rPr lang="ar-EG" sz="4000" b="1" dirty="0"/>
              <a:t>معنى (ينسأ) في قوله صلى الله وعليه وسلم: </a:t>
            </a:r>
            <a:r>
              <a:rPr lang="ar-EG" sz="4000" b="1" dirty="0"/>
              <a:t>(</a:t>
            </a:r>
            <a:r>
              <a:rPr lang="ar-EG" sz="4000" b="1" dirty="0"/>
              <a:t>وينسأ له في </a:t>
            </a:r>
            <a:r>
              <a:rPr lang="ar-EG" sz="4000" b="1" dirty="0"/>
              <a:t>أجله):</a:t>
            </a:r>
            <a:endParaRPr lang="ar-EG" sz="4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r" rtl="1">
              <a:defRPr/>
            </a:pPr>
            <a:endParaRPr lang="ar-EG" sz="4400" b="1" dirty="0"/>
          </a:p>
        </p:txBody>
      </p:sp>
      <p:sp>
        <p:nvSpPr>
          <p:cNvPr id="12" name="شكل بيضاوي 11"/>
          <p:cNvSpPr/>
          <p:nvPr/>
        </p:nvSpPr>
        <p:spPr>
          <a:xfrm>
            <a:off x="7424738" y="3565525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6072188" y="3506788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 rtl="1"/>
            <a:r>
              <a:rPr lang="ar-EG" sz="4000" b="1">
                <a:solidFill>
                  <a:srgbClr val="CC0066"/>
                </a:solidFill>
              </a:rPr>
              <a:t>1- يؤخر.  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500688" y="421481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 rtl="1"/>
            <a:r>
              <a:rPr lang="ar-EG" sz="4000" b="1">
                <a:solidFill>
                  <a:srgbClr val="CC0066"/>
                </a:solidFill>
              </a:rPr>
              <a:t>2- يُعَجَّل.         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5786438" y="4857750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 rtl="1"/>
            <a:r>
              <a:rPr lang="ar-EG" sz="4000" b="1">
                <a:solidFill>
                  <a:srgbClr val="CC0066"/>
                </a:solidFill>
              </a:rPr>
              <a:t>3- ينسى.       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5715000" y="5516563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 rtl="1"/>
            <a:r>
              <a:rPr lang="ar-EG" sz="4000" b="1">
                <a:solidFill>
                  <a:srgbClr val="CC0066"/>
                </a:solidFill>
              </a:rPr>
              <a:t>4- يتذكر.</a:t>
            </a:r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عنى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ؤخ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ع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ينس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يتذ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  <p:bldP spid="8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algn="ctr" rtl="1">
              <a:defRPr/>
            </a:pPr>
            <a:r>
              <a:rPr lang="ar-EG" sz="4000" b="1" dirty="0"/>
              <a:t>ج- المراد بالأجل في قوله صلى الله عليه وسلم: </a:t>
            </a:r>
            <a:r>
              <a:rPr lang="ar-EG" sz="4000" b="1" dirty="0"/>
              <a:t>(</a:t>
            </a:r>
            <a:r>
              <a:rPr lang="ar-EG" sz="4000" b="1" dirty="0"/>
              <a:t>وينسأ له في </a:t>
            </a:r>
            <a:r>
              <a:rPr lang="ar-EG" sz="4000" b="1" dirty="0"/>
              <a:t>أجله):</a:t>
            </a:r>
            <a:endParaRPr lang="ar-EG" sz="4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القيامة.     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العمر.      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القدر.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العمل.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500938" y="421481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راد بالأ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قي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ع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قد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عم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algn="ctr" rtl="1">
              <a:defRPr/>
            </a:pPr>
            <a:r>
              <a:rPr lang="ar-EG" sz="4000" b="1" dirty="0"/>
              <a:t>د- المراد بالرحم في قوله صلى الله عليه وسلم: </a:t>
            </a:r>
            <a:r>
              <a:rPr lang="ar-EG" sz="4000" b="1" dirty="0"/>
              <a:t>(</a:t>
            </a:r>
            <a:r>
              <a:rPr lang="ar-EG" sz="4000" b="1" dirty="0"/>
              <a:t>فليصلْ رحمّه</a:t>
            </a:r>
            <a:r>
              <a:rPr lang="ar-EG" sz="4000" b="1" dirty="0"/>
              <a:t>):</a:t>
            </a:r>
            <a:endParaRPr lang="ar-EG" sz="4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الرحمة.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المودّة.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الأقارب.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العبادة.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524750" y="4868863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راد ب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رح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ودّ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قار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عبا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0"/>
          <p:cNvGrpSpPr>
            <a:grpSpLocks/>
          </p:cNvGrpSpPr>
          <p:nvPr/>
        </p:nvGrpSpPr>
        <p:grpSpPr bwMode="auto">
          <a:xfrm>
            <a:off x="323850" y="331788"/>
            <a:ext cx="8496300" cy="6381750"/>
            <a:chOff x="204" y="371"/>
            <a:chExt cx="5352" cy="2826"/>
          </a:xfrm>
        </p:grpSpPr>
        <p:sp>
          <p:nvSpPr>
            <p:cNvPr id="13" name="مستطيل مستدير الزوايا 12"/>
            <p:cNvSpPr>
              <a:spLocks noChangeArrowheads="1"/>
            </p:cNvSpPr>
            <p:nvPr/>
          </p:nvSpPr>
          <p:spPr bwMode="auto">
            <a:xfrm rot="10800000">
              <a:off x="204" y="371"/>
              <a:ext cx="5352" cy="2826"/>
            </a:xfrm>
            <a:prstGeom prst="roundRect">
              <a:avLst/>
            </a:prstGeom>
            <a:solidFill>
              <a:srgbClr val="9BBB59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+mn-lt"/>
                <a:cs typeface="+mn-cs"/>
              </a:endParaRPr>
            </a:p>
          </p:txBody>
        </p:sp>
        <p:sp>
          <p:nvSpPr>
            <p:cNvPr id="17425" name="عنوان 1"/>
            <p:cNvSpPr txBox="1">
              <a:spLocks/>
            </p:cNvSpPr>
            <p:nvPr/>
          </p:nvSpPr>
          <p:spPr bwMode="auto">
            <a:xfrm>
              <a:off x="612" y="435"/>
              <a:ext cx="4590" cy="5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EG" sz="4400" b="1" dirty="0">
                  <a:solidFill>
                    <a:srgbClr val="C00000"/>
                  </a:solidFill>
                </a:rPr>
                <a:t>س2: اختر الإجابة الصحيحة فيما يلي: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426" name="عنوان 1"/>
          <p:cNvSpPr txBox="1">
            <a:spLocks/>
          </p:cNvSpPr>
          <p:nvPr/>
        </p:nvSpPr>
        <p:spPr bwMode="auto">
          <a:xfrm>
            <a:off x="1000125" y="1857375"/>
            <a:ext cx="7286625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 algn="ctr" rtl="1">
              <a:defRPr/>
            </a:pPr>
            <a:r>
              <a:rPr lang="ar-EG" sz="4000" b="1" dirty="0">
                <a:solidFill>
                  <a:schemeClr val="tx1"/>
                </a:solidFill>
              </a:rPr>
              <a:t>هـ - الأولى بالصلة ممن يأتي: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 bwMode="auto">
          <a:xfrm>
            <a:off x="928688" y="3500438"/>
            <a:ext cx="7620000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1- الأم.         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2- الأب. 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3- العم.  </a:t>
            </a:r>
          </a:p>
          <a:p>
            <a:pPr lvl="1" algn="r" rtl="1">
              <a:defRPr/>
            </a:pPr>
            <a:r>
              <a:rPr lang="ar-EG" sz="4000" b="1" dirty="0">
                <a:solidFill>
                  <a:srgbClr val="CC0066"/>
                </a:solidFill>
              </a:rPr>
              <a:t>4- الخالة. 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496175" y="3565525"/>
            <a:ext cx="647700" cy="720725"/>
          </a:xfrm>
          <a:prstGeom prst="ellipse">
            <a:avLst/>
          </a:prstGeom>
          <a:noFill/>
          <a:ln w="57150">
            <a:solidFill>
              <a:srgbClr val="6610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Windows Feed Discover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ولى بال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ع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خ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1" grpId="0" build="allAtOnce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9977</TotalTime>
  <Words>679</Words>
  <Application>Microsoft Office PowerPoint</Application>
  <PresentationFormat>عرض على الشاشة (3:4)‏</PresentationFormat>
  <Paragraphs>109</Paragraphs>
  <Slides>30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حديث1ث</dc:title>
  <dc:subject>أسئلة عامة</dc:subject>
  <dc:creator>أ/ بندر الحازمي</dc:creator>
  <cp:keywords>حقيبة انجاز المعلم والمعلمة</cp:keywords>
  <cp:lastModifiedBy>why not</cp:lastModifiedBy>
  <cp:revision>1058</cp:revision>
  <dcterms:created xsi:type="dcterms:W3CDTF">2010-03-27T04:53:08Z</dcterms:created>
  <dcterms:modified xsi:type="dcterms:W3CDTF">2015-12-06T13:01:13Z</dcterms:modified>
</cp:coreProperties>
</file>