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80" r:id="rId2"/>
    <p:sldId id="263" r:id="rId3"/>
    <p:sldId id="256" r:id="rId4"/>
    <p:sldId id="265" r:id="rId5"/>
    <p:sldId id="264" r:id="rId6"/>
    <p:sldId id="269" r:id="rId7"/>
    <p:sldId id="270" r:id="rId8"/>
    <p:sldId id="271" r:id="rId9"/>
    <p:sldId id="272" r:id="rId10"/>
    <p:sldId id="273" r:id="rId11"/>
    <p:sldId id="281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هبه سامى" initials="هبه" lastIdx="1" clrIdx="0">
    <p:extLst>
      <p:ext uri="{19B8F6BF-5375-455C-9EA6-DF929625EA0E}">
        <p15:presenceInfo xmlns:p15="http://schemas.microsoft.com/office/powerpoint/2012/main" userId="4042a3af2cdb13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C3475C-3FBF-40E6-8C5A-1D0D8C218C04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D30815-6B44-46FA-9526-9B1261AEF8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8348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30815-6B44-46FA-9526-9B1261AEF847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001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30815-6B44-46FA-9526-9B1261AEF847}" type="slidenum">
              <a:rPr lang="ar-EG" smtClean="0">
                <a:solidFill>
                  <a:prstClr val="black"/>
                </a:solidFill>
              </a:rPr>
              <a:pPr/>
              <a:t>10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1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30815-6B44-46FA-9526-9B1261AEF847}" type="slidenum">
              <a:rPr lang="ar-EG" smtClean="0">
                <a:solidFill>
                  <a:prstClr val="black"/>
                </a:solidFill>
              </a:rPr>
              <a:pPr/>
              <a:t>14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1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D624-66E9-4893-90E7-4062DC2F47F1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DEA-0BCE-48EE-8652-9448BCE5F3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5255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D624-66E9-4893-90E7-4062DC2F47F1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DEA-0BCE-48EE-8652-9448BCE5F3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138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D624-66E9-4893-90E7-4062DC2F47F1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DEA-0BCE-48EE-8652-9448BCE5F3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323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D624-66E9-4893-90E7-4062DC2F47F1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DEA-0BCE-48EE-8652-9448BCE5F3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072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D624-66E9-4893-90E7-4062DC2F47F1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DEA-0BCE-48EE-8652-9448BCE5F3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5135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D624-66E9-4893-90E7-4062DC2F47F1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DEA-0BCE-48EE-8652-9448BCE5F3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0409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D624-66E9-4893-90E7-4062DC2F47F1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DEA-0BCE-48EE-8652-9448BCE5F3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7062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D624-66E9-4893-90E7-4062DC2F47F1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DEA-0BCE-48EE-8652-9448BCE5F3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766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D624-66E9-4893-90E7-4062DC2F47F1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DEA-0BCE-48EE-8652-9448BCE5F3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463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D624-66E9-4893-90E7-4062DC2F47F1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DEA-0BCE-48EE-8652-9448BCE5F3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459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D624-66E9-4893-90E7-4062DC2F47F1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8DEA-0BCE-48EE-8652-9448BCE5F3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7727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D624-66E9-4893-90E7-4062DC2F47F1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8DEA-0BCE-48EE-8652-9448BCE5F32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507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 rot="341396">
            <a:off x="2441307" y="3111407"/>
            <a:ext cx="5256599" cy="857256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n-cs"/>
              </a:rPr>
              <a:t>حرف ومهن</a:t>
            </a:r>
          </a:p>
        </p:txBody>
      </p:sp>
      <p:sp>
        <p:nvSpPr>
          <p:cNvPr id="5" name="مستطيل 4"/>
          <p:cNvSpPr/>
          <p:nvPr/>
        </p:nvSpPr>
        <p:spPr>
          <a:xfrm rot="273330">
            <a:off x="3920070" y="1680328"/>
            <a:ext cx="2746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24603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187624" y="476671"/>
            <a:ext cx="5400600" cy="5544617"/>
          </a:xfrm>
          <a:prstGeom prst="wedgeRoundRectCallout">
            <a:avLst>
              <a:gd name="adj1" fmla="val 74602"/>
              <a:gd name="adj2" fmla="val 843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066" y="895718"/>
            <a:ext cx="540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يمر رسم الحاء بخطوتين كما يتضح أدناه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0811" y="1673860"/>
            <a:ext cx="2268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انحناء خفيف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4637" y="2955468"/>
            <a:ext cx="31323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شكل نصف دائرى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8563" y="3633352"/>
            <a:ext cx="446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الحروف ( ج، ح، خ ) تكتب بطريقة واحدة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5619" y="4653136"/>
            <a:ext cx="478054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أنتبه دائماً: الحروف السابقة ينزل جزء كبير منها تحت السطر.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0C7"/>
              </a:clrFrom>
              <a:clrTo>
                <a:srgbClr val="FFF0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91" y="2062736"/>
            <a:ext cx="795337" cy="85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6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207" y="972943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70C0"/>
                </a:solidFill>
              </a:rPr>
              <a:t>3- أعيد وأرسم الحروف (ج) منفردة ومتصلة: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06518"/>
              </p:ext>
            </p:extLst>
          </p:nvPr>
        </p:nvGraphicFramePr>
        <p:xfrm>
          <a:off x="899592" y="2780928"/>
          <a:ext cx="2780600" cy="2392038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62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34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ج</a:t>
                      </a:r>
                      <a:endParaRPr lang="ar-EG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جـ</a:t>
                      </a:r>
                      <a:endParaRPr lang="ar-EG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ـجـ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ـج</a:t>
                      </a:r>
                      <a:endParaRPr lang="ar-EG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9364" y="2020543"/>
            <a:ext cx="131478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أرسم  </a:t>
            </a:r>
            <a:r>
              <a:rPr lang="ar-EG" sz="3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9239" y="2091499"/>
            <a:ext cx="121539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أعيد  </a:t>
            </a:r>
            <a:r>
              <a:rPr lang="ar-EG" sz="32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71566"/>
              </p:ext>
            </p:extLst>
          </p:nvPr>
        </p:nvGraphicFramePr>
        <p:xfrm>
          <a:off x="5246693" y="2860275"/>
          <a:ext cx="2780600" cy="2392038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62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34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ج</a:t>
                      </a:r>
                      <a:endParaRPr lang="ar-E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جـ</a:t>
                      </a:r>
                      <a:endParaRPr lang="ar-E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ـجـ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ـج</a:t>
                      </a:r>
                      <a:endParaRPr lang="ar-E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54279" y="4628407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4279" y="2972223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4279" y="3836319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5651" y="4628407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5651" y="3836319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5651" y="2972223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3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7575282" y="3710659"/>
            <a:ext cx="309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ح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603254" y="4566852"/>
            <a:ext cx="309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خ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610497" y="3813052"/>
            <a:ext cx="6576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حـ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617773" y="4566851"/>
            <a:ext cx="6413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خـ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942396" y="3764091"/>
            <a:ext cx="6297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ـحـ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965679" y="4551825"/>
            <a:ext cx="584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ـخـ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285691" y="3774764"/>
            <a:ext cx="5444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ـح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348285" y="4493538"/>
            <a:ext cx="4947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ـخ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248151" y="3658502"/>
            <a:ext cx="2990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ج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201074" y="4397827"/>
            <a:ext cx="309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ج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347200" y="3658501"/>
            <a:ext cx="5080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جـ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347200" y="4493537"/>
            <a:ext cx="5589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جـ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635868" y="3658499"/>
            <a:ext cx="5924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ـجـ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652222" y="4450138"/>
            <a:ext cx="5924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ـجـ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06343" y="3658500"/>
            <a:ext cx="5517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ـج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899067" y="4361269"/>
            <a:ext cx="5517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ـج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7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755576" y="404664"/>
            <a:ext cx="7704856" cy="1080120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prstClr val="white"/>
                </a:solidFill>
              </a:rPr>
              <a:t>أكتب العبارة الآتية بخط جميل، وأبدأ من السطر الأخير: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7560840" cy="36920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</a:rPr>
              <a:t>أحب الخياط الذي يحوك من القطن قميصاً ومن الصوف جبة.</a:t>
            </a:r>
            <a:endParaRPr lang="ar-EG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lnSpc>
                <a:spcPct val="300000"/>
              </a:lnSpc>
            </a:pPr>
            <a:r>
              <a:rPr lang="ar-EG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269843" y="2636912"/>
            <a:ext cx="709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أحب الخياط الذي يحوك من القطن قميصاً ومن الصوف جبة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269843" y="3429000"/>
            <a:ext cx="709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أحب الخياط الذي يحوك من القطن قميصاً ومن الصوف جبة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32406" y="4312260"/>
            <a:ext cx="709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أحب الخياط الذي يحوك من القطن قميصاً ومن الصوف جبة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68954" y="5094478"/>
            <a:ext cx="709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أحب الخياط الذي يحوك من القطن قميصاً ومن الصوف جبة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440" y="2019778"/>
            <a:ext cx="600553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 أقرأ وألاحظ كتابة الحروف الملونة: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253" y="2847433"/>
            <a:ext cx="7183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يبدأ الزار</a:t>
            </a:r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</a:t>
            </a: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</a:t>
            </a: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مله م</a:t>
            </a:r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 </a:t>
            </a: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بزو</a:t>
            </a:r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غ</a:t>
            </a: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الشمس ب</a:t>
            </a:r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</a:t>
            </a: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زم ونشاط.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205" y="4005064"/>
            <a:ext cx="743089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 ألاحظ طريقة رسم الحروف تبعًا لاتجاه الأسهم: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45" y="4832719"/>
            <a:ext cx="1219572" cy="126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09" y="5063671"/>
            <a:ext cx="735707" cy="79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84" y="4806629"/>
            <a:ext cx="1117539" cy="116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90" y="5063671"/>
            <a:ext cx="817685" cy="82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381132B-8EEC-465A-BD34-BA4385EBE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3" b="100000" l="864" r="98964">
                        <a14:foregroundMark x1="15544" y1="14806" x2="15544" y2="14806"/>
                        <a14:foregroundMark x1="25907" y1="14806" x2="25907" y2="14806"/>
                        <a14:foregroundMark x1="3109" y1="17768" x2="3109" y2="17768"/>
                        <a14:foregroundMark x1="70984" y1="80410" x2="70984" y2="80410"/>
                        <a14:foregroundMark x1="81865" y1="86105" x2="81865" y2="86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7440" y="628940"/>
            <a:ext cx="5489522" cy="891354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2937440" y="703621"/>
            <a:ext cx="54532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رسم الحروف (ع، غ) بخط النسخ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115253" y="526214"/>
            <a:ext cx="17773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ع، غ</a:t>
            </a:r>
          </a:p>
        </p:txBody>
      </p:sp>
    </p:spTree>
    <p:extLst>
      <p:ext uri="{BB962C8B-B14F-4D97-AF65-F5344CB8AC3E}">
        <p14:creationId xmlns:p14="http://schemas.microsoft.com/office/powerpoint/2010/main" val="22370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435115" y="532043"/>
            <a:ext cx="5184576" cy="5607133"/>
          </a:xfrm>
          <a:prstGeom prst="wedgeRoundRectCallout">
            <a:avLst>
              <a:gd name="adj1" fmla="val 74602"/>
              <a:gd name="adj2" fmla="val 843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908720"/>
            <a:ext cx="47525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رسم العين يمر بثلاث خطوات كما في الشكل: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2047165"/>
            <a:ext cx="2268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شكل هلال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3392810"/>
            <a:ext cx="31323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شكل نصف دائرى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0611" y="3921384"/>
            <a:ext cx="446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حرفا العين والغين يكتبان بطريقة واحدة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7667" y="4941168"/>
            <a:ext cx="47805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ينزل جزء كبير من ال (ع، غ) تحت السطر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0C7"/>
              </a:clrFrom>
              <a:clrTo>
                <a:srgbClr val="FFF0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05" y="2256684"/>
            <a:ext cx="680612" cy="11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61810" y="2392394"/>
            <a:ext cx="2268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يميل يمينًا</a:t>
            </a:r>
          </a:p>
        </p:txBody>
      </p:sp>
    </p:spTree>
    <p:extLst>
      <p:ext uri="{BB962C8B-B14F-4D97-AF65-F5344CB8AC3E}">
        <p14:creationId xmlns:p14="http://schemas.microsoft.com/office/powerpoint/2010/main" val="42928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207" y="939880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 أعيد وأرسم الحروف (ع، غ) منفردة ومتصلة: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01555"/>
              </p:ext>
            </p:extLst>
          </p:nvPr>
        </p:nvGraphicFramePr>
        <p:xfrm>
          <a:off x="899592" y="2780928"/>
          <a:ext cx="2780600" cy="239203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62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34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ع</a:t>
                      </a:r>
                      <a:endParaRPr lang="ar-E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غـ</a:t>
                      </a:r>
                      <a:endParaRPr lang="ar-E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ـعـ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ـغ</a:t>
                      </a:r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1281" y="2020543"/>
            <a:ext cx="1572867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أرسم </a:t>
            </a:r>
            <a:r>
              <a:rPr lang="ar-EG" sz="2800" b="1" dirty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 - 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2263" y="2035061"/>
            <a:ext cx="1484702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أعيد </a:t>
            </a:r>
            <a:r>
              <a:rPr lang="ar-EG" sz="2800" b="1" dirty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 - غ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04997"/>
              </p:ext>
            </p:extLst>
          </p:nvPr>
        </p:nvGraphicFramePr>
        <p:xfrm>
          <a:off x="5246693" y="2860275"/>
          <a:ext cx="2780600" cy="239203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62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34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ع</a:t>
                      </a:r>
                      <a:endParaRPr lang="ar-E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غـ</a:t>
                      </a:r>
                      <a:endParaRPr lang="ar-E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ـعـ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ـغ</a:t>
                      </a:r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54279" y="4628407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4279" y="2972223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4279" y="3836319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5651" y="4628407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5651" y="3836319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5651" y="2972223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4925651" y="4628407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1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4925651" y="3836319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2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7603254" y="4566852"/>
            <a:ext cx="309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ع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610497" y="3813052"/>
            <a:ext cx="6576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غـ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617773" y="4566851"/>
            <a:ext cx="6413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عـ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942396" y="3764091"/>
            <a:ext cx="6297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ـغـ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965679" y="4551825"/>
            <a:ext cx="584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ـعـ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285691" y="3774764"/>
            <a:ext cx="5444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ـغ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348285" y="4493538"/>
            <a:ext cx="4947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ـع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7274412" y="3764091"/>
            <a:ext cx="6576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غ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245292" y="4487250"/>
            <a:ext cx="309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ع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2252535" y="3733450"/>
            <a:ext cx="6576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غـ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2259811" y="4487249"/>
            <a:ext cx="6413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عـ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584434" y="3684489"/>
            <a:ext cx="6297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ـغـ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607717" y="4472223"/>
            <a:ext cx="584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ـعـ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927729" y="3695162"/>
            <a:ext cx="5444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ـغ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990323" y="4413936"/>
            <a:ext cx="4947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ـع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2916450" y="3684489"/>
            <a:ext cx="6576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غ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683568" y="476672"/>
            <a:ext cx="7632848" cy="1080120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prstClr val="white"/>
                </a:solidFill>
              </a:rPr>
              <a:t>أكتب العبارة الاتية بخط جميل، وأبدأ من السطر الأخير: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823" y="1844824"/>
            <a:ext cx="7560840" cy="4178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يبدأ الزارع عمله مع بزوغ الشمس بعزم ونشاط</a:t>
            </a:r>
          </a:p>
          <a:p>
            <a:pPr algn="ctr">
              <a:lnSpc>
                <a:spcPct val="250000"/>
              </a:lnSpc>
            </a:pPr>
            <a:r>
              <a:rPr lang="ar-EG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946333" y="2564904"/>
            <a:ext cx="7205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يبدأ الزارع عمله مع بزوغ الشمس بعزم ونشاط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947004" y="3499267"/>
            <a:ext cx="7205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يبدأ الزارع عمله مع بزوغ الشمس بعزم ونشاط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957911" y="4365438"/>
            <a:ext cx="7205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يبدأ الزارع عمله مع بزوغ الشمس بعزم ونشاط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45226" y="5234573"/>
            <a:ext cx="7205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يبدأ الزارع عمله مع بزوغ الشمس بعزم ونشاط</a:t>
            </a:r>
          </a:p>
        </p:txBody>
      </p:sp>
    </p:spTree>
    <p:extLst>
      <p:ext uri="{BB962C8B-B14F-4D97-AF65-F5344CB8AC3E}">
        <p14:creationId xmlns:p14="http://schemas.microsoft.com/office/powerpoint/2010/main" val="17070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6B503EE-AFA4-4998-AD88-0FCF96895A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56692"/>
            <a:ext cx="6425952" cy="55446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3645024"/>
            <a:ext cx="527382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8800" b="1" dirty="0">
                <a:ln w="0"/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الرسم الكتابي</a:t>
            </a:r>
          </a:p>
        </p:txBody>
      </p:sp>
    </p:spTree>
    <p:extLst>
      <p:ext uri="{BB962C8B-B14F-4D97-AF65-F5344CB8AC3E}">
        <p14:creationId xmlns:p14="http://schemas.microsoft.com/office/powerpoint/2010/main" val="35713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060848"/>
            <a:ext cx="6624736" cy="258532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الحروف التي ينزل جزء منها عن السطر (3)</a:t>
            </a:r>
          </a:p>
          <a:p>
            <a:pPr algn="ctr"/>
            <a:r>
              <a:rPr lang="ar-EG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(ر. ج. ع)</a:t>
            </a:r>
          </a:p>
        </p:txBody>
      </p:sp>
    </p:spTree>
    <p:extLst>
      <p:ext uri="{BB962C8B-B14F-4D97-AF65-F5344CB8AC3E}">
        <p14:creationId xmlns:p14="http://schemas.microsoft.com/office/powerpoint/2010/main" val="265385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33199" y="2349878"/>
            <a:ext cx="75668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ar-EG" sz="2800" b="1" dirty="0"/>
              <a:t>أختار القلم المناسب.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ar-EG" sz="2800" b="1" dirty="0"/>
              <a:t>أبعد الورقة عن عيني مسافة 30 سم وأجعلها مائلة إلى اليسار قليلاً.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ar-EG" sz="2800" b="1" dirty="0"/>
              <a:t>أضع القلم بين السبابة والإبهام مستنداً على الوسطى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ar-EG" sz="2800" b="1" dirty="0"/>
              <a:t>أبدأ الكتابة من أسفل الصفحة إلى أعلاها.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ar-EG" sz="2800" b="1" dirty="0"/>
              <a:t>أكتب الكلمة دون توقف حتى الانتهاء من أصولها، ثم أضع النقط والحركات.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ar-EG" sz="2800" b="1" dirty="0"/>
              <a:t>أهتم بنظافة الورقة وترتيبها.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832C83D-33DA-4526-A74C-082832BC0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68" y="465777"/>
            <a:ext cx="4179678" cy="1884101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918641" y="1063745"/>
            <a:ext cx="2882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أتذكر إرشادات الكتابة: </a:t>
            </a:r>
          </a:p>
        </p:txBody>
      </p:sp>
    </p:spTree>
    <p:extLst>
      <p:ext uri="{BB962C8B-B14F-4D97-AF65-F5344CB8AC3E}">
        <p14:creationId xmlns:p14="http://schemas.microsoft.com/office/powerpoint/2010/main" val="17672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6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8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7779" y="1875762"/>
            <a:ext cx="600553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 أقرأ وألاحظ كتابة الحروف الملونة: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137" y="2752337"/>
            <a:ext cx="7183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يستعين ال</a:t>
            </a:r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</a:t>
            </a: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اعي بالعصا في س</a:t>
            </a:r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</a:t>
            </a: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 غنمه إلى الم</a:t>
            </a:r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</a:t>
            </a:r>
            <a:r>
              <a:rPr lang="ar-EG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عى.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861048"/>
            <a:ext cx="743089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 ألاحظ طريقة رسم الحروف تبعًا لاتجاه الأسهم: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46" y="4908920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73" y="4908920"/>
            <a:ext cx="860001" cy="82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52" y="4734883"/>
            <a:ext cx="928881" cy="99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10" y="4642089"/>
            <a:ext cx="1073587" cy="118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381132B-8EEC-465A-BD34-BA4385EBEE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3" b="100000" l="864" r="98964">
                        <a14:foregroundMark x1="15544" y1="14806" x2="15544" y2="14806"/>
                        <a14:foregroundMark x1="25907" y1="14806" x2="25907" y2="14806"/>
                        <a14:foregroundMark x1="3109" y1="17768" x2="3109" y2="17768"/>
                        <a14:foregroundMark x1="70984" y1="80410" x2="70984" y2="80410"/>
                        <a14:foregroundMark x1="81865" y1="86105" x2="81865" y2="86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2176" y="670624"/>
            <a:ext cx="6005538" cy="891354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2843807" y="828001"/>
            <a:ext cx="57139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رسم الحروف (ر، ز، و ) بخط النسخ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841190" y="784507"/>
            <a:ext cx="15649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ر، ز، و</a:t>
            </a:r>
          </a:p>
        </p:txBody>
      </p:sp>
    </p:spTree>
    <p:extLst>
      <p:ext uri="{BB962C8B-B14F-4D97-AF65-F5344CB8AC3E}">
        <p14:creationId xmlns:p14="http://schemas.microsoft.com/office/powerpoint/2010/main" val="41467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47664" y="476671"/>
            <a:ext cx="5616624" cy="5699833"/>
          </a:xfrm>
          <a:prstGeom prst="wedgeRoundRectCallout">
            <a:avLst>
              <a:gd name="adj1" fmla="val 74602"/>
              <a:gd name="adj2" fmla="val 843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TextBox 4"/>
          <p:cNvSpPr txBox="1"/>
          <p:nvPr/>
        </p:nvSpPr>
        <p:spPr>
          <a:xfrm>
            <a:off x="1835696" y="608330"/>
            <a:ext cx="47525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يمر حرف الراء بثلاث خطوات كما يتضح أدناه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0C7"/>
              </a:clrFrom>
              <a:clrTo>
                <a:srgbClr val="FFF0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41" y="2120498"/>
            <a:ext cx="1143438" cy="9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8883" y="1661502"/>
            <a:ext cx="2268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كجزء الباء الآول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3691" y="2044734"/>
            <a:ext cx="2268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طرف صغير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3092420"/>
            <a:ext cx="31323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قوس ينزل تحت السطر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742" y="3620994"/>
            <a:ext cx="44644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يرسم حرف الزاى مثل الراء بزيادة نقطة أعلاه.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3691" y="4640778"/>
            <a:ext cx="47805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يمر رسم حرف الواو بخطوتين كما يلي: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0C7"/>
              </a:clrFrom>
              <a:clrTo>
                <a:srgbClr val="FFF0C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97" y="5576882"/>
            <a:ext cx="12096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11960" y="5102443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رأس الفاء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0236" y="5640926"/>
            <a:ext cx="1656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حرف الراء</a:t>
            </a:r>
          </a:p>
        </p:txBody>
      </p:sp>
    </p:spTree>
    <p:extLst>
      <p:ext uri="{BB962C8B-B14F-4D97-AF65-F5344CB8AC3E}">
        <p14:creationId xmlns:p14="http://schemas.microsoft.com/office/powerpoint/2010/main" val="279418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7" grpId="0"/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207" y="972943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70C0"/>
                </a:solidFill>
              </a:rPr>
              <a:t>3- أعيد وأرسم الحروف (ر- ز – و) منفردة ومتصلة: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73229"/>
              </p:ext>
            </p:extLst>
          </p:nvPr>
        </p:nvGraphicFramePr>
        <p:xfrm>
          <a:off x="899592" y="2780928"/>
          <a:ext cx="2780600" cy="239203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2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34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ر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ـز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ـو</a:t>
                      </a:r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6097" y="2020543"/>
            <a:ext cx="17780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أرسم ر- ز- 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5396" y="2020543"/>
            <a:ext cx="168988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أعيد ر- ز- و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24527"/>
              </p:ext>
            </p:extLst>
          </p:nvPr>
        </p:nvGraphicFramePr>
        <p:xfrm>
          <a:off x="5246693" y="2780928"/>
          <a:ext cx="2780600" cy="2392038"/>
        </p:xfrm>
        <a:graphic>
          <a:graphicData uri="http://schemas.openxmlformats.org/drawingml/2006/table">
            <a:tbl>
              <a:tblPr rtl="1" firstRow="1" bandRow="1">
                <a:tableStyleId>{F2DE63D5-997A-4646-A377-4702673A728D}</a:tableStyleId>
              </a:tblPr>
              <a:tblGrid>
                <a:gridCol w="62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34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ر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ـز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ـو</a:t>
                      </a:r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46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54279" y="4628407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4279" y="2972223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4279" y="3836319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5651" y="4633972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5651" y="3841884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5651" y="2977788"/>
            <a:ext cx="360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3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7575282" y="3579155"/>
            <a:ext cx="309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ر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603254" y="4487505"/>
            <a:ext cx="309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ر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815079" y="3631312"/>
            <a:ext cx="4531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ـز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806033" y="4487504"/>
            <a:ext cx="4531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ـز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078780" y="3652920"/>
            <a:ext cx="4064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و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078780" y="4473826"/>
            <a:ext cx="4531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و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377072" y="3695417"/>
            <a:ext cx="4531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ـو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389944" y="4414191"/>
            <a:ext cx="4531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chemeClr val="bg1">
                    <a:lumMod val="65000"/>
                  </a:schemeClr>
                </a:solidFill>
              </a:rPr>
              <a:t>ـو</a:t>
            </a:r>
            <a:endParaRPr lang="ar-EG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248151" y="3658502"/>
            <a:ext cx="2408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ر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142947" y="4361269"/>
            <a:ext cx="309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ر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402159" y="3658501"/>
            <a:ext cx="4531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ـز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381537" y="4361269"/>
            <a:ext cx="4531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ـز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1699431" y="3658501"/>
            <a:ext cx="4064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و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699431" y="4361269"/>
            <a:ext cx="4064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و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06343" y="3658500"/>
            <a:ext cx="5517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ـو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899067" y="4361269"/>
            <a:ext cx="5517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ـو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611560" y="476672"/>
            <a:ext cx="7704856" cy="1080120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أكتب العبارة الآتية بخط جميل، وأبدأ من السطر الأخير: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391" y="1700808"/>
            <a:ext cx="7909193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يستعين الراعي بالعصا في سوق غنمه إلى المرعى.</a:t>
            </a:r>
          </a:p>
          <a:p>
            <a:pPr algn="ctr">
              <a:lnSpc>
                <a:spcPct val="300000"/>
              </a:lnSpc>
            </a:pPr>
            <a:r>
              <a:rPr lang="ar-E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EG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44296" y="2636912"/>
            <a:ext cx="7920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يستعين الراعي بالعصا في سوق غنمه إلى المرعى.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0362" y="3464624"/>
            <a:ext cx="7920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يستعين الراعي بالعصا في سوق غنمه إلى المرعى.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5657" y="4217605"/>
            <a:ext cx="7920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يستعين الراعي بالعصا في سوق غنمه إلى المرعى.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70362" y="5054829"/>
            <a:ext cx="7920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يستعين الراعي بالعصا في سوق غنمه إلى المرعى.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772816"/>
            <a:ext cx="600553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 أقرأ وألاحظ كتابة الحروف الملونة: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7549" y="2701056"/>
            <a:ext cx="7183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</a:t>
            </a:r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</a:t>
            </a: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 ال</a:t>
            </a:r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</a:t>
            </a: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ياط الذي ي</a:t>
            </a:r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</a:t>
            </a: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وك من القطن قميصاً ومن الصوف </a:t>
            </a:r>
            <a:r>
              <a:rPr lang="ar-EG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جُ</a:t>
            </a:r>
            <a:r>
              <a:rPr lang="ar-EG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بة.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551" y="3763828"/>
            <a:ext cx="743089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 ألاحظ طريقة رسم الحروف تبعًا لاتجاه الأسهم: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17" y="4838222"/>
            <a:ext cx="676328" cy="82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50" y="4838222"/>
            <a:ext cx="977711" cy="81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44" y="4897324"/>
            <a:ext cx="845815" cy="69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381132B-8EEC-465A-BD34-BA4385EBE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3" b="100000" l="864" r="98964">
                        <a14:foregroundMark x1="15544" y1="14806" x2="15544" y2="14806"/>
                        <a14:foregroundMark x1="25907" y1="14806" x2="25907" y2="14806"/>
                        <a14:foregroundMark x1="3109" y1="17768" x2="3109" y2="17768"/>
                        <a14:foregroundMark x1="70984" y1="80410" x2="70984" y2="80410"/>
                        <a14:foregroundMark x1="81865" y1="86105" x2="81865" y2="861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3" y="663702"/>
            <a:ext cx="5932195" cy="891354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627784" y="755993"/>
            <a:ext cx="58862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رسم الحروف (ج، ح، خ) بخط النسخ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971650" y="795628"/>
            <a:ext cx="16102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ج، ح، خ</a:t>
            </a:r>
          </a:p>
        </p:txBody>
      </p:sp>
    </p:spTree>
    <p:extLst>
      <p:ext uri="{BB962C8B-B14F-4D97-AF65-F5344CB8AC3E}">
        <p14:creationId xmlns:p14="http://schemas.microsoft.com/office/powerpoint/2010/main" val="36871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630</Words>
  <Application>Microsoft Office PowerPoint</Application>
  <PresentationFormat>عرض على الشاشة (4:3)</PresentationFormat>
  <Paragraphs>171</Paragraphs>
  <Slides>16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Eman Adel</cp:lastModifiedBy>
  <cp:revision>68</cp:revision>
  <dcterms:created xsi:type="dcterms:W3CDTF">2019-03-17T00:16:06Z</dcterms:created>
  <dcterms:modified xsi:type="dcterms:W3CDTF">2020-11-29T14:09:02Z</dcterms:modified>
</cp:coreProperties>
</file>