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72" r:id="rId3"/>
    <p:sldId id="273" r:id="rId4"/>
    <p:sldId id="318" r:id="rId5"/>
    <p:sldId id="274" r:id="rId6"/>
    <p:sldId id="319" r:id="rId7"/>
    <p:sldId id="275" r:id="rId8"/>
    <p:sldId id="276" r:id="rId9"/>
    <p:sldId id="277" r:id="rId10"/>
    <p:sldId id="320" r:id="rId11"/>
    <p:sldId id="321" r:id="rId12"/>
    <p:sldId id="322" r:id="rId13"/>
    <p:sldId id="323" r:id="rId14"/>
    <p:sldId id="324" r:id="rId15"/>
    <p:sldId id="325" r:id="rId16"/>
    <p:sldId id="326" r:id="rId17"/>
    <p:sldId id="327" r:id="rId18"/>
    <p:sldId id="328" r:id="rId19"/>
    <p:sldId id="329" r:id="rId20"/>
    <p:sldId id="330" r:id="rId21"/>
    <p:sldId id="331" r:id="rId22"/>
    <p:sldId id="332" r:id="rId23"/>
    <p:sldId id="333" r:id="rId24"/>
    <p:sldId id="334" r:id="rId25"/>
    <p:sldId id="335" r:id="rId26"/>
    <p:sldId id="336" r:id="rId27"/>
    <p:sldId id="337" r:id="rId28"/>
    <p:sldId id="338" r:id="rId29"/>
    <p:sldId id="339" r:id="rId30"/>
    <p:sldId id="340" r:id="rId31"/>
    <p:sldId id="341" r:id="rId32"/>
    <p:sldId id="342" r:id="rId33"/>
    <p:sldId id="343"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034" autoAdjust="0"/>
    <p:restoredTop sz="94660"/>
  </p:normalViewPr>
  <p:slideViewPr>
    <p:cSldViewPr snapToGrid="0">
      <p:cViewPr varScale="1">
        <p:scale>
          <a:sx n="50" d="100"/>
          <a:sy n="50" d="100"/>
        </p:scale>
        <p:origin x="36" y="4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1AED65F6-77B9-463F-A5F2-44248DAD8E5A}" type="datetimeFigureOut">
              <a:rPr lang="en-US" smtClean="0"/>
              <a:t>10/16/2021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4197324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AED65F6-77B9-463F-A5F2-44248DAD8E5A}" type="datetimeFigureOut">
              <a:rPr lang="en-US" smtClean="0"/>
              <a:t>10/16/2021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2044110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AED65F6-77B9-463F-A5F2-44248DAD8E5A}" type="datetimeFigureOut">
              <a:rPr lang="en-US" smtClean="0"/>
              <a:t>10/16/2021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2339418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AED65F6-77B9-463F-A5F2-44248DAD8E5A}" type="datetimeFigureOut">
              <a:rPr lang="en-US" smtClean="0"/>
              <a:t>10/16/2021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3152480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1AED65F6-77B9-463F-A5F2-44248DAD8E5A}" type="datetimeFigureOut">
              <a:rPr lang="en-US" smtClean="0"/>
              <a:t>10/16/2021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1178791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1AED65F6-77B9-463F-A5F2-44248DAD8E5A}" type="datetimeFigureOut">
              <a:rPr lang="en-US" smtClean="0"/>
              <a:t>10/16/2021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317728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629842" y="2505075"/>
            <a:ext cx="3868340"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4629151" y="2505075"/>
            <a:ext cx="3887391"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1AED65F6-77B9-463F-A5F2-44248DAD8E5A}" type="datetimeFigureOut">
              <a:rPr lang="en-US" smtClean="0"/>
              <a:t>10/16/2021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2406226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1AED65F6-77B9-463F-A5F2-44248DAD8E5A}" type="datetimeFigureOut">
              <a:rPr lang="en-US" smtClean="0"/>
              <a:t>10/16/2021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1404032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ED65F6-77B9-463F-A5F2-44248DAD8E5A}" type="datetimeFigureOut">
              <a:rPr lang="en-US" smtClean="0"/>
              <a:t>10/16/2021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3550980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1AED65F6-77B9-463F-A5F2-44248DAD8E5A}" type="datetimeFigureOut">
              <a:rPr lang="en-US" smtClean="0"/>
              <a:t>10/16/2021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3530487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1AED65F6-77B9-463F-A5F2-44248DAD8E5A}" type="datetimeFigureOut">
              <a:rPr lang="en-US" smtClean="0"/>
              <a:t>10/16/2021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572533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ED65F6-77B9-463F-A5F2-44248DAD8E5A}" type="datetimeFigureOut">
              <a:rPr lang="en-US" smtClean="0"/>
              <a:t>10/16/2021</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366BCB-B221-406A-BA2B-E14ABE2182F4}" type="slidenum">
              <a:rPr lang="en-US" smtClean="0"/>
              <a:t>‹#›</a:t>
            </a:fld>
            <a:endParaRPr lang="en-US"/>
          </a:p>
        </p:txBody>
      </p:sp>
    </p:spTree>
    <p:extLst>
      <p:ext uri="{BB962C8B-B14F-4D97-AF65-F5344CB8AC3E}">
        <p14:creationId xmlns:p14="http://schemas.microsoft.com/office/powerpoint/2010/main" val="28799047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F985BFEE-81DA-4FFF-AC03-46B985FCFC4E}"/>
              </a:ext>
            </a:extLst>
          </p:cNvPr>
          <p:cNvSpPr/>
          <p:nvPr/>
        </p:nvSpPr>
        <p:spPr>
          <a:xfrm>
            <a:off x="4253023" y="1945759"/>
            <a:ext cx="4338084" cy="108452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rtlCol="0" anchor="ctr"/>
          <a:lstStyle/>
          <a:p>
            <a:pPr algn="ctr"/>
            <a:r>
              <a:rPr lang="ar-EG" sz="6600" b="1" dirty="0"/>
              <a:t>الوحدة الأولى</a:t>
            </a:r>
            <a:endParaRPr lang="en-US" sz="6600" b="1" dirty="0"/>
          </a:p>
        </p:txBody>
      </p:sp>
      <p:sp>
        <p:nvSpPr>
          <p:cNvPr id="5" name="مستطيل 4">
            <a:extLst>
              <a:ext uri="{FF2B5EF4-FFF2-40B4-BE49-F238E27FC236}">
                <a16:creationId xmlns:a16="http://schemas.microsoft.com/office/drawing/2014/main" id="{382D5810-7FB5-4494-A057-C3ECDD7D5B84}"/>
              </a:ext>
            </a:extLst>
          </p:cNvPr>
          <p:cNvSpPr/>
          <p:nvPr/>
        </p:nvSpPr>
        <p:spPr>
          <a:xfrm>
            <a:off x="4136065" y="3625701"/>
            <a:ext cx="4572000" cy="199537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rtlCol="0" anchor="ctr"/>
          <a:lstStyle/>
          <a:p>
            <a:pPr algn="ctr"/>
            <a:r>
              <a:rPr lang="ar-EG" sz="5400" b="1" dirty="0">
                <a:solidFill>
                  <a:schemeClr val="tx1"/>
                </a:solidFill>
              </a:rPr>
              <a:t>عالمي المتصل</a:t>
            </a:r>
            <a:endParaRPr lang="en-US" sz="5400" b="1" dirty="0">
              <a:solidFill>
                <a:schemeClr val="tx1"/>
              </a:solidFill>
            </a:endParaRPr>
          </a:p>
        </p:txBody>
      </p:sp>
    </p:spTree>
    <p:extLst>
      <p:ext uri="{BB962C8B-B14F-4D97-AF65-F5344CB8AC3E}">
        <p14:creationId xmlns:p14="http://schemas.microsoft.com/office/powerpoint/2010/main" val="2630905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CBDDC789-6E0C-4D4F-8311-09C576756CDE}"/>
              </a:ext>
            </a:extLst>
          </p:cNvPr>
          <p:cNvPicPr>
            <a:picLocks noChangeAspect="1"/>
          </p:cNvPicPr>
          <p:nvPr/>
        </p:nvPicPr>
        <p:blipFill>
          <a:blip r:embed="rId2">
            <a:clrChange>
              <a:clrFrom>
                <a:srgbClr val="F0E9DF"/>
              </a:clrFrom>
              <a:clrTo>
                <a:srgbClr val="F0E9DF">
                  <a:alpha val="0"/>
                </a:srgbClr>
              </a:clrTo>
            </a:clrChange>
          </a:blip>
          <a:stretch>
            <a:fillRect/>
          </a:stretch>
        </p:blipFill>
        <p:spPr>
          <a:xfrm>
            <a:off x="938212" y="227887"/>
            <a:ext cx="7267575" cy="6034209"/>
          </a:xfrm>
          <a:prstGeom prst="rect">
            <a:avLst/>
          </a:prstGeom>
        </p:spPr>
      </p:pic>
    </p:spTree>
    <p:extLst>
      <p:ext uri="{BB962C8B-B14F-4D97-AF65-F5344CB8AC3E}">
        <p14:creationId xmlns:p14="http://schemas.microsoft.com/office/powerpoint/2010/main" val="381261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سحابة 1">
            <a:extLst>
              <a:ext uri="{FF2B5EF4-FFF2-40B4-BE49-F238E27FC236}">
                <a16:creationId xmlns:a16="http://schemas.microsoft.com/office/drawing/2014/main" id="{779C38C7-D4B1-4AE1-8B72-9D600A553F4A}"/>
              </a:ext>
            </a:extLst>
          </p:cNvPr>
          <p:cNvSpPr/>
          <p:nvPr/>
        </p:nvSpPr>
        <p:spPr>
          <a:xfrm>
            <a:off x="1594780" y="2225710"/>
            <a:ext cx="5954439" cy="2406579"/>
          </a:xfrm>
          <a:prstGeom prst="cloud">
            <a:avLst/>
          </a:prstGeom>
          <a:solidFill>
            <a:schemeClr val="accent4">
              <a:lumMod val="60000"/>
              <a:lumOff val="40000"/>
            </a:schemeClr>
          </a:solidFill>
          <a:ln w="76200">
            <a:noFill/>
            <a:prstDash val="dash"/>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7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تدريب 2</a:t>
            </a:r>
            <a:endParaRPr kumimoji="0" lang="en-US" sz="7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412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وسيلة الشرح: سهم لأسفل 2">
            <a:extLst>
              <a:ext uri="{FF2B5EF4-FFF2-40B4-BE49-F238E27FC236}">
                <a16:creationId xmlns:a16="http://schemas.microsoft.com/office/drawing/2014/main" id="{DECA2D8D-E114-4A7E-87D7-15D7A4DD3691}"/>
              </a:ext>
            </a:extLst>
          </p:cNvPr>
          <p:cNvSpPr/>
          <p:nvPr/>
        </p:nvSpPr>
        <p:spPr>
          <a:xfrm>
            <a:off x="1244545" y="1936172"/>
            <a:ext cx="6388209" cy="2985655"/>
          </a:xfrm>
          <a:prstGeom prst="downArrowCallou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60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البحث في الإنترنت</a:t>
            </a:r>
            <a:endParaRPr kumimoji="0" lang="en-US" sz="60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285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خطط انسيابي: معالجة متعاقبة 2">
            <a:extLst>
              <a:ext uri="{FF2B5EF4-FFF2-40B4-BE49-F238E27FC236}">
                <a16:creationId xmlns:a16="http://schemas.microsoft.com/office/drawing/2014/main" id="{DECA2D8D-E114-4A7E-87D7-15D7A4DD3691}"/>
              </a:ext>
            </a:extLst>
          </p:cNvPr>
          <p:cNvSpPr/>
          <p:nvPr/>
        </p:nvSpPr>
        <p:spPr>
          <a:xfrm>
            <a:off x="1908148" y="659823"/>
            <a:ext cx="5327704" cy="845128"/>
          </a:xfrm>
          <a:prstGeom prst="flowChartAlternateProcess">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44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ابحث عن الروبوتات:</a:t>
            </a:r>
            <a:endParaRPr kumimoji="0" lang="en-US" sz="4400" b="1" i="0" u="none" strike="noStrike" kern="1200" cap="none" spc="0" normalizeH="0" baseline="0" noProof="0" dirty="0">
              <a:ln>
                <a:noFill/>
              </a:ln>
              <a:solidFill>
                <a:srgbClr val="002060"/>
              </a:solidFill>
              <a:effectLst/>
              <a:uLnTx/>
              <a:uFillTx/>
              <a:latin typeface="Calibri" panose="020F0502020204030204"/>
              <a:ea typeface="+mn-ea"/>
            </a:endParaRPr>
          </a:p>
        </p:txBody>
      </p:sp>
      <p:sp>
        <p:nvSpPr>
          <p:cNvPr id="2" name="مستطيل 1">
            <a:extLst>
              <a:ext uri="{FF2B5EF4-FFF2-40B4-BE49-F238E27FC236}">
                <a16:creationId xmlns:a16="http://schemas.microsoft.com/office/drawing/2014/main" id="{099D8E71-2877-4993-BA8B-D695D0CEA9F7}"/>
              </a:ext>
            </a:extLst>
          </p:cNvPr>
          <p:cNvSpPr/>
          <p:nvPr/>
        </p:nvSpPr>
        <p:spPr>
          <a:xfrm>
            <a:off x="1009650" y="2095500"/>
            <a:ext cx="7124700" cy="381000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rtl="1"/>
            <a:r>
              <a:rPr lang="ar-EG" sz="3600" b="1" dirty="0"/>
              <a:t>1- افتح مستعرض ويب، وانسخ واكتب عنوان ويب الصفحة الرئيسة.</a:t>
            </a:r>
            <a:endParaRPr lang="en-US" sz="3600" b="1" dirty="0"/>
          </a:p>
          <a:p>
            <a:pPr algn="ctr" rtl="1"/>
            <a:r>
              <a:rPr lang="ar-EG" sz="3600" b="1" dirty="0"/>
              <a:t>2- اكتب كلمة "الروبوتات" في مربع البحث لاحظ ظهور قائمة بالعبارات التي تبدأ بكلمة "الروبوتات" اضغط على أيقونة بحث في الويب.</a:t>
            </a:r>
            <a:endParaRPr lang="ar-SA" sz="3600" b="1" dirty="0"/>
          </a:p>
        </p:txBody>
      </p:sp>
    </p:spTree>
    <p:extLst>
      <p:ext uri="{BB962C8B-B14F-4D97-AF65-F5344CB8AC3E}">
        <p14:creationId xmlns:p14="http://schemas.microsoft.com/office/powerpoint/2010/main" val="74156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grpId="0" nodeType="clickEffect">
                                  <p:stCondLst>
                                    <p:cond delay="0"/>
                                  </p:stCondLst>
                                  <p:childTnLst>
                                    <p:animRot by="120000">
                                      <p:cBhvr>
                                        <p:cTn id="13" dur="100" fill="hold">
                                          <p:stCondLst>
                                            <p:cond delay="0"/>
                                          </p:stCondLst>
                                        </p:cTn>
                                        <p:tgtEl>
                                          <p:spTgt spid="2"/>
                                        </p:tgtEl>
                                        <p:attrNameLst>
                                          <p:attrName>r</p:attrName>
                                        </p:attrNameLst>
                                      </p:cBhvr>
                                    </p:animRot>
                                    <p:animRot by="-240000">
                                      <p:cBhvr>
                                        <p:cTn id="14" dur="200" fill="hold">
                                          <p:stCondLst>
                                            <p:cond delay="200"/>
                                          </p:stCondLst>
                                        </p:cTn>
                                        <p:tgtEl>
                                          <p:spTgt spid="2"/>
                                        </p:tgtEl>
                                        <p:attrNameLst>
                                          <p:attrName>r</p:attrName>
                                        </p:attrNameLst>
                                      </p:cBhvr>
                                    </p:animRot>
                                    <p:animRot by="240000">
                                      <p:cBhvr>
                                        <p:cTn id="15" dur="200" fill="hold">
                                          <p:stCondLst>
                                            <p:cond delay="400"/>
                                          </p:stCondLst>
                                        </p:cTn>
                                        <p:tgtEl>
                                          <p:spTgt spid="2"/>
                                        </p:tgtEl>
                                        <p:attrNameLst>
                                          <p:attrName>r</p:attrName>
                                        </p:attrNameLst>
                                      </p:cBhvr>
                                    </p:animRot>
                                    <p:animRot by="-240000">
                                      <p:cBhvr>
                                        <p:cTn id="16" dur="200" fill="hold">
                                          <p:stCondLst>
                                            <p:cond delay="600"/>
                                          </p:stCondLst>
                                        </p:cTn>
                                        <p:tgtEl>
                                          <p:spTgt spid="2"/>
                                        </p:tgtEl>
                                        <p:attrNameLst>
                                          <p:attrName>r</p:attrName>
                                        </p:attrNameLst>
                                      </p:cBhvr>
                                    </p:animRot>
                                    <p:animRot by="120000">
                                      <p:cBhvr>
                                        <p:cTn id="17"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F828B22F-BDDB-48B0-B393-E11830C7E143}"/>
              </a:ext>
            </a:extLst>
          </p:cNvPr>
          <p:cNvPicPr>
            <a:picLocks noChangeAspect="1"/>
          </p:cNvPicPr>
          <p:nvPr/>
        </p:nvPicPr>
        <p:blipFill>
          <a:blip r:embed="rId2">
            <a:clrChange>
              <a:clrFrom>
                <a:srgbClr val="F0E9DF"/>
              </a:clrFrom>
              <a:clrTo>
                <a:srgbClr val="F0E9DF">
                  <a:alpha val="0"/>
                </a:srgbClr>
              </a:clrTo>
            </a:clrChange>
          </a:blip>
          <a:stretch>
            <a:fillRect/>
          </a:stretch>
        </p:blipFill>
        <p:spPr>
          <a:xfrm>
            <a:off x="616783" y="1471612"/>
            <a:ext cx="7910434" cy="3914775"/>
          </a:xfrm>
          <a:prstGeom prst="rect">
            <a:avLst/>
          </a:prstGeom>
        </p:spPr>
      </p:pic>
    </p:spTree>
    <p:extLst>
      <p:ext uri="{BB962C8B-B14F-4D97-AF65-F5344CB8AC3E}">
        <p14:creationId xmlns:p14="http://schemas.microsoft.com/office/powerpoint/2010/main" val="79185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099D8E71-2877-4993-BA8B-D695D0CEA9F7}"/>
              </a:ext>
            </a:extLst>
          </p:cNvPr>
          <p:cNvSpPr/>
          <p:nvPr/>
        </p:nvSpPr>
        <p:spPr>
          <a:xfrm rot="221031">
            <a:off x="1009649" y="1524000"/>
            <a:ext cx="7124700" cy="381000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lvl="0" algn="ctr" rtl="1"/>
            <a:r>
              <a:rPr lang="ar-SA" sz="3600" b="1">
                <a:solidFill>
                  <a:prstClr val="black"/>
                </a:solidFill>
              </a:rPr>
              <a:t>و يمكنك الإطلاع على قائمة بمواقع الويب التي تشتمل على كلمة "الروبوتات"، ستلحظ أن كل موقع ويب يبدأ بعبارة مسطرة باللون الأزرق. في السطر التالي نجد صفحة الويب باللون الأخضر. ينتمي موقع الويب المحاط بدائرة إلى موسوعة الإنترنت. اضغط على العبارة المسطرة لزيارة الموقع.</a:t>
            </a:r>
            <a:endParaRPr lang="ar-SA" sz="3600" b="1" dirty="0">
              <a:solidFill>
                <a:prstClr val="black"/>
              </a:solidFill>
            </a:endParaRPr>
          </a:p>
        </p:txBody>
      </p:sp>
    </p:spTree>
    <p:extLst>
      <p:ext uri="{BB962C8B-B14F-4D97-AF65-F5344CB8AC3E}">
        <p14:creationId xmlns:p14="http://schemas.microsoft.com/office/powerpoint/2010/main" val="3397371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F828B22F-BDDB-48B0-B393-E11830C7E14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02468" y="957262"/>
            <a:ext cx="7739063" cy="4643438"/>
          </a:xfrm>
          <a:prstGeom prst="rect">
            <a:avLst/>
          </a:prstGeom>
        </p:spPr>
      </p:pic>
    </p:spTree>
    <p:extLst>
      <p:ext uri="{BB962C8B-B14F-4D97-AF65-F5344CB8AC3E}">
        <p14:creationId xmlns:p14="http://schemas.microsoft.com/office/powerpoint/2010/main" val="209426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099D8E71-2877-4993-BA8B-D695D0CEA9F7}"/>
              </a:ext>
            </a:extLst>
          </p:cNvPr>
          <p:cNvSpPr/>
          <p:nvPr/>
        </p:nvSpPr>
        <p:spPr>
          <a:xfrm rot="221031">
            <a:off x="1009649" y="1524000"/>
            <a:ext cx="7124700" cy="381000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انسخ عنوان</a:t>
            </a:r>
            <a:r>
              <a:rPr kumimoji="0" lang="ar-EG" sz="3600" b="1" i="0" u="none" strike="noStrike" kern="1200" cap="none" spc="0" normalizeH="0" noProof="0" dirty="0">
                <a:ln>
                  <a:noFill/>
                </a:ln>
                <a:solidFill>
                  <a:prstClr val="black"/>
                </a:solidFill>
                <a:effectLst/>
                <a:uLnTx/>
                <a:uFillTx/>
                <a:latin typeface="Calibri" panose="020F0502020204030204"/>
                <a:ea typeface="+mn-ea"/>
                <a:cs typeface="Arial" panose="020B0604020202020204" pitchFamily="34" charset="0"/>
              </a:rPr>
              <a:t> الويب (</a:t>
            </a:r>
            <a:r>
              <a:rPr kumimoji="0" lang="en-US" sz="3600" b="1" i="0" u="none" strike="noStrike" kern="1200" cap="none" spc="0" normalizeH="0" noProof="0" dirty="0">
                <a:ln>
                  <a:noFill/>
                </a:ln>
                <a:solidFill>
                  <a:prstClr val="black"/>
                </a:solidFill>
                <a:effectLst/>
                <a:uLnTx/>
                <a:uFillTx/>
                <a:latin typeface="Calibri" panose="020F0502020204030204"/>
                <a:ea typeface="+mn-ea"/>
                <a:cs typeface="Arial" panose="020B0604020202020204" pitchFamily="34" charset="0"/>
              </a:rPr>
              <a:t>URL</a:t>
            </a:r>
            <a:r>
              <a:rPr kumimoji="0" lang="ar-EG" sz="3600" b="1" i="0" u="none" strike="noStrike" kern="1200" cap="none" spc="0" normalizeH="0" noProof="0" dirty="0">
                <a:ln>
                  <a:noFill/>
                </a:ln>
                <a:solidFill>
                  <a:prstClr val="black"/>
                </a:solidFill>
                <a:effectLst/>
                <a:uLnTx/>
                <a:uFillTx/>
                <a:latin typeface="Calibri" panose="020F0502020204030204"/>
                <a:ea typeface="+mn-ea"/>
                <a:cs typeface="Arial" panose="020B0604020202020204" pitchFamily="34" charset="0"/>
              </a:rPr>
              <a:t>) الخاص بصفحة الويب التي زرتها ثم دونه.</a:t>
            </a:r>
          </a:p>
          <a:p>
            <a:pPr marL="0" marR="0" lvl="0" indent="0" algn="ctr" defTabSz="457200" rtl="1" eaLnBrk="1" fontAlgn="auto" latinLnBrk="0" hangingPunct="1">
              <a:lnSpc>
                <a:spcPct val="100000"/>
              </a:lnSpc>
              <a:spcBef>
                <a:spcPts val="0"/>
              </a:spcBef>
              <a:spcAft>
                <a:spcPts val="0"/>
              </a:spcAft>
              <a:buClrTx/>
              <a:buSzTx/>
              <a:buFontTx/>
              <a:buNone/>
              <a:tabLst/>
              <a:defRPr/>
            </a:pPr>
            <a:r>
              <a:rPr lang="ar-EG" sz="3600" b="1" baseline="0" dirty="0">
                <a:solidFill>
                  <a:prstClr val="black"/>
                </a:solidFill>
                <a:latin typeface="Calibri" panose="020F0502020204030204"/>
                <a:cs typeface="Arial" panose="020B0604020202020204" pitchFamily="34" charset="0"/>
              </a:rPr>
              <a:t>......................................................................................................</a:t>
            </a:r>
            <a:endParaRPr kumimoji="0" lang="ar-SA"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64055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سحابة 1">
            <a:extLst>
              <a:ext uri="{FF2B5EF4-FFF2-40B4-BE49-F238E27FC236}">
                <a16:creationId xmlns:a16="http://schemas.microsoft.com/office/drawing/2014/main" id="{779C38C7-D4B1-4AE1-8B72-9D600A553F4A}"/>
              </a:ext>
            </a:extLst>
          </p:cNvPr>
          <p:cNvSpPr/>
          <p:nvPr/>
        </p:nvSpPr>
        <p:spPr>
          <a:xfrm>
            <a:off x="1594780" y="2225710"/>
            <a:ext cx="5954439" cy="2406579"/>
          </a:xfrm>
          <a:prstGeom prst="cloud">
            <a:avLst/>
          </a:prstGeom>
          <a:solidFill>
            <a:schemeClr val="accent4">
              <a:lumMod val="60000"/>
              <a:lumOff val="40000"/>
            </a:schemeClr>
          </a:solidFill>
          <a:ln w="76200">
            <a:noFill/>
            <a:prstDash val="dash"/>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7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تدريب 3</a:t>
            </a:r>
            <a:endParaRPr kumimoji="0" lang="en-US" sz="7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3758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وسيلة الشرح: سهم لأسفل 2">
            <a:extLst>
              <a:ext uri="{FF2B5EF4-FFF2-40B4-BE49-F238E27FC236}">
                <a16:creationId xmlns:a16="http://schemas.microsoft.com/office/drawing/2014/main" id="{DECA2D8D-E114-4A7E-87D7-15D7A4DD3691}"/>
              </a:ext>
            </a:extLst>
          </p:cNvPr>
          <p:cNvSpPr/>
          <p:nvPr/>
        </p:nvSpPr>
        <p:spPr>
          <a:xfrm>
            <a:off x="1244545" y="1936172"/>
            <a:ext cx="6388209" cy="2985655"/>
          </a:xfrm>
          <a:prstGeom prst="downArrowCallou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60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لنتصفح الإنترنت</a:t>
            </a:r>
            <a:endParaRPr kumimoji="0" lang="en-US" sz="60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9489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5E1B6C28-AAA3-4CE8-9D7C-E215DA2EEDAC}"/>
              </a:ext>
            </a:extLst>
          </p:cNvPr>
          <p:cNvPicPr>
            <a:picLocks noChangeAspect="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a:off x="182880" y="-378823"/>
            <a:ext cx="8778240" cy="7068393"/>
          </a:xfrm>
          <a:prstGeom prst="rect">
            <a:avLst/>
          </a:prstGeom>
        </p:spPr>
      </p:pic>
      <p:sp>
        <p:nvSpPr>
          <p:cNvPr id="6" name="مستطيل 5">
            <a:extLst>
              <a:ext uri="{FF2B5EF4-FFF2-40B4-BE49-F238E27FC236}">
                <a16:creationId xmlns:a16="http://schemas.microsoft.com/office/drawing/2014/main" id="{BDD16125-2BD2-4A27-AD84-F92A432708A0}"/>
              </a:ext>
            </a:extLst>
          </p:cNvPr>
          <p:cNvSpPr/>
          <p:nvPr/>
        </p:nvSpPr>
        <p:spPr>
          <a:xfrm>
            <a:off x="2702341" y="1025889"/>
            <a:ext cx="3739318" cy="88128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6000" b="1" i="0" u="none" strike="noStrike" kern="1200" cap="none" spc="0" normalizeH="0" baseline="0" noProof="0" dirty="0">
                <a:ln>
                  <a:noFill/>
                </a:ln>
                <a:solidFill>
                  <a:schemeClr val="bg1"/>
                </a:solidFill>
                <a:effectLst/>
                <a:uLnTx/>
                <a:uFillTx/>
                <a:latin typeface="Calibri" panose="020F0502020204030204"/>
                <a:ea typeface="+mn-ea"/>
                <a:cs typeface="Arial" panose="020B0604020202020204" pitchFamily="34" charset="0"/>
              </a:rPr>
              <a:t>الدرس الثاني</a:t>
            </a:r>
            <a:endParaRPr kumimoji="0" lang="en-US" sz="6000" b="1" i="0" u="none" strike="noStrike" kern="1200" cap="none" spc="0" normalizeH="0" baseline="0" noProof="0" dirty="0">
              <a:ln>
                <a:noFill/>
              </a:ln>
              <a:solidFill>
                <a:schemeClr val="bg1"/>
              </a:solidFill>
              <a:effectLst/>
              <a:uLnTx/>
              <a:uFillTx/>
              <a:latin typeface="Calibri" panose="020F0502020204030204"/>
              <a:ea typeface="+mn-ea"/>
            </a:endParaRPr>
          </a:p>
        </p:txBody>
      </p:sp>
      <p:sp>
        <p:nvSpPr>
          <p:cNvPr id="7" name="سحابة 6">
            <a:extLst>
              <a:ext uri="{FF2B5EF4-FFF2-40B4-BE49-F238E27FC236}">
                <a16:creationId xmlns:a16="http://schemas.microsoft.com/office/drawing/2014/main" id="{E276F957-83D1-45EF-98E5-86DD17898276}"/>
              </a:ext>
            </a:extLst>
          </p:cNvPr>
          <p:cNvSpPr/>
          <p:nvPr/>
        </p:nvSpPr>
        <p:spPr>
          <a:xfrm>
            <a:off x="1769890" y="1466532"/>
            <a:ext cx="5934740" cy="2503968"/>
          </a:xfrm>
          <a:prstGeom prst="cloud">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lvl="0" algn="ctr" rtl="1"/>
            <a:r>
              <a:rPr kumimoji="0" lang="ar-EG" sz="4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البحث في الإنترنت</a:t>
            </a:r>
            <a:endParaRPr kumimoji="0" lang="en-US" sz="4800" b="1" i="0" u="none" strike="noStrike" kern="1200" cap="none" spc="0" normalizeH="0" baseline="0" noProof="0" dirty="0">
              <a:ln>
                <a:noFill/>
              </a:ln>
              <a:solidFill>
                <a:srgbClr val="FF0000"/>
              </a:solidFill>
              <a:effectLst/>
              <a:uLnTx/>
              <a:uFillTx/>
              <a:latin typeface="Calibri" panose="020F0502020204030204"/>
              <a:ea typeface="+mn-ea"/>
            </a:endParaRPr>
          </a:p>
        </p:txBody>
      </p:sp>
    </p:spTree>
    <p:extLst>
      <p:ext uri="{BB962C8B-B14F-4D97-AF65-F5344CB8AC3E}">
        <p14:creationId xmlns:p14="http://schemas.microsoft.com/office/powerpoint/2010/main" val="331666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099D8E71-2877-4993-BA8B-D695D0CEA9F7}"/>
              </a:ext>
            </a:extLst>
          </p:cNvPr>
          <p:cNvSpPr/>
          <p:nvPr/>
        </p:nvSpPr>
        <p:spPr>
          <a:xfrm rot="221031">
            <a:off x="1009649" y="1524000"/>
            <a:ext cx="7124700" cy="3810000"/>
          </a:xfrm>
          <a:prstGeom prst="rect">
            <a:avLst/>
          </a:prstGeom>
          <a:ln w="76200"/>
        </p:spPr>
        <p:style>
          <a:lnRef idx="2">
            <a:schemeClr val="accent6"/>
          </a:lnRef>
          <a:fillRef idx="1">
            <a:schemeClr val="lt1"/>
          </a:fillRef>
          <a:effectRef idx="0">
            <a:schemeClr val="accent6"/>
          </a:effectRef>
          <a:fontRef idx="minor">
            <a:schemeClr val="dk1"/>
          </a:fontRef>
        </p:style>
        <p:txBody>
          <a:bodyPr rtlCol="1" anchor="ctr"/>
          <a:lstStyle/>
          <a:p>
            <a:pPr lvl="0" algn="ctr" rtl="1"/>
            <a:r>
              <a:rPr lang="ar-EG" sz="3600" b="1" dirty="0">
                <a:solidFill>
                  <a:prstClr val="black"/>
                </a:solidFill>
              </a:rPr>
              <a:t>طلب منك معلمك إيجاد معلومات حول السلامة المرورية في المملكة العربية السعودية. إضافة إلى مكتبة المدرسة أو الموسوعة العلمية إذا كانت متوفرة لديك، إلى أي مدى تعتقد أن الإنترنت يمكن أن يساعدك في بحثك؟</a:t>
            </a:r>
          </a:p>
        </p:txBody>
      </p:sp>
    </p:spTree>
    <p:extLst>
      <p:ext uri="{BB962C8B-B14F-4D97-AF65-F5344CB8AC3E}">
        <p14:creationId xmlns:p14="http://schemas.microsoft.com/office/powerpoint/2010/main" val="3770263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099D8E71-2877-4993-BA8B-D695D0CEA9F7}"/>
              </a:ext>
            </a:extLst>
          </p:cNvPr>
          <p:cNvSpPr/>
          <p:nvPr/>
        </p:nvSpPr>
        <p:spPr>
          <a:xfrm rot="221031">
            <a:off x="1009649" y="1524000"/>
            <a:ext cx="7124700" cy="3810000"/>
          </a:xfrm>
          <a:prstGeom prst="rect">
            <a:avLst/>
          </a:prstGeom>
          <a:ln w="76200"/>
        </p:spPr>
        <p:style>
          <a:lnRef idx="2">
            <a:schemeClr val="accent6"/>
          </a:lnRef>
          <a:fillRef idx="1">
            <a:schemeClr val="lt1"/>
          </a:fillRef>
          <a:effectRef idx="0">
            <a:schemeClr val="accent6"/>
          </a:effectRef>
          <a:fontRef idx="minor">
            <a:schemeClr val="dk1"/>
          </a:fontRef>
        </p:style>
        <p:txBody>
          <a:bodyPr rtlCol="1" anchor="ctr"/>
          <a:lstStyle/>
          <a:p>
            <a:pPr lvl="0" algn="ctr" rtl="1"/>
            <a:r>
              <a:rPr lang="ar-EG" sz="3600" b="1" dirty="0">
                <a:solidFill>
                  <a:prstClr val="black"/>
                </a:solidFill>
              </a:rPr>
              <a:t>طلب منك معلمك إيجاد معلومات حول السلامة المرورية في المملكة العربية السعودية. إضافة إلى مكتبة المدرسة أو الموسوعة العلمية إذا كانت متوفرة لديك، إلى أي مدى تعتقد أن الإنترنت يمكن أن يساعدك في بحثك؟</a:t>
            </a:r>
          </a:p>
        </p:txBody>
      </p:sp>
    </p:spTree>
    <p:extLst>
      <p:ext uri="{BB962C8B-B14F-4D97-AF65-F5344CB8AC3E}">
        <p14:creationId xmlns:p14="http://schemas.microsoft.com/office/powerpoint/2010/main" val="2838801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099D8E71-2877-4993-BA8B-D695D0CEA9F7}"/>
              </a:ext>
            </a:extLst>
          </p:cNvPr>
          <p:cNvSpPr/>
          <p:nvPr/>
        </p:nvSpPr>
        <p:spPr>
          <a:xfrm rot="221031">
            <a:off x="843028" y="503406"/>
            <a:ext cx="7457945" cy="5584485"/>
          </a:xfrm>
          <a:prstGeom prst="rect">
            <a:avLst/>
          </a:prstGeom>
          <a:solidFill>
            <a:schemeClr val="bg1">
              <a:lumMod val="85000"/>
            </a:schemeClr>
          </a:solidFill>
          <a:ln w="76200">
            <a:solidFill>
              <a:schemeClr val="accent2">
                <a:lumMod val="40000"/>
                <a:lumOff val="60000"/>
              </a:schemeClr>
            </a:solidFill>
          </a:ln>
        </p:spPr>
        <p:style>
          <a:lnRef idx="2">
            <a:schemeClr val="accent6"/>
          </a:lnRef>
          <a:fillRef idx="1">
            <a:schemeClr val="lt1"/>
          </a:fillRef>
          <a:effectRef idx="0">
            <a:schemeClr val="accent6"/>
          </a:effectRef>
          <a:fontRef idx="minor">
            <a:schemeClr val="dk1"/>
          </a:fontRef>
        </p:style>
        <p:txBody>
          <a:bodyPr rtlCol="1" anchor="ctr"/>
          <a:lstStyle/>
          <a:p>
            <a:pPr marL="571500" lvl="0" indent="-571500" algn="ctr" rtl="1">
              <a:buFont typeface="Wingdings" panose="05000000000000000000" pitchFamily="2" charset="2"/>
              <a:buChar char="q"/>
            </a:pPr>
            <a:r>
              <a:rPr lang="ar-EG" sz="3200" b="1" dirty="0">
                <a:solidFill>
                  <a:prstClr val="black"/>
                </a:solidFill>
              </a:rPr>
              <a:t>في العمود الأيمن من الجدول التالي، هناك كلمات أساسية تساعدك في العثور على صفحات الويب التي تريد.</a:t>
            </a:r>
          </a:p>
          <a:p>
            <a:pPr marL="571500" lvl="0" indent="-571500" algn="ctr" rtl="1">
              <a:buFont typeface="Wingdings" panose="05000000000000000000" pitchFamily="2" charset="2"/>
              <a:buChar char="q"/>
            </a:pPr>
            <a:r>
              <a:rPr lang="ar-EG" sz="3200" b="1" dirty="0">
                <a:solidFill>
                  <a:prstClr val="black"/>
                </a:solidFill>
              </a:rPr>
              <a:t>  في العمود الأوسط، اكتب عدد صفحات الويب التي تعتقد أنها تحتوي على واحدة من هذه الكلمات على الأقل.</a:t>
            </a:r>
          </a:p>
          <a:p>
            <a:pPr marL="571500" lvl="0" indent="-571500" algn="ctr" rtl="1">
              <a:buFont typeface="Wingdings" panose="05000000000000000000" pitchFamily="2" charset="2"/>
              <a:buChar char="q"/>
            </a:pPr>
            <a:r>
              <a:rPr lang="ar-EG" sz="3200" b="1" dirty="0">
                <a:solidFill>
                  <a:prstClr val="black"/>
                </a:solidFill>
              </a:rPr>
              <a:t>في العمود الأيسر من الجدول، اكتب نتيجة البحث عن هذه الكلمات من موقع</a:t>
            </a:r>
          </a:p>
          <a:p>
            <a:pPr marL="571500" lvl="0" indent="-571500" algn="ctr" rtl="1">
              <a:buFont typeface="Wingdings" panose="05000000000000000000" pitchFamily="2" charset="2"/>
              <a:buChar char="q"/>
            </a:pPr>
            <a:r>
              <a:rPr lang="ar-EG" sz="3200" b="1" dirty="0">
                <a:solidFill>
                  <a:prstClr val="black"/>
                </a:solidFill>
              </a:rPr>
              <a:t>ولاحظ عدد صفحات </a:t>
            </a:r>
            <a:r>
              <a:rPr lang="en-US" sz="3200" b="1" dirty="0">
                <a:solidFill>
                  <a:prstClr val="black"/>
                </a:solidFill>
              </a:rPr>
              <a:t>www.bing.com</a:t>
            </a:r>
          </a:p>
          <a:p>
            <a:pPr lvl="0" algn="ctr" rtl="1"/>
            <a:r>
              <a:rPr lang="ar-EG" sz="3200" b="1" dirty="0">
                <a:solidFill>
                  <a:prstClr val="black"/>
                </a:solidFill>
              </a:rPr>
              <a:t>الويب الموجودة على الإنترنت.</a:t>
            </a:r>
          </a:p>
        </p:txBody>
      </p:sp>
    </p:spTree>
    <p:extLst>
      <p:ext uri="{BB962C8B-B14F-4D97-AF65-F5344CB8AC3E}">
        <p14:creationId xmlns:p14="http://schemas.microsoft.com/office/powerpoint/2010/main" val="268086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69DEC44C-FDF6-461C-B4DC-CB2B4E1C0367}"/>
              </a:ext>
            </a:extLst>
          </p:cNvPr>
          <p:cNvPicPr>
            <a:picLocks noChangeAspect="1"/>
          </p:cNvPicPr>
          <p:nvPr/>
        </p:nvPicPr>
        <p:blipFill>
          <a:blip r:embed="rId2">
            <a:clrChange>
              <a:clrFrom>
                <a:srgbClr val="F0E9DF"/>
              </a:clrFrom>
              <a:clrTo>
                <a:srgbClr val="F0E9DF">
                  <a:alpha val="0"/>
                </a:srgbClr>
              </a:clrTo>
            </a:clrChange>
          </a:blip>
          <a:stretch>
            <a:fillRect/>
          </a:stretch>
        </p:blipFill>
        <p:spPr>
          <a:xfrm>
            <a:off x="629971" y="1371600"/>
            <a:ext cx="7884058" cy="4114800"/>
          </a:xfrm>
          <a:prstGeom prst="rect">
            <a:avLst/>
          </a:prstGeom>
        </p:spPr>
      </p:pic>
    </p:spTree>
    <p:extLst>
      <p:ext uri="{BB962C8B-B14F-4D97-AF65-F5344CB8AC3E}">
        <p14:creationId xmlns:p14="http://schemas.microsoft.com/office/powerpoint/2010/main" val="723567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099D8E71-2877-4993-BA8B-D695D0CEA9F7}"/>
              </a:ext>
            </a:extLst>
          </p:cNvPr>
          <p:cNvSpPr/>
          <p:nvPr/>
        </p:nvSpPr>
        <p:spPr>
          <a:xfrm rot="221031">
            <a:off x="1450576" y="2390210"/>
            <a:ext cx="6242849" cy="207758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3">
            <a:schemeClr val="accent4"/>
          </a:fillRef>
          <a:effectRef idx="2">
            <a:schemeClr val="accent4"/>
          </a:effectRef>
          <a:fontRef idx="minor">
            <a:schemeClr val="lt1"/>
          </a:fontRef>
        </p:style>
        <p:txBody>
          <a:bodyPr rtlCol="1"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chemeClr val="tx2"/>
                </a:solidFill>
                <a:effectLst/>
                <a:uLnTx/>
                <a:uFillTx/>
                <a:latin typeface="Calibri" panose="020F0502020204030204"/>
                <a:ea typeface="+mn-ea"/>
                <a:cs typeface="Arial" panose="020B0604020202020204" pitchFamily="34" charset="0"/>
              </a:rPr>
              <a:t>ناقش مع معلمك وأقرانك في المدرسة الهدف</a:t>
            </a:r>
            <a:r>
              <a:rPr kumimoji="0" lang="ar-EG" sz="3600" b="1" i="0" u="none" strike="noStrike" kern="1200" cap="none" spc="0" normalizeH="0" noProof="0" dirty="0">
                <a:ln>
                  <a:noFill/>
                </a:ln>
                <a:solidFill>
                  <a:schemeClr val="tx2"/>
                </a:solidFill>
                <a:effectLst/>
                <a:uLnTx/>
                <a:uFillTx/>
                <a:latin typeface="Calibri" panose="020F0502020204030204"/>
                <a:ea typeface="+mn-ea"/>
                <a:cs typeface="Arial" panose="020B0604020202020204" pitchFamily="34" charset="0"/>
              </a:rPr>
              <a:t> من الجدول السابق، ثم أجب عن الأسئلة التالية:</a:t>
            </a:r>
            <a:endParaRPr kumimoji="0" lang="ar-EG" sz="3600" b="1" i="0" u="none" strike="noStrike" kern="1200" cap="none" spc="0" normalizeH="0" baseline="0" noProof="0" dirty="0">
              <a:ln>
                <a:noFill/>
              </a:ln>
              <a:solidFill>
                <a:schemeClr val="tx2"/>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121369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099D8E71-2877-4993-BA8B-D695D0CEA9F7}"/>
              </a:ext>
            </a:extLst>
          </p:cNvPr>
          <p:cNvSpPr/>
          <p:nvPr/>
        </p:nvSpPr>
        <p:spPr>
          <a:xfrm>
            <a:off x="1009650" y="685800"/>
            <a:ext cx="7124700" cy="238125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rgbClr val="C00000"/>
                </a:solidFill>
                <a:effectLst/>
                <a:uLnTx/>
                <a:uFillTx/>
                <a:latin typeface="Calibri" panose="020F0502020204030204"/>
                <a:ea typeface="+mn-ea"/>
                <a:cs typeface="Arial" panose="020B0604020202020204" pitchFamily="34" charset="0"/>
              </a:rPr>
              <a:t>لماذا تظهر الكثير من</a:t>
            </a:r>
            <a:r>
              <a:rPr kumimoji="0" lang="ar-EG" sz="3600" b="1" i="0" u="none" strike="noStrike" kern="1200" cap="none" spc="0" normalizeH="0" noProof="0" dirty="0">
                <a:ln>
                  <a:noFill/>
                </a:ln>
                <a:solidFill>
                  <a:srgbClr val="C00000"/>
                </a:solidFill>
                <a:effectLst/>
                <a:uLnTx/>
                <a:uFillTx/>
                <a:latin typeface="Calibri" panose="020F0502020204030204"/>
                <a:ea typeface="+mn-ea"/>
                <a:cs typeface="Arial" panose="020B0604020202020204" pitchFamily="34" charset="0"/>
              </a:rPr>
              <a:t> صفحات الويب؟</a:t>
            </a:r>
          </a:p>
          <a:p>
            <a:pPr marL="0" marR="0" lvl="0" indent="0" algn="ctr" defTabSz="457200" rtl="1" eaLnBrk="1" fontAlgn="auto" latinLnBrk="0" hangingPunct="1">
              <a:lnSpc>
                <a:spcPct val="100000"/>
              </a:lnSpc>
              <a:spcBef>
                <a:spcPts val="0"/>
              </a:spcBef>
              <a:spcAft>
                <a:spcPts val="0"/>
              </a:spcAft>
              <a:buClrTx/>
              <a:buSzTx/>
              <a:buFontTx/>
              <a:buNone/>
              <a:tabLst/>
              <a:defRPr/>
            </a:pPr>
            <a:r>
              <a:rPr lang="ar-EG" sz="3600" b="1" dirty="0">
                <a:solidFill>
                  <a:prstClr val="black"/>
                </a:solidFill>
                <a:latin typeface="Calibri" panose="020F0502020204030204"/>
                <a:cs typeface="Arial" panose="020B0604020202020204" pitchFamily="34" charset="0"/>
              </a:rPr>
              <a:t>............................................................................................................</a:t>
            </a:r>
            <a:endParaRPr lang="ar-EG" sz="3600" b="1" noProof="0" dirty="0">
              <a:solidFill>
                <a:prstClr val="black"/>
              </a:solidFill>
              <a:latin typeface="Calibri" panose="020F0502020204030204"/>
              <a:cs typeface="Arial" panose="020B0604020202020204" pitchFamily="34" charset="0"/>
            </a:endParaRPr>
          </a:p>
        </p:txBody>
      </p:sp>
      <p:sp>
        <p:nvSpPr>
          <p:cNvPr id="3" name="مستطيل 2">
            <a:extLst>
              <a:ext uri="{FF2B5EF4-FFF2-40B4-BE49-F238E27FC236}">
                <a16:creationId xmlns:a16="http://schemas.microsoft.com/office/drawing/2014/main" id="{A3407AF5-99B7-4D82-978C-BAEFE8599F63}"/>
              </a:ext>
            </a:extLst>
          </p:cNvPr>
          <p:cNvSpPr/>
          <p:nvPr/>
        </p:nvSpPr>
        <p:spPr>
          <a:xfrm>
            <a:off x="1162050" y="3181350"/>
            <a:ext cx="7124700" cy="238125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rgbClr val="C00000"/>
                </a:solidFill>
                <a:effectLst/>
                <a:uLnTx/>
                <a:uFillTx/>
                <a:latin typeface="Calibri" panose="020F0502020204030204"/>
                <a:ea typeface="+mn-ea"/>
                <a:cs typeface="Arial" panose="020B0604020202020204" pitchFamily="34" charset="0"/>
              </a:rPr>
              <a:t>ما الكلمات الرئيسة التي يجب كتابتها لتقليل</a:t>
            </a:r>
            <a:r>
              <a:rPr kumimoji="0" lang="ar-EG" sz="3600" b="1" i="0" u="none" strike="noStrike" kern="1200" cap="none" spc="0" normalizeH="0" noProof="0" dirty="0">
                <a:ln>
                  <a:noFill/>
                </a:ln>
                <a:solidFill>
                  <a:srgbClr val="C00000"/>
                </a:solidFill>
                <a:effectLst/>
                <a:uLnTx/>
                <a:uFillTx/>
                <a:latin typeface="Calibri" panose="020F0502020204030204"/>
                <a:ea typeface="+mn-ea"/>
                <a:cs typeface="Arial" panose="020B0604020202020204" pitchFamily="34" charset="0"/>
              </a:rPr>
              <a:t> عدد صفحات الويب؟</a:t>
            </a:r>
          </a:p>
          <a:p>
            <a:pPr marL="0" marR="0" lvl="0" indent="0" algn="ctr" defTabSz="457200" rtl="1" eaLnBrk="1" fontAlgn="auto" latinLnBrk="0" hangingPunct="1">
              <a:lnSpc>
                <a:spcPct val="100000"/>
              </a:lnSpc>
              <a:spcBef>
                <a:spcPts val="0"/>
              </a:spcBef>
              <a:spcAft>
                <a:spcPts val="0"/>
              </a:spcAft>
              <a:buClrTx/>
              <a:buSzTx/>
              <a:buFontTx/>
              <a:buNone/>
              <a:tabLst/>
              <a:defRPr/>
            </a:pPr>
            <a:r>
              <a:rPr lang="ar-EG" sz="3600" b="1" dirty="0">
                <a:solidFill>
                  <a:prstClr val="black"/>
                </a:solidFill>
                <a:latin typeface="Calibri" panose="020F0502020204030204"/>
                <a:cs typeface="Arial" panose="020B0604020202020204" pitchFamily="34" charset="0"/>
              </a:rPr>
              <a:t>............................................................................................................</a:t>
            </a:r>
            <a:endParaRPr lang="ar-EG" sz="3600" b="1" noProof="0" dirty="0">
              <a:solidFill>
                <a:prstClr val="black"/>
              </a:solidFill>
              <a:latin typeface="Calibri" panose="020F0502020204030204"/>
              <a:cs typeface="Arial" panose="020B0604020202020204" pitchFamily="34" charset="0"/>
            </a:endParaRPr>
          </a:p>
        </p:txBody>
      </p:sp>
    </p:spTree>
    <p:extLst>
      <p:ext uri="{BB962C8B-B14F-4D97-AF65-F5344CB8AC3E}">
        <p14:creationId xmlns:p14="http://schemas.microsoft.com/office/powerpoint/2010/main" val="3552185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grpId="0" nodeType="clickEffect">
                                  <p:stCondLst>
                                    <p:cond delay="0"/>
                                  </p:stCondLst>
                                  <p:childTnLst>
                                    <p:animRot by="120000">
                                      <p:cBhvr>
                                        <p:cTn id="14" dur="100" fill="hold">
                                          <p:stCondLst>
                                            <p:cond delay="0"/>
                                          </p:stCondLst>
                                        </p:cTn>
                                        <p:tgtEl>
                                          <p:spTgt spid="3"/>
                                        </p:tgtEl>
                                        <p:attrNameLst>
                                          <p:attrName>r</p:attrName>
                                        </p:attrNameLst>
                                      </p:cBhvr>
                                    </p:animRot>
                                    <p:animRot by="-240000">
                                      <p:cBhvr>
                                        <p:cTn id="15" dur="200" fill="hold">
                                          <p:stCondLst>
                                            <p:cond delay="200"/>
                                          </p:stCondLst>
                                        </p:cTn>
                                        <p:tgtEl>
                                          <p:spTgt spid="3"/>
                                        </p:tgtEl>
                                        <p:attrNameLst>
                                          <p:attrName>r</p:attrName>
                                        </p:attrNameLst>
                                      </p:cBhvr>
                                    </p:animRot>
                                    <p:animRot by="240000">
                                      <p:cBhvr>
                                        <p:cTn id="16" dur="200" fill="hold">
                                          <p:stCondLst>
                                            <p:cond delay="400"/>
                                          </p:stCondLst>
                                        </p:cTn>
                                        <p:tgtEl>
                                          <p:spTgt spid="3"/>
                                        </p:tgtEl>
                                        <p:attrNameLst>
                                          <p:attrName>r</p:attrName>
                                        </p:attrNameLst>
                                      </p:cBhvr>
                                    </p:animRot>
                                    <p:animRot by="-240000">
                                      <p:cBhvr>
                                        <p:cTn id="17" dur="200" fill="hold">
                                          <p:stCondLst>
                                            <p:cond delay="600"/>
                                          </p:stCondLst>
                                        </p:cTn>
                                        <p:tgtEl>
                                          <p:spTgt spid="3"/>
                                        </p:tgtEl>
                                        <p:attrNameLst>
                                          <p:attrName>r</p:attrName>
                                        </p:attrNameLst>
                                      </p:cBhvr>
                                    </p:animRot>
                                    <p:animRot by="120000">
                                      <p:cBhvr>
                                        <p:cTn id="18"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099D8E71-2877-4993-BA8B-D695D0CEA9F7}"/>
              </a:ext>
            </a:extLst>
          </p:cNvPr>
          <p:cNvSpPr/>
          <p:nvPr/>
        </p:nvSpPr>
        <p:spPr>
          <a:xfrm>
            <a:off x="828675" y="371475"/>
            <a:ext cx="7486650" cy="184785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rgbClr val="C00000"/>
                </a:solidFill>
                <a:effectLst/>
                <a:uLnTx/>
                <a:uFillTx/>
                <a:latin typeface="Calibri" panose="020F0502020204030204"/>
                <a:ea typeface="+mn-ea"/>
                <a:cs typeface="Arial" panose="020B0604020202020204" pitchFamily="34" charset="0"/>
              </a:rPr>
              <a:t>ما المواقع التي تعتقد</a:t>
            </a:r>
            <a:r>
              <a:rPr kumimoji="0" lang="ar-EG" sz="3600" b="1" i="0" u="none" strike="noStrike" kern="1200" cap="none" spc="0" normalizeH="0" noProof="0" dirty="0">
                <a:ln>
                  <a:noFill/>
                </a:ln>
                <a:solidFill>
                  <a:srgbClr val="C00000"/>
                </a:solidFill>
                <a:effectLst/>
                <a:uLnTx/>
                <a:uFillTx/>
                <a:latin typeface="Calibri" panose="020F0502020204030204"/>
                <a:ea typeface="+mn-ea"/>
                <a:cs typeface="Arial" panose="020B0604020202020204" pitchFamily="34" charset="0"/>
              </a:rPr>
              <a:t> أنها تحتوي على معلومات ذات صلة ببحثك؟</a:t>
            </a:r>
          </a:p>
          <a:p>
            <a:pPr marL="0" marR="0" lvl="0" indent="0" algn="ctr" defTabSz="457200" rtl="1" eaLnBrk="1" fontAlgn="auto" latinLnBrk="0" hangingPunct="1">
              <a:lnSpc>
                <a:spcPct val="100000"/>
              </a:lnSpc>
              <a:spcBef>
                <a:spcPts val="0"/>
              </a:spcBef>
              <a:spcAft>
                <a:spcPts val="0"/>
              </a:spcAft>
              <a:buClrTx/>
              <a:buSzTx/>
              <a:buFontTx/>
              <a:buNone/>
              <a:tabLst/>
              <a:defRPr/>
            </a:pPr>
            <a:r>
              <a:rPr lang="ar-EG" sz="3600" b="1" dirty="0">
                <a:solidFill>
                  <a:prstClr val="black"/>
                </a:solidFill>
                <a:latin typeface="Calibri" panose="020F0502020204030204"/>
                <a:cs typeface="Arial" panose="020B0604020202020204" pitchFamily="34" charset="0"/>
              </a:rPr>
              <a:t>...............................................</a:t>
            </a:r>
            <a:endParaRPr lang="ar-EG" sz="3600" b="1" noProof="0" dirty="0">
              <a:solidFill>
                <a:prstClr val="black"/>
              </a:solidFill>
              <a:latin typeface="Calibri" panose="020F0502020204030204"/>
              <a:cs typeface="Arial" panose="020B0604020202020204" pitchFamily="34" charset="0"/>
            </a:endParaRPr>
          </a:p>
        </p:txBody>
      </p:sp>
      <p:sp>
        <p:nvSpPr>
          <p:cNvPr id="3" name="مستطيل 2">
            <a:extLst>
              <a:ext uri="{FF2B5EF4-FFF2-40B4-BE49-F238E27FC236}">
                <a16:creationId xmlns:a16="http://schemas.microsoft.com/office/drawing/2014/main" id="{A3407AF5-99B7-4D82-978C-BAEFE8599F63}"/>
              </a:ext>
            </a:extLst>
          </p:cNvPr>
          <p:cNvSpPr/>
          <p:nvPr/>
        </p:nvSpPr>
        <p:spPr>
          <a:xfrm>
            <a:off x="1190625" y="1962150"/>
            <a:ext cx="7124700" cy="238125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rgbClr val="C00000"/>
                </a:solidFill>
                <a:effectLst/>
                <a:uLnTx/>
                <a:uFillTx/>
                <a:latin typeface="Calibri" panose="020F0502020204030204"/>
                <a:ea typeface="+mn-ea"/>
                <a:cs typeface="Arial" panose="020B0604020202020204" pitchFamily="34" charset="0"/>
              </a:rPr>
              <a:t>من أي موقع ويب سوف تبدأ بحثك؟</a:t>
            </a:r>
            <a:endParaRPr kumimoji="0" lang="ar-EG" sz="3600" b="1" i="0" u="none" strike="noStrike" kern="1200" cap="none" spc="0" normalizeH="0" noProof="0" dirty="0">
              <a:ln>
                <a:noFill/>
              </a:ln>
              <a:solidFill>
                <a:srgbClr val="C00000"/>
              </a:solidFill>
              <a:effectLst/>
              <a:uLnTx/>
              <a:uFillTx/>
              <a:latin typeface="Calibri" panose="020F0502020204030204"/>
              <a:ea typeface="+mn-ea"/>
              <a:cs typeface="Arial" panose="020B0604020202020204" pitchFamily="34" charset="0"/>
            </a:endParaRPr>
          </a:p>
          <a:p>
            <a:pPr marL="0" marR="0" lvl="0" indent="0" algn="ctr" defTabSz="457200" rtl="1" eaLnBrk="1" fontAlgn="auto" latinLnBrk="0" hangingPunct="1">
              <a:lnSpc>
                <a:spcPct val="100000"/>
              </a:lnSpc>
              <a:spcBef>
                <a:spcPts val="0"/>
              </a:spcBef>
              <a:spcAft>
                <a:spcPts val="0"/>
              </a:spcAft>
              <a:buClrTx/>
              <a:buSzTx/>
              <a:buFontTx/>
              <a:buNone/>
              <a:tabLst/>
              <a:defRPr/>
            </a:pPr>
            <a:r>
              <a:rPr lang="ar-EG" sz="3600" b="1" dirty="0">
                <a:solidFill>
                  <a:prstClr val="black"/>
                </a:solidFill>
                <a:latin typeface="Calibri" panose="020F0502020204030204"/>
                <a:cs typeface="Arial" panose="020B0604020202020204" pitchFamily="34" charset="0"/>
              </a:rPr>
              <a:t>.............................................</a:t>
            </a:r>
            <a:endParaRPr lang="ar-EG" sz="3600" b="1" noProof="0" dirty="0">
              <a:solidFill>
                <a:prstClr val="black"/>
              </a:solidFill>
              <a:latin typeface="Calibri" panose="020F0502020204030204"/>
              <a:cs typeface="Arial" panose="020B0604020202020204" pitchFamily="34" charset="0"/>
            </a:endParaRPr>
          </a:p>
        </p:txBody>
      </p:sp>
      <p:sp>
        <p:nvSpPr>
          <p:cNvPr id="4" name="مستطيل 3">
            <a:extLst>
              <a:ext uri="{FF2B5EF4-FFF2-40B4-BE49-F238E27FC236}">
                <a16:creationId xmlns:a16="http://schemas.microsoft.com/office/drawing/2014/main" id="{00F1EB5D-7523-484D-A348-CDDA31457161}"/>
              </a:ext>
            </a:extLst>
          </p:cNvPr>
          <p:cNvSpPr/>
          <p:nvPr/>
        </p:nvSpPr>
        <p:spPr>
          <a:xfrm>
            <a:off x="1009650" y="3552825"/>
            <a:ext cx="7124700" cy="238125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rgbClr val="C00000"/>
                </a:solidFill>
                <a:effectLst/>
                <a:uLnTx/>
                <a:uFillTx/>
                <a:latin typeface="Calibri" panose="020F0502020204030204"/>
                <a:ea typeface="+mn-ea"/>
                <a:cs typeface="Arial" panose="020B0604020202020204" pitchFamily="34" charset="0"/>
              </a:rPr>
              <a:t>ما المواقع</a:t>
            </a:r>
            <a:r>
              <a:rPr kumimoji="0" lang="ar-EG" sz="3600" b="1" i="0" u="none" strike="noStrike" kern="1200" cap="none" spc="0" normalizeH="0" noProof="0" dirty="0">
                <a:ln>
                  <a:noFill/>
                </a:ln>
                <a:solidFill>
                  <a:srgbClr val="C00000"/>
                </a:solidFill>
                <a:effectLst/>
                <a:uLnTx/>
                <a:uFillTx/>
                <a:latin typeface="Calibri" panose="020F0502020204030204"/>
                <a:ea typeface="+mn-ea"/>
                <a:cs typeface="Arial" panose="020B0604020202020204" pitchFamily="34" charset="0"/>
              </a:rPr>
              <a:t> الموثوقة؟</a:t>
            </a:r>
          </a:p>
          <a:p>
            <a:pPr marL="0" marR="0" lvl="0" indent="0" algn="ctr" defTabSz="457200" rtl="1" eaLnBrk="1" fontAlgn="auto" latinLnBrk="0" hangingPunct="1">
              <a:lnSpc>
                <a:spcPct val="100000"/>
              </a:lnSpc>
              <a:spcBef>
                <a:spcPts val="0"/>
              </a:spcBef>
              <a:spcAft>
                <a:spcPts val="0"/>
              </a:spcAft>
              <a:buClrTx/>
              <a:buSzTx/>
              <a:buFontTx/>
              <a:buNone/>
              <a:tabLst/>
              <a:defRPr/>
            </a:pPr>
            <a:r>
              <a:rPr lang="ar-EG" sz="3600" b="1" dirty="0">
                <a:solidFill>
                  <a:prstClr val="black"/>
                </a:solidFill>
                <a:latin typeface="Calibri" panose="020F0502020204030204"/>
                <a:cs typeface="Arial" panose="020B0604020202020204" pitchFamily="34" charset="0"/>
              </a:rPr>
              <a:t>.............................................</a:t>
            </a:r>
            <a:endParaRPr lang="ar-EG" sz="3600" b="1" noProof="0" dirty="0">
              <a:solidFill>
                <a:prstClr val="black"/>
              </a:solidFill>
              <a:latin typeface="Calibri" panose="020F0502020204030204"/>
              <a:cs typeface="Arial" panose="020B0604020202020204" pitchFamily="34" charset="0"/>
            </a:endParaRPr>
          </a:p>
        </p:txBody>
      </p:sp>
    </p:spTree>
    <p:extLst>
      <p:ext uri="{BB962C8B-B14F-4D97-AF65-F5344CB8AC3E}">
        <p14:creationId xmlns:p14="http://schemas.microsoft.com/office/powerpoint/2010/main" val="153849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grpId="0" nodeType="clickEffect">
                                  <p:stCondLst>
                                    <p:cond delay="0"/>
                                  </p:stCondLst>
                                  <p:childTnLst>
                                    <p:animRot by="120000">
                                      <p:cBhvr>
                                        <p:cTn id="14" dur="100" fill="hold">
                                          <p:stCondLst>
                                            <p:cond delay="0"/>
                                          </p:stCondLst>
                                        </p:cTn>
                                        <p:tgtEl>
                                          <p:spTgt spid="3"/>
                                        </p:tgtEl>
                                        <p:attrNameLst>
                                          <p:attrName>r</p:attrName>
                                        </p:attrNameLst>
                                      </p:cBhvr>
                                    </p:animRot>
                                    <p:animRot by="-240000">
                                      <p:cBhvr>
                                        <p:cTn id="15" dur="200" fill="hold">
                                          <p:stCondLst>
                                            <p:cond delay="200"/>
                                          </p:stCondLst>
                                        </p:cTn>
                                        <p:tgtEl>
                                          <p:spTgt spid="3"/>
                                        </p:tgtEl>
                                        <p:attrNameLst>
                                          <p:attrName>r</p:attrName>
                                        </p:attrNameLst>
                                      </p:cBhvr>
                                    </p:animRot>
                                    <p:animRot by="240000">
                                      <p:cBhvr>
                                        <p:cTn id="16" dur="200" fill="hold">
                                          <p:stCondLst>
                                            <p:cond delay="400"/>
                                          </p:stCondLst>
                                        </p:cTn>
                                        <p:tgtEl>
                                          <p:spTgt spid="3"/>
                                        </p:tgtEl>
                                        <p:attrNameLst>
                                          <p:attrName>r</p:attrName>
                                        </p:attrNameLst>
                                      </p:cBhvr>
                                    </p:animRot>
                                    <p:animRot by="-240000">
                                      <p:cBhvr>
                                        <p:cTn id="17" dur="200" fill="hold">
                                          <p:stCondLst>
                                            <p:cond delay="600"/>
                                          </p:stCondLst>
                                        </p:cTn>
                                        <p:tgtEl>
                                          <p:spTgt spid="3"/>
                                        </p:tgtEl>
                                        <p:attrNameLst>
                                          <p:attrName>r</p:attrName>
                                        </p:attrNameLst>
                                      </p:cBhvr>
                                    </p:animRot>
                                    <p:animRot by="120000">
                                      <p:cBhvr>
                                        <p:cTn id="18" dur="200" fill="hold">
                                          <p:stCondLst>
                                            <p:cond delay="800"/>
                                          </p:stCondLst>
                                        </p:cTn>
                                        <p:tgtEl>
                                          <p:spTgt spid="3"/>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grpId="0" nodeType="clickEffect">
                                  <p:stCondLst>
                                    <p:cond delay="0"/>
                                  </p:stCondLst>
                                  <p:childTnLst>
                                    <p:animRot by="120000">
                                      <p:cBhvr>
                                        <p:cTn id="22" dur="100" fill="hold">
                                          <p:stCondLst>
                                            <p:cond delay="0"/>
                                          </p:stCondLst>
                                        </p:cTn>
                                        <p:tgtEl>
                                          <p:spTgt spid="4"/>
                                        </p:tgtEl>
                                        <p:attrNameLst>
                                          <p:attrName>r</p:attrName>
                                        </p:attrNameLst>
                                      </p:cBhvr>
                                    </p:animRot>
                                    <p:animRot by="-240000">
                                      <p:cBhvr>
                                        <p:cTn id="23" dur="200" fill="hold">
                                          <p:stCondLst>
                                            <p:cond delay="200"/>
                                          </p:stCondLst>
                                        </p:cTn>
                                        <p:tgtEl>
                                          <p:spTgt spid="4"/>
                                        </p:tgtEl>
                                        <p:attrNameLst>
                                          <p:attrName>r</p:attrName>
                                        </p:attrNameLst>
                                      </p:cBhvr>
                                    </p:animRot>
                                    <p:animRot by="240000">
                                      <p:cBhvr>
                                        <p:cTn id="24" dur="200" fill="hold">
                                          <p:stCondLst>
                                            <p:cond delay="400"/>
                                          </p:stCondLst>
                                        </p:cTn>
                                        <p:tgtEl>
                                          <p:spTgt spid="4"/>
                                        </p:tgtEl>
                                        <p:attrNameLst>
                                          <p:attrName>r</p:attrName>
                                        </p:attrNameLst>
                                      </p:cBhvr>
                                    </p:animRot>
                                    <p:animRot by="-240000">
                                      <p:cBhvr>
                                        <p:cTn id="25" dur="200" fill="hold">
                                          <p:stCondLst>
                                            <p:cond delay="600"/>
                                          </p:stCondLst>
                                        </p:cTn>
                                        <p:tgtEl>
                                          <p:spTgt spid="4"/>
                                        </p:tgtEl>
                                        <p:attrNameLst>
                                          <p:attrName>r</p:attrName>
                                        </p:attrNameLst>
                                      </p:cBhvr>
                                    </p:animRot>
                                    <p:animRot by="120000">
                                      <p:cBhvr>
                                        <p:cTn id="26"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سحابة 1">
            <a:extLst>
              <a:ext uri="{FF2B5EF4-FFF2-40B4-BE49-F238E27FC236}">
                <a16:creationId xmlns:a16="http://schemas.microsoft.com/office/drawing/2014/main" id="{779C38C7-D4B1-4AE1-8B72-9D600A553F4A}"/>
              </a:ext>
            </a:extLst>
          </p:cNvPr>
          <p:cNvSpPr/>
          <p:nvPr/>
        </p:nvSpPr>
        <p:spPr>
          <a:xfrm>
            <a:off x="1594780" y="2225710"/>
            <a:ext cx="5954439" cy="2406579"/>
          </a:xfrm>
          <a:prstGeom prst="cloud">
            <a:avLst/>
          </a:prstGeom>
          <a:solidFill>
            <a:schemeClr val="accent4">
              <a:lumMod val="60000"/>
              <a:lumOff val="40000"/>
            </a:schemeClr>
          </a:solidFill>
          <a:ln w="76200">
            <a:noFill/>
            <a:prstDash val="dash"/>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7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تدريب 4</a:t>
            </a:r>
            <a:endParaRPr kumimoji="0" lang="en-US" sz="7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4471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وسيلة الشرح: سهم لأسفل 2">
            <a:extLst>
              <a:ext uri="{FF2B5EF4-FFF2-40B4-BE49-F238E27FC236}">
                <a16:creationId xmlns:a16="http://schemas.microsoft.com/office/drawing/2014/main" id="{DECA2D8D-E114-4A7E-87D7-15D7A4DD3691}"/>
              </a:ext>
            </a:extLst>
          </p:cNvPr>
          <p:cNvSpPr/>
          <p:nvPr/>
        </p:nvSpPr>
        <p:spPr>
          <a:xfrm>
            <a:off x="1225495" y="659823"/>
            <a:ext cx="6388209" cy="2064328"/>
          </a:xfrm>
          <a:prstGeom prst="downArrowCallou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60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البحث عن المعلومات</a:t>
            </a:r>
            <a:endParaRPr kumimoji="0" lang="en-US" sz="60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2" name="مستطيل 1">
            <a:extLst>
              <a:ext uri="{FF2B5EF4-FFF2-40B4-BE49-F238E27FC236}">
                <a16:creationId xmlns:a16="http://schemas.microsoft.com/office/drawing/2014/main" id="{7D34AE67-E3F1-447F-84DA-2F57DE033E49}"/>
              </a:ext>
            </a:extLst>
          </p:cNvPr>
          <p:cNvSpPr/>
          <p:nvPr/>
        </p:nvSpPr>
        <p:spPr>
          <a:xfrm>
            <a:off x="714375" y="3207327"/>
            <a:ext cx="7715250" cy="2597727"/>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algn="ctr" rtl="1"/>
            <a:r>
              <a:rPr lang="ar-EG" sz="4000" b="1" dirty="0">
                <a:solidFill>
                  <a:srgbClr val="C00000"/>
                </a:solidFill>
              </a:rPr>
              <a:t>استخدم محرك البحث بنج ( </a:t>
            </a:r>
            <a:r>
              <a:rPr lang="en-US" sz="4000" b="1" dirty="0">
                <a:solidFill>
                  <a:srgbClr val="C00000"/>
                </a:solidFill>
              </a:rPr>
              <a:t>Bing</a:t>
            </a:r>
            <a:r>
              <a:rPr lang="ar-EG" sz="4000" b="1" dirty="0">
                <a:solidFill>
                  <a:srgbClr val="C00000"/>
                </a:solidFill>
              </a:rPr>
              <a:t>) في إيجاد موقع ويب معين، ثم ابحث في ذلك الموقع لإيجاد  معلومات حول موضوع معين.</a:t>
            </a:r>
            <a:endParaRPr lang="ar-SA" sz="4000" b="1" dirty="0">
              <a:solidFill>
                <a:srgbClr val="C00000"/>
              </a:solidFill>
            </a:endParaRPr>
          </a:p>
        </p:txBody>
      </p:sp>
    </p:spTree>
    <p:extLst>
      <p:ext uri="{BB962C8B-B14F-4D97-AF65-F5344CB8AC3E}">
        <p14:creationId xmlns:p14="http://schemas.microsoft.com/office/powerpoint/2010/main" val="370065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barn(inVertical)">
                                      <p:cBhvr>
                                        <p:cTn id="14"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099D8E71-2877-4993-BA8B-D695D0CEA9F7}"/>
              </a:ext>
            </a:extLst>
          </p:cNvPr>
          <p:cNvSpPr/>
          <p:nvPr/>
        </p:nvSpPr>
        <p:spPr>
          <a:xfrm rot="221031">
            <a:off x="965765" y="2063110"/>
            <a:ext cx="7212469" cy="2731782"/>
          </a:xfrm>
          <a:prstGeom prst="rect">
            <a:avLst/>
          </a:prstGeom>
          <a:ln w="76200"/>
        </p:spPr>
        <p:style>
          <a:lnRef idx="2">
            <a:schemeClr val="accent6"/>
          </a:lnRef>
          <a:fillRef idx="1">
            <a:schemeClr val="lt1"/>
          </a:fillRef>
          <a:effectRef idx="0">
            <a:schemeClr val="accent6"/>
          </a:effectRef>
          <a:fontRef idx="minor">
            <a:schemeClr val="dk1"/>
          </a:fontRef>
        </p:style>
        <p:txBody>
          <a:bodyPr rtlCol="1" anchor="ctr"/>
          <a:lstStyle/>
          <a:p>
            <a:pPr marL="571500" marR="0" lvl="0" indent="-571500" algn="r" defTabSz="457200" rtl="1"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ar-EG" sz="3600" b="1" i="0" u="none" strike="noStrike" kern="1200" cap="none" spc="0" normalizeH="0" baseline="0" noProof="0" dirty="0">
                <a:ln>
                  <a:noFill/>
                </a:ln>
                <a:solidFill>
                  <a:srgbClr val="C00000"/>
                </a:solidFill>
                <a:effectLst/>
                <a:uLnTx/>
                <a:uFillTx/>
                <a:latin typeface="Calibri" panose="020F0502020204030204"/>
                <a:ea typeface="+mn-ea"/>
                <a:cs typeface="Arial" panose="020B0604020202020204" pitchFamily="34" charset="0"/>
              </a:rPr>
              <a:t>افتح مايكروسوفت </a:t>
            </a:r>
            <a:r>
              <a:rPr kumimoji="0" lang="ar-EG" sz="3600" b="1" i="0" u="none" strike="noStrike" kern="1200" cap="none" spc="0" normalizeH="0" baseline="0" noProof="0" dirty="0" err="1">
                <a:ln>
                  <a:noFill/>
                </a:ln>
                <a:solidFill>
                  <a:srgbClr val="C00000"/>
                </a:solidFill>
                <a:effectLst/>
                <a:uLnTx/>
                <a:uFillTx/>
                <a:latin typeface="Calibri" panose="020F0502020204030204"/>
                <a:ea typeface="+mn-ea"/>
                <a:cs typeface="Arial" panose="020B0604020202020204" pitchFamily="34" charset="0"/>
              </a:rPr>
              <a:t>إيدج</a:t>
            </a:r>
            <a:r>
              <a:rPr kumimoji="0" lang="ar-EG" sz="3600" b="1" i="0" u="none" strike="noStrike" kern="1200" cap="none" spc="0" normalizeH="0" baseline="0" noProof="0" dirty="0">
                <a:ln>
                  <a:noFill/>
                </a:ln>
                <a:solidFill>
                  <a:srgbClr val="C00000"/>
                </a:solidFill>
                <a:effectLst/>
                <a:uLnTx/>
                <a:uFillTx/>
                <a:latin typeface="Calibri" panose="020F0502020204030204"/>
                <a:ea typeface="+mn-ea"/>
                <a:cs typeface="Arial" panose="020B0604020202020204" pitchFamily="34" charset="0"/>
              </a:rPr>
              <a:t>.</a:t>
            </a:r>
          </a:p>
          <a:p>
            <a:pPr marL="571500" marR="0" lvl="0" indent="-571500" algn="r" defTabSz="457200" rtl="1" eaLnBrk="1" fontAlgn="auto" latinLnBrk="0" hangingPunct="1">
              <a:lnSpc>
                <a:spcPct val="100000"/>
              </a:lnSpc>
              <a:spcBef>
                <a:spcPts val="0"/>
              </a:spcBef>
              <a:spcAft>
                <a:spcPts val="0"/>
              </a:spcAft>
              <a:buClrTx/>
              <a:buSzTx/>
              <a:buFont typeface="Wingdings" panose="05000000000000000000" pitchFamily="2" charset="2"/>
              <a:buChar char="Ø"/>
              <a:tabLst/>
              <a:defRPr/>
            </a:pPr>
            <a:r>
              <a:rPr lang="ar-EG" sz="3600" b="1" dirty="0">
                <a:solidFill>
                  <a:srgbClr val="C00000"/>
                </a:solidFill>
                <a:latin typeface="Calibri" panose="020F0502020204030204"/>
                <a:cs typeface="Arial" panose="020B0604020202020204" pitchFamily="34" charset="0"/>
              </a:rPr>
              <a:t>استخدم محرك بحث بنج، وابحث عن موقع الهيئة الملكية لمدينة الرياض، ثم ابحث عن قسم البرامج والمشاريع.</a:t>
            </a:r>
            <a:endParaRPr kumimoji="0" lang="ar-EG" sz="3600" b="1" i="0" u="none" strike="noStrike" kern="1200" cap="none" spc="0" normalizeH="0" baseline="0" noProof="0" dirty="0">
              <a:ln>
                <a:noFill/>
              </a:ln>
              <a:solidFill>
                <a:srgbClr val="C00000"/>
              </a:solidFill>
              <a:effectLst/>
              <a:uLnTx/>
              <a:uFillTx/>
              <a:latin typeface="Calibri" panose="020F0502020204030204"/>
              <a:cs typeface="Arial" panose="020B0604020202020204" pitchFamily="34" charset="0"/>
            </a:endParaRPr>
          </a:p>
        </p:txBody>
      </p:sp>
    </p:spTree>
    <p:extLst>
      <p:ext uri="{BB962C8B-B14F-4D97-AF65-F5344CB8AC3E}">
        <p14:creationId xmlns:p14="http://schemas.microsoft.com/office/powerpoint/2010/main" val="2377185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779C38C7-D4B1-4AE1-8B72-9D600A553F4A}"/>
              </a:ext>
            </a:extLst>
          </p:cNvPr>
          <p:cNvSpPr/>
          <p:nvPr/>
        </p:nvSpPr>
        <p:spPr>
          <a:xfrm rot="230916">
            <a:off x="1244052" y="2140003"/>
            <a:ext cx="6655896" cy="3001654"/>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أدوات متصفح</a:t>
            </a:r>
            <a:r>
              <a:rPr kumimoji="0" lang="ar-EG" sz="3600" b="1" i="0" u="none" strike="noStrike" kern="1200" cap="none" spc="0" normalizeH="0" noProof="0" dirty="0">
                <a:ln>
                  <a:noFill/>
                </a:ln>
                <a:solidFill>
                  <a:srgbClr val="FF0000"/>
                </a:solidFill>
                <a:effectLst/>
                <a:uLnTx/>
                <a:uFillTx/>
                <a:latin typeface="Calibri" panose="020F0502020204030204"/>
                <a:ea typeface="+mn-ea"/>
                <a:cs typeface="Arial" panose="020B0604020202020204" pitchFamily="34" charset="0"/>
              </a:rPr>
              <a:t> الويب</a:t>
            </a:r>
          </a:p>
          <a:p>
            <a:pPr marL="0" marR="0" lvl="0" indent="0" algn="ctr" defTabSz="457200" rtl="1" eaLnBrk="1" fontAlgn="auto" latinLnBrk="0" hangingPunct="1">
              <a:lnSpc>
                <a:spcPct val="100000"/>
              </a:lnSpc>
              <a:spcBef>
                <a:spcPts val="0"/>
              </a:spcBef>
              <a:spcAft>
                <a:spcPts val="0"/>
              </a:spcAft>
              <a:buClrTx/>
              <a:buSzTx/>
              <a:buFontTx/>
              <a:buNone/>
              <a:tabLst/>
              <a:defRPr/>
            </a:pPr>
            <a:r>
              <a:rPr lang="ar-EG" sz="3600" b="1" baseline="0" dirty="0">
                <a:solidFill>
                  <a:schemeClr val="tx1"/>
                </a:solidFill>
                <a:latin typeface="Calibri" panose="020F0502020204030204"/>
                <a:cs typeface="Arial" panose="020B0604020202020204" pitchFamily="34" charset="0"/>
              </a:rPr>
              <a:t>يحتوي</a:t>
            </a:r>
            <a:r>
              <a:rPr lang="ar-EG" sz="3600" b="1" dirty="0">
                <a:solidFill>
                  <a:schemeClr val="tx1"/>
                </a:solidFill>
                <a:latin typeface="Calibri" panose="020F0502020204030204"/>
                <a:cs typeface="Arial" panose="020B0604020202020204" pitchFamily="34" charset="0"/>
              </a:rPr>
              <a:t> متصفح الويب على بعض الأدوات التي يمكننا استخدامها للتنقل إلى مواقع الويب المختلفة بسهولة وتتمثل الأدوات في:</a:t>
            </a:r>
            <a:endParaRPr kumimoji="0" lang="ar-EG" sz="3600" b="1"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16931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099D8E71-2877-4993-BA8B-D695D0CEA9F7}"/>
              </a:ext>
            </a:extLst>
          </p:cNvPr>
          <p:cNvSpPr/>
          <p:nvPr/>
        </p:nvSpPr>
        <p:spPr>
          <a:xfrm rot="221031">
            <a:off x="965765" y="2063110"/>
            <a:ext cx="7212469" cy="2731782"/>
          </a:xfrm>
          <a:prstGeom prst="rect">
            <a:avLst/>
          </a:prstGeom>
          <a:ln w="76200"/>
        </p:spPr>
        <p:style>
          <a:lnRef idx="2">
            <a:schemeClr val="accent6"/>
          </a:lnRef>
          <a:fillRef idx="1">
            <a:schemeClr val="lt1"/>
          </a:fillRef>
          <a:effectRef idx="0">
            <a:schemeClr val="accent6"/>
          </a:effectRef>
          <a:fontRef idx="minor">
            <a:schemeClr val="dk1"/>
          </a:fontRef>
        </p:style>
        <p:txBody>
          <a:bodyPr rtlCol="1" anchor="ctr"/>
          <a:lstStyle/>
          <a:p>
            <a:pPr marL="571500" marR="0" lvl="0" indent="-571500" algn="r" defTabSz="457200" rtl="1"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ar-EG" sz="3600" b="1" i="0" u="none" strike="noStrike" kern="1200" cap="none" spc="0" normalizeH="0" baseline="0" noProof="0" dirty="0">
                <a:ln>
                  <a:noFill/>
                </a:ln>
                <a:solidFill>
                  <a:srgbClr val="C00000"/>
                </a:solidFill>
                <a:effectLst/>
                <a:uLnTx/>
                <a:uFillTx/>
                <a:latin typeface="Calibri" panose="020F0502020204030204"/>
                <a:ea typeface="+mn-ea"/>
                <a:cs typeface="Arial" panose="020B0604020202020204" pitchFamily="34" charset="0"/>
              </a:rPr>
              <a:t>بعد ذلك ابحث عن معلومات حول برنامج " الرياض خضراء".</a:t>
            </a:r>
          </a:p>
          <a:p>
            <a:pPr marL="571500" marR="0" lvl="0" indent="-571500" algn="r" defTabSz="457200" rtl="1" eaLnBrk="1" fontAlgn="auto" latinLnBrk="0" hangingPunct="1">
              <a:lnSpc>
                <a:spcPct val="100000"/>
              </a:lnSpc>
              <a:spcBef>
                <a:spcPts val="0"/>
              </a:spcBef>
              <a:spcAft>
                <a:spcPts val="0"/>
              </a:spcAft>
              <a:buClrTx/>
              <a:buSzTx/>
              <a:buFont typeface="Wingdings" panose="05000000000000000000" pitchFamily="2" charset="2"/>
              <a:buChar char="Ø"/>
              <a:tabLst/>
              <a:defRPr/>
            </a:pPr>
            <a:r>
              <a:rPr lang="ar-EG" sz="3600" b="1" dirty="0">
                <a:solidFill>
                  <a:srgbClr val="C00000"/>
                </a:solidFill>
                <a:latin typeface="Calibri" panose="020F0502020204030204"/>
                <a:cs typeface="Arial" panose="020B0604020202020204" pitchFamily="34" charset="0"/>
              </a:rPr>
              <a:t>ابحث عن معلومات حول زراعة الأشجار، ثم أجب عن الأسئلة التالية:</a:t>
            </a:r>
            <a:endParaRPr kumimoji="0" lang="ar-EG" sz="3600" b="1" i="0" u="none" strike="noStrike" kern="1200" cap="none" spc="0" normalizeH="0" baseline="0" noProof="0" dirty="0">
              <a:ln>
                <a:noFill/>
              </a:ln>
              <a:solidFill>
                <a:srgbClr val="C00000"/>
              </a:solidFill>
              <a:effectLst/>
              <a:uLnTx/>
              <a:uFillTx/>
              <a:latin typeface="Calibri" panose="020F0502020204030204"/>
              <a:cs typeface="Arial" panose="020B0604020202020204" pitchFamily="34" charset="0"/>
            </a:endParaRPr>
          </a:p>
        </p:txBody>
      </p:sp>
    </p:spTree>
    <p:extLst>
      <p:ext uri="{BB962C8B-B14F-4D97-AF65-F5344CB8AC3E}">
        <p14:creationId xmlns:p14="http://schemas.microsoft.com/office/powerpoint/2010/main" val="80148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099D8E71-2877-4993-BA8B-D695D0CEA9F7}"/>
              </a:ext>
            </a:extLst>
          </p:cNvPr>
          <p:cNvSpPr/>
          <p:nvPr/>
        </p:nvSpPr>
        <p:spPr>
          <a:xfrm>
            <a:off x="828675" y="371475"/>
            <a:ext cx="7486650" cy="184785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chemeClr val="tx2"/>
                </a:solidFill>
                <a:effectLst/>
                <a:uLnTx/>
                <a:uFillTx/>
                <a:latin typeface="Calibri" panose="020F0502020204030204"/>
                <a:ea typeface="+mn-ea"/>
                <a:cs typeface="Arial" panose="020B0604020202020204" pitchFamily="34" charset="0"/>
              </a:rPr>
              <a:t>كم عدد الأشجار</a:t>
            </a:r>
            <a:r>
              <a:rPr kumimoji="0" lang="ar-EG" sz="3600" b="1" i="0" u="none" strike="noStrike" kern="1200" cap="none" spc="0" normalizeH="0" noProof="0" dirty="0">
                <a:ln>
                  <a:noFill/>
                </a:ln>
                <a:solidFill>
                  <a:schemeClr val="tx2"/>
                </a:solidFill>
                <a:effectLst/>
                <a:uLnTx/>
                <a:uFillTx/>
                <a:latin typeface="Calibri" panose="020F0502020204030204"/>
                <a:ea typeface="+mn-ea"/>
                <a:cs typeface="Arial" panose="020B0604020202020204" pitchFamily="34" charset="0"/>
              </a:rPr>
              <a:t> التي ستزرع في حدائق الأحياء؟</a:t>
            </a:r>
            <a:endParaRPr kumimoji="0" lang="ar-EG" sz="3600" b="1" i="0" u="none" strike="noStrike" kern="1200" cap="none" spc="0" normalizeH="0" baseline="0" noProof="0" dirty="0">
              <a:ln>
                <a:noFill/>
              </a:ln>
              <a:solidFill>
                <a:schemeClr val="tx2"/>
              </a:solidFill>
              <a:effectLst/>
              <a:uLnTx/>
              <a:uFillTx/>
              <a:latin typeface="Calibri" panose="020F0502020204030204"/>
              <a:ea typeface="+mn-ea"/>
              <a:cs typeface="Arial" panose="020B0604020202020204" pitchFamily="34" charset="0"/>
            </a:endParaRPr>
          </a:p>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3" name="مستطيل 2">
            <a:extLst>
              <a:ext uri="{FF2B5EF4-FFF2-40B4-BE49-F238E27FC236}">
                <a16:creationId xmlns:a16="http://schemas.microsoft.com/office/drawing/2014/main" id="{A3407AF5-99B7-4D82-978C-BAEFE8599F63}"/>
              </a:ext>
            </a:extLst>
          </p:cNvPr>
          <p:cNvSpPr/>
          <p:nvPr/>
        </p:nvSpPr>
        <p:spPr>
          <a:xfrm>
            <a:off x="1190625" y="1962150"/>
            <a:ext cx="7124700" cy="238125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chemeClr val="tx2"/>
                </a:solidFill>
                <a:effectLst/>
                <a:uLnTx/>
                <a:uFillTx/>
                <a:latin typeface="Calibri" panose="020F0502020204030204"/>
                <a:ea typeface="+mn-ea"/>
                <a:cs typeface="Arial" panose="020B0604020202020204" pitchFamily="34" charset="0"/>
              </a:rPr>
              <a:t>كم عدد الأشجار التي ستزرع في المنتزهات العامة؟</a:t>
            </a:r>
          </a:p>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4" name="مستطيل 3">
            <a:extLst>
              <a:ext uri="{FF2B5EF4-FFF2-40B4-BE49-F238E27FC236}">
                <a16:creationId xmlns:a16="http://schemas.microsoft.com/office/drawing/2014/main" id="{00F1EB5D-7523-484D-A348-CDDA31457161}"/>
              </a:ext>
            </a:extLst>
          </p:cNvPr>
          <p:cNvSpPr/>
          <p:nvPr/>
        </p:nvSpPr>
        <p:spPr>
          <a:xfrm>
            <a:off x="1009650" y="3552825"/>
            <a:ext cx="7124700" cy="238125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chemeClr val="tx2"/>
                </a:solidFill>
                <a:effectLst/>
                <a:uLnTx/>
                <a:uFillTx/>
                <a:latin typeface="Calibri" panose="020F0502020204030204"/>
                <a:ea typeface="+mn-ea"/>
                <a:cs typeface="Arial" panose="020B0604020202020204" pitchFamily="34" charset="0"/>
              </a:rPr>
              <a:t>كم عدد الأشجار التي ستزرع</a:t>
            </a:r>
            <a:r>
              <a:rPr kumimoji="0" lang="ar-EG" sz="3600" b="1" i="0" u="none" strike="noStrike" kern="1200" cap="none" spc="0" normalizeH="0" noProof="0" dirty="0">
                <a:ln>
                  <a:noFill/>
                </a:ln>
                <a:solidFill>
                  <a:schemeClr val="tx2"/>
                </a:solidFill>
                <a:effectLst/>
                <a:uLnTx/>
                <a:uFillTx/>
                <a:latin typeface="Calibri" panose="020F0502020204030204"/>
                <a:ea typeface="+mn-ea"/>
                <a:cs typeface="Arial" panose="020B0604020202020204" pitchFamily="34" charset="0"/>
              </a:rPr>
              <a:t> حول المساجد؟</a:t>
            </a:r>
            <a:endParaRPr kumimoji="0" lang="ar-EG" sz="3600" b="1" i="0" u="none" strike="noStrike" kern="1200" cap="none" spc="0" normalizeH="0" baseline="0" noProof="0" dirty="0">
              <a:ln>
                <a:noFill/>
              </a:ln>
              <a:solidFill>
                <a:schemeClr val="tx2"/>
              </a:solidFill>
              <a:effectLst/>
              <a:uLnTx/>
              <a:uFillTx/>
              <a:latin typeface="Calibri" panose="020F0502020204030204"/>
              <a:ea typeface="+mn-ea"/>
              <a:cs typeface="Arial" panose="020B0604020202020204" pitchFamily="34" charset="0"/>
            </a:endParaRPr>
          </a:p>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Tree>
    <p:extLst>
      <p:ext uri="{BB962C8B-B14F-4D97-AF65-F5344CB8AC3E}">
        <p14:creationId xmlns:p14="http://schemas.microsoft.com/office/powerpoint/2010/main" val="267270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grpId="0" nodeType="clickEffect">
                                  <p:stCondLst>
                                    <p:cond delay="0"/>
                                  </p:stCondLst>
                                  <p:childTnLst>
                                    <p:animRot by="120000">
                                      <p:cBhvr>
                                        <p:cTn id="14" dur="100" fill="hold">
                                          <p:stCondLst>
                                            <p:cond delay="0"/>
                                          </p:stCondLst>
                                        </p:cTn>
                                        <p:tgtEl>
                                          <p:spTgt spid="3"/>
                                        </p:tgtEl>
                                        <p:attrNameLst>
                                          <p:attrName>r</p:attrName>
                                        </p:attrNameLst>
                                      </p:cBhvr>
                                    </p:animRot>
                                    <p:animRot by="-240000">
                                      <p:cBhvr>
                                        <p:cTn id="15" dur="200" fill="hold">
                                          <p:stCondLst>
                                            <p:cond delay="200"/>
                                          </p:stCondLst>
                                        </p:cTn>
                                        <p:tgtEl>
                                          <p:spTgt spid="3"/>
                                        </p:tgtEl>
                                        <p:attrNameLst>
                                          <p:attrName>r</p:attrName>
                                        </p:attrNameLst>
                                      </p:cBhvr>
                                    </p:animRot>
                                    <p:animRot by="240000">
                                      <p:cBhvr>
                                        <p:cTn id="16" dur="200" fill="hold">
                                          <p:stCondLst>
                                            <p:cond delay="400"/>
                                          </p:stCondLst>
                                        </p:cTn>
                                        <p:tgtEl>
                                          <p:spTgt spid="3"/>
                                        </p:tgtEl>
                                        <p:attrNameLst>
                                          <p:attrName>r</p:attrName>
                                        </p:attrNameLst>
                                      </p:cBhvr>
                                    </p:animRot>
                                    <p:animRot by="-240000">
                                      <p:cBhvr>
                                        <p:cTn id="17" dur="200" fill="hold">
                                          <p:stCondLst>
                                            <p:cond delay="600"/>
                                          </p:stCondLst>
                                        </p:cTn>
                                        <p:tgtEl>
                                          <p:spTgt spid="3"/>
                                        </p:tgtEl>
                                        <p:attrNameLst>
                                          <p:attrName>r</p:attrName>
                                        </p:attrNameLst>
                                      </p:cBhvr>
                                    </p:animRot>
                                    <p:animRot by="120000">
                                      <p:cBhvr>
                                        <p:cTn id="18" dur="200" fill="hold">
                                          <p:stCondLst>
                                            <p:cond delay="800"/>
                                          </p:stCondLst>
                                        </p:cTn>
                                        <p:tgtEl>
                                          <p:spTgt spid="3"/>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grpId="0" nodeType="clickEffect">
                                  <p:stCondLst>
                                    <p:cond delay="0"/>
                                  </p:stCondLst>
                                  <p:childTnLst>
                                    <p:animRot by="120000">
                                      <p:cBhvr>
                                        <p:cTn id="22" dur="100" fill="hold">
                                          <p:stCondLst>
                                            <p:cond delay="0"/>
                                          </p:stCondLst>
                                        </p:cTn>
                                        <p:tgtEl>
                                          <p:spTgt spid="4"/>
                                        </p:tgtEl>
                                        <p:attrNameLst>
                                          <p:attrName>r</p:attrName>
                                        </p:attrNameLst>
                                      </p:cBhvr>
                                    </p:animRot>
                                    <p:animRot by="-240000">
                                      <p:cBhvr>
                                        <p:cTn id="23" dur="200" fill="hold">
                                          <p:stCondLst>
                                            <p:cond delay="200"/>
                                          </p:stCondLst>
                                        </p:cTn>
                                        <p:tgtEl>
                                          <p:spTgt spid="4"/>
                                        </p:tgtEl>
                                        <p:attrNameLst>
                                          <p:attrName>r</p:attrName>
                                        </p:attrNameLst>
                                      </p:cBhvr>
                                    </p:animRot>
                                    <p:animRot by="240000">
                                      <p:cBhvr>
                                        <p:cTn id="24" dur="200" fill="hold">
                                          <p:stCondLst>
                                            <p:cond delay="400"/>
                                          </p:stCondLst>
                                        </p:cTn>
                                        <p:tgtEl>
                                          <p:spTgt spid="4"/>
                                        </p:tgtEl>
                                        <p:attrNameLst>
                                          <p:attrName>r</p:attrName>
                                        </p:attrNameLst>
                                      </p:cBhvr>
                                    </p:animRot>
                                    <p:animRot by="-240000">
                                      <p:cBhvr>
                                        <p:cTn id="25" dur="200" fill="hold">
                                          <p:stCondLst>
                                            <p:cond delay="600"/>
                                          </p:stCondLst>
                                        </p:cTn>
                                        <p:tgtEl>
                                          <p:spTgt spid="4"/>
                                        </p:tgtEl>
                                        <p:attrNameLst>
                                          <p:attrName>r</p:attrName>
                                        </p:attrNameLst>
                                      </p:cBhvr>
                                    </p:animRot>
                                    <p:animRot by="120000">
                                      <p:cBhvr>
                                        <p:cTn id="26"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099D8E71-2877-4993-BA8B-D695D0CEA9F7}"/>
              </a:ext>
            </a:extLst>
          </p:cNvPr>
          <p:cNvSpPr/>
          <p:nvPr/>
        </p:nvSpPr>
        <p:spPr>
          <a:xfrm>
            <a:off x="828675" y="371475"/>
            <a:ext cx="7486650" cy="184785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chemeClr val="tx2"/>
                </a:solidFill>
                <a:effectLst/>
                <a:uLnTx/>
                <a:uFillTx/>
                <a:latin typeface="Calibri" panose="020F0502020204030204"/>
                <a:ea typeface="+mn-ea"/>
                <a:cs typeface="Arial" panose="020B0604020202020204" pitchFamily="34" charset="0"/>
              </a:rPr>
              <a:t>كم عدد الأشجار</a:t>
            </a:r>
            <a:r>
              <a:rPr kumimoji="0" lang="ar-EG" sz="3600" b="1" i="0" u="none" strike="noStrike" kern="1200" cap="none" spc="0" normalizeH="0" noProof="0" dirty="0">
                <a:ln>
                  <a:noFill/>
                </a:ln>
                <a:solidFill>
                  <a:schemeClr val="tx2"/>
                </a:solidFill>
                <a:effectLst/>
                <a:uLnTx/>
                <a:uFillTx/>
                <a:latin typeface="Calibri" panose="020F0502020204030204"/>
                <a:ea typeface="+mn-ea"/>
                <a:cs typeface="Arial" panose="020B0604020202020204" pitchFamily="34" charset="0"/>
              </a:rPr>
              <a:t> التي ستزرع في المدارس؟</a:t>
            </a:r>
            <a:endParaRPr kumimoji="0" lang="ar-EG" sz="3600" b="1" i="0" u="none" strike="noStrike" kern="1200" cap="none" spc="0" normalizeH="0" baseline="0" noProof="0" dirty="0">
              <a:ln>
                <a:noFill/>
              </a:ln>
              <a:solidFill>
                <a:schemeClr val="tx2"/>
              </a:solidFill>
              <a:effectLst/>
              <a:uLnTx/>
              <a:uFillTx/>
              <a:latin typeface="Calibri" panose="020F0502020204030204"/>
              <a:ea typeface="+mn-ea"/>
              <a:cs typeface="Arial" panose="020B0604020202020204" pitchFamily="34" charset="0"/>
            </a:endParaRPr>
          </a:p>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
        <p:nvSpPr>
          <p:cNvPr id="4" name="مستطيل 3">
            <a:extLst>
              <a:ext uri="{FF2B5EF4-FFF2-40B4-BE49-F238E27FC236}">
                <a16:creationId xmlns:a16="http://schemas.microsoft.com/office/drawing/2014/main" id="{00F1EB5D-7523-484D-A348-CDDA31457161}"/>
              </a:ext>
            </a:extLst>
          </p:cNvPr>
          <p:cNvSpPr/>
          <p:nvPr/>
        </p:nvSpPr>
        <p:spPr>
          <a:xfrm>
            <a:off x="1009650" y="2962275"/>
            <a:ext cx="7124700" cy="238125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chemeClr val="tx2"/>
                </a:solidFill>
                <a:effectLst/>
                <a:uLnTx/>
                <a:uFillTx/>
                <a:latin typeface="Calibri" panose="020F0502020204030204"/>
                <a:ea typeface="+mn-ea"/>
                <a:cs typeface="Arial" panose="020B0604020202020204" pitchFamily="34" charset="0"/>
              </a:rPr>
              <a:t>من وجهه نظرك،</a:t>
            </a:r>
            <a:r>
              <a:rPr kumimoji="0" lang="ar-EG" sz="3600" b="1" i="0" u="none" strike="noStrike" kern="1200" cap="none" spc="0" normalizeH="0" noProof="0" dirty="0">
                <a:ln>
                  <a:noFill/>
                </a:ln>
                <a:solidFill>
                  <a:schemeClr val="tx2"/>
                </a:solidFill>
                <a:effectLst/>
                <a:uLnTx/>
                <a:uFillTx/>
                <a:latin typeface="Calibri" panose="020F0502020204030204"/>
                <a:ea typeface="+mn-ea"/>
                <a:cs typeface="Arial" panose="020B0604020202020204" pitchFamily="34" charset="0"/>
              </a:rPr>
              <a:t> ومن خلال البحث: ما الهدف من مشروع تشجير الرياض؟</a:t>
            </a:r>
            <a:endParaRPr kumimoji="0" lang="ar-EG" sz="3600" b="1" i="0" u="none" strike="noStrike" kern="1200" cap="none" spc="0" normalizeH="0" baseline="0" noProof="0" dirty="0">
              <a:ln>
                <a:noFill/>
              </a:ln>
              <a:solidFill>
                <a:schemeClr val="tx2"/>
              </a:solidFill>
              <a:effectLst/>
              <a:uLnTx/>
              <a:uFillTx/>
              <a:latin typeface="Calibri" panose="020F0502020204030204"/>
              <a:ea typeface="+mn-ea"/>
              <a:cs typeface="Arial" panose="020B0604020202020204" pitchFamily="34" charset="0"/>
            </a:endParaRPr>
          </a:p>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Tree>
    <p:extLst>
      <p:ext uri="{BB962C8B-B14F-4D97-AF65-F5344CB8AC3E}">
        <p14:creationId xmlns:p14="http://schemas.microsoft.com/office/powerpoint/2010/main" val="172892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grpId="0" nodeType="clickEffect">
                                  <p:stCondLst>
                                    <p:cond delay="0"/>
                                  </p:stCondLst>
                                  <p:childTnLst>
                                    <p:animRot by="120000">
                                      <p:cBhvr>
                                        <p:cTn id="14" dur="100" fill="hold">
                                          <p:stCondLst>
                                            <p:cond delay="0"/>
                                          </p:stCondLst>
                                        </p:cTn>
                                        <p:tgtEl>
                                          <p:spTgt spid="4"/>
                                        </p:tgtEl>
                                        <p:attrNameLst>
                                          <p:attrName>r</p:attrName>
                                        </p:attrNameLst>
                                      </p:cBhvr>
                                    </p:animRot>
                                    <p:animRot by="-240000">
                                      <p:cBhvr>
                                        <p:cTn id="15" dur="200" fill="hold">
                                          <p:stCondLst>
                                            <p:cond delay="200"/>
                                          </p:stCondLst>
                                        </p:cTn>
                                        <p:tgtEl>
                                          <p:spTgt spid="4"/>
                                        </p:tgtEl>
                                        <p:attrNameLst>
                                          <p:attrName>r</p:attrName>
                                        </p:attrNameLst>
                                      </p:cBhvr>
                                    </p:animRot>
                                    <p:animRot by="240000">
                                      <p:cBhvr>
                                        <p:cTn id="16" dur="200" fill="hold">
                                          <p:stCondLst>
                                            <p:cond delay="400"/>
                                          </p:stCondLst>
                                        </p:cTn>
                                        <p:tgtEl>
                                          <p:spTgt spid="4"/>
                                        </p:tgtEl>
                                        <p:attrNameLst>
                                          <p:attrName>r</p:attrName>
                                        </p:attrNameLst>
                                      </p:cBhvr>
                                    </p:animRot>
                                    <p:animRot by="-240000">
                                      <p:cBhvr>
                                        <p:cTn id="17" dur="200" fill="hold">
                                          <p:stCondLst>
                                            <p:cond delay="600"/>
                                          </p:stCondLst>
                                        </p:cTn>
                                        <p:tgtEl>
                                          <p:spTgt spid="4"/>
                                        </p:tgtEl>
                                        <p:attrNameLst>
                                          <p:attrName>r</p:attrName>
                                        </p:attrNameLst>
                                      </p:cBhvr>
                                    </p:animRot>
                                    <p:animRot by="120000">
                                      <p:cBhvr>
                                        <p:cTn id="18"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74E661BD-CF9D-484D-9A67-7BC4B2DEDFDD}"/>
              </a:ext>
            </a:extLst>
          </p:cNvPr>
          <p:cNvPicPr>
            <a:picLocks noChangeAspect="1"/>
          </p:cNvPicPr>
          <p:nvPr/>
        </p:nvPicPr>
        <p:blipFill>
          <a:blip r:embed="rId2">
            <a:clrChange>
              <a:clrFrom>
                <a:srgbClr val="F0E9DF"/>
              </a:clrFrom>
              <a:clrTo>
                <a:srgbClr val="F0E9DF">
                  <a:alpha val="0"/>
                </a:srgbClr>
              </a:clrTo>
            </a:clrChange>
          </a:blip>
          <a:stretch>
            <a:fillRect/>
          </a:stretch>
        </p:blipFill>
        <p:spPr>
          <a:xfrm>
            <a:off x="545009" y="959643"/>
            <a:ext cx="8053981" cy="4938713"/>
          </a:xfrm>
          <a:prstGeom prst="rect">
            <a:avLst/>
          </a:prstGeom>
        </p:spPr>
      </p:pic>
    </p:spTree>
    <p:extLst>
      <p:ext uri="{BB962C8B-B14F-4D97-AF65-F5344CB8AC3E}">
        <p14:creationId xmlns:p14="http://schemas.microsoft.com/office/powerpoint/2010/main" val="403929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AD3CF635-4CEF-4554-AD0C-2ACC52F408F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245393" y="533399"/>
            <a:ext cx="6653213" cy="6089897"/>
          </a:xfrm>
          <a:prstGeom prst="rect">
            <a:avLst/>
          </a:prstGeom>
        </p:spPr>
      </p:pic>
    </p:spTree>
    <p:extLst>
      <p:ext uri="{BB962C8B-B14F-4D97-AF65-F5344CB8AC3E}">
        <p14:creationId xmlns:p14="http://schemas.microsoft.com/office/powerpoint/2010/main" val="25247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779C38C7-D4B1-4AE1-8B72-9D600A553F4A}"/>
              </a:ext>
            </a:extLst>
          </p:cNvPr>
          <p:cNvSpPr/>
          <p:nvPr/>
        </p:nvSpPr>
        <p:spPr>
          <a:xfrm rot="230916">
            <a:off x="1097721" y="1806434"/>
            <a:ext cx="6948557" cy="3245131"/>
          </a:xfrm>
          <a:prstGeom prst="roundRect">
            <a:avLst/>
          </a:prstGeom>
          <a:ln>
            <a:solidFill>
              <a:schemeClr val="bg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البحث في الإنترنت</a:t>
            </a:r>
          </a:p>
          <a:p>
            <a:pPr marL="0" marR="0" lvl="0" indent="0" algn="ctr" defTabSz="457200" rtl="1" eaLnBrk="1" fontAlgn="auto" latinLnBrk="0" hangingPunct="1">
              <a:lnSpc>
                <a:spcPct val="100000"/>
              </a:lnSpc>
              <a:spcBef>
                <a:spcPts val="0"/>
              </a:spcBef>
              <a:spcAft>
                <a:spcPts val="0"/>
              </a:spcAft>
              <a:buClrTx/>
              <a:buSzTx/>
              <a:buFontTx/>
              <a:buNone/>
              <a:tabLst/>
              <a:defRPr/>
            </a:pPr>
            <a:r>
              <a:rPr lang="ar-EG" sz="3600" b="1" dirty="0">
                <a:solidFill>
                  <a:schemeClr val="tx1"/>
                </a:solidFill>
                <a:latin typeface="Calibri" panose="020F0502020204030204"/>
                <a:cs typeface="Arial" panose="020B0604020202020204" pitchFamily="34" charset="0"/>
              </a:rPr>
              <a:t>بدلًا من حفظ عناوين مواقع الويب، يمكنك استخدام محرك بحث، مساعدتك في إيجاد ما تبحث عنه.</a:t>
            </a:r>
            <a:endParaRPr kumimoji="0" lang="en-US" sz="3600" b="1" i="0" u="none" strike="noStrike" kern="1200" cap="none" spc="0" normalizeH="0" baseline="0" noProof="0" dirty="0">
              <a:ln>
                <a:noFill/>
              </a:ln>
              <a:solidFill>
                <a:schemeClr val="tx1"/>
              </a:solidFill>
              <a:effectLst/>
              <a:uLnTx/>
              <a:uFillTx/>
              <a:latin typeface="Calibri" panose="020F0502020204030204"/>
              <a:ea typeface="+mn-ea"/>
            </a:endParaRPr>
          </a:p>
        </p:txBody>
      </p:sp>
    </p:spTree>
    <p:extLst>
      <p:ext uri="{BB962C8B-B14F-4D97-AF65-F5344CB8AC3E}">
        <p14:creationId xmlns:p14="http://schemas.microsoft.com/office/powerpoint/2010/main" val="364816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B50197C9-1258-456D-876D-65A1769C61B2}"/>
              </a:ext>
            </a:extLst>
          </p:cNvPr>
          <p:cNvPicPr>
            <a:picLocks noChangeAspect="1"/>
          </p:cNvPicPr>
          <p:nvPr/>
        </p:nvPicPr>
        <p:blipFill>
          <a:blip r:embed="rId2"/>
          <a:stretch>
            <a:fillRect/>
          </a:stretch>
        </p:blipFill>
        <p:spPr>
          <a:xfrm>
            <a:off x="657225" y="1597818"/>
            <a:ext cx="7829550" cy="3662363"/>
          </a:xfrm>
          <a:prstGeom prst="rect">
            <a:avLst/>
          </a:prstGeom>
        </p:spPr>
      </p:pic>
    </p:spTree>
    <p:extLst>
      <p:ext uri="{BB962C8B-B14F-4D97-AF65-F5344CB8AC3E}">
        <p14:creationId xmlns:p14="http://schemas.microsoft.com/office/powerpoint/2010/main" val="6446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20E9A112-26C1-4180-B447-FFDD6530012B}"/>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31627" y="672124"/>
            <a:ext cx="8080744" cy="5076122"/>
          </a:xfrm>
          <a:prstGeom prst="rect">
            <a:avLst/>
          </a:prstGeom>
        </p:spPr>
      </p:pic>
      <p:sp>
        <p:nvSpPr>
          <p:cNvPr id="6" name="مستطيل: زوايا مستديرة 5">
            <a:extLst>
              <a:ext uri="{FF2B5EF4-FFF2-40B4-BE49-F238E27FC236}">
                <a16:creationId xmlns:a16="http://schemas.microsoft.com/office/drawing/2014/main" id="{13763514-3EB3-46B7-8021-B6244B09EB16}"/>
              </a:ext>
            </a:extLst>
          </p:cNvPr>
          <p:cNvSpPr/>
          <p:nvPr/>
        </p:nvSpPr>
        <p:spPr>
          <a:xfrm>
            <a:off x="2293961" y="2099083"/>
            <a:ext cx="4556077" cy="265983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96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لنطبق معًا</a:t>
            </a:r>
            <a:endParaRPr kumimoji="0" lang="en-US" sz="96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753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سحابة 1">
            <a:extLst>
              <a:ext uri="{FF2B5EF4-FFF2-40B4-BE49-F238E27FC236}">
                <a16:creationId xmlns:a16="http://schemas.microsoft.com/office/drawing/2014/main" id="{779C38C7-D4B1-4AE1-8B72-9D600A553F4A}"/>
              </a:ext>
            </a:extLst>
          </p:cNvPr>
          <p:cNvSpPr/>
          <p:nvPr/>
        </p:nvSpPr>
        <p:spPr>
          <a:xfrm>
            <a:off x="1594780" y="2225710"/>
            <a:ext cx="5954439" cy="2406579"/>
          </a:xfrm>
          <a:prstGeom prst="cloud">
            <a:avLst/>
          </a:prstGeom>
          <a:solidFill>
            <a:schemeClr val="accent4">
              <a:lumMod val="60000"/>
              <a:lumOff val="40000"/>
            </a:schemeClr>
          </a:solidFill>
          <a:ln w="76200">
            <a:noFill/>
            <a:prstDash val="dash"/>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7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تدريب 1</a:t>
            </a:r>
            <a:endParaRPr kumimoji="0" lang="en-US" sz="7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233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وسيلة الشرح: سهم لأسفل 2">
            <a:extLst>
              <a:ext uri="{FF2B5EF4-FFF2-40B4-BE49-F238E27FC236}">
                <a16:creationId xmlns:a16="http://schemas.microsoft.com/office/drawing/2014/main" id="{DECA2D8D-E114-4A7E-87D7-15D7A4DD3691}"/>
              </a:ext>
            </a:extLst>
          </p:cNvPr>
          <p:cNvSpPr/>
          <p:nvPr/>
        </p:nvSpPr>
        <p:spPr>
          <a:xfrm>
            <a:off x="1244545" y="1936172"/>
            <a:ext cx="6388209" cy="2985655"/>
          </a:xfrm>
          <a:prstGeom prst="downArrowCallou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60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البحث في الإنترنت</a:t>
            </a:r>
            <a:endParaRPr kumimoji="0" lang="en-US" sz="6000" b="1" i="0" u="none" strike="noStrike" kern="1200" cap="none" spc="0" normalizeH="0" baseline="0" noProof="0" dirty="0">
              <a:ln>
                <a:noFill/>
              </a:ln>
              <a:solidFill>
                <a:srgbClr val="002060"/>
              </a:solidFill>
              <a:effectLst/>
              <a:uLnTx/>
              <a:uFillTx/>
              <a:latin typeface="Calibri" panose="020F0502020204030204"/>
              <a:ea typeface="+mn-ea"/>
            </a:endParaRPr>
          </a:p>
        </p:txBody>
      </p:sp>
    </p:spTree>
    <p:extLst>
      <p:ext uri="{BB962C8B-B14F-4D97-AF65-F5344CB8AC3E}">
        <p14:creationId xmlns:p14="http://schemas.microsoft.com/office/powerpoint/2010/main" val="7649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نسق Office">
  <a:themeElements>
    <a:clrScheme name="نسق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نسق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471</TotalTime>
  <Words>512</Words>
  <Application>Microsoft Office PowerPoint</Application>
  <PresentationFormat>عرض على الشاشة (4:3)</PresentationFormat>
  <Paragraphs>56</Paragraphs>
  <Slides>33</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33</vt:i4>
      </vt:variant>
    </vt:vector>
  </HeadingPairs>
  <TitlesOfParts>
    <vt:vector size="38" baseType="lpstr">
      <vt:lpstr>Arial</vt:lpstr>
      <vt:lpstr>Calibri</vt:lpstr>
      <vt:lpstr>Calibri Light</vt:lpstr>
      <vt:lpstr>Wingdings</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hp</dc:creator>
  <cp:lastModifiedBy>Noura Nasr</cp:lastModifiedBy>
  <cp:revision>102</cp:revision>
  <dcterms:created xsi:type="dcterms:W3CDTF">2021-08-01T13:33:06Z</dcterms:created>
  <dcterms:modified xsi:type="dcterms:W3CDTF">2021-10-16T14:55:08Z</dcterms:modified>
</cp:coreProperties>
</file>