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73" r:id="rId2"/>
    <p:sldId id="256" r:id="rId3"/>
    <p:sldId id="271" r:id="rId4"/>
    <p:sldId id="257" r:id="rId5"/>
    <p:sldId id="260" r:id="rId6"/>
    <p:sldId id="270" r:id="rId7"/>
    <p:sldId id="272" r:id="rId8"/>
    <p:sldId id="258" r:id="rId9"/>
    <p:sldId id="274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EAC290-4586-4D2B-9184-0C1D354FB2F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381C77-6142-4588-9A87-60A89A6A533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35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363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759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2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55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707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5056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2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77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556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344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72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2D22-3504-4094-9B9E-0BAD047AB093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551E-57EA-4A8B-A5FC-8BF5C947AC6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2575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5" name="مستطيل 4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26147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720" y="630535"/>
            <a:ext cx="8930599" cy="622746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611560" y="1482109"/>
            <a:ext cx="782736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ar-EG" sz="3600" b="1" dirty="0">
                <a:solidFill>
                  <a:srgbClr val="002060"/>
                </a:solidFill>
              </a:rPr>
              <a:t>دخل المعلم الصف، وكان طالب واحد متغيبًا، فسأل: هل حضر الجميع؟ </a:t>
            </a:r>
          </a:p>
          <a:p>
            <a:r>
              <a:rPr lang="ar-EG" sz="3600" b="1" dirty="0">
                <a:solidFill>
                  <a:srgbClr val="002060"/>
                </a:solidFill>
              </a:rPr>
              <a:t>قال علي: حضر الجميع.........سميراً،</a:t>
            </a:r>
          </a:p>
          <a:p>
            <a:r>
              <a:rPr lang="ar-EG" sz="3600" b="1" dirty="0">
                <a:solidFill>
                  <a:srgbClr val="002060"/>
                </a:solidFill>
              </a:rPr>
              <a:t>فقال المعلم:.............تعرف لماذا؟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EG" sz="3600" b="1" dirty="0">
                <a:solidFill>
                  <a:srgbClr val="002060"/>
                </a:solidFill>
              </a:rPr>
              <a:t>سألت الأم ابنتها: هل قصرت في أداء الواجب؟</a:t>
            </a:r>
          </a:p>
          <a:p>
            <a:r>
              <a:rPr lang="ar-EG" sz="3600" b="1" dirty="0">
                <a:solidFill>
                  <a:srgbClr val="002060"/>
                </a:solidFill>
              </a:rPr>
              <a:t>أجابت البنت:.........لم أقصر.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EG" sz="3600" b="1" dirty="0">
                <a:solidFill>
                  <a:srgbClr val="002060"/>
                </a:solidFill>
              </a:rPr>
              <a:t>أصغيت جيداً.........نصائح أبي.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r-EG" sz="3600" b="1" dirty="0">
                <a:solidFill>
                  <a:srgbClr val="002060"/>
                </a:solidFill>
              </a:rPr>
              <a:t>يسلم الماشي......... القاعد.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27" y="525650"/>
            <a:ext cx="68407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spc="5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3- أملأ الفراغات بحروف آخرها ألف لينة: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19" y="2607110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6433" y="3197020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086" y="4200434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4042" y="4785209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0704" y="5344199"/>
            <a:ext cx="7920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</a:t>
            </a:r>
          </a:p>
        </p:txBody>
      </p:sp>
    </p:spTree>
    <p:extLst>
      <p:ext uri="{BB962C8B-B14F-4D97-AF65-F5344CB8AC3E}">
        <p14:creationId xmlns:p14="http://schemas.microsoft.com/office/powerpoint/2010/main" val="29200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2376" y="1516678"/>
            <a:ext cx="1851856" cy="280076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4400" b="1" dirty="0">
                <a:ln w="11430"/>
                <a:solidFill>
                  <a:srgbClr val="002060"/>
                </a:solidFill>
              </a:rPr>
              <a:t>4- أكمل الخريطة المعرفية الآتية:</a:t>
            </a:r>
          </a:p>
        </p:txBody>
      </p:sp>
      <p:sp>
        <p:nvSpPr>
          <p:cNvPr id="3" name="Flowchart: Preparation 2"/>
          <p:cNvSpPr/>
          <p:nvPr/>
        </p:nvSpPr>
        <p:spPr>
          <a:xfrm>
            <a:off x="611560" y="2348880"/>
            <a:ext cx="1835696" cy="1512168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الألف اللينة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43572" y="1928468"/>
            <a:ext cx="1988448" cy="852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48548" y="3320988"/>
            <a:ext cx="20410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75520" y="3861048"/>
            <a:ext cx="2088232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lowchart: Preparation 14"/>
          <p:cNvSpPr/>
          <p:nvPr/>
        </p:nvSpPr>
        <p:spPr>
          <a:xfrm>
            <a:off x="4389552" y="1172384"/>
            <a:ext cx="1835696" cy="1512168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آخر الفعل </a:t>
            </a:r>
          </a:p>
        </p:txBody>
      </p:sp>
      <p:sp>
        <p:nvSpPr>
          <p:cNvPr id="16" name="Flowchart: Preparation 15"/>
          <p:cNvSpPr/>
          <p:nvPr/>
        </p:nvSpPr>
        <p:spPr>
          <a:xfrm>
            <a:off x="4389552" y="2804552"/>
            <a:ext cx="1835696" cy="1512168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..............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4163752" y="4509120"/>
            <a:ext cx="1835696" cy="1512168"/>
          </a:xfrm>
          <a:prstGeom prst="flowChartPreparation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..............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00152" y="4515507"/>
            <a:ext cx="24482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/>
              <a:t>.........................................................................................................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1424" y="3060967"/>
            <a:ext cx="13380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آخر الاسم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552" y="4827261"/>
            <a:ext cx="13380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آخر الحرف</a:t>
            </a:r>
          </a:p>
        </p:txBody>
      </p:sp>
    </p:spTree>
    <p:extLst>
      <p:ext uri="{BB962C8B-B14F-4D97-AF65-F5344CB8AC3E}">
        <p14:creationId xmlns:p14="http://schemas.microsoft.com/office/powerpoint/2010/main" val="116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8" grpId="0" animBg="1"/>
      <p:bldP spid="22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mohandes\Desktop\بوربوينت\child-imagining-while-reading_7710-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2865"/>
            <a:ext cx="7322693" cy="53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196752"/>
            <a:ext cx="358623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7030A0"/>
                </a:solidFill>
              </a:rPr>
              <a:t>أ</a:t>
            </a:r>
            <a:r>
              <a:rPr lang="ar-EG" sz="4400" b="1">
                <a:solidFill>
                  <a:srgbClr val="7030A0"/>
                </a:solidFill>
              </a:rPr>
              <a:t>كتب </a:t>
            </a:r>
            <a:r>
              <a:rPr lang="ar-EG" sz="4400" b="1" dirty="0">
                <a:solidFill>
                  <a:srgbClr val="7030A0"/>
                </a:solidFill>
              </a:rPr>
              <a:t>في دفتري ما يملي علي معلمي </a:t>
            </a:r>
          </a:p>
        </p:txBody>
      </p:sp>
    </p:spTree>
    <p:extLst>
      <p:ext uri="{BB962C8B-B14F-4D97-AF65-F5344CB8AC3E}">
        <p14:creationId xmlns:p14="http://schemas.microsoft.com/office/powerpoint/2010/main" val="41658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E93194-0520-4735-8050-53E15B42C2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0" y="776858"/>
            <a:ext cx="7621860" cy="5302163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824CFF9-8AE5-4F6B-853A-F3F4A4E6E6A8}"/>
              </a:ext>
            </a:extLst>
          </p:cNvPr>
          <p:cNvSpPr txBox="1"/>
          <p:nvPr/>
        </p:nvSpPr>
        <p:spPr>
          <a:xfrm>
            <a:off x="1691680" y="1594571"/>
            <a:ext cx="50519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الظاهرة الإملائية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D0F23BD-2685-45A4-8512-CF8C005F6E20}"/>
              </a:ext>
            </a:extLst>
          </p:cNvPr>
          <p:cNvSpPr txBox="1"/>
          <p:nvPr/>
        </p:nvSpPr>
        <p:spPr>
          <a:xfrm>
            <a:off x="1043608" y="3427947"/>
            <a:ext cx="43582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u="sng" dirty="0">
                <a:ln w="18415" cmpd="sng">
                  <a:solidFill>
                    <a:srgbClr val="FFFFFF"/>
                  </a:solidFill>
                  <a:prstDash val="solid"/>
                </a:ln>
              </a:rPr>
              <a:t>الدرس الثالث</a:t>
            </a:r>
          </a:p>
        </p:txBody>
      </p:sp>
    </p:spTree>
    <p:extLst>
      <p:ext uri="{BB962C8B-B14F-4D97-AF65-F5344CB8AC3E}">
        <p14:creationId xmlns:p14="http://schemas.microsoft.com/office/powerpoint/2010/main" val="18615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07B51F-2D1A-462E-B5FA-DDEEF831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6" y="1196752"/>
            <a:ext cx="8096250" cy="374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3068414"/>
            <a:ext cx="56886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rgbClr val="002060"/>
                </a:solidFill>
              </a:rPr>
              <a:t>الألف اللينة في آخر الحرف</a:t>
            </a:r>
          </a:p>
        </p:txBody>
      </p:sp>
    </p:spTree>
    <p:extLst>
      <p:ext uri="{BB962C8B-B14F-4D97-AF65-F5344CB8AC3E}">
        <p14:creationId xmlns:p14="http://schemas.microsoft.com/office/powerpoint/2010/main" val="34178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348880"/>
            <a:ext cx="68315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الهدف</a:t>
            </a:r>
            <a:r>
              <a:rPr lang="ar-EG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ar-EG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E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E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رسم الحروف التي تنتهي بألف لينة رسماً صحيحاً.</a:t>
            </a:r>
          </a:p>
        </p:txBody>
      </p:sp>
    </p:spTree>
    <p:extLst>
      <p:ext uri="{BB962C8B-B14F-4D97-AF65-F5344CB8AC3E}">
        <p14:creationId xmlns:p14="http://schemas.microsoft.com/office/powerpoint/2010/main" val="31103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16">
            <a:extLst>
              <a:ext uri="{FF2B5EF4-FFF2-40B4-BE49-F238E27FC236}">
                <a16:creationId xmlns:a16="http://schemas.microsoft.com/office/drawing/2014/main" id="{F692963E-D921-46A2-A6D3-5D75DD15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736" l="9785" r="91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0492">
            <a:off x="589335" y="149715"/>
            <a:ext cx="8670475" cy="1951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3528" y="634933"/>
            <a:ext cx="6149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/>
                </a:solidFill>
              </a:rPr>
              <a:t>أنشد هذا المقطع، وألاحظ الحرفين الملونين: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0727" y="2113299"/>
            <a:ext cx="3322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أنا </a:t>
            </a: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لا</a:t>
            </a: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أعرف الكسلا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8404" y="2074268"/>
            <a:ext cx="3322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أحب الجد والعملا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8664" y="2946849"/>
            <a:ext cx="3322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وأبني للعلا بيتاً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8404" y="2892828"/>
            <a:ext cx="3322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رفيع الشأن مكتملا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0726" y="3712440"/>
            <a:ext cx="3322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ومن يسع </a:t>
            </a: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إلى</a:t>
            </a: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أمل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3344" y="3747216"/>
            <a:ext cx="33220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فسوف يحقق </a:t>
            </a:r>
            <a:r>
              <a:rPr lang="ar-EG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الأملا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208" y="5209216"/>
            <a:ext cx="777686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EG" sz="3200" b="1" dirty="0">
                <a:solidFill>
                  <a:srgbClr val="002060"/>
                </a:solidFill>
              </a:rPr>
              <a:t>أكتب الحرفين الملونين:................،..............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3624" y="5094103"/>
            <a:ext cx="9750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لا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664" y="5024550"/>
            <a:ext cx="9750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إلى</a:t>
            </a:r>
          </a:p>
        </p:txBody>
      </p:sp>
    </p:spTree>
    <p:extLst>
      <p:ext uri="{BB962C8B-B14F-4D97-AF65-F5344CB8AC3E}">
        <p14:creationId xmlns:p14="http://schemas.microsoft.com/office/powerpoint/2010/main" val="14622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15" grpId="0"/>
      <p:bldP spid="17" grpId="0"/>
      <p:bldP spid="19" grpId="0"/>
      <p:bldP spid="21" grpId="0"/>
      <p:bldP spid="3" grpId="0"/>
      <p:bldP spid="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041318" y="1494863"/>
            <a:ext cx="7244426" cy="2520280"/>
          </a:xfrm>
          <a:prstGeom prst="wedgeEllipseCallou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559075" y="2492896"/>
            <a:ext cx="82089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ar-EG" sz="3600" b="1" dirty="0">
                <a:solidFill>
                  <a:srgbClr val="002060"/>
                </a:solidFill>
              </a:rPr>
              <a:t> كيف كتبت الألف في آخر كل حرف منهما؟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19672" y="4659233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</a:rPr>
              <a:t>ماذا أستنتج؟</a:t>
            </a:r>
          </a:p>
        </p:txBody>
      </p:sp>
    </p:spTree>
    <p:extLst>
      <p:ext uri="{BB962C8B-B14F-4D97-AF65-F5344CB8AC3E}">
        <p14:creationId xmlns:p14="http://schemas.microsoft.com/office/powerpoint/2010/main" val="15609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364088" y="635211"/>
            <a:ext cx="2934852" cy="1359730"/>
          </a:xfrm>
          <a:prstGeom prst="wedgeEllipseCallou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5364088" y="807244"/>
            <a:ext cx="28803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أستنتج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422" y="2492896"/>
            <a:ext cx="7452320" cy="255454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تكتب الألف اللينة في الحروف هكذا (ا) مثل: </a:t>
            </a:r>
            <a:r>
              <a:rPr lang="ar-EG" sz="4000" b="1" dirty="0">
                <a:ln w="50800"/>
                <a:solidFill>
                  <a:srgbClr val="C00000"/>
                </a:solidFill>
              </a:rPr>
              <a:t>(لا – ألا – ما – إلا....)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EG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ماعدا أربعة أحرف تكتب فيها هكذا (ى) مثل: </a:t>
            </a:r>
            <a:r>
              <a:rPr lang="ar-EG" sz="4000" b="1" dirty="0">
                <a:ln w="50800"/>
                <a:solidFill>
                  <a:srgbClr val="C00000"/>
                </a:solidFill>
              </a:rPr>
              <a:t>(على – إلى – بلى – حتى )</a:t>
            </a:r>
          </a:p>
        </p:txBody>
      </p:sp>
    </p:spTree>
    <p:extLst>
      <p:ext uri="{BB962C8B-B14F-4D97-AF65-F5344CB8AC3E}">
        <p14:creationId xmlns:p14="http://schemas.microsoft.com/office/powerpoint/2010/main" val="29367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border-design-with-kids-reading-doing-homework_1308-4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61" y="404664"/>
            <a:ext cx="3099477" cy="24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46806">
            <a:off x="3284120" y="1318285"/>
            <a:ext cx="257575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6000" b="1" dirty="0">
                <a:ln w="50800"/>
                <a:solidFill>
                  <a:schemeClr val="bg1">
                    <a:shade val="50000"/>
                  </a:schemeClr>
                </a:solidFill>
              </a:rPr>
              <a:t>أطـبق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3241312"/>
            <a:ext cx="756084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600" b="1" spc="50" dirty="0">
                <a:ln w="11430"/>
                <a:solidFill>
                  <a:srgbClr val="009900"/>
                </a:solidFill>
              </a:rPr>
              <a:t>1- أذكر ثلاث جمل فيها حروف آخرها ألف قائمة (ا).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4832617-C8DC-4A5B-82FD-2B2A4058AC3D}"/>
              </a:ext>
            </a:extLst>
          </p:cNvPr>
          <p:cNvSpPr/>
          <p:nvPr/>
        </p:nvSpPr>
        <p:spPr>
          <a:xfrm>
            <a:off x="1043608" y="407707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</a:rPr>
              <a:t>ما السبب في عدم ذهابك للرحلة؟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</a:rPr>
              <a:t>لا ألعب في الشارع.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</a:rPr>
              <a:t>ألا تحب اللعب معنا؟</a:t>
            </a:r>
          </a:p>
        </p:txBody>
      </p:sp>
    </p:spTree>
    <p:extLst>
      <p:ext uri="{BB962C8B-B14F-4D97-AF65-F5344CB8AC3E}">
        <p14:creationId xmlns:p14="http://schemas.microsoft.com/office/powerpoint/2010/main" val="26936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mohandes\Desktop\border-design-with-kids-reading-doing-homework_1308-4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61" y="404664"/>
            <a:ext cx="3099477" cy="24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46806">
            <a:off x="3284120" y="1318285"/>
            <a:ext cx="257575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6000" b="1" dirty="0">
                <a:ln w="50800"/>
                <a:solidFill>
                  <a:schemeClr val="bg1">
                    <a:shade val="50000"/>
                  </a:schemeClr>
                </a:solidFill>
              </a:rPr>
              <a:t>أطـبق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3241312"/>
            <a:ext cx="756084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600" b="1" spc="50" dirty="0">
                <a:ln w="11430"/>
                <a:solidFill>
                  <a:srgbClr val="009900"/>
                </a:solidFill>
              </a:rPr>
              <a:t>2- أذكر ثلاث جمل فيها حروف آخرها ألف على صورة الياء (ى).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C891CBD-3607-4DD1-A524-C76B8B1A524F}"/>
              </a:ext>
            </a:extLst>
          </p:cNvPr>
          <p:cNvSpPr/>
          <p:nvPr/>
        </p:nvSpPr>
        <p:spPr>
          <a:xfrm>
            <a:off x="1331638" y="4410745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</a:rPr>
              <a:t>أكلت حتى شبعت.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</a:rPr>
              <a:t>ذهبت إلى المدرسة باكرًا.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FF0000"/>
                </a:solidFill>
              </a:rPr>
              <a:t>وقفت القطة على الطاولة.</a:t>
            </a:r>
          </a:p>
        </p:txBody>
      </p:sp>
    </p:spTree>
    <p:extLst>
      <p:ext uri="{BB962C8B-B14F-4D97-AF65-F5344CB8AC3E}">
        <p14:creationId xmlns:p14="http://schemas.microsoft.com/office/powerpoint/2010/main" val="10050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268</Words>
  <Application>Microsoft Office PowerPoint</Application>
  <PresentationFormat>عرض على الشاشة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47</cp:revision>
  <dcterms:created xsi:type="dcterms:W3CDTF">2019-03-22T10:40:59Z</dcterms:created>
  <dcterms:modified xsi:type="dcterms:W3CDTF">2020-11-29T11:51:16Z</dcterms:modified>
</cp:coreProperties>
</file>