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83" r:id="rId2"/>
    <p:sldId id="274" r:id="rId3"/>
    <p:sldId id="257" r:id="rId4"/>
    <p:sldId id="265" r:id="rId5"/>
    <p:sldId id="259" r:id="rId6"/>
    <p:sldId id="279" r:id="rId7"/>
    <p:sldId id="266" r:id="rId8"/>
    <p:sldId id="280" r:id="rId9"/>
    <p:sldId id="267" r:id="rId10"/>
    <p:sldId id="258" r:id="rId11"/>
    <p:sldId id="268" r:id="rId12"/>
    <p:sldId id="269" r:id="rId13"/>
    <p:sldId id="271" r:id="rId14"/>
    <p:sldId id="270" r:id="rId15"/>
    <p:sldId id="281" r:id="rId16"/>
    <p:sldId id="272" r:id="rId17"/>
    <p:sldId id="276" r:id="rId18"/>
    <p:sldId id="275" r:id="rId19"/>
    <p:sldId id="273" r:id="rId20"/>
    <p:sldId id="277" r:id="rId21"/>
    <p:sldId id="278" r:id="rId22"/>
    <p:sldId id="264" r:id="rId23"/>
    <p:sldId id="282" r:id="rId24"/>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53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EG"/>
          </a:p>
        </p:txBody>
      </p:sp>
      <p:sp>
        <p:nvSpPr>
          <p:cNvPr id="4" name="Date Placeholder 3"/>
          <p:cNvSpPr>
            <a:spLocks noGrp="1"/>
          </p:cNvSpPr>
          <p:nvPr>
            <p:ph type="dt" sz="half" idx="10"/>
          </p:nvPr>
        </p:nvSpPr>
        <p:spPr/>
        <p:txBody>
          <a:bodyPr/>
          <a:lstStyle/>
          <a:p>
            <a:fld id="{C1B68F9A-7850-4DFB-AAB4-C719CCD18454}"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39809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C1B68F9A-7850-4DFB-AAB4-C719CCD18454}"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929580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B68F9A-7850-4DFB-AAB4-C719CCD18454}"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451526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Date Placeholder 4"/>
          <p:cNvSpPr>
            <a:spLocks noGrp="1"/>
          </p:cNvSpPr>
          <p:nvPr>
            <p:ph type="dt" sz="half" idx="10"/>
          </p:nvPr>
        </p:nvSpPr>
        <p:spPr/>
        <p:txBody>
          <a:bodyPr/>
          <a:lstStyle/>
          <a:p>
            <a:fld id="{C1B68F9A-7850-4DFB-AAB4-C719CCD18454}" type="datetimeFigureOut">
              <a:rPr lang="ar-EG" smtClean="0"/>
              <a:t>13/04/1442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2885390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Date Placeholder 6"/>
          <p:cNvSpPr>
            <a:spLocks noGrp="1"/>
          </p:cNvSpPr>
          <p:nvPr>
            <p:ph type="dt" sz="half" idx="10"/>
          </p:nvPr>
        </p:nvSpPr>
        <p:spPr/>
        <p:txBody>
          <a:bodyPr/>
          <a:lstStyle/>
          <a:p>
            <a:fld id="{C1B68F9A-7850-4DFB-AAB4-C719CCD18454}" type="datetimeFigureOut">
              <a:rPr lang="ar-EG" smtClean="0"/>
              <a:t>13/04/1442</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3230195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Date Placeholder 2"/>
          <p:cNvSpPr>
            <a:spLocks noGrp="1"/>
          </p:cNvSpPr>
          <p:nvPr>
            <p:ph type="dt" sz="half" idx="10"/>
          </p:nvPr>
        </p:nvSpPr>
        <p:spPr/>
        <p:txBody>
          <a:bodyPr/>
          <a:lstStyle/>
          <a:p>
            <a:fld id="{C1B68F9A-7850-4DFB-AAB4-C719CCD18454}" type="datetimeFigureOut">
              <a:rPr lang="ar-EG" smtClean="0"/>
              <a:t>13/04/1442</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56574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68F9A-7850-4DFB-AAB4-C719CCD18454}" type="datetimeFigureOut">
              <a:rPr lang="ar-EG" smtClean="0"/>
              <a:t>13/04/1442</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2182466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B68F9A-7850-4DFB-AAB4-C719CCD18454}" type="datetimeFigureOut">
              <a:rPr lang="ar-EG" smtClean="0"/>
              <a:t>13/04/1442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541378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B68F9A-7850-4DFB-AAB4-C719CCD18454}" type="datetimeFigureOut">
              <a:rPr lang="ar-EG" smtClean="0"/>
              <a:t>13/04/1442</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3086364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C1B68F9A-7850-4DFB-AAB4-C719CCD18454}"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198833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10"/>
          </p:nvPr>
        </p:nvSpPr>
        <p:spPr/>
        <p:txBody>
          <a:bodyPr/>
          <a:lstStyle/>
          <a:p>
            <a:fld id="{C1B68F9A-7850-4DFB-AAB4-C719CCD18454}" type="datetimeFigureOut">
              <a:rPr lang="ar-EG" smtClean="0"/>
              <a:t>13/04/1442</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4C147436-CB27-47C8-95B7-2F074E20C2D8}" type="slidenum">
              <a:rPr lang="ar-EG" smtClean="0"/>
              <a:t>‹#›</a:t>
            </a:fld>
            <a:endParaRPr lang="ar-EG"/>
          </a:p>
        </p:txBody>
      </p:sp>
    </p:spTree>
    <p:extLst>
      <p:ext uri="{BB962C8B-B14F-4D97-AF65-F5344CB8AC3E}">
        <p14:creationId xmlns:p14="http://schemas.microsoft.com/office/powerpoint/2010/main" val="2673548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1B68F9A-7850-4DFB-AAB4-C719CCD18454}" type="datetimeFigureOut">
              <a:rPr lang="ar-EG" smtClean="0"/>
              <a:t>13/04/1442</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C147436-CB27-47C8-95B7-2F074E20C2D8}" type="slidenum">
              <a:rPr lang="ar-EG" smtClean="0"/>
              <a:t>‹#›</a:t>
            </a:fld>
            <a:endParaRPr lang="ar-EG"/>
          </a:p>
        </p:txBody>
      </p:sp>
    </p:spTree>
    <p:extLst>
      <p:ext uri="{BB962C8B-B14F-4D97-AF65-F5344CB8AC3E}">
        <p14:creationId xmlns:p14="http://schemas.microsoft.com/office/powerpoint/2010/main" val="1598064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مربع نص 3"/>
          <p:cNvSpPr txBox="1"/>
          <p:nvPr/>
        </p:nvSpPr>
        <p:spPr>
          <a:xfrm>
            <a:off x="1520661" y="4046362"/>
            <a:ext cx="4536504" cy="1107996"/>
          </a:xfrm>
          <a:prstGeom prst="rect">
            <a:avLst/>
          </a:prstGeom>
          <a:noFill/>
        </p:spPr>
        <p:txBody>
          <a:bodyPr wrap="square" rtlCol="1">
            <a:spAutoFit/>
          </a:bodyPr>
          <a:ls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EG" sz="6600" b="1" dirty="0">
                <a:solidFill>
                  <a:srgbClr val="7030A0"/>
                </a:solidFill>
                <a:effectLst>
                  <a:outerShdw blurRad="38100" dist="38100" dir="2700000" algn="tl">
                    <a:srgbClr val="000000">
                      <a:alpha val="43137"/>
                    </a:srgbClr>
                  </a:outerShdw>
                </a:effectLst>
              </a:rPr>
              <a:t>آداب وواجبات </a:t>
            </a:r>
            <a:endParaRPr lang="en-US" sz="6600" b="1" dirty="0">
              <a:solidFill>
                <a:srgbClr val="7030A0"/>
              </a:solidFill>
              <a:effectLst>
                <a:outerShdw blurRad="38100" dist="38100" dir="2700000" algn="tl">
                  <a:srgbClr val="000000">
                    <a:alpha val="43137"/>
                  </a:srgbClr>
                </a:outerShdw>
              </a:effectLst>
            </a:endParaRPr>
          </a:p>
        </p:txBody>
      </p:sp>
      <p:sp>
        <p:nvSpPr>
          <p:cNvPr id="5" name="شكل بيضاوي 4"/>
          <p:cNvSpPr/>
          <p:nvPr/>
        </p:nvSpPr>
        <p:spPr>
          <a:xfrm>
            <a:off x="4490991" y="1703642"/>
            <a:ext cx="3132348" cy="1582686"/>
          </a:xfrm>
          <a:prstGeom prst="ellipse">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defPPr>
              <a:defRPr lang="ar-EG"/>
            </a:defPPr>
            <a:lvl1pPr marL="0" algn="r" defTabSz="914400" rtl="1" eaLnBrk="1" latinLnBrk="0" hangingPunct="1">
              <a:defRPr sz="1800" kern="1200">
                <a:solidFill>
                  <a:schemeClr val="dk1"/>
                </a:solidFill>
                <a:latin typeface="+mn-lt"/>
                <a:ea typeface="+mn-ea"/>
                <a:cs typeface="+mn-cs"/>
              </a:defRPr>
            </a:lvl1pPr>
            <a:lvl2pPr marL="457200" algn="r" defTabSz="914400" rtl="1" eaLnBrk="1" latinLnBrk="0" hangingPunct="1">
              <a:defRPr sz="1800" kern="1200">
                <a:solidFill>
                  <a:schemeClr val="dk1"/>
                </a:solidFill>
                <a:latin typeface="+mn-lt"/>
                <a:ea typeface="+mn-ea"/>
                <a:cs typeface="+mn-cs"/>
              </a:defRPr>
            </a:lvl2pPr>
            <a:lvl3pPr marL="914400" algn="r" defTabSz="914400" rtl="1" eaLnBrk="1" latinLnBrk="0" hangingPunct="1">
              <a:defRPr sz="1800" kern="1200">
                <a:solidFill>
                  <a:schemeClr val="dk1"/>
                </a:solidFill>
                <a:latin typeface="+mn-lt"/>
                <a:ea typeface="+mn-ea"/>
                <a:cs typeface="+mn-cs"/>
              </a:defRPr>
            </a:lvl3pPr>
            <a:lvl4pPr marL="1371600" algn="r" defTabSz="914400" rtl="1" eaLnBrk="1" latinLnBrk="0" hangingPunct="1">
              <a:defRPr sz="1800" kern="1200">
                <a:solidFill>
                  <a:schemeClr val="dk1"/>
                </a:solidFill>
                <a:latin typeface="+mn-lt"/>
                <a:ea typeface="+mn-ea"/>
                <a:cs typeface="+mn-cs"/>
              </a:defRPr>
            </a:lvl4pPr>
            <a:lvl5pPr marL="1828800" algn="r" defTabSz="914400" rtl="1" eaLnBrk="1" latinLnBrk="0" hangingPunct="1">
              <a:defRPr sz="1800" kern="1200">
                <a:solidFill>
                  <a:schemeClr val="dk1"/>
                </a:solidFill>
                <a:latin typeface="+mn-lt"/>
                <a:ea typeface="+mn-ea"/>
                <a:cs typeface="+mn-cs"/>
              </a:defRPr>
            </a:lvl5pPr>
            <a:lvl6pPr marL="2286000" algn="r" defTabSz="914400" rtl="1" eaLnBrk="1" latinLnBrk="0" hangingPunct="1">
              <a:defRPr sz="1800" kern="1200">
                <a:solidFill>
                  <a:schemeClr val="dk1"/>
                </a:solidFill>
                <a:latin typeface="+mn-lt"/>
                <a:ea typeface="+mn-ea"/>
                <a:cs typeface="+mn-cs"/>
              </a:defRPr>
            </a:lvl6pPr>
            <a:lvl7pPr marL="2743200" algn="r" defTabSz="914400" rtl="1" eaLnBrk="1" latinLnBrk="0" hangingPunct="1">
              <a:defRPr sz="1800" kern="1200">
                <a:solidFill>
                  <a:schemeClr val="dk1"/>
                </a:solidFill>
                <a:latin typeface="+mn-lt"/>
                <a:ea typeface="+mn-ea"/>
                <a:cs typeface="+mn-cs"/>
              </a:defRPr>
            </a:lvl7pPr>
            <a:lvl8pPr marL="3200400" algn="r" defTabSz="914400" rtl="1" eaLnBrk="1" latinLnBrk="0" hangingPunct="1">
              <a:defRPr sz="1800" kern="1200">
                <a:solidFill>
                  <a:schemeClr val="dk1"/>
                </a:solidFill>
                <a:latin typeface="+mn-lt"/>
                <a:ea typeface="+mn-ea"/>
                <a:cs typeface="+mn-cs"/>
              </a:defRPr>
            </a:lvl8pPr>
            <a:lvl9pPr marL="3657600" algn="r" defTabSz="914400" rtl="1" eaLnBrk="1" latinLnBrk="0" hangingPunct="1">
              <a:defRPr sz="1800" kern="1200">
                <a:solidFill>
                  <a:schemeClr val="dk1"/>
                </a:solidFill>
                <a:latin typeface="+mn-lt"/>
                <a:ea typeface="+mn-ea"/>
                <a:cs typeface="+mn-cs"/>
              </a:defRPr>
            </a:lvl9pPr>
          </a:lstStyle>
          <a:p>
            <a:pPr algn="ctr"/>
            <a:r>
              <a:rPr lang="ar-EG" sz="3600" b="1" dirty="0">
                <a:solidFill>
                  <a:srgbClr val="C00000"/>
                </a:solidFill>
              </a:rPr>
              <a:t>الوحدة الثالثة </a:t>
            </a:r>
          </a:p>
        </p:txBody>
      </p:sp>
    </p:spTree>
    <p:extLst>
      <p:ext uri="{BB962C8B-B14F-4D97-AF65-F5344CB8AC3E}">
        <p14:creationId xmlns:p14="http://schemas.microsoft.com/office/powerpoint/2010/main" val="72197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rotWithShape="1">
          <a:blip r:embed="rId2">
            <a:extLst>
              <a:ext uri="{28A0092B-C50C-407E-A947-70E740481C1C}">
                <a14:useLocalDpi xmlns:a14="http://schemas.microsoft.com/office/drawing/2010/main" val="0"/>
              </a:ext>
            </a:extLst>
          </a:blip>
          <a:srcRect l="-204" t="-159" r="204" b="29444"/>
          <a:stretch/>
        </p:blipFill>
        <p:spPr>
          <a:xfrm>
            <a:off x="1979712" y="1196752"/>
            <a:ext cx="5616624" cy="4968552"/>
          </a:xfrm>
          <a:prstGeom prst="rect">
            <a:avLst/>
          </a:prstGeom>
        </p:spPr>
      </p:pic>
      <p:sp>
        <p:nvSpPr>
          <p:cNvPr id="5" name="TextBox 3"/>
          <p:cNvSpPr txBox="1"/>
          <p:nvPr/>
        </p:nvSpPr>
        <p:spPr>
          <a:xfrm rot="21418292">
            <a:off x="2193145" y="2978733"/>
            <a:ext cx="4791401" cy="1107996"/>
          </a:xfrm>
          <a:prstGeom prst="rect">
            <a:avLst/>
          </a:prstGeom>
          <a:noFill/>
        </p:spPr>
        <p:txBody>
          <a:bodyPr wrap="square" rtlCol="1">
            <a:spAutoFit/>
          </a:bodyPr>
          <a:lstStyle/>
          <a:p>
            <a:pPr algn="ctr"/>
            <a:r>
              <a:rPr lang="ar-EG" sz="6600" b="1" dirty="0">
                <a:ln w="0"/>
                <a:solidFill>
                  <a:srgbClr val="FF6699"/>
                </a:solidFill>
                <a:effectLst>
                  <a:outerShdw blurRad="38100" dist="19050" dir="2700000" algn="tl" rotWithShape="0">
                    <a:schemeClr val="dk1">
                      <a:alpha val="40000"/>
                    </a:schemeClr>
                  </a:outerShdw>
                </a:effectLst>
              </a:rPr>
              <a:t>الوظيفة النحوية </a:t>
            </a:r>
          </a:p>
        </p:txBody>
      </p:sp>
    </p:spTree>
    <p:extLst>
      <p:ext uri="{BB962C8B-B14F-4D97-AF65-F5344CB8AC3E}">
        <p14:creationId xmlns:p14="http://schemas.microsoft.com/office/powerpoint/2010/main" val="1548425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23728" y="2276872"/>
            <a:ext cx="5086542" cy="2123658"/>
          </a:xfrm>
          <a:prstGeom prst="rect">
            <a:avLst/>
          </a:prstGeom>
          <a:noFill/>
        </p:spPr>
        <p:txBody>
          <a:bodyPr wrap="square" rtlCol="1">
            <a:spAutoFit/>
          </a:bodyPr>
          <a:lstStyle/>
          <a:p>
            <a:pPr algn="ctr"/>
            <a:r>
              <a:rPr lang="ar-EG" sz="6600" b="1" dirty="0">
                <a:ln w="10541" cmpd="sng">
                  <a:solidFill>
                    <a:schemeClr val="accent1">
                      <a:shade val="88000"/>
                      <a:satMod val="110000"/>
                    </a:schemeClr>
                  </a:solidFill>
                  <a:prstDash val="solid"/>
                </a:ln>
                <a:solidFill>
                  <a:srgbClr val="FF0000"/>
                </a:solidFill>
              </a:rPr>
              <a:t>الدرس الثالث</a:t>
            </a:r>
          </a:p>
          <a:p>
            <a:pPr algn="ctr"/>
            <a:r>
              <a:rPr lang="ar-EG"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المفعول المطلق</a:t>
            </a:r>
          </a:p>
        </p:txBody>
      </p:sp>
    </p:spTree>
    <p:extLst>
      <p:ext uri="{BB962C8B-B14F-4D97-AF65-F5344CB8AC3E}">
        <p14:creationId xmlns:p14="http://schemas.microsoft.com/office/powerpoint/2010/main" val="162346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lmohandes\Desktop\بوربوينت\اشكال للكتابة بداخلها\starburst-clip-art-outline-free-starburst-blank-m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04664"/>
            <a:ext cx="7200800" cy="53285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27784" y="2564904"/>
            <a:ext cx="3672408" cy="1938992"/>
          </a:xfrm>
          <a:prstGeom prst="rect">
            <a:avLst/>
          </a:prstGeom>
          <a:noFill/>
        </p:spPr>
        <p:txBody>
          <a:bodyPr wrap="square" rtlCol="1">
            <a:spAutoFit/>
          </a:bodyPr>
          <a:lstStyle/>
          <a:p>
            <a:pPr algn="ctr"/>
            <a:r>
              <a:rPr lang="ar-EG" sz="4000" dirty="0">
                <a:ln>
                  <a:solidFill>
                    <a:schemeClr val="tx1"/>
                  </a:solidFill>
                </a:ln>
              </a:rPr>
              <a:t>الهدف: تعرُّف المفعول المطلق وتمييزه واستعماله</a:t>
            </a:r>
          </a:p>
        </p:txBody>
      </p:sp>
    </p:spTree>
    <p:extLst>
      <p:ext uri="{BB962C8B-B14F-4D97-AF65-F5344CB8AC3E}">
        <p14:creationId xmlns:p14="http://schemas.microsoft.com/office/powerpoint/2010/main" val="144933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164288" y="737626"/>
            <a:ext cx="1235178" cy="53113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EG" sz="4000" b="1" dirty="0"/>
              <a:t>أقرأ</a:t>
            </a:r>
          </a:p>
        </p:txBody>
      </p:sp>
      <p:sp>
        <p:nvSpPr>
          <p:cNvPr id="2" name="TextBox 1"/>
          <p:cNvSpPr txBox="1"/>
          <p:nvPr/>
        </p:nvSpPr>
        <p:spPr>
          <a:xfrm>
            <a:off x="620687" y="1268760"/>
            <a:ext cx="7565177" cy="501675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EG" sz="3200" b="1" u="sng" dirty="0"/>
              <a:t>يتأدب</a:t>
            </a:r>
            <a:r>
              <a:rPr lang="ar-EG" sz="3200" b="1" dirty="0"/>
              <a:t> الصغير بحضرة الكبار </a:t>
            </a:r>
            <a:r>
              <a:rPr lang="ar-EG" sz="3200" b="1" dirty="0">
                <a:solidFill>
                  <a:srgbClr val="FF0000"/>
                </a:solidFill>
              </a:rPr>
              <a:t>تأدبًا</a:t>
            </a:r>
            <a:r>
              <a:rPr lang="ar-EG" sz="3200" b="1" dirty="0"/>
              <a:t>.         </a:t>
            </a:r>
          </a:p>
          <a:p>
            <a:pPr algn="ctr"/>
            <a:r>
              <a:rPr lang="ar-EG" sz="3200" b="1" dirty="0">
                <a:solidFill>
                  <a:srgbClr val="C00000"/>
                </a:solidFill>
              </a:rPr>
              <a:t>ألاحظ الجمل المقابلة، ثم أجيب:</a:t>
            </a:r>
          </a:p>
          <a:p>
            <a:pPr algn="ctr"/>
            <a:endParaRPr lang="ar-EG" sz="3200" b="1" dirty="0"/>
          </a:p>
          <a:p>
            <a:pPr algn="ctr"/>
            <a:r>
              <a:rPr lang="ar-EG" sz="3200" b="1" u="sng" dirty="0"/>
              <a:t>يصغي</a:t>
            </a:r>
            <a:r>
              <a:rPr lang="ar-EG" sz="3200" b="1" dirty="0"/>
              <a:t> التلميذ لكلام أستاذه </a:t>
            </a:r>
            <a:r>
              <a:rPr lang="ar-EG" sz="3200" b="1" dirty="0">
                <a:solidFill>
                  <a:srgbClr val="FF0000"/>
                </a:solidFill>
              </a:rPr>
              <a:t>إصغاء</a:t>
            </a:r>
            <a:r>
              <a:rPr lang="ar-EG" sz="3200" b="1" dirty="0"/>
              <a:t>ً</a:t>
            </a:r>
          </a:p>
          <a:p>
            <a:pPr algn="ctr"/>
            <a:r>
              <a:rPr lang="ar-EG" sz="3200" b="1" dirty="0" err="1">
                <a:solidFill>
                  <a:srgbClr val="C00000"/>
                </a:solidFill>
              </a:rPr>
              <a:t>أأسماء</a:t>
            </a:r>
            <a:r>
              <a:rPr lang="ar-EG" sz="3200" b="1" dirty="0">
                <a:solidFill>
                  <a:srgbClr val="C00000"/>
                </a:solidFill>
              </a:rPr>
              <a:t> الكلمات الملونة أم </a:t>
            </a:r>
            <a:r>
              <a:rPr lang="ar-EG" sz="3200" b="1" dirty="0" err="1">
                <a:solidFill>
                  <a:srgbClr val="C00000"/>
                </a:solidFill>
              </a:rPr>
              <a:t>افعال</a:t>
            </a:r>
            <a:r>
              <a:rPr lang="ar-EG" sz="3200" b="1" dirty="0">
                <a:solidFill>
                  <a:srgbClr val="C00000"/>
                </a:solidFill>
              </a:rPr>
              <a:t>؟ </a:t>
            </a:r>
          </a:p>
          <a:p>
            <a:pPr algn="ctr"/>
            <a:endParaRPr lang="ar-EG" sz="3200" b="1" dirty="0"/>
          </a:p>
          <a:p>
            <a:pPr algn="ctr"/>
            <a:r>
              <a:rPr lang="ar-EG" sz="3200" b="1" u="sng" dirty="0"/>
              <a:t>يحترم</a:t>
            </a:r>
            <a:r>
              <a:rPr lang="ar-EG" sz="3200" b="1" dirty="0"/>
              <a:t> الابن والديه </a:t>
            </a:r>
            <a:r>
              <a:rPr lang="ar-EG" sz="3200" b="1" dirty="0">
                <a:solidFill>
                  <a:srgbClr val="FF0000"/>
                </a:solidFill>
              </a:rPr>
              <a:t>احتراماً</a:t>
            </a:r>
            <a:r>
              <a:rPr lang="ar-EG" sz="3200" b="1" dirty="0"/>
              <a:t>                         (................................)</a:t>
            </a:r>
          </a:p>
          <a:p>
            <a:pPr algn="ctr"/>
            <a:endParaRPr lang="ar-EG" sz="3200" b="1" dirty="0"/>
          </a:p>
          <a:p>
            <a:pPr algn="ctr"/>
            <a:endParaRPr lang="ar-EG" sz="3200" b="1" dirty="0"/>
          </a:p>
        </p:txBody>
      </p:sp>
      <p:sp>
        <p:nvSpPr>
          <p:cNvPr id="6" name="TextBox 5"/>
          <p:cNvSpPr txBox="1"/>
          <p:nvPr/>
        </p:nvSpPr>
        <p:spPr>
          <a:xfrm>
            <a:off x="3707902" y="4653136"/>
            <a:ext cx="1390745" cy="646331"/>
          </a:xfrm>
          <a:prstGeom prst="rect">
            <a:avLst/>
          </a:prstGeom>
          <a:noFill/>
        </p:spPr>
        <p:txBody>
          <a:bodyPr wrap="square" rtlCol="1">
            <a:spAutoFit/>
          </a:bodyPr>
          <a:lstStyle/>
          <a:p>
            <a:pPr algn="ctr"/>
            <a:r>
              <a:rPr lang="ar-EG"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أسماء</a:t>
            </a:r>
            <a:endParaRPr lang="ar-EG" sz="3600" dirty="0"/>
          </a:p>
        </p:txBody>
      </p:sp>
    </p:spTree>
    <p:extLst>
      <p:ext uri="{BB962C8B-B14F-4D97-AF65-F5344CB8AC3E}">
        <p14:creationId xmlns:p14="http://schemas.microsoft.com/office/powerpoint/2010/main" val="76964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p:cTn id="1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092280" y="783753"/>
            <a:ext cx="1235178" cy="53113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ar-EG" sz="4000" b="1" dirty="0"/>
              <a:t>أقرأ</a:t>
            </a:r>
          </a:p>
        </p:txBody>
      </p:sp>
      <p:sp>
        <p:nvSpPr>
          <p:cNvPr id="2" name="TextBox 1"/>
          <p:cNvSpPr txBox="1"/>
          <p:nvPr/>
        </p:nvSpPr>
        <p:spPr>
          <a:xfrm>
            <a:off x="419418" y="1049320"/>
            <a:ext cx="8748464" cy="35394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ar-EG" sz="2800" b="1" dirty="0"/>
          </a:p>
          <a:p>
            <a:pPr algn="ctr"/>
            <a:r>
              <a:rPr lang="ar-EG" sz="2800" b="1" dirty="0"/>
              <a:t>يتأدب       </a:t>
            </a:r>
            <a:r>
              <a:rPr lang="ar-EG" sz="2800" b="1" dirty="0">
                <a:solidFill>
                  <a:srgbClr val="FF0000"/>
                </a:solidFill>
              </a:rPr>
              <a:t>تأدباً </a:t>
            </a:r>
            <a:r>
              <a:rPr lang="ar-EG" sz="2800" b="1" dirty="0"/>
              <a:t>                              </a:t>
            </a:r>
          </a:p>
          <a:p>
            <a:pPr algn="ctr"/>
            <a:r>
              <a:rPr lang="ar-EG" sz="2800" b="1" dirty="0"/>
              <a:t>  </a:t>
            </a:r>
            <a:r>
              <a:rPr lang="ar-EG" sz="2800" b="1" dirty="0">
                <a:solidFill>
                  <a:srgbClr val="C00000"/>
                </a:solidFill>
              </a:rPr>
              <a:t>أضع خطًا تحت كل فعل في هذه الجمل </a:t>
            </a:r>
          </a:p>
          <a:p>
            <a:pPr algn="ctr"/>
            <a:endParaRPr lang="ar-EG" sz="2800" b="1" dirty="0"/>
          </a:p>
          <a:p>
            <a:pPr algn="ctr"/>
            <a:r>
              <a:rPr lang="ar-EG" sz="2800" b="1" dirty="0"/>
              <a:t>يصغي       </a:t>
            </a:r>
            <a:r>
              <a:rPr lang="ar-EG" sz="2800" b="1" dirty="0">
                <a:solidFill>
                  <a:srgbClr val="FF0000"/>
                </a:solidFill>
              </a:rPr>
              <a:t>إصغاءً  </a:t>
            </a:r>
            <a:r>
              <a:rPr lang="ar-EG" sz="2800" b="1" dirty="0"/>
              <a:t>                        </a:t>
            </a:r>
          </a:p>
          <a:p>
            <a:pPr algn="ctr"/>
            <a:r>
              <a:rPr lang="ar-EG" sz="2800" b="1" dirty="0"/>
              <a:t> </a:t>
            </a:r>
            <a:r>
              <a:rPr lang="ar-EG" sz="2800" b="1" dirty="0">
                <a:solidFill>
                  <a:srgbClr val="C00000"/>
                </a:solidFill>
              </a:rPr>
              <a:t>أقارن بين حروف الاسم وحروف الفعل </a:t>
            </a:r>
          </a:p>
          <a:p>
            <a:pPr algn="ctr"/>
            <a:endParaRPr lang="ar-EG" sz="2800" b="1" dirty="0"/>
          </a:p>
          <a:p>
            <a:pPr algn="ctr"/>
            <a:r>
              <a:rPr lang="ar-EG" sz="2800" b="1" dirty="0"/>
              <a:t>يحترم      </a:t>
            </a:r>
            <a:r>
              <a:rPr lang="ar-EG" sz="2800" b="1" dirty="0">
                <a:solidFill>
                  <a:srgbClr val="FF0000"/>
                </a:solidFill>
              </a:rPr>
              <a:t>احتراماً </a:t>
            </a:r>
          </a:p>
        </p:txBody>
      </p:sp>
      <p:sp>
        <p:nvSpPr>
          <p:cNvPr id="4" name="Left Arrow 3"/>
          <p:cNvSpPr/>
          <p:nvPr/>
        </p:nvSpPr>
        <p:spPr>
          <a:xfrm>
            <a:off x="4644113" y="1628800"/>
            <a:ext cx="299074" cy="216024"/>
          </a:xfrm>
          <a:prstGeom prst="lef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3" name="Left Arrow 22"/>
          <p:cNvSpPr/>
          <p:nvPr/>
        </p:nvSpPr>
        <p:spPr>
          <a:xfrm>
            <a:off x="4785302" y="4230796"/>
            <a:ext cx="299074" cy="216024"/>
          </a:xfrm>
          <a:prstGeom prst="lef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4" name="Left Arrow 23"/>
          <p:cNvSpPr/>
          <p:nvPr/>
        </p:nvSpPr>
        <p:spPr>
          <a:xfrm>
            <a:off x="4644113" y="2938082"/>
            <a:ext cx="299074" cy="216024"/>
          </a:xfrm>
          <a:prstGeom prst="lef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7" name="TextBox 6"/>
          <p:cNvSpPr txBox="1"/>
          <p:nvPr/>
        </p:nvSpPr>
        <p:spPr>
          <a:xfrm>
            <a:off x="611665" y="4987515"/>
            <a:ext cx="8064896" cy="584775"/>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EG" sz="3200" b="1" spc="50" dirty="0">
                <a:ln w="11430"/>
                <a:solidFill>
                  <a:srgbClr val="002060"/>
                </a:solidFill>
                <a:effectLst>
                  <a:outerShdw blurRad="76200" dist="50800" dir="5400000" algn="tl" rotWithShape="0">
                    <a:srgbClr val="000000">
                      <a:alpha val="65000"/>
                    </a:srgbClr>
                  </a:outerShdw>
                </a:effectLst>
              </a:rPr>
              <a:t>ماذا ألاحظ؟ ألاحظ أن الأسماء تتضمن حروف الافعال </a:t>
            </a:r>
          </a:p>
        </p:txBody>
      </p:sp>
    </p:spTree>
    <p:extLst>
      <p:ext uri="{BB962C8B-B14F-4D97-AF65-F5344CB8AC3E}">
        <p14:creationId xmlns:p14="http://schemas.microsoft.com/office/powerpoint/2010/main" val="387306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1000"/>
                                        <p:tgtEl>
                                          <p:spTgt spid="7">
                                            <p:txEl>
                                              <p:pRg st="0" end="0"/>
                                            </p:txEl>
                                          </p:spTgt>
                                        </p:tgtEl>
                                      </p:cBhvr>
                                    </p:animEffect>
                                    <p:anim calcmode="lin" valueType="num">
                                      <p:cBhvr>
                                        <p:cTn id="2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4"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ouble Wave 3"/>
          <p:cNvSpPr/>
          <p:nvPr/>
        </p:nvSpPr>
        <p:spPr>
          <a:xfrm>
            <a:off x="6444208" y="620688"/>
            <a:ext cx="1965261" cy="693462"/>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800" b="1" dirty="0"/>
              <a:t>أحــــلل</a:t>
            </a:r>
          </a:p>
        </p:txBody>
      </p:sp>
      <p:sp>
        <p:nvSpPr>
          <p:cNvPr id="2" name="TextBox 1"/>
          <p:cNvSpPr txBox="1"/>
          <p:nvPr/>
        </p:nvSpPr>
        <p:spPr>
          <a:xfrm>
            <a:off x="1259632" y="1700808"/>
            <a:ext cx="6730354" cy="4524315"/>
          </a:xfrm>
          <a:prstGeom prst="rect">
            <a:avLst/>
          </a:prstGeom>
          <a:noFill/>
        </p:spPr>
        <p:txBody>
          <a:bodyPr wrap="square" rtlCol="1">
            <a:spAutoFit/>
          </a:bodyPr>
          <a:lstStyle/>
          <a:p>
            <a:pPr marL="285750" indent="-285750">
              <a:lnSpc>
                <a:spcPct val="150000"/>
              </a:lnSpc>
              <a:buFont typeface="Wingdings" pitchFamily="2" charset="2"/>
              <a:buChar char="q"/>
            </a:pPr>
            <a:r>
              <a:rPr lang="ar-EG" sz="3200" b="1" dirty="0"/>
              <a:t>ماذا نسمي الأسماء التي تتضمن أحرف الفعل؟ (نسميها مفعولاً مطلقًا) </a:t>
            </a:r>
          </a:p>
          <a:p>
            <a:pPr marL="285750" indent="-285750">
              <a:lnSpc>
                <a:spcPct val="150000"/>
              </a:lnSpc>
              <a:buFont typeface="Wingdings" pitchFamily="2" charset="2"/>
              <a:buChar char="q"/>
            </a:pPr>
            <a:r>
              <a:rPr lang="ar-EG" sz="3200" b="1" dirty="0"/>
              <a:t>أحذف المفعول المطلق من الجمل، وأقرؤها.</a:t>
            </a:r>
          </a:p>
          <a:p>
            <a:pPr marL="285750" indent="-285750">
              <a:lnSpc>
                <a:spcPct val="150000"/>
              </a:lnSpc>
              <a:buFont typeface="Wingdings" pitchFamily="2" charset="2"/>
              <a:buChar char="q"/>
            </a:pPr>
            <a:r>
              <a:rPr lang="ar-EG" sz="3200" b="1" dirty="0"/>
              <a:t>هل ظلت جملاً مفيدة؟ (.............................)</a:t>
            </a:r>
          </a:p>
          <a:p>
            <a:pPr>
              <a:lnSpc>
                <a:spcPct val="150000"/>
              </a:lnSpc>
            </a:pPr>
            <a:endParaRPr lang="ar-EG" sz="3200" b="1" dirty="0"/>
          </a:p>
        </p:txBody>
      </p:sp>
      <p:sp>
        <p:nvSpPr>
          <p:cNvPr id="3" name="TextBox 2"/>
          <p:cNvSpPr txBox="1"/>
          <p:nvPr/>
        </p:nvSpPr>
        <p:spPr>
          <a:xfrm>
            <a:off x="5421453" y="4581128"/>
            <a:ext cx="643126" cy="646331"/>
          </a:xfrm>
          <a:prstGeom prst="rect">
            <a:avLst/>
          </a:prstGeom>
          <a:noFill/>
        </p:spPr>
        <p:txBody>
          <a:bodyPr wrap="non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EG"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نعم</a:t>
            </a:r>
          </a:p>
        </p:txBody>
      </p:sp>
    </p:spTree>
    <p:extLst>
      <p:ext uri="{BB962C8B-B14F-4D97-AF65-F5344CB8AC3E}">
        <p14:creationId xmlns:p14="http://schemas.microsoft.com/office/powerpoint/2010/main" val="270859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2">
                                            <p:txEl>
                                              <p:pRg st="0" end="0"/>
                                            </p:txEl>
                                          </p:spTgt>
                                        </p:tgtEl>
                                        <p:attrNameLst>
                                          <p:attrName>style.visibility</p:attrName>
                                        </p:attrNameLst>
                                      </p:cBhvr>
                                      <p:to>
                                        <p:strVal val="visible"/>
                                      </p:to>
                                    </p:set>
                                    <p:animEffect transition="in" filter="fade">
                                      <p:cBhvr>
                                        <p:cTn id="24" dur="1000"/>
                                        <p:tgtEl>
                                          <p:spTgt spid="2">
                                            <p:txEl>
                                              <p:pRg st="0" end="0"/>
                                            </p:txEl>
                                          </p:spTgt>
                                        </p:tgtEl>
                                      </p:cBhvr>
                                    </p:animEffect>
                                    <p:anim calcmode="lin" valueType="num">
                                      <p:cBhvr>
                                        <p:cTn id="2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nodeType="after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fade">
                                      <p:cBhvr>
                                        <p:cTn id="30" dur="1000"/>
                                        <p:tgtEl>
                                          <p:spTgt spid="2">
                                            <p:txEl>
                                              <p:pRg st="1" end="1"/>
                                            </p:txEl>
                                          </p:spTgt>
                                        </p:tgtEl>
                                      </p:cBhvr>
                                    </p:animEffect>
                                    <p:anim calcmode="lin" valueType="num">
                                      <p:cBhvr>
                                        <p:cTn id="31"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2">
                                            <p:txEl>
                                              <p:pRg st="2" end="2"/>
                                            </p:txEl>
                                          </p:spTgt>
                                        </p:tgtEl>
                                        <p:attrNameLst>
                                          <p:attrName>style.visibility</p:attrName>
                                        </p:attrNameLst>
                                      </p:cBhvr>
                                      <p:to>
                                        <p:strVal val="visible"/>
                                      </p:to>
                                    </p:set>
                                    <p:animEffect transition="in" filter="fade">
                                      <p:cBhvr>
                                        <p:cTn id="36" dur="1000"/>
                                        <p:tgtEl>
                                          <p:spTgt spid="2">
                                            <p:txEl>
                                              <p:pRg st="2" end="2"/>
                                            </p:txEl>
                                          </p:spTgt>
                                        </p:tgtEl>
                                      </p:cBhvr>
                                    </p:animEffect>
                                    <p:anim calcmode="lin" valueType="num">
                                      <p:cBhvr>
                                        <p:cTn id="3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 calcmode="lin" valueType="num">
                                      <p:cBhvr>
                                        <p:cTn id="4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ouble Wave 3"/>
          <p:cNvSpPr/>
          <p:nvPr/>
        </p:nvSpPr>
        <p:spPr>
          <a:xfrm>
            <a:off x="6516216" y="759373"/>
            <a:ext cx="1852681" cy="864110"/>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000" b="1" dirty="0"/>
              <a:t>أحـــلل</a:t>
            </a:r>
          </a:p>
        </p:txBody>
      </p:sp>
      <p:sp>
        <p:nvSpPr>
          <p:cNvPr id="2" name="TextBox 1"/>
          <p:cNvSpPr txBox="1"/>
          <p:nvPr/>
        </p:nvSpPr>
        <p:spPr>
          <a:xfrm>
            <a:off x="708809" y="1628800"/>
            <a:ext cx="7450434" cy="4216539"/>
          </a:xfrm>
          <a:prstGeom prst="rect">
            <a:avLst/>
          </a:prstGeom>
          <a:noFill/>
        </p:spPr>
        <p:txBody>
          <a:bodyPr wrap="square" rtlCol="1">
            <a:spAutoFit/>
          </a:bodyPr>
          <a:lstStyle/>
          <a:p>
            <a:pPr marL="285750" indent="-285750" algn="ctr">
              <a:buFont typeface="Wingdings" pitchFamily="2" charset="2"/>
              <a:buChar char="q"/>
            </a:pPr>
            <a:endParaRPr lang="ar-EG" sz="2800" dirty="0"/>
          </a:p>
          <a:p>
            <a:pPr marL="285750" indent="-285750">
              <a:lnSpc>
                <a:spcPct val="150000"/>
              </a:lnSpc>
              <a:buFont typeface="Wingdings" pitchFamily="2" charset="2"/>
              <a:buChar char="q"/>
            </a:pPr>
            <a:r>
              <a:rPr lang="ar-EG" sz="3200" b="1" dirty="0"/>
              <a:t>ما فائدة مجيء المفعول المطلق؟ </a:t>
            </a:r>
          </a:p>
          <a:p>
            <a:pPr>
              <a:lnSpc>
                <a:spcPct val="150000"/>
              </a:lnSpc>
            </a:pPr>
            <a:r>
              <a:rPr lang="ar-EG" sz="3200" b="1" dirty="0"/>
              <a:t>يجيء المفعول المطلق لتوكيد المعنى، ففي الجملة الأولى أكدنا التأدب. </a:t>
            </a:r>
          </a:p>
          <a:p>
            <a:pPr>
              <a:lnSpc>
                <a:spcPct val="150000"/>
              </a:lnSpc>
            </a:pPr>
            <a:r>
              <a:rPr lang="ar-EG" sz="3200" b="1" dirty="0"/>
              <a:t>وفي الجملة الثانية أكدنا............ وفي الجملة الثالثة أكدنا....................</a:t>
            </a:r>
          </a:p>
        </p:txBody>
      </p:sp>
      <p:sp>
        <p:nvSpPr>
          <p:cNvPr id="9" name="TextBox 8"/>
          <p:cNvSpPr txBox="1"/>
          <p:nvPr/>
        </p:nvSpPr>
        <p:spPr>
          <a:xfrm>
            <a:off x="3578061" y="4356393"/>
            <a:ext cx="1228221" cy="584775"/>
          </a:xfrm>
          <a:prstGeom prst="rect">
            <a:avLst/>
          </a:prstGeom>
          <a:noFill/>
        </p:spPr>
        <p:txBody>
          <a:bodyPr wrap="non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EG"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الإصغاء</a:t>
            </a:r>
            <a:endParaRPr lang="ar-EG"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TextBox 9"/>
          <p:cNvSpPr txBox="1"/>
          <p:nvPr/>
        </p:nvSpPr>
        <p:spPr>
          <a:xfrm>
            <a:off x="5875279" y="5076473"/>
            <a:ext cx="1217001" cy="584775"/>
          </a:xfrm>
          <a:prstGeom prst="rect">
            <a:avLst/>
          </a:prstGeom>
          <a:noFill/>
        </p:spPr>
        <p:txBody>
          <a:bodyPr wrap="non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EG"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الاحترام</a:t>
            </a:r>
            <a:endParaRPr lang="ar-EG"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46266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fade">
                                      <p:cBhvr>
                                        <p:cTn id="24" dur="1000"/>
                                        <p:tgtEl>
                                          <p:spTgt spid="2">
                                            <p:txEl>
                                              <p:pRg st="1" end="1"/>
                                            </p:txEl>
                                          </p:spTgt>
                                        </p:tgtEl>
                                      </p:cBhvr>
                                    </p:animEffect>
                                    <p:anim calcmode="lin" valueType="num">
                                      <p:cBhvr>
                                        <p:cTn id="2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nodeType="after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fade">
                                      <p:cBhvr>
                                        <p:cTn id="30" dur="1000"/>
                                        <p:tgtEl>
                                          <p:spTgt spid="2">
                                            <p:txEl>
                                              <p:pRg st="2" end="2"/>
                                            </p:txEl>
                                          </p:spTgt>
                                        </p:tgtEl>
                                      </p:cBhvr>
                                    </p:animEffect>
                                    <p:anim calcmode="lin" valueType="num">
                                      <p:cBhvr>
                                        <p:cTn id="3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2">
                                            <p:txEl>
                                              <p:pRg st="3" end="3"/>
                                            </p:txEl>
                                          </p:spTgt>
                                        </p:tgtEl>
                                        <p:attrNameLst>
                                          <p:attrName>style.visibility</p:attrName>
                                        </p:attrNameLst>
                                      </p:cBhvr>
                                      <p:to>
                                        <p:strVal val="visible"/>
                                      </p:to>
                                    </p:set>
                                    <p:animEffect transition="in" filter="fade">
                                      <p:cBhvr>
                                        <p:cTn id="36" dur="1000"/>
                                        <p:tgtEl>
                                          <p:spTgt spid="2">
                                            <p:txEl>
                                              <p:pRg st="3" end="3"/>
                                            </p:txEl>
                                          </p:spTgt>
                                        </p:tgtEl>
                                      </p:cBhvr>
                                    </p:animEffect>
                                    <p:anim calcmode="lin" valueType="num">
                                      <p:cBhvr>
                                        <p:cTn id="3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 calcmode="lin" valueType="num">
                                      <p:cBhvr>
                                        <p:cTn id="4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9">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10">
                                            <p:txEl>
                                              <p:pRg st="0" end="0"/>
                                            </p:txEl>
                                          </p:spTgt>
                                        </p:tgtEl>
                                        <p:attrNameLst>
                                          <p:attrName>style.visibility</p:attrName>
                                        </p:attrNameLst>
                                      </p:cBhvr>
                                      <p:to>
                                        <p:strVal val="visible"/>
                                      </p:to>
                                    </p:set>
                                    <p:anim calcmode="lin" valueType="num">
                                      <p:cBhvr>
                                        <p:cTn id="50"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F26B7F53-30CD-479D-B9E7-8C9C7C446343}"/>
              </a:ext>
            </a:extLst>
          </p:cNvPr>
          <p:cNvPicPr>
            <a:picLocks noChangeAspect="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backgroundRemoval t="6667" b="94167" l="5000" r="94688"/>
                    </a14:imgEffect>
                  </a14:imgLayer>
                </a14:imgProps>
              </a:ext>
              <a:ext uri="{28A0092B-C50C-407E-A947-70E740481C1C}">
                <a14:useLocalDpi xmlns:a14="http://schemas.microsoft.com/office/drawing/2010/main" val="0"/>
              </a:ext>
            </a:extLst>
          </a:blip>
          <a:stretch>
            <a:fillRect/>
          </a:stretch>
        </p:blipFill>
        <p:spPr>
          <a:xfrm>
            <a:off x="3059832" y="534317"/>
            <a:ext cx="3234126" cy="1196752"/>
          </a:xfrm>
          <a:prstGeom prst="rect">
            <a:avLst/>
          </a:prstGeom>
        </p:spPr>
      </p:pic>
      <p:sp>
        <p:nvSpPr>
          <p:cNvPr id="5" name="TextBox 4"/>
          <p:cNvSpPr txBox="1"/>
          <p:nvPr/>
        </p:nvSpPr>
        <p:spPr>
          <a:xfrm>
            <a:off x="2120611" y="778750"/>
            <a:ext cx="5112568" cy="707886"/>
          </a:xfrm>
          <a:prstGeom prst="rect">
            <a:avLst/>
          </a:prstGeom>
          <a:noFill/>
        </p:spPr>
        <p:txBody>
          <a:bodyPr wrap="square" rtlCol="1">
            <a:spAutoFit/>
          </a:bodyPr>
          <a:lstStyle/>
          <a:p>
            <a:pPr algn="ctr"/>
            <a:r>
              <a:rPr lang="ar-EG" sz="4000" dirty="0">
                <a:ln>
                  <a:solidFill>
                    <a:schemeClr val="tx1"/>
                  </a:solidFill>
                </a:ln>
              </a:rPr>
              <a:t>أستنتج</a:t>
            </a:r>
            <a:endParaRPr lang="ar-EG" sz="3200" dirty="0">
              <a:ln>
                <a:solidFill>
                  <a:schemeClr val="tx1"/>
                </a:solidFill>
              </a:ln>
            </a:endParaRPr>
          </a:p>
        </p:txBody>
      </p:sp>
      <p:sp>
        <p:nvSpPr>
          <p:cNvPr id="2" name="TextBox 1"/>
          <p:cNvSpPr txBox="1"/>
          <p:nvPr/>
        </p:nvSpPr>
        <p:spPr>
          <a:xfrm>
            <a:off x="467544" y="2348880"/>
            <a:ext cx="7992888" cy="2677656"/>
          </a:xfrm>
          <a:prstGeom prst="rect">
            <a:avLst/>
          </a:prstGeom>
          <a:noFill/>
        </p:spPr>
        <p:txBody>
          <a:bodyPr wrap="square" rtlCol="1">
            <a:spAutoFit/>
          </a:bodyPr>
          <a:lstStyle/>
          <a:p>
            <a:r>
              <a:rPr lang="ar-EG" sz="2800" b="1" dirty="0"/>
              <a:t>المفعول المطلق:.......... يذكر بعد........، ويكون من لفظه ويؤكده. </a:t>
            </a:r>
          </a:p>
          <a:p>
            <a:endParaRPr lang="ar-EG" sz="2800" dirty="0"/>
          </a:p>
          <a:p>
            <a:pPr marL="285750" indent="-285750">
              <a:buFont typeface="Arial" pitchFamily="34" charset="0"/>
              <a:buChar char="•"/>
            </a:pPr>
            <a:r>
              <a:rPr lang="ar-EG" sz="2800" b="1" dirty="0">
                <a:solidFill>
                  <a:srgbClr val="0070C0"/>
                </a:solidFill>
              </a:rPr>
              <a:t>أرجع إلى الأمثلة السابقة، وألاحظ الحركة على آخر المفعول المطلق. </a:t>
            </a:r>
          </a:p>
          <a:p>
            <a:pPr marL="285750" indent="-285750">
              <a:buFont typeface="Arial" pitchFamily="34" charset="0"/>
              <a:buChar char="•"/>
            </a:pPr>
            <a:r>
              <a:rPr lang="ar-EG" sz="2800" b="1" dirty="0">
                <a:solidFill>
                  <a:srgbClr val="0070C0"/>
                </a:solidFill>
              </a:rPr>
              <a:t>ما اسم الحركة التي تظهر على آخر المفعول المطلق؟ (......................)</a:t>
            </a:r>
          </a:p>
        </p:txBody>
      </p:sp>
      <p:sp>
        <p:nvSpPr>
          <p:cNvPr id="3" name="TextBox 2"/>
          <p:cNvSpPr txBox="1"/>
          <p:nvPr/>
        </p:nvSpPr>
        <p:spPr>
          <a:xfrm>
            <a:off x="5580112" y="2196153"/>
            <a:ext cx="936104"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اسم </a:t>
            </a:r>
            <a:endParaRPr lang="ar-EG" dirty="0"/>
          </a:p>
        </p:txBody>
      </p:sp>
      <p:sp>
        <p:nvSpPr>
          <p:cNvPr id="13" name="TextBox 12"/>
          <p:cNvSpPr txBox="1"/>
          <p:nvPr/>
        </p:nvSpPr>
        <p:spPr>
          <a:xfrm>
            <a:off x="3527884" y="2215264"/>
            <a:ext cx="936104"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الفعل</a:t>
            </a:r>
            <a:endParaRPr lang="ar-EG" dirty="0"/>
          </a:p>
        </p:txBody>
      </p:sp>
      <p:sp>
        <p:nvSpPr>
          <p:cNvPr id="14" name="TextBox 13"/>
          <p:cNvSpPr txBox="1"/>
          <p:nvPr/>
        </p:nvSpPr>
        <p:spPr>
          <a:xfrm>
            <a:off x="6190592" y="4465116"/>
            <a:ext cx="1798533" cy="584775"/>
          </a:xfrm>
          <a:prstGeom prst="rect">
            <a:avLst/>
          </a:prstGeom>
          <a:noFill/>
        </p:spPr>
        <p:txBody>
          <a:bodyPr wrap="square" rtlCol="1">
            <a:spAutoFit/>
          </a:bodyP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النصب</a:t>
            </a:r>
            <a:endParaRPr lang="ar-EG" dirty="0"/>
          </a:p>
        </p:txBody>
      </p:sp>
    </p:spTree>
    <p:extLst>
      <p:ext uri="{BB962C8B-B14F-4D97-AF65-F5344CB8AC3E}">
        <p14:creationId xmlns:p14="http://schemas.microsoft.com/office/powerpoint/2010/main" val="342365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randombar(horizont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71600" y="3172326"/>
            <a:ext cx="7560840" cy="1938992"/>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ar-EG"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ndParaRPr>
          </a:p>
          <a:p>
            <a:pPr algn="ctr"/>
            <a:r>
              <a:rPr lang="ar-EG"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المفعول المطلق: </a:t>
            </a:r>
            <a:r>
              <a:rPr lang="ar-EG" sz="4000" b="1" dirty="0">
                <a:ln w="11430">
                  <a:solidFill>
                    <a:schemeClr val="tx1"/>
                  </a:solidFill>
                </a:ln>
                <a:solidFill>
                  <a:srgbClr val="002060"/>
                </a:solidFill>
              </a:rPr>
              <a:t>منصوب دائماً، وعلامة نصبه هنا الفتحة الظاهرة على آخره.</a:t>
            </a:r>
            <a:r>
              <a:rPr lang="ar-EG"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 </a:t>
            </a:r>
          </a:p>
        </p:txBody>
      </p:sp>
      <p:pic>
        <p:nvPicPr>
          <p:cNvPr id="3" name="Picture 2" descr="C:\Users\elmohandes\Desktop\بوربوينت\child-imagining-while-reading_7710-29.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08104" y="656152"/>
            <a:ext cx="2808312" cy="270084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p:cNvSpPr/>
          <p:nvPr/>
        </p:nvSpPr>
        <p:spPr>
          <a:xfrm rot="20669870">
            <a:off x="6666815" y="841187"/>
            <a:ext cx="1426994" cy="769441"/>
          </a:xfrm>
          <a:prstGeom prst="rect">
            <a:avLst/>
          </a:prstGeom>
        </p:spPr>
        <p:txBody>
          <a:bodyPr wrap="none">
            <a:spAutoFit/>
          </a:bodyPr>
          <a:lstStyle/>
          <a:p>
            <a:pPr algn="ctr"/>
            <a:r>
              <a:rPr lang="ar-EG" sz="4400" b="1" dirty="0">
                <a:solidFill>
                  <a:srgbClr val="0070C0"/>
                </a:solidFill>
              </a:rPr>
              <a:t>أستنتج</a:t>
            </a:r>
          </a:p>
        </p:txBody>
      </p:sp>
    </p:spTree>
    <p:extLst>
      <p:ext uri="{BB962C8B-B14F-4D97-AF65-F5344CB8AC3E}">
        <p14:creationId xmlns:p14="http://schemas.microsoft.com/office/powerpoint/2010/main" val="197065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out)">
                                      <p:cBhvr>
                                        <p:cTn id="10" dur="2000"/>
                                        <p:tgtEl>
                                          <p:spTgt spid="2"/>
                                        </p:tgtEl>
                                      </p:cBhvr>
                                    </p:animEffect>
                                  </p:childTnLst>
                                </p:cTn>
                              </p:par>
                            </p:childTnLst>
                          </p:cTn>
                        </p:par>
                        <p:par>
                          <p:cTn id="11" fill="hold">
                            <p:stCondLst>
                              <p:cond delay="2000"/>
                            </p:stCondLst>
                            <p:childTnLst>
                              <p:par>
                                <p:cTn id="12" presetID="42" presetClass="entr" presetSubtype="0" fill="hold" nodeType="after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71600" y="908720"/>
            <a:ext cx="7230686" cy="4824536"/>
          </a:xfrm>
          <a:prstGeom prst="roundRect">
            <a:avLst/>
          </a:prstGeom>
          <a:solidFill>
            <a:schemeClr val="bg1">
              <a:lumMod val="85000"/>
            </a:schemeClr>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5" name="TextBox 4"/>
          <p:cNvSpPr txBox="1"/>
          <p:nvPr/>
        </p:nvSpPr>
        <p:spPr>
          <a:xfrm>
            <a:off x="1238571" y="1124744"/>
            <a:ext cx="6696744" cy="861774"/>
          </a:xfrm>
          <a:prstGeom prst="rect">
            <a:avLst/>
          </a:prstGeom>
          <a:noFill/>
        </p:spPr>
        <p:txBody>
          <a:bodyPr wrap="square" rtlCol="1">
            <a:spAutoFit/>
            <a:scene3d>
              <a:camera prst="orthographicFront"/>
              <a:lightRig rig="soft" dir="t">
                <a:rot lat="0" lon="0" rev="10800000"/>
              </a:lightRig>
            </a:scene3d>
            <a:sp3d>
              <a:bevelT w="27940" h="12700"/>
              <a:contourClr>
                <a:srgbClr val="DDDDDD"/>
              </a:contourClr>
            </a:sp3d>
          </a:bodyPr>
          <a:lstStyle/>
          <a:p>
            <a:pPr algn="ctr"/>
            <a:r>
              <a:rPr lang="ar-EG" sz="3200" b="1" spc="150" dirty="0">
                <a:ln w="11430">
                  <a:solidFill>
                    <a:schemeClr val="accent2">
                      <a:lumMod val="75000"/>
                    </a:schemeClr>
                  </a:solidFill>
                </a:ln>
                <a:solidFill>
                  <a:schemeClr val="accent2">
                    <a:lumMod val="75000"/>
                  </a:schemeClr>
                </a:solidFill>
              </a:rPr>
              <a:t>تعلمت قواعد لا أنساها </a:t>
            </a:r>
          </a:p>
          <a:p>
            <a:endParaRPr lang="ar-EG" b="1" spc="150" dirty="0">
              <a:ln w="11430"/>
              <a:solidFill>
                <a:srgbClr val="F8F8F8"/>
              </a:solidFill>
            </a:endParaRPr>
          </a:p>
        </p:txBody>
      </p:sp>
      <p:sp>
        <p:nvSpPr>
          <p:cNvPr id="8" name="TextBox 7"/>
          <p:cNvSpPr txBox="1"/>
          <p:nvPr/>
        </p:nvSpPr>
        <p:spPr>
          <a:xfrm>
            <a:off x="1680290" y="2043715"/>
            <a:ext cx="5813305" cy="2862322"/>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457200" indent="-457200" algn="ctr">
              <a:buFont typeface="Arial" pitchFamily="34" charset="0"/>
              <a:buChar char="•"/>
            </a:pPr>
            <a:r>
              <a:rPr lang="ar-EG" sz="3600" b="1" spc="50" dirty="0">
                <a:ln w="11430"/>
                <a:solidFill>
                  <a:srgbClr val="FF0000"/>
                </a:solidFill>
              </a:rPr>
              <a:t>المفعول المطلق: </a:t>
            </a:r>
            <a:r>
              <a:rPr lang="ar-EG" sz="3600" b="1" spc="50" dirty="0">
                <a:ln w="11430"/>
                <a:solidFill>
                  <a:srgbClr val="002060"/>
                </a:solidFill>
              </a:rPr>
              <a:t>اسم يصاغ من لفظ الفعل ليؤكد معناه.</a:t>
            </a:r>
          </a:p>
          <a:p>
            <a:pPr marL="457200" indent="-457200" algn="ctr">
              <a:buFont typeface="Arial" pitchFamily="34" charset="0"/>
              <a:buChar char="•"/>
            </a:pPr>
            <a:endParaRPr lang="ar-EG" sz="3600" b="1" spc="50" dirty="0">
              <a:ln w="11430"/>
              <a:solidFill>
                <a:srgbClr val="002060"/>
              </a:solidFill>
            </a:endParaRPr>
          </a:p>
          <a:p>
            <a:pPr marL="457200" indent="-457200" algn="ctr">
              <a:buFont typeface="Arial" pitchFamily="34" charset="0"/>
              <a:buChar char="•"/>
            </a:pPr>
            <a:r>
              <a:rPr lang="ar-EG" sz="3600" b="1" spc="50" dirty="0">
                <a:ln w="11430"/>
                <a:solidFill>
                  <a:srgbClr val="FF0000"/>
                </a:solidFill>
              </a:rPr>
              <a:t>المفعول المطلق: </a:t>
            </a:r>
            <a:r>
              <a:rPr lang="ar-EG" sz="3600" b="1" spc="50" dirty="0">
                <a:ln w="11430"/>
                <a:solidFill>
                  <a:srgbClr val="002060"/>
                </a:solidFill>
              </a:rPr>
              <a:t>منصوب دائمًا، وعلامة نصبه هنا الفتحة.</a:t>
            </a:r>
          </a:p>
        </p:txBody>
      </p:sp>
    </p:spTree>
    <p:extLst>
      <p:ext uri="{BB962C8B-B14F-4D97-AF65-F5344CB8AC3E}">
        <p14:creationId xmlns:p14="http://schemas.microsoft.com/office/powerpoint/2010/main" val="180138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elmohandes\Desktop\بوربوينت\اشكال للكتابة بداخلها\-home-ultimate-SILVER-CopyDoodles-Volume_1_(ShapeDoodles)-circle_7_ff00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124744"/>
            <a:ext cx="7452749" cy="33075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81750" y="1670540"/>
            <a:ext cx="3744416" cy="2215991"/>
          </a:xfrm>
          <a:prstGeom prst="rect">
            <a:avLst/>
          </a:prstGeom>
          <a:noFill/>
        </p:spPr>
        <p:txBody>
          <a:bodyPr wrap="square" rtlCol="1">
            <a:spAutoFit/>
          </a:bodyPr>
          <a:lstStyle/>
          <a:p>
            <a:pPr algn="ctr"/>
            <a:r>
              <a:rPr lang="ar-EG" sz="13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أطبِّق</a:t>
            </a:r>
          </a:p>
        </p:txBody>
      </p:sp>
    </p:spTree>
    <p:extLst>
      <p:ext uri="{BB962C8B-B14F-4D97-AF65-F5344CB8AC3E}">
        <p14:creationId xmlns:p14="http://schemas.microsoft.com/office/powerpoint/2010/main" val="172817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elmohandes\Desktop\بوربوينت\اشكال للكتابة بداخلها\Assembled_Scro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8800"/>
            <a:ext cx="8208911" cy="30057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4547" y="2996952"/>
            <a:ext cx="8064896" cy="2185214"/>
          </a:xfrm>
          <a:prstGeom prst="rect">
            <a:avLst/>
          </a:prstGeom>
          <a:noFill/>
        </p:spPr>
        <p:txBody>
          <a:bodyPr wrap="square" rtlCol="1">
            <a:spAutoFit/>
          </a:bodyPr>
          <a:lstStyle/>
          <a:p>
            <a:pPr marL="571500" indent="-571500">
              <a:buFont typeface="Arial" pitchFamily="34" charset="0"/>
              <a:buChar char="•"/>
            </a:pPr>
            <a:r>
              <a:rPr lang="ar-EG" sz="3400" b="1" dirty="0"/>
              <a:t>قال تعالى: (</a:t>
            </a:r>
            <a:r>
              <a:rPr lang="ar-EG" sz="3400" b="1" dirty="0">
                <a:solidFill>
                  <a:schemeClr val="accent3">
                    <a:lumMod val="75000"/>
                  </a:schemeClr>
                </a:solidFill>
              </a:rPr>
              <a:t>يَوْمَ تَمُورُ السَّمَاءُ مَوْرًا * وَتَسِيرُ الْجِبَالُ سَيْرًا *) </a:t>
            </a:r>
            <a:r>
              <a:rPr lang="ar-EG" b="1" dirty="0"/>
              <a:t>الطور10:9</a:t>
            </a:r>
            <a:endParaRPr lang="ar-EG" sz="1400" b="1" dirty="0"/>
          </a:p>
          <a:p>
            <a:pPr marL="571500" indent="-571500">
              <a:buFont typeface="Arial" pitchFamily="34" charset="0"/>
              <a:buChar char="•"/>
            </a:pPr>
            <a:r>
              <a:rPr lang="ar-EG" sz="3400" b="1" dirty="0"/>
              <a:t>قال تعالى (</a:t>
            </a:r>
            <a:r>
              <a:rPr lang="ar-EG" sz="3400" b="1" dirty="0">
                <a:solidFill>
                  <a:schemeClr val="accent3">
                    <a:lumMod val="75000"/>
                  </a:schemeClr>
                </a:solidFill>
              </a:rPr>
              <a:t>إِنَّ اللَّهَ وَمَلائِكَتَهُ يُصَلُّونَ عَلَى النَّبِيِّ يَا أَيُّهَا الَّذِينَ آمَنُوا صَلُّوا عَلَيْهِ وَسَلِّمُوا تَسْلِيمًا</a:t>
            </a:r>
            <a:r>
              <a:rPr lang="ar-EG" sz="3400" b="1" dirty="0"/>
              <a:t>) </a:t>
            </a:r>
            <a:r>
              <a:rPr lang="ar-EG" sz="1600" b="1" dirty="0"/>
              <a:t>الأحزاب:56</a:t>
            </a:r>
            <a:endParaRPr lang="ar-EG" sz="1100" b="1" dirty="0"/>
          </a:p>
        </p:txBody>
      </p:sp>
      <p:sp>
        <p:nvSpPr>
          <p:cNvPr id="2" name="TextBox 1"/>
          <p:cNvSpPr txBox="1"/>
          <p:nvPr/>
        </p:nvSpPr>
        <p:spPr>
          <a:xfrm>
            <a:off x="1835696" y="533871"/>
            <a:ext cx="5328592" cy="1754326"/>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EG" sz="3600" b="1" spc="50" dirty="0">
                <a:ln w="11430"/>
                <a:solidFill>
                  <a:srgbClr val="0070C0"/>
                </a:solidFill>
              </a:rPr>
              <a:t>1- أتأمل الآيات الآتية لأحدد المفعول المطلق، ثم أقرؤها بصوت مسموع:</a:t>
            </a:r>
          </a:p>
        </p:txBody>
      </p:sp>
    </p:spTree>
    <p:extLst>
      <p:ext uri="{BB962C8B-B14F-4D97-AF65-F5344CB8AC3E}">
        <p14:creationId xmlns:p14="http://schemas.microsoft.com/office/powerpoint/2010/main" val="3005350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8194"/>
                                        </p:tgtEl>
                                        <p:attrNameLst>
                                          <p:attrName>style.visibility</p:attrName>
                                        </p:attrNameLst>
                                      </p:cBhvr>
                                      <p:to>
                                        <p:strVal val="visible"/>
                                      </p:to>
                                    </p:set>
                                    <p:anim calcmode="lin" valueType="num">
                                      <p:cBhvr>
                                        <p:cTn id="13" dur="1000" fill="hold"/>
                                        <p:tgtEl>
                                          <p:spTgt spid="8194"/>
                                        </p:tgtEl>
                                        <p:attrNameLst>
                                          <p:attrName>ppt_w</p:attrName>
                                        </p:attrNameLst>
                                      </p:cBhvr>
                                      <p:tavLst>
                                        <p:tav tm="0">
                                          <p:val>
                                            <p:fltVal val="0"/>
                                          </p:val>
                                        </p:tav>
                                        <p:tav tm="100000">
                                          <p:val>
                                            <p:strVal val="#ppt_w"/>
                                          </p:val>
                                        </p:tav>
                                      </p:tavLst>
                                    </p:anim>
                                    <p:anim calcmode="lin" valueType="num">
                                      <p:cBhvr>
                                        <p:cTn id="14" dur="1000" fill="hold"/>
                                        <p:tgtEl>
                                          <p:spTgt spid="8194"/>
                                        </p:tgtEl>
                                        <p:attrNameLst>
                                          <p:attrName>ppt_h</p:attrName>
                                        </p:attrNameLst>
                                      </p:cBhvr>
                                      <p:tavLst>
                                        <p:tav tm="0">
                                          <p:val>
                                            <p:fltVal val="0"/>
                                          </p:val>
                                        </p:tav>
                                        <p:tav tm="100000">
                                          <p:val>
                                            <p:strVal val="#ppt_h"/>
                                          </p:val>
                                        </p:tav>
                                      </p:tavLst>
                                    </p:anim>
                                    <p:anim calcmode="lin" valueType="num">
                                      <p:cBhvr>
                                        <p:cTn id="15" dur="1000" fill="hold"/>
                                        <p:tgtEl>
                                          <p:spTgt spid="8194"/>
                                        </p:tgtEl>
                                        <p:attrNameLst>
                                          <p:attrName>style.rotation</p:attrName>
                                        </p:attrNameLst>
                                      </p:cBhvr>
                                      <p:tavLst>
                                        <p:tav tm="0">
                                          <p:val>
                                            <p:fltVal val="90"/>
                                          </p:val>
                                        </p:tav>
                                        <p:tav tm="100000">
                                          <p:val>
                                            <p:fltVal val="0"/>
                                          </p:val>
                                        </p:tav>
                                      </p:tavLst>
                                    </p:anim>
                                    <p:animEffect transition="in" filter="fade">
                                      <p:cBhvr>
                                        <p:cTn id="16" dur="1000"/>
                                        <p:tgtEl>
                                          <p:spTgt spid="8194"/>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9307" y="533795"/>
            <a:ext cx="7992888" cy="1323439"/>
          </a:xfrm>
          <a:prstGeom prst="rect">
            <a:avLst/>
          </a:prstGeom>
          <a:noFill/>
        </p:spPr>
        <p:txBody>
          <a:bodyPr wrap="square" rtlCol="1">
            <a:spAutoFit/>
          </a:bodyPr>
          <a:lstStyle/>
          <a:p>
            <a:pPr algn="ctr"/>
            <a:r>
              <a:rPr lang="ar-EG" sz="4000" b="1" dirty="0">
                <a:solidFill>
                  <a:srgbClr val="002060"/>
                </a:solidFill>
              </a:rPr>
              <a:t>2- أستعمل كل اسم من الأسماء الآتية في جمل من إنشائي ليكون مفعولاً مطلقاً:</a:t>
            </a:r>
          </a:p>
        </p:txBody>
      </p:sp>
      <p:sp>
        <p:nvSpPr>
          <p:cNvPr id="3" name="Cloud 2"/>
          <p:cNvSpPr/>
          <p:nvPr/>
        </p:nvSpPr>
        <p:spPr>
          <a:xfrm>
            <a:off x="6660232" y="3587079"/>
            <a:ext cx="1800200" cy="963107"/>
          </a:xfrm>
          <a:prstGeom prst="cloud">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تفكيراً</a:t>
            </a:r>
            <a:endParaRPr lang="ar-EG" dirty="0"/>
          </a:p>
        </p:txBody>
      </p:sp>
      <p:sp>
        <p:nvSpPr>
          <p:cNvPr id="12" name="Cloud 11"/>
          <p:cNvSpPr/>
          <p:nvPr/>
        </p:nvSpPr>
        <p:spPr>
          <a:xfrm>
            <a:off x="5585630" y="2479754"/>
            <a:ext cx="1800200" cy="963107"/>
          </a:xfrm>
          <a:prstGeom prst="cloud">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ترتيباً</a:t>
            </a:r>
            <a:endParaRPr lang="ar-EG" dirty="0"/>
          </a:p>
        </p:txBody>
      </p:sp>
      <p:sp>
        <p:nvSpPr>
          <p:cNvPr id="13" name="Cloud 12"/>
          <p:cNvSpPr/>
          <p:nvPr/>
        </p:nvSpPr>
        <p:spPr>
          <a:xfrm>
            <a:off x="3767936" y="2276872"/>
            <a:ext cx="1800200" cy="963107"/>
          </a:xfrm>
          <a:prstGeom prst="cloud">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نهوضاً</a:t>
            </a:r>
            <a:endParaRPr lang="ar-EG" dirty="0"/>
          </a:p>
        </p:txBody>
      </p:sp>
      <p:sp>
        <p:nvSpPr>
          <p:cNvPr id="14" name="Cloud 13"/>
          <p:cNvSpPr/>
          <p:nvPr/>
        </p:nvSpPr>
        <p:spPr>
          <a:xfrm>
            <a:off x="1763688" y="2563206"/>
            <a:ext cx="1800200" cy="963107"/>
          </a:xfrm>
          <a:prstGeom prst="cloud">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إكراماً</a:t>
            </a:r>
            <a:endParaRPr lang="ar-EG" dirty="0"/>
          </a:p>
        </p:txBody>
      </p:sp>
      <p:sp>
        <p:nvSpPr>
          <p:cNvPr id="15" name="Cloud 14"/>
          <p:cNvSpPr/>
          <p:nvPr/>
        </p:nvSpPr>
        <p:spPr>
          <a:xfrm>
            <a:off x="863588" y="3839649"/>
            <a:ext cx="1800200" cy="963107"/>
          </a:xfrm>
          <a:prstGeom prst="cloud">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ar-EG"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احتراماً</a:t>
            </a:r>
            <a:endParaRPr lang="ar-EG" dirty="0"/>
          </a:p>
        </p:txBody>
      </p:sp>
    </p:spTree>
    <p:extLst>
      <p:ext uri="{BB962C8B-B14F-4D97-AF65-F5344CB8AC3E}">
        <p14:creationId xmlns:p14="http://schemas.microsoft.com/office/powerpoint/2010/main" val="153644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randombar(horizontal)">
                                      <p:cBhvr>
                                        <p:cTn id="24" dur="500"/>
                                        <p:tgtEl>
                                          <p:spTgt spid="3"/>
                                        </p:tgtEl>
                                      </p:cBhvr>
                                    </p:animEffect>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randombar(horizontal)">
                                      <p:cBhvr>
                                        <p:cTn id="28" dur="500"/>
                                        <p:tgtEl>
                                          <p:spTgt spid="12"/>
                                        </p:tgtEl>
                                      </p:cBhvr>
                                    </p:animEffect>
                                  </p:childTnLst>
                                </p:cTn>
                              </p:par>
                            </p:childTnLst>
                          </p:cTn>
                        </p:par>
                        <p:par>
                          <p:cTn id="29" fill="hold">
                            <p:stCondLst>
                              <p:cond delay="30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500"/>
                            </p:stCondLst>
                            <p:childTnLst>
                              <p:par>
                                <p:cTn id="34" presetID="14" presetClass="entr" presetSubtype="1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randombar(horizontal)">
                                      <p:cBhvr>
                                        <p:cTn id="36" dur="500"/>
                                        <p:tgtEl>
                                          <p:spTgt spid="14"/>
                                        </p:tgtEl>
                                      </p:cBhvr>
                                    </p:animEffect>
                                  </p:childTnLst>
                                </p:cTn>
                              </p:par>
                            </p:childTnLst>
                          </p:cTn>
                        </p:par>
                        <p:par>
                          <p:cTn id="37" fill="hold">
                            <p:stCondLst>
                              <p:cond delay="4000"/>
                            </p:stCondLst>
                            <p:childTnLst>
                              <p:par>
                                <p:cTn id="38" presetID="14" presetClass="entr" presetSubtype="1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12" grpId="0" animBg="1"/>
      <p:bldP spid="13"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179276" y="1521822"/>
            <a:ext cx="6672409" cy="3671005"/>
          </a:xfrm>
          <a:prstGeom prst="rect">
            <a:avLst/>
          </a:prstGeom>
          <a:noFill/>
        </p:spPr>
        <p:txBody>
          <a:bodyPr wrap="square" rtlCol="1">
            <a:spAutoFit/>
          </a:bodyPr>
          <a:lstStyle/>
          <a:p>
            <a:pPr algn="ctr">
              <a:lnSpc>
                <a:spcPct val="200000"/>
              </a:lnSpc>
            </a:pPr>
            <a:r>
              <a:rPr lang="ar-EG" sz="2400" dirty="0"/>
              <a:t>.......................................................................................................................................................................................................................................</a:t>
            </a:r>
          </a:p>
          <a:p>
            <a:pPr algn="ctr">
              <a:lnSpc>
                <a:spcPct val="200000"/>
              </a:lnSpc>
            </a:pPr>
            <a:r>
              <a:rPr lang="ar-EG" sz="2400" dirty="0"/>
              <a:t>.........................................................................................................................................................</a:t>
            </a:r>
          </a:p>
        </p:txBody>
      </p:sp>
      <p:sp>
        <p:nvSpPr>
          <p:cNvPr id="11" name="TextBox 10"/>
          <p:cNvSpPr txBox="1"/>
          <p:nvPr/>
        </p:nvSpPr>
        <p:spPr>
          <a:xfrm>
            <a:off x="1845999" y="1611319"/>
            <a:ext cx="5268253" cy="646331"/>
          </a:xfrm>
          <a:prstGeom prst="rect">
            <a:avLst/>
          </a:prstGeom>
          <a:noFill/>
        </p:spPr>
        <p:txBody>
          <a:bodyPr wrap="square" rtlCol="1">
            <a:spAutoFit/>
          </a:bodyPr>
          <a:lstStyle/>
          <a:p>
            <a:pPr algn="ctr"/>
            <a:r>
              <a:rPr lang="ar-EG" sz="3600" b="1" dirty="0">
                <a:solidFill>
                  <a:srgbClr val="C00000"/>
                </a:solidFill>
              </a:rPr>
              <a:t>يفكر المسلم في خلق الله تفكيراً</a:t>
            </a:r>
          </a:p>
        </p:txBody>
      </p:sp>
      <p:sp>
        <p:nvSpPr>
          <p:cNvPr id="18" name="TextBox 17"/>
          <p:cNvSpPr txBox="1"/>
          <p:nvPr/>
        </p:nvSpPr>
        <p:spPr>
          <a:xfrm>
            <a:off x="1881350" y="2260363"/>
            <a:ext cx="5268253" cy="646331"/>
          </a:xfrm>
          <a:prstGeom prst="rect">
            <a:avLst/>
          </a:prstGeom>
          <a:noFill/>
        </p:spPr>
        <p:txBody>
          <a:bodyPr wrap="square" rtlCol="1">
            <a:spAutoFit/>
          </a:bodyPr>
          <a:lstStyle/>
          <a:p>
            <a:pPr algn="ctr"/>
            <a:r>
              <a:rPr lang="ar-EG" sz="3600" b="1" dirty="0">
                <a:solidFill>
                  <a:srgbClr val="C00000"/>
                </a:solidFill>
              </a:rPr>
              <a:t>رتب الطالب أدواته ترتيباً</a:t>
            </a:r>
          </a:p>
        </p:txBody>
      </p:sp>
      <p:sp>
        <p:nvSpPr>
          <p:cNvPr id="19" name="TextBox 18"/>
          <p:cNvSpPr txBox="1"/>
          <p:nvPr/>
        </p:nvSpPr>
        <p:spPr>
          <a:xfrm>
            <a:off x="1881351" y="2996216"/>
            <a:ext cx="5268253" cy="646331"/>
          </a:xfrm>
          <a:prstGeom prst="rect">
            <a:avLst/>
          </a:prstGeom>
          <a:noFill/>
        </p:spPr>
        <p:txBody>
          <a:bodyPr wrap="square" rtlCol="1">
            <a:spAutoFit/>
          </a:bodyPr>
          <a:lstStyle/>
          <a:p>
            <a:pPr algn="ctr"/>
            <a:r>
              <a:rPr lang="ar-EG" sz="3600" b="1" dirty="0">
                <a:solidFill>
                  <a:srgbClr val="C00000"/>
                </a:solidFill>
              </a:rPr>
              <a:t>ينهض القائد بفريقه نهوضاً</a:t>
            </a:r>
          </a:p>
        </p:txBody>
      </p:sp>
      <p:sp>
        <p:nvSpPr>
          <p:cNvPr id="20" name="TextBox 19"/>
          <p:cNvSpPr txBox="1"/>
          <p:nvPr/>
        </p:nvSpPr>
        <p:spPr>
          <a:xfrm>
            <a:off x="1881352" y="3726595"/>
            <a:ext cx="5268253" cy="646331"/>
          </a:xfrm>
          <a:prstGeom prst="rect">
            <a:avLst/>
          </a:prstGeom>
          <a:noFill/>
        </p:spPr>
        <p:txBody>
          <a:bodyPr wrap="square" rtlCol="1">
            <a:spAutoFit/>
          </a:bodyPr>
          <a:lstStyle/>
          <a:p>
            <a:pPr algn="ctr"/>
            <a:r>
              <a:rPr lang="ar-EG" sz="3600" b="1" dirty="0">
                <a:solidFill>
                  <a:srgbClr val="C00000"/>
                </a:solidFill>
              </a:rPr>
              <a:t>أكرم الرجل ضيوفه إكراماً</a:t>
            </a:r>
          </a:p>
        </p:txBody>
      </p:sp>
      <p:sp>
        <p:nvSpPr>
          <p:cNvPr id="21" name="TextBox 20"/>
          <p:cNvSpPr txBox="1"/>
          <p:nvPr/>
        </p:nvSpPr>
        <p:spPr>
          <a:xfrm>
            <a:off x="1937991" y="4459711"/>
            <a:ext cx="5268253" cy="646331"/>
          </a:xfrm>
          <a:prstGeom prst="rect">
            <a:avLst/>
          </a:prstGeom>
          <a:noFill/>
        </p:spPr>
        <p:txBody>
          <a:bodyPr wrap="square" rtlCol="1">
            <a:spAutoFit/>
          </a:bodyPr>
          <a:lstStyle/>
          <a:p>
            <a:pPr algn="ctr"/>
            <a:r>
              <a:rPr lang="ar-EG" sz="3600" b="1" dirty="0">
                <a:solidFill>
                  <a:srgbClr val="C00000"/>
                </a:solidFill>
              </a:rPr>
              <a:t>احترمت معلمي احتراماً</a:t>
            </a:r>
          </a:p>
        </p:txBody>
      </p:sp>
    </p:spTree>
    <p:extLst>
      <p:ext uri="{BB962C8B-B14F-4D97-AF65-F5344CB8AC3E}">
        <p14:creationId xmlns:p14="http://schemas.microsoft.com/office/powerpoint/2010/main" val="127944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p:cTn id="12"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1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619672" y="584899"/>
            <a:ext cx="5415365" cy="1200329"/>
          </a:xfrm>
          <a:prstGeom prst="rect">
            <a:avLst/>
          </a:prstGeom>
        </p:spPr>
        <p:txBody>
          <a:bodyPr wrap="square">
            <a:spAutoFit/>
          </a:bodyPr>
          <a:lstStyle/>
          <a:p>
            <a:pPr algn="ctr"/>
            <a:r>
              <a:rPr lang="ar-EG" sz="3600" dirty="0">
                <a:ln>
                  <a:solidFill>
                    <a:schemeClr val="tx1"/>
                  </a:solidFill>
                </a:ln>
              </a:rPr>
              <a:t>3- أضع مكان النقط مفعولاً مطلقاً، وأضبط آخره بالشكل:</a:t>
            </a:r>
          </a:p>
        </p:txBody>
      </p:sp>
      <p:sp>
        <p:nvSpPr>
          <p:cNvPr id="2" name="TextBox 1"/>
          <p:cNvSpPr txBox="1"/>
          <p:nvPr/>
        </p:nvSpPr>
        <p:spPr>
          <a:xfrm>
            <a:off x="899592" y="2357009"/>
            <a:ext cx="7272808" cy="2585323"/>
          </a:xfrm>
          <a:prstGeom prst="rect">
            <a:avLst/>
          </a:prstGeom>
          <a:noFill/>
        </p:spPr>
        <p:txBody>
          <a:bodyPr wrap="square" rtlCol="1">
            <a:spAutoFit/>
          </a:bodyPr>
          <a:lstStyle/>
          <a:p>
            <a:pPr marL="285750" indent="-285750">
              <a:lnSpc>
                <a:spcPct val="150000"/>
              </a:lnSpc>
              <a:buFont typeface="Wingdings" pitchFamily="2" charset="2"/>
              <a:buChar char="v"/>
            </a:pPr>
            <a:r>
              <a:rPr lang="ar-EG" sz="3600" b="1" dirty="0">
                <a:solidFill>
                  <a:srgbClr val="7030A0"/>
                </a:solidFill>
              </a:rPr>
              <a:t>استعد المتسابقون.............................</a:t>
            </a:r>
          </a:p>
          <a:p>
            <a:pPr marL="285750" indent="-285750">
              <a:lnSpc>
                <a:spcPct val="150000"/>
              </a:lnSpc>
              <a:buFont typeface="Wingdings" pitchFamily="2" charset="2"/>
              <a:buChar char="v"/>
            </a:pPr>
            <a:r>
              <a:rPr lang="ar-EG" sz="3600" b="1" dirty="0">
                <a:solidFill>
                  <a:srgbClr val="7030A0"/>
                </a:solidFill>
              </a:rPr>
              <a:t>انتصر المسلمون.............................</a:t>
            </a:r>
          </a:p>
          <a:p>
            <a:pPr marL="285750" indent="-285750">
              <a:lnSpc>
                <a:spcPct val="150000"/>
              </a:lnSpc>
              <a:buFont typeface="Wingdings" pitchFamily="2" charset="2"/>
              <a:buChar char="v"/>
            </a:pPr>
            <a:r>
              <a:rPr lang="ar-EG" sz="3600" b="1" dirty="0">
                <a:solidFill>
                  <a:srgbClr val="7030A0"/>
                </a:solidFill>
              </a:rPr>
              <a:t>حلقت الطائرة...............................</a:t>
            </a:r>
          </a:p>
        </p:txBody>
      </p:sp>
      <p:sp>
        <p:nvSpPr>
          <p:cNvPr id="3" name="TextBox 2"/>
          <p:cNvSpPr txBox="1"/>
          <p:nvPr/>
        </p:nvSpPr>
        <p:spPr>
          <a:xfrm>
            <a:off x="2830851" y="2467963"/>
            <a:ext cx="1872208" cy="646331"/>
          </a:xfrm>
          <a:prstGeom prst="rect">
            <a:avLst/>
          </a:prstGeom>
          <a:noFill/>
        </p:spPr>
        <p:txBody>
          <a:bodyPr wrap="square" rtlCol="1">
            <a:spAutoFit/>
          </a:bodyPr>
          <a:lstStyle/>
          <a:p>
            <a:pPr algn="ctr"/>
            <a:r>
              <a:rPr lang="ar-EG" sz="3600" b="1" dirty="0">
                <a:solidFill>
                  <a:srgbClr val="FF0000"/>
                </a:solidFill>
              </a:rPr>
              <a:t>استعداداً</a:t>
            </a:r>
          </a:p>
        </p:txBody>
      </p:sp>
      <p:sp>
        <p:nvSpPr>
          <p:cNvPr id="11" name="TextBox 10"/>
          <p:cNvSpPr txBox="1"/>
          <p:nvPr/>
        </p:nvSpPr>
        <p:spPr>
          <a:xfrm>
            <a:off x="2821197" y="3275114"/>
            <a:ext cx="1872208" cy="646331"/>
          </a:xfrm>
          <a:prstGeom prst="rect">
            <a:avLst/>
          </a:prstGeom>
          <a:noFill/>
        </p:spPr>
        <p:txBody>
          <a:bodyPr wrap="square" rtlCol="1">
            <a:spAutoFit/>
          </a:bodyPr>
          <a:lstStyle/>
          <a:p>
            <a:pPr algn="ctr"/>
            <a:r>
              <a:rPr lang="ar-EG" sz="3600" b="1" dirty="0">
                <a:solidFill>
                  <a:srgbClr val="FF0000"/>
                </a:solidFill>
              </a:rPr>
              <a:t>انتصاراً</a:t>
            </a:r>
          </a:p>
        </p:txBody>
      </p:sp>
      <p:sp>
        <p:nvSpPr>
          <p:cNvPr id="12" name="TextBox 11"/>
          <p:cNvSpPr txBox="1"/>
          <p:nvPr/>
        </p:nvSpPr>
        <p:spPr>
          <a:xfrm>
            <a:off x="2852192" y="4112769"/>
            <a:ext cx="1872208" cy="646331"/>
          </a:xfrm>
          <a:prstGeom prst="rect">
            <a:avLst/>
          </a:prstGeom>
          <a:noFill/>
        </p:spPr>
        <p:txBody>
          <a:bodyPr wrap="square" rtlCol="1">
            <a:spAutoFit/>
          </a:bodyPr>
          <a:lstStyle/>
          <a:p>
            <a:pPr algn="ctr"/>
            <a:r>
              <a:rPr lang="ar-EG" sz="3600" b="1" dirty="0">
                <a:solidFill>
                  <a:srgbClr val="FF0000"/>
                </a:solidFill>
              </a:rPr>
              <a:t>تحليقاً</a:t>
            </a:r>
          </a:p>
        </p:txBody>
      </p:sp>
    </p:spTree>
    <p:extLst>
      <p:ext uri="{BB962C8B-B14F-4D97-AF65-F5344CB8AC3E}">
        <p14:creationId xmlns:p14="http://schemas.microsoft.com/office/powerpoint/2010/main" val="344335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 calcmode="lin" valueType="num">
                                      <p:cBhvr>
                                        <p:cTn id="2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 calcmode="lin" valueType="num">
                                      <p:cBhvr>
                                        <p:cTn id="36"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11">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anim calcmode="lin" valueType="num">
                                      <p:cBhvr>
                                        <p:cTn id="4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16904" y="567771"/>
            <a:ext cx="6928500" cy="646331"/>
          </a:xfrm>
          <a:prstGeom prst="rect">
            <a:avLst/>
          </a:prstGeom>
        </p:spPr>
        <p:txBody>
          <a:bodyPr wrap="none">
            <a:spAutoFit/>
          </a:bodyPr>
          <a:lstStyle/>
          <a:p>
            <a:pPr algn="ctr"/>
            <a:r>
              <a:rPr lang="ar-EG" sz="3600" b="1" dirty="0"/>
              <a:t>4- أملأ الفراغ بفعل مناسب للمفعول المطلق: </a:t>
            </a:r>
          </a:p>
        </p:txBody>
      </p:sp>
      <p:sp>
        <p:nvSpPr>
          <p:cNvPr id="2" name="TextBox 1"/>
          <p:cNvSpPr txBox="1"/>
          <p:nvPr/>
        </p:nvSpPr>
        <p:spPr>
          <a:xfrm>
            <a:off x="1505500" y="1412776"/>
            <a:ext cx="6552728" cy="4031873"/>
          </a:xfrm>
          <a:prstGeom prst="rect">
            <a:avLst/>
          </a:prstGeom>
          <a:noFill/>
        </p:spPr>
        <p:txBody>
          <a:bodyPr wrap="square" rtlCol="1">
            <a:spAutoFit/>
          </a:bodyPr>
          <a:lstStyle/>
          <a:p>
            <a:pPr marL="285750" indent="-285750">
              <a:lnSpc>
                <a:spcPct val="200000"/>
              </a:lnSpc>
              <a:buFont typeface="Wingdings" pitchFamily="2" charset="2"/>
              <a:buChar char="v"/>
            </a:pPr>
            <a:r>
              <a:rPr lang="ar-EG" sz="3200" b="1" dirty="0">
                <a:solidFill>
                  <a:srgbClr val="C00000"/>
                </a:solidFill>
              </a:rPr>
              <a:t>..............رجال المرور بعملهم قياماً.</a:t>
            </a:r>
          </a:p>
          <a:p>
            <a:pPr marL="285750" indent="-285750">
              <a:lnSpc>
                <a:spcPct val="200000"/>
              </a:lnSpc>
              <a:buFont typeface="Wingdings" pitchFamily="2" charset="2"/>
              <a:buChar char="v"/>
            </a:pPr>
            <a:r>
              <a:rPr lang="ar-EG" sz="3200" b="1" dirty="0">
                <a:solidFill>
                  <a:srgbClr val="C00000"/>
                </a:solidFill>
              </a:rPr>
              <a:t>.............سباق الدراجات انطلاقاً.</a:t>
            </a:r>
          </a:p>
          <a:p>
            <a:pPr marL="285750" indent="-285750">
              <a:lnSpc>
                <a:spcPct val="200000"/>
              </a:lnSpc>
              <a:buFont typeface="Wingdings" pitchFamily="2" charset="2"/>
              <a:buChar char="v"/>
            </a:pPr>
            <a:r>
              <a:rPr lang="ar-EG" sz="3200" b="1" dirty="0">
                <a:solidFill>
                  <a:srgbClr val="C00000"/>
                </a:solidFill>
              </a:rPr>
              <a:t>............المركبة من إشارة المرور اقتراباً.</a:t>
            </a:r>
          </a:p>
          <a:p>
            <a:pPr marL="285750" indent="-285750">
              <a:lnSpc>
                <a:spcPct val="200000"/>
              </a:lnSpc>
              <a:buFont typeface="Wingdings" pitchFamily="2" charset="2"/>
              <a:buChar char="v"/>
            </a:pPr>
            <a:r>
              <a:rPr lang="ar-EG" sz="3200" b="1" dirty="0">
                <a:solidFill>
                  <a:srgbClr val="C00000"/>
                </a:solidFill>
              </a:rPr>
              <a:t>...........السفينة في عمق البحر إبحاراً.</a:t>
            </a:r>
          </a:p>
        </p:txBody>
      </p:sp>
      <p:sp>
        <p:nvSpPr>
          <p:cNvPr id="3" name="TextBox 2"/>
          <p:cNvSpPr txBox="1"/>
          <p:nvPr/>
        </p:nvSpPr>
        <p:spPr>
          <a:xfrm>
            <a:off x="5940152" y="1656139"/>
            <a:ext cx="1872208" cy="646331"/>
          </a:xfrm>
          <a:prstGeom prst="rect">
            <a:avLst/>
          </a:prstGeom>
          <a:noFill/>
        </p:spPr>
        <p:txBody>
          <a:bodyPr wrap="square" rtlCol="1">
            <a:spAutoFit/>
          </a:bodyPr>
          <a:lstStyle/>
          <a:p>
            <a:pPr algn="ctr"/>
            <a:r>
              <a:rPr lang="ar-EG" sz="3600" b="1" dirty="0">
                <a:solidFill>
                  <a:srgbClr val="7030A0"/>
                </a:solidFill>
              </a:rPr>
              <a:t>قام</a:t>
            </a:r>
          </a:p>
        </p:txBody>
      </p:sp>
      <p:sp>
        <p:nvSpPr>
          <p:cNvPr id="11" name="TextBox 10"/>
          <p:cNvSpPr txBox="1"/>
          <p:nvPr/>
        </p:nvSpPr>
        <p:spPr>
          <a:xfrm>
            <a:off x="5940152" y="2621580"/>
            <a:ext cx="1872208" cy="646331"/>
          </a:xfrm>
          <a:prstGeom prst="rect">
            <a:avLst/>
          </a:prstGeom>
          <a:noFill/>
        </p:spPr>
        <p:txBody>
          <a:bodyPr wrap="square" rtlCol="1">
            <a:spAutoFit/>
          </a:bodyPr>
          <a:lstStyle/>
          <a:p>
            <a:pPr algn="ctr"/>
            <a:r>
              <a:rPr lang="ar-EG" sz="3600" b="1" dirty="0">
                <a:solidFill>
                  <a:srgbClr val="7030A0"/>
                </a:solidFill>
              </a:rPr>
              <a:t>انطلق</a:t>
            </a:r>
          </a:p>
        </p:txBody>
      </p:sp>
      <p:sp>
        <p:nvSpPr>
          <p:cNvPr id="12" name="TextBox 11"/>
          <p:cNvSpPr txBox="1"/>
          <p:nvPr/>
        </p:nvSpPr>
        <p:spPr>
          <a:xfrm>
            <a:off x="5974458" y="3572969"/>
            <a:ext cx="1872208" cy="646331"/>
          </a:xfrm>
          <a:prstGeom prst="rect">
            <a:avLst/>
          </a:prstGeom>
          <a:noFill/>
        </p:spPr>
        <p:txBody>
          <a:bodyPr wrap="square" rtlCol="1">
            <a:spAutoFit/>
          </a:bodyPr>
          <a:lstStyle/>
          <a:p>
            <a:pPr algn="ctr"/>
            <a:r>
              <a:rPr lang="ar-EG" sz="3600" b="1" dirty="0">
                <a:solidFill>
                  <a:srgbClr val="7030A0"/>
                </a:solidFill>
              </a:rPr>
              <a:t>اقتربت</a:t>
            </a:r>
          </a:p>
        </p:txBody>
      </p:sp>
      <p:sp>
        <p:nvSpPr>
          <p:cNvPr id="7" name="TextBox 6"/>
          <p:cNvSpPr txBox="1"/>
          <p:nvPr/>
        </p:nvSpPr>
        <p:spPr>
          <a:xfrm>
            <a:off x="5998485" y="4538410"/>
            <a:ext cx="1872208" cy="646331"/>
          </a:xfrm>
          <a:prstGeom prst="rect">
            <a:avLst/>
          </a:prstGeom>
          <a:noFill/>
        </p:spPr>
        <p:txBody>
          <a:bodyPr wrap="square" rtlCol="1">
            <a:spAutoFit/>
          </a:bodyPr>
          <a:lstStyle/>
          <a:p>
            <a:pPr algn="ctr"/>
            <a:r>
              <a:rPr lang="ar-EG" sz="3600" b="1" dirty="0">
                <a:solidFill>
                  <a:srgbClr val="7030A0"/>
                </a:solidFill>
              </a:rPr>
              <a:t>أبحرت</a:t>
            </a:r>
          </a:p>
        </p:txBody>
      </p:sp>
    </p:spTree>
    <p:extLst>
      <p:ext uri="{BB962C8B-B14F-4D97-AF65-F5344CB8AC3E}">
        <p14:creationId xmlns:p14="http://schemas.microsoft.com/office/powerpoint/2010/main" val="188552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up)">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 calcmode="lin" valueType="num">
                                      <p:cBhvr>
                                        <p:cTn id="2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 calcmode="lin" valueType="num">
                                      <p:cBhvr>
                                        <p:cTn id="36"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11">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anim calcmode="lin" valueType="num">
                                      <p:cBhvr>
                                        <p:cTn id="4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12">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7">
                                            <p:txEl>
                                              <p:pRg st="0" end="0"/>
                                            </p:txEl>
                                          </p:spTgt>
                                        </p:tgtEl>
                                        <p:attrNameLst>
                                          <p:attrName>style.visibility</p:attrName>
                                        </p:attrNameLst>
                                      </p:cBhvr>
                                      <p:to>
                                        <p:strVal val="visible"/>
                                      </p:to>
                                    </p:set>
                                    <p:anim calcmode="lin" valueType="num">
                                      <p:cBhvr>
                                        <p:cTn id="50"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21232" y="464439"/>
            <a:ext cx="6253635" cy="707886"/>
          </a:xfrm>
          <a:prstGeom prst="rect">
            <a:avLst/>
          </a:prstGeom>
        </p:spPr>
        <p:txBody>
          <a:bodyPr wrap="none">
            <a:spAutoFit/>
          </a:bodyPr>
          <a:lstStyle/>
          <a:p>
            <a:pPr algn="ctr"/>
            <a:r>
              <a:rPr lang="ar-EG" sz="4000" b="1" dirty="0">
                <a:solidFill>
                  <a:schemeClr val="accent6">
                    <a:lumMod val="75000"/>
                  </a:schemeClr>
                </a:solidFill>
              </a:rPr>
              <a:t>5- أعرب الجملة الآتية إعراباً تاماً: </a:t>
            </a:r>
          </a:p>
        </p:txBody>
      </p:sp>
      <p:sp>
        <p:nvSpPr>
          <p:cNvPr id="4" name="TextBox 3"/>
          <p:cNvSpPr txBox="1"/>
          <p:nvPr/>
        </p:nvSpPr>
        <p:spPr>
          <a:xfrm>
            <a:off x="2982672" y="1456998"/>
            <a:ext cx="5174275" cy="584775"/>
          </a:xfrm>
          <a:prstGeom prst="rect">
            <a:avLst/>
          </a:prstGeom>
          <a:noFill/>
        </p:spPr>
        <p:txBody>
          <a:bodyPr wrap="square" rtlCol="1">
            <a:spAutoFit/>
          </a:bodyPr>
          <a:lstStyle/>
          <a:p>
            <a:r>
              <a:rPr lang="ar-EG" sz="3200" b="1" dirty="0"/>
              <a:t>رتَّل القارئ القرآن ترتيلاً </a:t>
            </a:r>
          </a:p>
        </p:txBody>
      </p:sp>
      <p:graphicFrame>
        <p:nvGraphicFramePr>
          <p:cNvPr id="5" name="Table 4"/>
          <p:cNvGraphicFramePr>
            <a:graphicFrameLocks noGrp="1"/>
          </p:cNvGraphicFramePr>
          <p:nvPr>
            <p:extLst>
              <p:ext uri="{D42A27DB-BD31-4B8C-83A1-F6EECF244321}">
                <p14:modId xmlns:p14="http://schemas.microsoft.com/office/powerpoint/2010/main" val="717426582"/>
              </p:ext>
            </p:extLst>
          </p:nvPr>
        </p:nvGraphicFramePr>
        <p:xfrm>
          <a:off x="539552" y="2348880"/>
          <a:ext cx="7920880" cy="3255062"/>
        </p:xfrm>
        <a:graphic>
          <a:graphicData uri="http://schemas.openxmlformats.org/drawingml/2006/table">
            <a:tbl>
              <a:tblPr rtl="1" firstRow="1" bandRow="1">
                <a:tableStyleId>{21E4AEA4-8DFA-4A89-87EB-49C32662AFE0}</a:tableStyleId>
              </a:tblPr>
              <a:tblGrid>
                <a:gridCol w="1423244">
                  <a:extLst>
                    <a:ext uri="{9D8B030D-6E8A-4147-A177-3AD203B41FA5}">
                      <a16:colId xmlns:a16="http://schemas.microsoft.com/office/drawing/2014/main" val="20000"/>
                    </a:ext>
                  </a:extLst>
                </a:gridCol>
                <a:gridCol w="6497636">
                  <a:extLst>
                    <a:ext uri="{9D8B030D-6E8A-4147-A177-3AD203B41FA5}">
                      <a16:colId xmlns:a16="http://schemas.microsoft.com/office/drawing/2014/main" val="20001"/>
                    </a:ext>
                  </a:extLst>
                </a:gridCol>
              </a:tblGrid>
              <a:tr h="671114">
                <a:tc>
                  <a:txBody>
                    <a:bodyPr/>
                    <a:lstStyle/>
                    <a:p>
                      <a:pPr algn="ctr" rtl="1"/>
                      <a:r>
                        <a:rPr lang="ar-EG" sz="3200" dirty="0"/>
                        <a:t>الكلمة </a:t>
                      </a:r>
                      <a:endParaRPr lang="ar-EG" dirty="0"/>
                    </a:p>
                  </a:txBody>
                  <a:tcPr anchor="ctr"/>
                </a:tc>
                <a:tc>
                  <a:txBody>
                    <a:bodyPr/>
                    <a:lstStyle/>
                    <a:p>
                      <a:pPr algn="ctr" rtl="1"/>
                      <a:r>
                        <a:rPr lang="ar-EG" sz="3200" dirty="0"/>
                        <a:t>إعرابها</a:t>
                      </a:r>
                      <a:endParaRPr lang="ar-EG" dirty="0"/>
                    </a:p>
                  </a:txBody>
                  <a:tcPr anchor="ctr"/>
                </a:tc>
                <a:extLst>
                  <a:ext uri="{0D108BD9-81ED-4DB2-BD59-A6C34878D82A}">
                    <a16:rowId xmlns:a16="http://schemas.microsoft.com/office/drawing/2014/main" val="10000"/>
                  </a:ext>
                </a:extLst>
              </a:tr>
              <a:tr h="553022">
                <a:tc>
                  <a:txBody>
                    <a:bodyPr/>
                    <a:lstStyle/>
                    <a:p>
                      <a:pPr algn="ctr" rtl="1"/>
                      <a:r>
                        <a:rPr lang="ar-EG" sz="2800" b="1" dirty="0"/>
                        <a:t>رتِّل</a:t>
                      </a:r>
                    </a:p>
                  </a:txBody>
                  <a:tcPr anchor="ctr"/>
                </a:tc>
                <a:tc>
                  <a:txBody>
                    <a:bodyPr/>
                    <a:lstStyle/>
                    <a:p>
                      <a:pPr rtl="1"/>
                      <a:endParaRPr lang="ar-EG" dirty="0"/>
                    </a:p>
                  </a:txBody>
                  <a:tcPr anchor="ctr"/>
                </a:tc>
                <a:extLst>
                  <a:ext uri="{0D108BD9-81ED-4DB2-BD59-A6C34878D82A}">
                    <a16:rowId xmlns:a16="http://schemas.microsoft.com/office/drawing/2014/main" val="10001"/>
                  </a:ext>
                </a:extLst>
              </a:tr>
              <a:tr h="529980">
                <a:tc>
                  <a:txBody>
                    <a:bodyPr/>
                    <a:lstStyle/>
                    <a:p>
                      <a:pPr algn="ctr" rtl="1"/>
                      <a:r>
                        <a:rPr lang="ar-EG" sz="2800" b="1" dirty="0"/>
                        <a:t>القارئ</a:t>
                      </a:r>
                    </a:p>
                  </a:txBody>
                  <a:tcPr anchor="ctr"/>
                </a:tc>
                <a:tc>
                  <a:txBody>
                    <a:bodyPr/>
                    <a:lstStyle/>
                    <a:p>
                      <a:pPr rtl="1"/>
                      <a:endParaRPr lang="ar-EG"/>
                    </a:p>
                  </a:txBody>
                  <a:tcPr anchor="ctr"/>
                </a:tc>
                <a:extLst>
                  <a:ext uri="{0D108BD9-81ED-4DB2-BD59-A6C34878D82A}">
                    <a16:rowId xmlns:a16="http://schemas.microsoft.com/office/drawing/2014/main" val="10002"/>
                  </a:ext>
                </a:extLst>
              </a:tr>
              <a:tr h="648072">
                <a:tc>
                  <a:txBody>
                    <a:bodyPr/>
                    <a:lstStyle/>
                    <a:p>
                      <a:pPr algn="ctr" rtl="1"/>
                      <a:r>
                        <a:rPr lang="ar-EG" sz="2800" b="1" dirty="0"/>
                        <a:t>القرآن</a:t>
                      </a:r>
                    </a:p>
                  </a:txBody>
                  <a:tcPr anchor="ctr"/>
                </a:tc>
                <a:tc>
                  <a:txBody>
                    <a:bodyPr/>
                    <a:lstStyle/>
                    <a:p>
                      <a:pPr rtl="1"/>
                      <a:endParaRPr lang="ar-EG" dirty="0"/>
                    </a:p>
                  </a:txBody>
                  <a:tcPr anchor="ctr"/>
                </a:tc>
                <a:extLst>
                  <a:ext uri="{0D108BD9-81ED-4DB2-BD59-A6C34878D82A}">
                    <a16:rowId xmlns:a16="http://schemas.microsoft.com/office/drawing/2014/main" val="10003"/>
                  </a:ext>
                </a:extLst>
              </a:tr>
              <a:tr h="852874">
                <a:tc>
                  <a:txBody>
                    <a:bodyPr/>
                    <a:lstStyle/>
                    <a:p>
                      <a:pPr algn="ctr" rtl="1"/>
                      <a:r>
                        <a:rPr lang="ar-EG" sz="2800" b="1" dirty="0"/>
                        <a:t>ترتيلًا</a:t>
                      </a:r>
                      <a:endParaRPr lang="ar-EG" b="1" dirty="0"/>
                    </a:p>
                  </a:txBody>
                  <a:tcPr anchor="ctr"/>
                </a:tc>
                <a:tc>
                  <a:txBody>
                    <a:bodyPr/>
                    <a:lstStyle/>
                    <a:p>
                      <a:pPr rtl="1"/>
                      <a:endParaRPr lang="ar-EG" dirty="0"/>
                    </a:p>
                  </a:txBody>
                  <a:tcPr anchor="ctr"/>
                </a:tc>
                <a:extLst>
                  <a:ext uri="{0D108BD9-81ED-4DB2-BD59-A6C34878D82A}">
                    <a16:rowId xmlns:a16="http://schemas.microsoft.com/office/drawing/2014/main" val="10004"/>
                  </a:ext>
                </a:extLst>
              </a:tr>
            </a:tbl>
          </a:graphicData>
        </a:graphic>
      </p:graphicFrame>
      <p:sp>
        <p:nvSpPr>
          <p:cNvPr id="6" name="TextBox 5"/>
          <p:cNvSpPr txBox="1"/>
          <p:nvPr/>
        </p:nvSpPr>
        <p:spPr>
          <a:xfrm>
            <a:off x="1665620" y="3049796"/>
            <a:ext cx="3878130" cy="523220"/>
          </a:xfrm>
          <a:prstGeom prst="rect">
            <a:avLst/>
          </a:prstGeom>
          <a:noFill/>
        </p:spPr>
        <p:txBody>
          <a:bodyPr wrap="square" rtlCol="1">
            <a:spAutoFit/>
          </a:bodyPr>
          <a:lstStyle/>
          <a:p>
            <a:pPr algn="ctr"/>
            <a:r>
              <a:rPr lang="ar-EG" sz="2800" b="1" dirty="0">
                <a:solidFill>
                  <a:srgbClr val="C00000"/>
                </a:solidFill>
              </a:rPr>
              <a:t>فعل ماض مبني على الفتح </a:t>
            </a:r>
          </a:p>
        </p:txBody>
      </p:sp>
      <p:sp>
        <p:nvSpPr>
          <p:cNvPr id="13" name="TextBox 12"/>
          <p:cNvSpPr txBox="1"/>
          <p:nvPr/>
        </p:nvSpPr>
        <p:spPr>
          <a:xfrm>
            <a:off x="354632" y="3625944"/>
            <a:ext cx="6377045" cy="492443"/>
          </a:xfrm>
          <a:prstGeom prst="rect">
            <a:avLst/>
          </a:prstGeom>
          <a:noFill/>
        </p:spPr>
        <p:txBody>
          <a:bodyPr wrap="square" rtlCol="1">
            <a:spAutoFit/>
          </a:bodyPr>
          <a:lstStyle/>
          <a:p>
            <a:r>
              <a:rPr lang="ar-EG" sz="2600" b="1" dirty="0">
                <a:solidFill>
                  <a:srgbClr val="C00000"/>
                </a:solidFill>
              </a:rPr>
              <a:t>فاعل مرفوع وعلامة رفعه الضمة الظاهرة على آخره </a:t>
            </a:r>
          </a:p>
        </p:txBody>
      </p:sp>
      <p:sp>
        <p:nvSpPr>
          <p:cNvPr id="14" name="TextBox 13"/>
          <p:cNvSpPr txBox="1"/>
          <p:nvPr/>
        </p:nvSpPr>
        <p:spPr>
          <a:xfrm>
            <a:off x="0" y="4147897"/>
            <a:ext cx="6984776" cy="492443"/>
          </a:xfrm>
          <a:prstGeom prst="rect">
            <a:avLst/>
          </a:prstGeom>
          <a:noFill/>
        </p:spPr>
        <p:txBody>
          <a:bodyPr wrap="square" rtlCol="1">
            <a:spAutoFit/>
          </a:bodyPr>
          <a:lstStyle/>
          <a:p>
            <a:r>
              <a:rPr lang="ar-EG" sz="2600" b="1" dirty="0">
                <a:solidFill>
                  <a:srgbClr val="C00000"/>
                </a:solidFill>
              </a:rPr>
              <a:t>مفعول به منصوب وعلامة نصبه الفتحة الظاهرة على آخره </a:t>
            </a:r>
          </a:p>
        </p:txBody>
      </p:sp>
      <p:sp>
        <p:nvSpPr>
          <p:cNvPr id="16" name="TextBox 15"/>
          <p:cNvSpPr txBox="1"/>
          <p:nvPr/>
        </p:nvSpPr>
        <p:spPr>
          <a:xfrm>
            <a:off x="354632" y="4684037"/>
            <a:ext cx="6630144" cy="892552"/>
          </a:xfrm>
          <a:prstGeom prst="rect">
            <a:avLst/>
          </a:prstGeom>
          <a:noFill/>
        </p:spPr>
        <p:txBody>
          <a:bodyPr wrap="square" rtlCol="1">
            <a:spAutoFit/>
          </a:bodyPr>
          <a:lstStyle/>
          <a:p>
            <a:r>
              <a:rPr lang="ar-EG" sz="2600" b="1" dirty="0">
                <a:solidFill>
                  <a:srgbClr val="C00000"/>
                </a:solidFill>
              </a:rPr>
              <a:t>مفعول مطلق منصوب وعلامة نصبه الفتحة الظاهرة على آخره </a:t>
            </a:r>
          </a:p>
        </p:txBody>
      </p:sp>
    </p:spTree>
    <p:extLst>
      <p:ext uri="{BB962C8B-B14F-4D97-AF65-F5344CB8AC3E}">
        <p14:creationId xmlns:p14="http://schemas.microsoft.com/office/powerpoint/2010/main" val="188552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par>
                          <p:cTn id="25" fill="hold">
                            <p:stCondLst>
                              <p:cond delay="2500"/>
                            </p:stCondLst>
                            <p:childTnLst>
                              <p:par>
                                <p:cTn id="26" presetID="16" presetClass="entr" presetSubtype="21"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 calcmode="lin" valueType="num">
                                      <p:cBhvr>
                                        <p:cTn id="3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3">
                                            <p:txEl>
                                              <p:pRg st="0" end="0"/>
                                            </p:txEl>
                                          </p:spTgt>
                                        </p:tgtEl>
                                        <p:attrNameLst>
                                          <p:attrName>style.visibility</p:attrName>
                                        </p:attrNameLst>
                                      </p:cBhvr>
                                      <p:to>
                                        <p:strVal val="visible"/>
                                      </p:to>
                                    </p:set>
                                    <p:anim calcmode="lin" valueType="num">
                                      <p:cBhvr>
                                        <p:cTn id="40"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41"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42" dur="500"/>
                                        <p:tgtEl>
                                          <p:spTgt spid="1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4">
                                            <p:txEl>
                                              <p:pRg st="0" end="0"/>
                                            </p:txEl>
                                          </p:spTgt>
                                        </p:tgtEl>
                                        <p:attrNameLst>
                                          <p:attrName>style.visibility</p:attrName>
                                        </p:attrNameLst>
                                      </p:cBhvr>
                                      <p:to>
                                        <p:strVal val="visible"/>
                                      </p:to>
                                    </p:set>
                                    <p:anim calcmode="lin" valueType="num">
                                      <p:cBhvr>
                                        <p:cTn id="4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14">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16">
                                            <p:txEl>
                                              <p:pRg st="0" end="0"/>
                                            </p:txEl>
                                          </p:spTgt>
                                        </p:tgtEl>
                                        <p:attrNameLst>
                                          <p:attrName>style.visibility</p:attrName>
                                        </p:attrNameLst>
                                      </p:cBhvr>
                                      <p:to>
                                        <p:strVal val="visible"/>
                                      </p:to>
                                    </p:set>
                                    <p:anim calcmode="lin" valueType="num">
                                      <p:cBhvr>
                                        <p:cTn id="54"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55"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56"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elmohandes\Desktop\بوربوينت\اشكال للكتابة بداخلها\16753-brown-callout-desig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052736"/>
            <a:ext cx="5916182" cy="45843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20832693">
            <a:off x="2267744" y="2564904"/>
            <a:ext cx="3672408" cy="1107996"/>
          </a:xfrm>
          <a:prstGeom prst="rect">
            <a:avLst/>
          </a:prstGeom>
          <a:noFill/>
        </p:spPr>
        <p:txBody>
          <a:bodyPr wrap="square" rtlCol="1">
            <a:spAutoFit/>
          </a:bodyPr>
          <a:lstStyle/>
          <a:p>
            <a:r>
              <a:rPr lang="ar-EG" sz="6600" b="1" dirty="0">
                <a:ln w="18415" cmpd="sng">
                  <a:solidFill>
                    <a:srgbClr val="FFFFFF"/>
                  </a:solidFill>
                  <a:prstDash val="solid"/>
                </a:ln>
                <a:solidFill>
                  <a:srgbClr val="FFFFFF"/>
                </a:solidFill>
              </a:rPr>
              <a:t>أتعلم وأتسلى</a:t>
            </a:r>
          </a:p>
        </p:txBody>
      </p:sp>
    </p:spTree>
    <p:extLst>
      <p:ext uri="{BB962C8B-B14F-4D97-AF65-F5344CB8AC3E}">
        <p14:creationId xmlns:p14="http://schemas.microsoft.com/office/powerpoint/2010/main" val="3564341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wipe(down)">
                                      <p:cBhvr>
                                        <p:cTn id="7" dur="580">
                                          <p:stCondLst>
                                            <p:cond delay="0"/>
                                          </p:stCondLst>
                                        </p:cTn>
                                        <p:tgtEl>
                                          <p:spTgt spid="11266"/>
                                        </p:tgtEl>
                                      </p:cBhvr>
                                    </p:animEffect>
                                    <p:anim calcmode="lin" valueType="num">
                                      <p:cBhvr>
                                        <p:cTn id="8" dur="1822" tmFilter="0,0; 0.14,0.36; 0.43,0.73; 0.71,0.91; 1.0,1.0">
                                          <p:stCondLst>
                                            <p:cond delay="0"/>
                                          </p:stCondLst>
                                        </p:cTn>
                                        <p:tgtEl>
                                          <p:spTgt spid="1126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26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26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26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266"/>
                                        </p:tgtEl>
                                        <p:attrNameLst>
                                          <p:attrName>ppt_y</p:attrName>
                                        </p:attrNameLst>
                                      </p:cBhvr>
                                      <p:tavLst>
                                        <p:tav tm="0" fmla="#ppt_y-sin(pi*$)/81">
                                          <p:val>
                                            <p:fltVal val="0"/>
                                          </p:val>
                                        </p:tav>
                                        <p:tav tm="100000">
                                          <p:val>
                                            <p:fltVal val="1"/>
                                          </p:val>
                                        </p:tav>
                                      </p:tavLst>
                                    </p:anim>
                                    <p:animScale>
                                      <p:cBhvr>
                                        <p:cTn id="13" dur="26">
                                          <p:stCondLst>
                                            <p:cond delay="650"/>
                                          </p:stCondLst>
                                        </p:cTn>
                                        <p:tgtEl>
                                          <p:spTgt spid="11266"/>
                                        </p:tgtEl>
                                      </p:cBhvr>
                                      <p:to x="100000" y="60000"/>
                                    </p:animScale>
                                    <p:animScale>
                                      <p:cBhvr>
                                        <p:cTn id="14" dur="166" decel="50000">
                                          <p:stCondLst>
                                            <p:cond delay="676"/>
                                          </p:stCondLst>
                                        </p:cTn>
                                        <p:tgtEl>
                                          <p:spTgt spid="11266"/>
                                        </p:tgtEl>
                                      </p:cBhvr>
                                      <p:to x="100000" y="100000"/>
                                    </p:animScale>
                                    <p:animScale>
                                      <p:cBhvr>
                                        <p:cTn id="15" dur="26">
                                          <p:stCondLst>
                                            <p:cond delay="1312"/>
                                          </p:stCondLst>
                                        </p:cTn>
                                        <p:tgtEl>
                                          <p:spTgt spid="11266"/>
                                        </p:tgtEl>
                                      </p:cBhvr>
                                      <p:to x="100000" y="80000"/>
                                    </p:animScale>
                                    <p:animScale>
                                      <p:cBhvr>
                                        <p:cTn id="16" dur="166" decel="50000">
                                          <p:stCondLst>
                                            <p:cond delay="1338"/>
                                          </p:stCondLst>
                                        </p:cTn>
                                        <p:tgtEl>
                                          <p:spTgt spid="11266"/>
                                        </p:tgtEl>
                                      </p:cBhvr>
                                      <p:to x="100000" y="100000"/>
                                    </p:animScale>
                                    <p:animScale>
                                      <p:cBhvr>
                                        <p:cTn id="17" dur="26">
                                          <p:stCondLst>
                                            <p:cond delay="1642"/>
                                          </p:stCondLst>
                                        </p:cTn>
                                        <p:tgtEl>
                                          <p:spTgt spid="11266"/>
                                        </p:tgtEl>
                                      </p:cBhvr>
                                      <p:to x="100000" y="90000"/>
                                    </p:animScale>
                                    <p:animScale>
                                      <p:cBhvr>
                                        <p:cTn id="18" dur="166" decel="50000">
                                          <p:stCondLst>
                                            <p:cond delay="1668"/>
                                          </p:stCondLst>
                                        </p:cTn>
                                        <p:tgtEl>
                                          <p:spTgt spid="11266"/>
                                        </p:tgtEl>
                                      </p:cBhvr>
                                      <p:to x="100000" y="100000"/>
                                    </p:animScale>
                                    <p:animScale>
                                      <p:cBhvr>
                                        <p:cTn id="19" dur="26">
                                          <p:stCondLst>
                                            <p:cond delay="1808"/>
                                          </p:stCondLst>
                                        </p:cTn>
                                        <p:tgtEl>
                                          <p:spTgt spid="11266"/>
                                        </p:tgtEl>
                                      </p:cBhvr>
                                      <p:to x="100000" y="95000"/>
                                    </p:animScale>
                                    <p:animScale>
                                      <p:cBhvr>
                                        <p:cTn id="20" dur="166" decel="50000">
                                          <p:stCondLst>
                                            <p:cond delay="1834"/>
                                          </p:stCondLst>
                                        </p:cTn>
                                        <p:tgtEl>
                                          <p:spTgt spid="1126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1484784"/>
            <a:ext cx="7920880" cy="3785652"/>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571500" indent="-571500" algn="ctr">
              <a:buFont typeface="Arial" panose="020B0604020202020204" pitchFamily="34" charset="0"/>
              <a:buChar char="•"/>
            </a:pPr>
            <a:r>
              <a:rPr lang="ar-EG" sz="4000" b="1" dirty="0">
                <a:solidFill>
                  <a:schemeClr val="accent5">
                    <a:lumMod val="75000"/>
                  </a:schemeClr>
                </a:solidFill>
              </a:rPr>
              <a:t>أقف أنا ومجموعة من الصف ويبدأ أحدنا بذكر فعل، والثاني يأتي بفاعل، والثالث يأتي بمفعول به، والرابع يأتي بمفعول مطلق، والخامس يبدأ بفعل جديد وهكذا... ومن يخطئ لمرة واحدة يخرج من اللعبة ويأت بدلاً عنه طالب آخر.</a:t>
            </a:r>
          </a:p>
        </p:txBody>
      </p:sp>
    </p:spTree>
    <p:extLst>
      <p:ext uri="{BB962C8B-B14F-4D97-AF65-F5344CB8AC3E}">
        <p14:creationId xmlns:p14="http://schemas.microsoft.com/office/powerpoint/2010/main" val="66592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1187624" y="1196752"/>
            <a:ext cx="5184576" cy="2808312"/>
          </a:xfrm>
          <a:prstGeom prst="cloudCallout">
            <a:avLst>
              <a:gd name="adj1" fmla="val 63112"/>
              <a:gd name="adj2" fmla="val 6625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800" b="1" dirty="0">
                <a:ln w="18000">
                  <a:solidFill>
                    <a:schemeClr val="accent2">
                      <a:satMod val="140000"/>
                    </a:schemeClr>
                  </a:solidFill>
                  <a:prstDash val="solid"/>
                  <a:miter lim="800000"/>
                </a:ln>
                <a:solidFill>
                  <a:schemeClr val="accent6">
                    <a:lumMod val="75000"/>
                  </a:schemeClr>
                </a:solidFill>
                <a:effectLst>
                  <a:outerShdw blurRad="25500" dist="23000" dir="7020000" algn="tl">
                    <a:srgbClr val="000000">
                      <a:alpha val="50000"/>
                    </a:srgbClr>
                  </a:outerShdw>
                </a:effectLst>
              </a:rPr>
              <a:t>الواجب المنزلي</a:t>
            </a:r>
          </a:p>
        </p:txBody>
      </p:sp>
    </p:spTree>
    <p:extLst>
      <p:ext uri="{BB962C8B-B14F-4D97-AF65-F5344CB8AC3E}">
        <p14:creationId xmlns:p14="http://schemas.microsoft.com/office/powerpoint/2010/main" val="34646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4"/>
                                        </p:tgtEl>
                                        <p:attrNameLst>
                                          <p:attrName>ppt_x</p:attrName>
                                          <p:attrName>ppt_y</p:attrName>
                                        </p:attrNameLst>
                                      </p:cBhvr>
                                    </p:animMotion>
                                    <p:animRot by="1500000">
                                      <p:cBhvr>
                                        <p:cTn id="7" dur="125" fill="hold">
                                          <p:stCondLst>
                                            <p:cond delay="0"/>
                                          </p:stCondLst>
                                        </p:cTn>
                                        <p:tgtEl>
                                          <p:spTgt spid="4"/>
                                        </p:tgtEl>
                                        <p:attrNameLst>
                                          <p:attrName>r</p:attrName>
                                        </p:attrNameLst>
                                      </p:cBhvr>
                                    </p:animRot>
                                    <p:animRot by="-1500000">
                                      <p:cBhvr>
                                        <p:cTn id="8" dur="125" fill="hold">
                                          <p:stCondLst>
                                            <p:cond delay="125"/>
                                          </p:stCondLst>
                                        </p:cTn>
                                        <p:tgtEl>
                                          <p:spTgt spid="4"/>
                                        </p:tgtEl>
                                        <p:attrNameLst>
                                          <p:attrName>r</p:attrName>
                                        </p:attrNameLst>
                                      </p:cBhvr>
                                    </p:animRot>
                                    <p:animRot by="-1500000">
                                      <p:cBhvr>
                                        <p:cTn id="9" dur="125" fill="hold">
                                          <p:stCondLst>
                                            <p:cond delay="250"/>
                                          </p:stCondLst>
                                        </p:cTn>
                                        <p:tgtEl>
                                          <p:spTgt spid="4"/>
                                        </p:tgtEl>
                                        <p:attrNameLst>
                                          <p:attrName>r</p:attrName>
                                        </p:attrNameLst>
                                      </p:cBhvr>
                                    </p:animRot>
                                    <p:animRot by="1500000">
                                      <p:cBhvr>
                                        <p:cTn id="10" dur="125" fill="hold">
                                          <p:stCondLst>
                                            <p:cond delay="375"/>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39552" y="553960"/>
            <a:ext cx="7904112" cy="86409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EG" sz="2800" b="1" dirty="0"/>
              <a:t>ا- أجعل كل فعل مما يأتي في جملة مفيدة مشتملة على مفعول مطلق</a:t>
            </a:r>
          </a:p>
        </p:txBody>
      </p:sp>
      <p:sp>
        <p:nvSpPr>
          <p:cNvPr id="3" name="TextBox 2"/>
          <p:cNvSpPr txBox="1"/>
          <p:nvPr/>
        </p:nvSpPr>
        <p:spPr>
          <a:xfrm>
            <a:off x="4211960" y="2133300"/>
            <a:ext cx="3863427" cy="2776401"/>
          </a:xfrm>
          <a:prstGeom prst="rect">
            <a:avLst/>
          </a:prstGeom>
          <a:noFill/>
        </p:spPr>
        <p:txBody>
          <a:bodyPr wrap="square" rtlCol="1">
            <a:spAutoFit/>
          </a:bodyPr>
          <a:lstStyle/>
          <a:p>
            <a:pPr>
              <a:lnSpc>
                <a:spcPct val="200000"/>
              </a:lnSpc>
            </a:pPr>
            <a:r>
              <a:rPr lang="ar-EG" dirty="0"/>
              <a:t>.............................................................................................................................................................................................................................................................................................</a:t>
            </a:r>
          </a:p>
        </p:txBody>
      </p:sp>
      <p:pic>
        <p:nvPicPr>
          <p:cNvPr id="102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8149" y="2348879"/>
            <a:ext cx="2284589" cy="2345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981954" y="1862713"/>
            <a:ext cx="5461710" cy="3046988"/>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ar-EG"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صنع العامل الورق صنعًا</a:t>
            </a:r>
          </a:p>
          <a:p>
            <a:pPr algn="ctr">
              <a:lnSpc>
                <a:spcPct val="150000"/>
              </a:lnSpc>
            </a:pPr>
            <a:r>
              <a:rPr lang="ar-EG"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حزن الرجل على صديقه المريض حزنًا</a:t>
            </a:r>
          </a:p>
          <a:p>
            <a:pPr algn="ctr">
              <a:lnSpc>
                <a:spcPct val="150000"/>
              </a:lnSpc>
            </a:pPr>
            <a:r>
              <a:rPr lang="ar-EG"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وصل الأب إلى منزله وصولًا</a:t>
            </a:r>
          </a:p>
          <a:p>
            <a:pPr algn="ctr">
              <a:lnSpc>
                <a:spcPct val="150000"/>
              </a:lnSpc>
            </a:pPr>
            <a:r>
              <a:rPr lang="ar-EG"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أتقن الصانع صناعته إتقانًا</a:t>
            </a:r>
          </a:p>
        </p:txBody>
      </p:sp>
    </p:spTree>
    <p:extLst>
      <p:ext uri="{BB962C8B-B14F-4D97-AF65-F5344CB8AC3E}">
        <p14:creationId xmlns:p14="http://schemas.microsoft.com/office/powerpoint/2010/main" val="219081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1000"/>
                                        <p:tgtEl>
                                          <p:spTgt spid="4">
                                            <p:txEl>
                                              <p:pRg st="2" end="2"/>
                                            </p:txEl>
                                          </p:spTgt>
                                        </p:tgtEl>
                                      </p:cBhvr>
                                    </p:animEffect>
                                    <p:anim calcmode="lin" valueType="num">
                                      <p:cBhvr>
                                        <p:cTn id="3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fade">
                                      <p:cBhvr>
                                        <p:cTn id="42" dur="1000"/>
                                        <p:tgtEl>
                                          <p:spTgt spid="4">
                                            <p:txEl>
                                              <p:pRg st="3" end="3"/>
                                            </p:txEl>
                                          </p:spTgt>
                                        </p:tgtEl>
                                      </p:cBhvr>
                                    </p:animEffect>
                                    <p:anim calcmode="lin" valueType="num">
                                      <p:cBhvr>
                                        <p:cTn id="4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52153" y="2635121"/>
            <a:ext cx="6167683" cy="1287532"/>
          </a:xfrm>
          <a:prstGeom prst="rect">
            <a:avLst/>
          </a:prstGeom>
          <a:noFill/>
        </p:spPr>
        <p:txBody>
          <a:bodyPr wrap="square" rtlCol="1">
            <a:spAutoFit/>
          </a:bodyPr>
          <a:lstStyle/>
          <a:p>
            <a:pPr algn="ctr">
              <a:lnSpc>
                <a:spcPct val="150000"/>
              </a:lnSpc>
            </a:pPr>
            <a:r>
              <a:rPr lang="ar-EG" dirty="0"/>
              <a:t>..........................................................................................................................................................................................................................................................................................</a:t>
            </a:r>
          </a:p>
        </p:txBody>
      </p:sp>
      <p:sp>
        <p:nvSpPr>
          <p:cNvPr id="9" name="Rounded Rectangle 8"/>
          <p:cNvSpPr/>
          <p:nvPr/>
        </p:nvSpPr>
        <p:spPr>
          <a:xfrm>
            <a:off x="539552" y="548680"/>
            <a:ext cx="7992888" cy="86409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ar-EG" sz="3100" b="1" dirty="0"/>
              <a:t>2- أكوِّن من عندي جملاً على غرار (سرِّني النجاح سروراً)</a:t>
            </a:r>
          </a:p>
        </p:txBody>
      </p:sp>
      <p:sp>
        <p:nvSpPr>
          <p:cNvPr id="5" name="TextBox 4"/>
          <p:cNvSpPr txBox="1"/>
          <p:nvPr/>
        </p:nvSpPr>
        <p:spPr>
          <a:xfrm>
            <a:off x="2662705" y="2281178"/>
            <a:ext cx="3528392" cy="707886"/>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EG"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أسعدني العيد إسعاداً</a:t>
            </a:r>
          </a:p>
        </p:txBody>
      </p:sp>
      <p:sp>
        <p:nvSpPr>
          <p:cNvPr id="6" name="TextBox 4"/>
          <p:cNvSpPr txBox="1"/>
          <p:nvPr/>
        </p:nvSpPr>
        <p:spPr>
          <a:xfrm>
            <a:off x="2260644" y="2879070"/>
            <a:ext cx="4332514" cy="707886"/>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EG"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أحزنني بكاء الطفل حزنًا</a:t>
            </a:r>
          </a:p>
        </p:txBody>
      </p:sp>
      <p:sp>
        <p:nvSpPr>
          <p:cNvPr id="7" name="TextBox 4"/>
          <p:cNvSpPr txBox="1"/>
          <p:nvPr/>
        </p:nvSpPr>
        <p:spPr>
          <a:xfrm>
            <a:off x="2562875" y="3458716"/>
            <a:ext cx="4030283" cy="707886"/>
          </a:xfrm>
          <a:prstGeom prst="rect">
            <a:avLst/>
          </a:prstGeom>
          <a:noFill/>
        </p:spPr>
        <p:txBody>
          <a:bodyPr wrap="square" rtlCol="1">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EG"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أكرمني معلمي إكرامًا</a:t>
            </a:r>
          </a:p>
        </p:txBody>
      </p:sp>
    </p:spTree>
    <p:extLst>
      <p:ext uri="{BB962C8B-B14F-4D97-AF65-F5344CB8AC3E}">
        <p14:creationId xmlns:p14="http://schemas.microsoft.com/office/powerpoint/2010/main" val="321564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p:cTn id="16"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 calcmode="lin" valueType="num">
                                      <p:cBhvr>
                                        <p:cTn id="2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 calcmode="lin" valueType="num">
                                      <p:cBhvr>
                                        <p:cTn id="30"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3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1097</TotalTime>
  <Words>522</Words>
  <Application>Microsoft Office PowerPoint</Application>
  <PresentationFormat>عرض على الشاشة (4:3)</PresentationFormat>
  <Paragraphs>111</Paragraphs>
  <Slides>23</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23</vt:i4>
      </vt:variant>
    </vt:vector>
  </HeadingPairs>
  <TitlesOfParts>
    <vt:vector size="27" baseType="lpstr">
      <vt:lpstr>Arial</vt:lpstr>
      <vt:lpstr>Calibri</vt:lpstr>
      <vt:lpstr>Wingdings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elmohandes</dc:creator>
  <cp:lastModifiedBy>Eman Adel</cp:lastModifiedBy>
  <cp:revision>55</cp:revision>
  <dcterms:created xsi:type="dcterms:W3CDTF">2019-03-27T21:01:32Z</dcterms:created>
  <dcterms:modified xsi:type="dcterms:W3CDTF">2020-11-28T17:33:41Z</dcterms:modified>
</cp:coreProperties>
</file>