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6" r:id="rId3"/>
    <p:sldId id="267" r:id="rId4"/>
    <p:sldId id="268" r:id="rId5"/>
    <p:sldId id="364" r:id="rId6"/>
    <p:sldId id="309" r:id="rId7"/>
    <p:sldId id="310" r:id="rId8"/>
    <p:sldId id="272" r:id="rId9"/>
    <p:sldId id="273" r:id="rId10"/>
    <p:sldId id="365" r:id="rId11"/>
    <p:sldId id="275" r:id="rId12"/>
    <p:sldId id="319" r:id="rId13"/>
    <p:sldId id="366" r:id="rId14"/>
    <p:sldId id="367" r:id="rId15"/>
    <p:sldId id="320" r:id="rId16"/>
    <p:sldId id="368" r:id="rId17"/>
    <p:sldId id="322" r:id="rId18"/>
    <p:sldId id="369" r:id="rId19"/>
    <p:sldId id="327" r:id="rId20"/>
    <p:sldId id="328" r:id="rId21"/>
    <p:sldId id="370" r:id="rId22"/>
    <p:sldId id="371" r:id="rId23"/>
    <p:sldId id="276" r:id="rId24"/>
    <p:sldId id="277" r:id="rId25"/>
    <p:sldId id="372" r:id="rId26"/>
    <p:sldId id="373" r:id="rId27"/>
    <p:sldId id="374" r:id="rId28"/>
    <p:sldId id="375" r:id="rId29"/>
    <p:sldId id="376" r:id="rId30"/>
    <p:sldId id="377" r:id="rId31"/>
    <p:sldId id="378" r:id="rId32"/>
    <p:sldId id="379" r:id="rId33"/>
    <p:sldId id="380" r:id="rId34"/>
    <p:sldId id="38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95" autoAdjust="0"/>
    <p:restoredTop sz="94660"/>
  </p:normalViewPr>
  <p:slideViewPr>
    <p:cSldViewPr snapToGrid="0">
      <p:cViewPr varScale="1">
        <p:scale>
          <a:sx n="53" d="100"/>
          <a:sy n="53" d="100"/>
        </p:scale>
        <p:origin x="7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1"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t>10/19/2021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985BFEE-81DA-4FFF-AC03-46B985FCFC4E}"/>
              </a:ext>
            </a:extLst>
          </p:cNvPr>
          <p:cNvSpPr/>
          <p:nvPr/>
        </p:nvSpPr>
        <p:spPr>
          <a:xfrm>
            <a:off x="2474500" y="424391"/>
            <a:ext cx="4338084" cy="108452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ar-EG" sz="6600" b="1" dirty="0"/>
              <a:t>الوحدة الثالثة</a:t>
            </a:r>
            <a:endParaRPr lang="en-US" sz="6600" b="1" dirty="0"/>
          </a:p>
        </p:txBody>
      </p:sp>
      <p:sp>
        <p:nvSpPr>
          <p:cNvPr id="5" name="دبوس زينة 4">
            <a:extLst>
              <a:ext uri="{FF2B5EF4-FFF2-40B4-BE49-F238E27FC236}">
                <a16:creationId xmlns:a16="http://schemas.microsoft.com/office/drawing/2014/main" id="{382D5810-7FB5-4494-A057-C3ECDD7D5B84}"/>
              </a:ext>
            </a:extLst>
          </p:cNvPr>
          <p:cNvSpPr/>
          <p:nvPr/>
        </p:nvSpPr>
        <p:spPr>
          <a:xfrm>
            <a:off x="2402958" y="3934822"/>
            <a:ext cx="4481168" cy="1956526"/>
          </a:xfrm>
          <a:prstGeom prst="plaque">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EG" sz="4000" b="1" dirty="0">
                <a:solidFill>
                  <a:schemeClr val="tx1"/>
                </a:solidFill>
              </a:rPr>
              <a:t>ابدأ البرمجة باستخدام </a:t>
            </a:r>
            <a:r>
              <a:rPr lang="ar-EG" sz="4000" b="1" dirty="0" err="1">
                <a:solidFill>
                  <a:schemeClr val="tx1"/>
                </a:solidFill>
              </a:rPr>
              <a:t>سكراتش</a:t>
            </a:r>
            <a:endParaRPr lang="ar-EG" sz="4000" b="1" dirty="0">
              <a:solidFill>
                <a:schemeClr val="tx1"/>
              </a:solidFill>
            </a:endParaRPr>
          </a:p>
        </p:txBody>
      </p:sp>
    </p:spTree>
    <p:extLst>
      <p:ext uri="{BB962C8B-B14F-4D97-AF65-F5344CB8AC3E}">
        <p14:creationId xmlns:p14="http://schemas.microsoft.com/office/powerpoint/2010/main" val="26309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11A27DA6-3B68-431F-8142-F85D3FBE362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379726" y="1403413"/>
            <a:ext cx="4697730" cy="3784283"/>
          </a:xfrm>
          <a:prstGeom prst="rect">
            <a:avLst/>
          </a:prstGeom>
        </p:spPr>
      </p:pic>
    </p:spTree>
    <p:extLst>
      <p:ext uri="{BB962C8B-B14F-4D97-AF65-F5344CB8AC3E}">
        <p14:creationId xmlns:p14="http://schemas.microsoft.com/office/powerpoint/2010/main" val="305622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2311546" y="844973"/>
            <a:ext cx="4520903" cy="100670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EG" sz="4800" b="1" dirty="0">
                <a:solidFill>
                  <a:schemeClr val="tx1"/>
                </a:solidFill>
                <a:latin typeface="Calibri" panose="020F0502020204030204"/>
                <a:cs typeface="Arial" panose="020B0604020202020204" pitchFamily="34" charset="0"/>
              </a:rPr>
              <a:t>لبنة كرر</a:t>
            </a:r>
            <a:endParaRPr kumimoji="0" lang="en-US" sz="4800" b="1" i="0" u="none" strike="noStrike" kern="1200" cap="none" spc="0" normalizeH="0" baseline="0" noProof="0" dirty="0">
              <a:ln>
                <a:noFill/>
              </a:ln>
              <a:solidFill>
                <a:schemeClr val="tx1"/>
              </a:solidFill>
              <a:effectLst/>
              <a:uLnTx/>
              <a:uFillTx/>
              <a:latin typeface="Calibri" panose="020F0502020204030204"/>
            </a:endParaRPr>
          </a:p>
        </p:txBody>
      </p:sp>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980587" y="2755928"/>
            <a:ext cx="7182823" cy="247391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2800" b="1" dirty="0">
                <a:solidFill>
                  <a:schemeClr val="tx1"/>
                </a:solidFill>
              </a:rPr>
              <a:t>نستخدم هذا النوع من التكرارات عندما تريد تنفيذ مجموعة من الأوامر لعدد معين من المرات.</a:t>
            </a:r>
          </a:p>
          <a:p>
            <a:pPr lvl="0" algn="ctr" rtl="1">
              <a:defRPr/>
            </a:pPr>
            <a:r>
              <a:rPr lang="ar-EG" sz="2800" b="1" dirty="0">
                <a:solidFill>
                  <a:schemeClr val="tx1"/>
                </a:solidFill>
              </a:rPr>
              <a:t> يكون عدد التكرارات معروفًا من بداية البرمجة، القيمة الافتراضية للبنة كرر هي "10"، ويمكن العثور على لينة كرر في فئة لبنات التحكم.</a:t>
            </a:r>
          </a:p>
        </p:txBody>
      </p:sp>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2960F259-4A05-40BA-8326-680FC7F79AD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79899" y="439293"/>
            <a:ext cx="6184202" cy="5584788"/>
          </a:xfrm>
          <a:prstGeom prst="rect">
            <a:avLst/>
          </a:prstGeom>
        </p:spPr>
      </p:pic>
    </p:spTree>
    <p:extLst>
      <p:ext uri="{BB962C8B-B14F-4D97-AF65-F5344CB8AC3E}">
        <p14:creationId xmlns:p14="http://schemas.microsoft.com/office/powerpoint/2010/main" val="37374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8ACE7E4-D7D4-4BF4-9F74-1CBF3BA5217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6507" y="474535"/>
            <a:ext cx="7470985" cy="5267897"/>
          </a:xfrm>
          <a:prstGeom prst="rect">
            <a:avLst/>
          </a:prstGeom>
        </p:spPr>
      </p:pic>
    </p:spTree>
    <p:extLst>
      <p:ext uri="{BB962C8B-B14F-4D97-AF65-F5344CB8AC3E}">
        <p14:creationId xmlns:p14="http://schemas.microsoft.com/office/powerpoint/2010/main" val="4431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5E91F59B-6950-4C3E-BC61-9EF4F92698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07008" y="457695"/>
            <a:ext cx="6986016" cy="5942609"/>
          </a:xfrm>
          <a:prstGeom prst="rect">
            <a:avLst/>
          </a:prstGeom>
        </p:spPr>
      </p:pic>
    </p:spTree>
    <p:extLst>
      <p:ext uri="{BB962C8B-B14F-4D97-AF65-F5344CB8AC3E}">
        <p14:creationId xmlns:p14="http://schemas.microsoft.com/office/powerpoint/2010/main" val="39425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2118506" y="684968"/>
            <a:ext cx="4906983" cy="100670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تلميح ذكي</a:t>
            </a:r>
            <a:endParaRPr kumimoji="0" lang="en-US" sz="4800" b="1"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3" name="موجة مزدوجة 2">
            <a:extLst>
              <a:ext uri="{FF2B5EF4-FFF2-40B4-BE49-F238E27FC236}">
                <a16:creationId xmlns:a16="http://schemas.microsoft.com/office/drawing/2014/main" id="{DECA2D8D-E114-4A7E-87D7-15D7A4DD3691}"/>
              </a:ext>
            </a:extLst>
          </p:cNvPr>
          <p:cNvSpPr/>
          <p:nvPr/>
        </p:nvSpPr>
        <p:spPr>
          <a:xfrm>
            <a:off x="1521243" y="3063240"/>
            <a:ext cx="6101513" cy="1965960"/>
          </a:xfrm>
          <a:prstGeom prst="doubleWave">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defRPr/>
            </a:pPr>
            <a:r>
              <a:rPr lang="ar-EG" sz="3200" b="1" dirty="0">
                <a:solidFill>
                  <a:prstClr val="black"/>
                </a:solidFill>
              </a:rPr>
              <a:t>يسقى التكرار المستخدم لعدد محدد من المرات؛ التكرار الثابت.</a:t>
            </a:r>
          </a:p>
        </p:txBody>
      </p:sp>
    </p:spTree>
    <p:extLst>
      <p:ext uri="{BB962C8B-B14F-4D97-AF65-F5344CB8AC3E}">
        <p14:creationId xmlns:p14="http://schemas.microsoft.com/office/powerpoint/2010/main" val="14938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F652510-F236-46AF-B95B-90E6948534D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21792" y="890587"/>
            <a:ext cx="8304864" cy="5076825"/>
          </a:xfrm>
          <a:prstGeom prst="rect">
            <a:avLst/>
          </a:prstGeom>
        </p:spPr>
      </p:pic>
    </p:spTree>
    <p:extLst>
      <p:ext uri="{BB962C8B-B14F-4D97-AF65-F5344CB8AC3E}">
        <p14:creationId xmlns:p14="http://schemas.microsoft.com/office/powerpoint/2010/main" val="5295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1942375" y="621453"/>
            <a:ext cx="5259249" cy="1134195"/>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لبنة انتظر ( ) ثانية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243584" y="2600480"/>
            <a:ext cx="6963080" cy="2735355"/>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571500" lvl="0" indent="-571500" algn="ctr" rtl="1">
              <a:buFont typeface="Wingdings" panose="05000000000000000000" pitchFamily="2" charset="2"/>
              <a:buChar char="q"/>
              <a:defRPr/>
            </a:pPr>
            <a:r>
              <a:rPr lang="ar-EG" sz="3600" b="1" dirty="0">
                <a:solidFill>
                  <a:prstClr val="black"/>
                </a:solidFill>
              </a:rPr>
              <a:t>توقف لبنة البرنامج عن العمل لمدة محدودة من الثوانيـ يمكنك العثور على لبنة انتظر ( ) ثانية في فئة لبنات التحكم.</a:t>
            </a:r>
          </a:p>
        </p:txBody>
      </p:sp>
    </p:spTree>
    <p:extLst>
      <p:ext uri="{BB962C8B-B14F-4D97-AF65-F5344CB8AC3E}">
        <p14:creationId xmlns:p14="http://schemas.microsoft.com/office/powerpoint/2010/main" val="286626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4BE1FAF3-71DD-42B1-826D-0B6F1232F265}"/>
              </a:ext>
            </a:extLst>
          </p:cNvPr>
          <p:cNvPicPr>
            <a:picLocks noChangeAspect="1"/>
          </p:cNvPicPr>
          <p:nvPr/>
        </p:nvPicPr>
        <p:blipFill>
          <a:blip r:embed="rId2"/>
          <a:stretch>
            <a:fillRect/>
          </a:stretch>
        </p:blipFill>
        <p:spPr>
          <a:xfrm>
            <a:off x="732941" y="941641"/>
            <a:ext cx="6959449" cy="4974717"/>
          </a:xfrm>
          <a:prstGeom prst="rect">
            <a:avLst/>
          </a:prstGeom>
        </p:spPr>
      </p:pic>
    </p:spTree>
    <p:extLst>
      <p:ext uri="{BB962C8B-B14F-4D97-AF65-F5344CB8AC3E}">
        <p14:creationId xmlns:p14="http://schemas.microsoft.com/office/powerpoint/2010/main" val="180604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2523743" y="731181"/>
            <a:ext cx="3595041" cy="878163"/>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جمع اللبنات</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499616" y="2758299"/>
            <a:ext cx="5742140" cy="2069733"/>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571500" lvl="0" indent="-571500" algn="ctr" rtl="1">
              <a:buFont typeface="Wingdings" panose="05000000000000000000" pitchFamily="2" charset="2"/>
              <a:buChar char="q"/>
              <a:defRPr/>
            </a:pPr>
            <a:r>
              <a:rPr lang="ar-EG" sz="2800" b="1" dirty="0">
                <a:solidFill>
                  <a:prstClr val="black"/>
                </a:solidFill>
              </a:rPr>
              <a:t>سنتعلم كيفية جمع اللبنات التي تعلمناها حتى الآن من أجل إنشاء قصة صغيرة.</a:t>
            </a:r>
          </a:p>
        </p:txBody>
      </p:sp>
    </p:spTree>
    <p:extLst>
      <p:ext uri="{BB962C8B-B14F-4D97-AF65-F5344CB8AC3E}">
        <p14:creationId xmlns:p14="http://schemas.microsoft.com/office/powerpoint/2010/main" val="33959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67D79B4-8A55-4025-8D22-683A60B83E89}"/>
              </a:ext>
            </a:extLst>
          </p:cNvPr>
          <p:cNvSpPr/>
          <p:nvPr/>
        </p:nvSpPr>
        <p:spPr>
          <a:xfrm>
            <a:off x="2243470" y="712380"/>
            <a:ext cx="4657060" cy="148855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EG" sz="6000" b="1" dirty="0"/>
              <a:t>أهداف التعلم</a:t>
            </a:r>
            <a:endParaRPr lang="en-US" sz="6000" b="1" dirty="0"/>
          </a:p>
        </p:txBody>
      </p:sp>
      <p:sp>
        <p:nvSpPr>
          <p:cNvPr id="3" name="سحابة 2">
            <a:extLst>
              <a:ext uri="{FF2B5EF4-FFF2-40B4-BE49-F238E27FC236}">
                <a16:creationId xmlns:a16="http://schemas.microsoft.com/office/drawing/2014/main" id="{EDF8CD5C-EA41-44B9-B621-9089C98E9F5A}"/>
              </a:ext>
            </a:extLst>
          </p:cNvPr>
          <p:cNvSpPr/>
          <p:nvPr/>
        </p:nvSpPr>
        <p:spPr>
          <a:xfrm>
            <a:off x="1796016" y="3003698"/>
            <a:ext cx="5934740" cy="2503968"/>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EG" sz="4800" b="1" dirty="0"/>
              <a:t>سنتعلم في هذه الوحدة:</a:t>
            </a:r>
            <a:endParaRPr lang="en-US" sz="4800" b="1" dirty="0"/>
          </a:p>
        </p:txBody>
      </p:sp>
    </p:spTree>
    <p:extLst>
      <p:ext uri="{BB962C8B-B14F-4D97-AF65-F5344CB8AC3E}">
        <p14:creationId xmlns:p14="http://schemas.microsoft.com/office/powerpoint/2010/main" val="22087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0E1088DD-2B24-434C-B436-9B640A47751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2416" y="1075848"/>
            <a:ext cx="7334889" cy="4340543"/>
          </a:xfrm>
          <a:prstGeom prst="rect">
            <a:avLst/>
          </a:prstGeom>
        </p:spPr>
      </p:pic>
    </p:spTree>
    <p:extLst>
      <p:ext uri="{BB962C8B-B14F-4D97-AF65-F5344CB8AC3E}">
        <p14:creationId xmlns:p14="http://schemas.microsoft.com/office/powerpoint/2010/main" val="172982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B07315A-3BEF-48CC-9384-3CC26EF46A8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61288" y="877576"/>
            <a:ext cx="6821424" cy="5102848"/>
          </a:xfrm>
          <a:prstGeom prst="rect">
            <a:avLst/>
          </a:prstGeom>
        </p:spPr>
      </p:pic>
    </p:spTree>
    <p:extLst>
      <p:ext uri="{BB962C8B-B14F-4D97-AF65-F5344CB8AC3E}">
        <p14:creationId xmlns:p14="http://schemas.microsoft.com/office/powerpoint/2010/main" val="162974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0E9A112-26C1-4180-B447-FFDD6530012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1627" y="672124"/>
            <a:ext cx="8080744" cy="5076122"/>
          </a:xfrm>
          <a:prstGeom prst="rect">
            <a:avLst/>
          </a:prstGeom>
        </p:spPr>
      </p:pic>
      <p:sp>
        <p:nvSpPr>
          <p:cNvPr id="6" name="مستطيل: زوايا مستديرة 5">
            <a:extLst>
              <a:ext uri="{FF2B5EF4-FFF2-40B4-BE49-F238E27FC236}">
                <a16:creationId xmlns:a16="http://schemas.microsoft.com/office/drawing/2014/main" id="{13763514-3EB3-46B7-8021-B6244B09EB16}"/>
              </a:ext>
            </a:extLst>
          </p:cNvPr>
          <p:cNvSpPr/>
          <p:nvPr/>
        </p:nvSpPr>
        <p:spPr>
          <a:xfrm>
            <a:off x="2293961" y="2099083"/>
            <a:ext cx="4556077" cy="26598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لنطبق معًا</a:t>
            </a:r>
            <a:endParaRPr kumimoji="0" lang="en-US" sz="9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98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1</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2980945" y="1672558"/>
            <a:ext cx="5101468" cy="309971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ضع الرقم</a:t>
            </a:r>
            <a:r>
              <a:rPr kumimoji="0" lang="ar-EG" sz="44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المناسب في لبنة كرر، وذلك لجعل الكائن يصل لحافة المنصة.</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0A971B87-7990-4D7C-8453-4A75E824B58E}"/>
              </a:ext>
            </a:extLst>
          </p:cNvPr>
          <p:cNvPicPr>
            <a:picLocks noChangeAspect="1"/>
          </p:cNvPicPr>
          <p:nvPr/>
        </p:nvPicPr>
        <p:blipFill>
          <a:blip r:embed="rId2">
            <a:clrChange>
              <a:clrFrom>
                <a:srgbClr val="DAE1DE"/>
              </a:clrFrom>
              <a:clrTo>
                <a:srgbClr val="DAE1DE">
                  <a:alpha val="0"/>
                </a:srgbClr>
              </a:clrTo>
            </a:clrChange>
          </a:blip>
          <a:stretch>
            <a:fillRect/>
          </a:stretch>
        </p:blipFill>
        <p:spPr>
          <a:xfrm>
            <a:off x="667702" y="1417426"/>
            <a:ext cx="2505075" cy="3609975"/>
          </a:xfrm>
          <a:prstGeom prst="rect">
            <a:avLst/>
          </a:prstGeom>
        </p:spPr>
      </p:pic>
    </p:spTree>
    <p:extLst>
      <p:ext uri="{BB962C8B-B14F-4D97-AF65-F5344CB8AC3E}">
        <p14:creationId xmlns:p14="http://schemas.microsoft.com/office/powerpoint/2010/main" val="76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E542ABD-A32B-41A7-AA78-2732C60A7BEE}"/>
              </a:ext>
            </a:extLst>
          </p:cNvPr>
          <p:cNvPicPr>
            <a:picLocks noChangeAspect="1"/>
          </p:cNvPicPr>
          <p:nvPr/>
        </p:nvPicPr>
        <p:blipFill>
          <a:blip r:embed="rId2">
            <a:clrChange>
              <a:clrFrom>
                <a:srgbClr val="DAE1DD"/>
              </a:clrFrom>
              <a:clrTo>
                <a:srgbClr val="DAE1DD">
                  <a:alpha val="0"/>
                </a:srgbClr>
              </a:clrTo>
            </a:clrChange>
          </a:blip>
          <a:stretch>
            <a:fillRect/>
          </a:stretch>
        </p:blipFill>
        <p:spPr>
          <a:xfrm rot="471755">
            <a:off x="2525935" y="1221627"/>
            <a:ext cx="4092130" cy="4414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144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2</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13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3172777" y="1672558"/>
            <a:ext cx="5101468" cy="309971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أنشئ مشروعًا جديدًا:</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4400" b="1" dirty="0">
                <a:solidFill>
                  <a:srgbClr val="002060"/>
                </a:solidFill>
                <a:latin typeface="Calibri" panose="020F0502020204030204"/>
                <a:cs typeface="Arial" panose="020B0604020202020204" pitchFamily="34" charset="0"/>
              </a:rPr>
              <a:t>أضف الخلفية المناسبة.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ما</a:t>
            </a:r>
            <a:r>
              <a:rPr kumimoji="0" lang="ar-EG" sz="44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اسم الخلفية؟</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0A971B87-7990-4D7C-8453-4A75E824B58E}"/>
              </a:ext>
            </a:extLst>
          </p:cNvPr>
          <p:cNvPicPr>
            <a:picLocks noChangeAspect="1"/>
          </p:cNvPicPr>
          <p:nvPr/>
        </p:nvPicPr>
        <p:blipFill>
          <a:blip r:embed="rId2">
            <a:clrChange>
              <a:clrFrom>
                <a:srgbClr val="DAE1DE"/>
              </a:clrFrom>
              <a:clrTo>
                <a:srgbClr val="DAE1DE">
                  <a:alpha val="0"/>
                </a:srgbClr>
              </a:clrTo>
            </a:clrChange>
          </a:blip>
          <a:stretch>
            <a:fillRect/>
          </a:stretch>
        </p:blipFill>
        <p:spPr>
          <a:xfrm>
            <a:off x="667702" y="1417426"/>
            <a:ext cx="2505075" cy="3609975"/>
          </a:xfrm>
          <a:prstGeom prst="rect">
            <a:avLst/>
          </a:prstGeom>
        </p:spPr>
      </p:pic>
    </p:spTree>
    <p:extLst>
      <p:ext uri="{BB962C8B-B14F-4D97-AF65-F5344CB8AC3E}">
        <p14:creationId xmlns:p14="http://schemas.microsoft.com/office/powerpoint/2010/main" val="38901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078992" y="483838"/>
            <a:ext cx="7154642" cy="214963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002060"/>
                </a:solidFill>
                <a:effectLst/>
                <a:uLnTx/>
                <a:uFillTx/>
                <a:latin typeface="Calibri" panose="020F0502020204030204"/>
                <a:cs typeface="Arial" panose="020B0604020202020204" pitchFamily="34" charset="0"/>
              </a:rPr>
              <a:t>اسحب القطة إلى الجانب الأيمن من المنصة.</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200" b="1" dirty="0">
                <a:solidFill>
                  <a:srgbClr val="002060"/>
                </a:solidFill>
                <a:latin typeface="Calibri" panose="020F0502020204030204"/>
                <a:cs typeface="Arial" panose="020B0604020202020204" pitchFamily="34" charset="0"/>
              </a:rPr>
              <a:t>اجعل القطة تتحرك وتتكلم "5" مرات.</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002060"/>
                </a:solidFill>
                <a:effectLst/>
                <a:uLnTx/>
                <a:uFillTx/>
                <a:latin typeface="Calibri" panose="020F0502020204030204"/>
                <a:cs typeface="Arial" panose="020B0604020202020204" pitchFamily="34" charset="0"/>
              </a:rPr>
              <a:t>احفظ المشروع باسم: "قطة تمشي".</a:t>
            </a:r>
            <a:endParaRPr kumimoji="0" lang="en-US" sz="3200" b="1" i="0" u="none" strike="noStrike" kern="1200" cap="none" spc="0" normalizeH="0" baseline="0" noProof="0" dirty="0">
              <a:ln>
                <a:noFill/>
              </a:ln>
              <a:solidFill>
                <a:srgbClr val="002060"/>
              </a:solidFill>
              <a:effectLst/>
              <a:uLnTx/>
              <a:uFillTx/>
              <a:latin typeface="Calibri" panose="020F0502020204030204"/>
            </a:endParaRPr>
          </a:p>
        </p:txBody>
      </p:sp>
      <p:pic>
        <p:nvPicPr>
          <p:cNvPr id="5" name="صورة 4">
            <a:extLst>
              <a:ext uri="{FF2B5EF4-FFF2-40B4-BE49-F238E27FC236}">
                <a16:creationId xmlns:a16="http://schemas.microsoft.com/office/drawing/2014/main" id="{3E8B9AF8-8094-48AF-AA16-819F55F121AE}"/>
              </a:ext>
            </a:extLst>
          </p:cNvPr>
          <p:cNvPicPr>
            <a:picLocks noChangeAspect="1"/>
          </p:cNvPicPr>
          <p:nvPr/>
        </p:nvPicPr>
        <p:blipFill>
          <a:blip r:embed="rId2"/>
          <a:stretch>
            <a:fillRect/>
          </a:stretch>
        </p:blipFill>
        <p:spPr>
          <a:xfrm>
            <a:off x="2788870" y="3087052"/>
            <a:ext cx="4006646" cy="3021140"/>
          </a:xfrm>
          <a:prstGeom prst="rect">
            <a:avLst/>
          </a:prstGeom>
        </p:spPr>
      </p:pic>
    </p:spTree>
    <p:extLst>
      <p:ext uri="{BB962C8B-B14F-4D97-AF65-F5344CB8AC3E}">
        <p14:creationId xmlns:p14="http://schemas.microsoft.com/office/powerpoint/2010/main" val="285213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3</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23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67D79B4-8A55-4025-8D22-683A60B83E89}"/>
              </a:ext>
            </a:extLst>
          </p:cNvPr>
          <p:cNvSpPr/>
          <p:nvPr/>
        </p:nvSpPr>
        <p:spPr>
          <a:xfrm>
            <a:off x="970221" y="788580"/>
            <a:ext cx="7203558" cy="1155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indent="-857250" algn="ctr" rtl="1">
              <a:buFont typeface="Wingdings" panose="05000000000000000000" pitchFamily="2" charset="2"/>
              <a:buChar char="v"/>
            </a:pPr>
            <a:r>
              <a:rPr lang="ar-EG" sz="3600" b="1" dirty="0"/>
              <a:t>استخدام التكرارات في </a:t>
            </a:r>
            <a:r>
              <a:rPr lang="ar-EG" sz="3600" b="1" dirty="0" err="1"/>
              <a:t>سكراتش</a:t>
            </a:r>
            <a:endParaRPr lang="ar-EG" sz="3600" b="1" dirty="0"/>
          </a:p>
        </p:txBody>
      </p:sp>
      <p:sp>
        <p:nvSpPr>
          <p:cNvPr id="4" name="مستطيل 3">
            <a:extLst>
              <a:ext uri="{FF2B5EF4-FFF2-40B4-BE49-F238E27FC236}">
                <a16:creationId xmlns:a16="http://schemas.microsoft.com/office/drawing/2014/main" id="{0A6BEEE1-97B0-48B7-A25C-5C3A0AA02013}"/>
              </a:ext>
            </a:extLst>
          </p:cNvPr>
          <p:cNvSpPr/>
          <p:nvPr/>
        </p:nvSpPr>
        <p:spPr>
          <a:xfrm>
            <a:off x="970221" y="2774032"/>
            <a:ext cx="7337794" cy="11554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indent="-857250" algn="ctr" rtl="1">
              <a:buFont typeface="Wingdings" panose="05000000000000000000" pitchFamily="2" charset="2"/>
              <a:buChar char="v"/>
            </a:pPr>
            <a:r>
              <a:rPr lang="ar-EG" sz="3600" b="1" dirty="0"/>
              <a:t>إيقاف البرنامج مؤقتًا لفترة محددة</a:t>
            </a:r>
          </a:p>
        </p:txBody>
      </p:sp>
      <p:sp>
        <p:nvSpPr>
          <p:cNvPr id="5" name="مستطيل 4">
            <a:extLst>
              <a:ext uri="{FF2B5EF4-FFF2-40B4-BE49-F238E27FC236}">
                <a16:creationId xmlns:a16="http://schemas.microsoft.com/office/drawing/2014/main" id="{B132E0F1-690C-4063-98A5-1D472347C828}"/>
              </a:ext>
            </a:extLst>
          </p:cNvPr>
          <p:cNvSpPr/>
          <p:nvPr/>
        </p:nvSpPr>
        <p:spPr>
          <a:xfrm>
            <a:off x="970221" y="4535776"/>
            <a:ext cx="7337794" cy="11554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indent="-857250" algn="ctr" rtl="1">
              <a:buFont typeface="Wingdings" panose="05000000000000000000" pitchFamily="2" charset="2"/>
              <a:buChar char="v"/>
            </a:pPr>
            <a:r>
              <a:rPr lang="ar-EG" sz="3600" b="1" dirty="0"/>
              <a:t>إضافة امتداد لوحة الألوان في </a:t>
            </a:r>
            <a:r>
              <a:rPr lang="ar-EG" sz="3600" b="1" dirty="0" err="1"/>
              <a:t>سكراتش</a:t>
            </a:r>
            <a:endParaRPr lang="ar-EG" sz="3600" b="1" dirty="0"/>
          </a:p>
        </p:txBody>
      </p:sp>
    </p:spTree>
    <p:extLst>
      <p:ext uri="{BB962C8B-B14F-4D97-AF65-F5344CB8AC3E}">
        <p14:creationId xmlns:p14="http://schemas.microsoft.com/office/powerpoint/2010/main" val="12764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3172777" y="1672558"/>
            <a:ext cx="5101468" cy="309971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نريد من خلال البرنامج التالي جعل الكائن يشكل مربعًا أثناء حركته إلا أن هناك خطأ</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ما في البرنامج، هل يمكنك العثور عليه وتصحيحه؟</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endParaRPr>
          </a:p>
        </p:txBody>
      </p:sp>
      <p:pic>
        <p:nvPicPr>
          <p:cNvPr id="4" name="صورة 3">
            <a:extLst>
              <a:ext uri="{FF2B5EF4-FFF2-40B4-BE49-F238E27FC236}">
                <a16:creationId xmlns:a16="http://schemas.microsoft.com/office/drawing/2014/main" id="{0A971B87-7990-4D7C-8453-4A75E824B58E}"/>
              </a:ext>
            </a:extLst>
          </p:cNvPr>
          <p:cNvPicPr>
            <a:picLocks noChangeAspect="1"/>
          </p:cNvPicPr>
          <p:nvPr/>
        </p:nvPicPr>
        <p:blipFill>
          <a:blip r:embed="rId2">
            <a:clrChange>
              <a:clrFrom>
                <a:srgbClr val="DAE1DD"/>
              </a:clrFrom>
              <a:clrTo>
                <a:srgbClr val="DAE1DD">
                  <a:alpha val="0"/>
                </a:srgbClr>
              </a:clrTo>
            </a:clrChange>
            <a:extLst>
              <a:ext uri="{28A0092B-C50C-407E-A947-70E740481C1C}">
                <a14:useLocalDpi xmlns:a14="http://schemas.microsoft.com/office/drawing/2010/main" val="0"/>
              </a:ext>
            </a:extLst>
          </a:blip>
          <a:srcRect/>
          <a:stretch/>
        </p:blipFill>
        <p:spPr>
          <a:xfrm>
            <a:off x="667702" y="1976434"/>
            <a:ext cx="2505075" cy="2491959"/>
          </a:xfrm>
          <a:prstGeom prst="rect">
            <a:avLst/>
          </a:prstGeom>
        </p:spPr>
      </p:pic>
    </p:spTree>
    <p:extLst>
      <p:ext uri="{BB962C8B-B14F-4D97-AF65-F5344CB8AC3E}">
        <p14:creationId xmlns:p14="http://schemas.microsoft.com/office/powerpoint/2010/main" val="215828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EA03A451-8E36-4F2F-A21A-3067712C2132}"/>
              </a:ext>
            </a:extLst>
          </p:cNvPr>
          <p:cNvPicPr>
            <a:picLocks noChangeAspect="1"/>
          </p:cNvPicPr>
          <p:nvPr/>
        </p:nvPicPr>
        <p:blipFill>
          <a:blip r:embed="rId2">
            <a:clrChange>
              <a:clrFrom>
                <a:srgbClr val="DAE1DD"/>
              </a:clrFrom>
              <a:clrTo>
                <a:srgbClr val="DAE1DD">
                  <a:alpha val="0"/>
                </a:srgbClr>
              </a:clrTo>
            </a:clrChange>
          </a:blip>
          <a:stretch>
            <a:fillRect/>
          </a:stretch>
        </p:blipFill>
        <p:spPr>
          <a:xfrm>
            <a:off x="1043510" y="1145564"/>
            <a:ext cx="7056980" cy="4566872"/>
          </a:xfrm>
          <a:prstGeom prst="rect">
            <a:avLst/>
          </a:prstGeom>
        </p:spPr>
      </p:pic>
    </p:spTree>
    <p:extLst>
      <p:ext uri="{BB962C8B-B14F-4D97-AF65-F5344CB8AC3E}">
        <p14:creationId xmlns:p14="http://schemas.microsoft.com/office/powerpoint/2010/main" val="136339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4</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21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543468" y="2852496"/>
            <a:ext cx="5691304" cy="2401225"/>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أنشئ مشروعًا جديدًا عن طريق البرنامج النصي يجعل القطة نكرر الأوامر</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التالية 6 مرات:</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صورة 3">
            <a:extLst>
              <a:ext uri="{FF2B5EF4-FFF2-40B4-BE49-F238E27FC236}">
                <a16:creationId xmlns:a16="http://schemas.microsoft.com/office/drawing/2014/main" id="{0A971B87-7990-4D7C-8453-4A75E824B58E}"/>
              </a:ext>
            </a:extLst>
          </p:cNvPr>
          <p:cNvPicPr>
            <a:picLocks noChangeAspect="1"/>
          </p:cNvPicPr>
          <p:nvPr/>
        </p:nvPicPr>
        <p:blipFill>
          <a:blip r:embed="rId2">
            <a:clrChange>
              <a:clrFrom>
                <a:srgbClr val="DAE1DD"/>
              </a:clrFrom>
              <a:clrTo>
                <a:srgbClr val="DAE1DD">
                  <a:alpha val="0"/>
                </a:srgbClr>
              </a:clrTo>
            </a:clrChange>
            <a:extLst>
              <a:ext uri="{28A0092B-C50C-407E-A947-70E740481C1C}">
                <a14:useLocalDpi xmlns:a14="http://schemas.microsoft.com/office/drawing/2010/main" val="0"/>
              </a:ext>
            </a:extLst>
          </a:blip>
          <a:srcRect/>
          <a:stretch/>
        </p:blipFill>
        <p:spPr>
          <a:xfrm>
            <a:off x="5991188" y="510109"/>
            <a:ext cx="2852928" cy="2918891"/>
          </a:xfrm>
          <a:prstGeom prst="rect">
            <a:avLst/>
          </a:prstGeom>
        </p:spPr>
      </p:pic>
    </p:spTree>
    <p:extLst>
      <p:ext uri="{BB962C8B-B14F-4D97-AF65-F5344CB8AC3E}">
        <p14:creationId xmlns:p14="http://schemas.microsoft.com/office/powerpoint/2010/main" val="199404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719072" y="1734875"/>
            <a:ext cx="6167090" cy="338824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تقول "سأستدير</a:t>
            </a:r>
            <a:r>
              <a:rPr kumimoji="0" lang="ar-EG" sz="3200" b="1" i="0" u="none" strike="noStrike" kern="1200" cap="none" spc="0" normalizeH="0" noProof="0" dirty="0">
                <a:ln>
                  <a:noFill/>
                </a:ln>
                <a:solidFill>
                  <a:srgbClr val="002060"/>
                </a:solidFill>
                <a:effectLst/>
                <a:uLnTx/>
                <a:uFillTx/>
                <a:latin typeface="Calibri" panose="020F0502020204030204"/>
                <a:ea typeface="+mn-ea"/>
                <a:cs typeface="Arial" panose="020B0604020202020204" pitchFamily="34" charset="0"/>
              </a:rPr>
              <a:t> إلى اليمن".</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200" b="1" noProof="0" dirty="0">
                <a:solidFill>
                  <a:srgbClr val="002060"/>
                </a:solidFill>
                <a:latin typeface="Calibri" panose="020F0502020204030204"/>
                <a:cs typeface="Arial" panose="020B0604020202020204" pitchFamily="34" charset="0"/>
              </a:rPr>
              <a:t>تستدير إلى اليمين.</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تقول</a:t>
            </a:r>
            <a:r>
              <a:rPr kumimoji="0" lang="ar-EG" sz="3200" b="1" i="0" u="none" strike="noStrike" kern="1200" cap="none" spc="0" normalizeH="0" dirty="0">
                <a:ln>
                  <a:noFill/>
                </a:ln>
                <a:solidFill>
                  <a:srgbClr val="002060"/>
                </a:solidFill>
                <a:effectLst/>
                <a:uLnTx/>
                <a:uFillTx/>
                <a:latin typeface="Calibri" panose="020F0502020204030204"/>
                <a:ea typeface="+mn-ea"/>
                <a:cs typeface="Arial" panose="020B0604020202020204" pitchFamily="34" charset="0"/>
              </a:rPr>
              <a:t> "سأستدير إلى اليسار".</a:t>
            </a:r>
          </a:p>
          <a:p>
            <a:pPr marL="0" marR="0" lvl="0" indent="0" algn="ctr" defTabSz="457200" rtl="1" eaLnBrk="1" fontAlgn="auto" latinLnBrk="0" hangingPunct="1">
              <a:lnSpc>
                <a:spcPct val="100000"/>
              </a:lnSpc>
              <a:spcBef>
                <a:spcPts val="0"/>
              </a:spcBef>
              <a:spcAft>
                <a:spcPts val="0"/>
              </a:spcAft>
              <a:buClrTx/>
              <a:buSzTx/>
              <a:buFontTx/>
              <a:buNone/>
              <a:tabLst/>
              <a:defRPr/>
            </a:pPr>
            <a:r>
              <a:rPr lang="ar-EG" sz="3200" b="1" baseline="0" noProof="0" dirty="0">
                <a:solidFill>
                  <a:srgbClr val="002060"/>
                </a:solidFill>
                <a:latin typeface="Calibri" panose="020F0502020204030204"/>
                <a:cs typeface="Arial" panose="020B0604020202020204" pitchFamily="34" charset="0"/>
              </a:rPr>
              <a:t>تستدير</a:t>
            </a:r>
            <a:r>
              <a:rPr lang="ar-EG" sz="3200" b="1" noProof="0" dirty="0">
                <a:solidFill>
                  <a:srgbClr val="002060"/>
                </a:solidFill>
                <a:latin typeface="Calibri" panose="020F0502020204030204"/>
                <a:cs typeface="Arial" panose="020B0604020202020204" pitchFamily="34" charset="0"/>
              </a:rPr>
              <a:t> إلى اليسار.</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احفظ</a:t>
            </a:r>
            <a:r>
              <a:rPr kumimoji="0" lang="ar-EG" sz="3200" b="1" i="0" u="none" strike="noStrike" kern="1200" cap="none" spc="0" normalizeH="0" dirty="0">
                <a:ln>
                  <a:noFill/>
                </a:ln>
                <a:solidFill>
                  <a:srgbClr val="002060"/>
                </a:solidFill>
                <a:effectLst/>
                <a:uLnTx/>
                <a:uFillTx/>
                <a:latin typeface="Calibri" panose="020F0502020204030204"/>
                <a:ea typeface="+mn-ea"/>
                <a:cs typeface="Arial" panose="020B0604020202020204" pitchFamily="34" charset="0"/>
              </a:rPr>
              <a:t> مشروعك باسم "كيفية الاستدارة".</a:t>
            </a:r>
            <a:endParaRPr kumimoji="0" lang="ar-EG" sz="32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169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67D79B4-8A55-4025-8D22-683A60B83E89}"/>
              </a:ext>
            </a:extLst>
          </p:cNvPr>
          <p:cNvSpPr/>
          <p:nvPr/>
        </p:nvSpPr>
        <p:spPr>
          <a:xfrm>
            <a:off x="996580" y="1039236"/>
            <a:ext cx="6858231" cy="199047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indent="-857250" algn="ctr" rtl="1">
              <a:buFont typeface="Wingdings" panose="05000000000000000000" pitchFamily="2" charset="2"/>
              <a:buChar char="v"/>
            </a:pPr>
            <a:r>
              <a:rPr lang="ar-EG" sz="3600" b="1" dirty="0"/>
              <a:t>إنشاء رسومات ثنائية الأبعاد باستخدام لينات </a:t>
            </a:r>
            <a:r>
              <a:rPr lang="ar-EG" sz="3600" b="1" dirty="0" err="1"/>
              <a:t>سكراتش</a:t>
            </a:r>
            <a:r>
              <a:rPr lang="ar-EG" sz="3600" b="1" dirty="0"/>
              <a:t>.</a:t>
            </a:r>
          </a:p>
        </p:txBody>
      </p:sp>
      <p:sp>
        <p:nvSpPr>
          <p:cNvPr id="3" name="مستطيل 2">
            <a:extLst>
              <a:ext uri="{FF2B5EF4-FFF2-40B4-BE49-F238E27FC236}">
                <a16:creationId xmlns:a16="http://schemas.microsoft.com/office/drawing/2014/main" id="{B562C40E-43F9-49F9-A753-3A96149F104B}"/>
              </a:ext>
            </a:extLst>
          </p:cNvPr>
          <p:cNvSpPr/>
          <p:nvPr/>
        </p:nvSpPr>
        <p:spPr>
          <a:xfrm>
            <a:off x="1188720" y="4081140"/>
            <a:ext cx="6483211" cy="10577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indent="-857250" algn="ctr" rtl="1">
              <a:buFont typeface="Wingdings" panose="05000000000000000000" pitchFamily="2" charset="2"/>
              <a:buChar char="v"/>
            </a:pPr>
            <a:r>
              <a:rPr lang="ar-EG" sz="3600" b="1" dirty="0"/>
              <a:t>إنشاء طابع للكائن.</a:t>
            </a:r>
          </a:p>
        </p:txBody>
      </p:sp>
    </p:spTree>
    <p:extLst>
      <p:ext uri="{BB962C8B-B14F-4D97-AF65-F5344CB8AC3E}">
        <p14:creationId xmlns:p14="http://schemas.microsoft.com/office/powerpoint/2010/main" val="294292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367D79B4-8A55-4025-8D22-683A60B83E89}"/>
              </a:ext>
            </a:extLst>
          </p:cNvPr>
          <p:cNvSpPr/>
          <p:nvPr/>
        </p:nvSpPr>
        <p:spPr>
          <a:xfrm>
            <a:off x="1065218" y="1470594"/>
            <a:ext cx="7013563" cy="3916812"/>
          </a:xfrm>
          <a:prstGeom prst="round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EG" sz="3600" b="1" dirty="0"/>
              <a:t>هل تتذكر </a:t>
            </a:r>
            <a:r>
              <a:rPr lang="ar-EG" sz="3600" b="1" dirty="0" err="1"/>
              <a:t>سكراتش</a:t>
            </a:r>
            <a:r>
              <a:rPr lang="ar-EG" sz="3600" b="1" dirty="0"/>
              <a:t> والقطة؟ في الدروس السابقة جعلنا القطة تتحرك وتصدر أصواتًا. في هذه الوحدة سنتعلم المزيد عن اللبنات ونجعل القطة ترسم أشكالا رائعة. تذكر أن معرفتك بالرياضيات وخيالك هما مفتاحا هذه الوحدة؟!</a:t>
            </a:r>
          </a:p>
        </p:txBody>
      </p:sp>
    </p:spTree>
    <p:extLst>
      <p:ext uri="{BB962C8B-B14F-4D97-AF65-F5344CB8AC3E}">
        <p14:creationId xmlns:p14="http://schemas.microsoft.com/office/powerpoint/2010/main" val="348357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367D79B4-8A55-4025-8D22-683A60B83E89}"/>
              </a:ext>
            </a:extLst>
          </p:cNvPr>
          <p:cNvSpPr/>
          <p:nvPr/>
        </p:nvSpPr>
        <p:spPr>
          <a:xfrm>
            <a:off x="2046295" y="2057990"/>
            <a:ext cx="5051410" cy="2742020"/>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8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الأدوات</a:t>
            </a:r>
            <a:endParaRPr kumimoji="0" lang="en-US" sz="8800" b="1"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234452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a:extLst>
              <a:ext uri="{FF2B5EF4-FFF2-40B4-BE49-F238E27FC236}">
                <a16:creationId xmlns:a16="http://schemas.microsoft.com/office/drawing/2014/main" id="{20BF45FE-524E-4261-B74B-8500DBF46839}"/>
              </a:ext>
            </a:extLst>
          </p:cNvPr>
          <p:cNvSpPr/>
          <p:nvPr/>
        </p:nvSpPr>
        <p:spPr>
          <a:xfrm>
            <a:off x="838082" y="2455056"/>
            <a:ext cx="7467836" cy="164958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L="857250" marR="0" lvl="0" indent="-857250" algn="ctr" defTabSz="4572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ar-EG" sz="3600" b="1" dirty="0">
                <a:solidFill>
                  <a:prstClr val="black"/>
                </a:solidFill>
                <a:latin typeface="Calibri" panose="020F0502020204030204"/>
                <a:cs typeface="Arial" panose="020B0604020202020204" pitchFamily="34" charset="0"/>
              </a:rPr>
              <a:t>منصة </a:t>
            </a:r>
            <a:r>
              <a:rPr lang="ar-EG" sz="3600" b="1" dirty="0" err="1">
                <a:solidFill>
                  <a:prstClr val="black"/>
                </a:solidFill>
                <a:latin typeface="Calibri" panose="020F0502020204030204"/>
                <a:cs typeface="Arial" panose="020B0604020202020204" pitchFamily="34" charset="0"/>
              </a:rPr>
              <a:t>سكراتش</a:t>
            </a:r>
            <a:r>
              <a:rPr lang="ar-EG" sz="3600" b="1" dirty="0">
                <a:solidFill>
                  <a:prstClr val="black"/>
                </a:solidFill>
                <a:latin typeface="Calibri" panose="020F0502020204030204"/>
                <a:cs typeface="Arial" panose="020B0604020202020204" pitchFamily="34" charset="0"/>
              </a:rPr>
              <a:t> من معهد </a:t>
            </a:r>
            <a:r>
              <a:rPr lang="ar-EG" sz="3600" b="1" dirty="0" err="1">
                <a:solidFill>
                  <a:prstClr val="black"/>
                </a:solidFill>
                <a:latin typeface="Calibri" panose="020F0502020204030204"/>
                <a:cs typeface="Arial" panose="020B0604020202020204" pitchFamily="34" charset="0"/>
              </a:rPr>
              <a:t>ماساتشوستش</a:t>
            </a:r>
            <a:r>
              <a:rPr lang="ar-EG" sz="3600" b="1" dirty="0">
                <a:solidFill>
                  <a:prstClr val="black"/>
                </a:solidFill>
                <a:latin typeface="Calibri" panose="020F0502020204030204"/>
                <a:cs typeface="Arial" panose="020B0604020202020204" pitchFamily="34" charset="0"/>
              </a:rPr>
              <a:t> للتقنية (</a:t>
            </a:r>
            <a:r>
              <a:rPr lang="en-US" sz="3600" b="1" dirty="0">
                <a:solidFill>
                  <a:prstClr val="black"/>
                </a:solidFill>
                <a:latin typeface="Calibri" panose="020F0502020204030204"/>
                <a:cs typeface="Arial" panose="020B0604020202020204" pitchFamily="34" charset="0"/>
              </a:rPr>
              <a:t>mt scratch</a:t>
            </a:r>
            <a:r>
              <a:rPr lang="ar-EG" sz="3600" b="1" dirty="0">
                <a:solidFill>
                  <a:prstClr val="black"/>
                </a:solidFill>
                <a:latin typeface="Calibri" panose="020F0502020204030204"/>
                <a:cs typeface="Arial" panose="020B0604020202020204" pitchFamily="34" charset="0"/>
              </a:rPr>
              <a:t>).</a:t>
            </a:r>
            <a:endParaRPr kumimoji="0" lang="ar-EG"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0153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33E6B32F-1702-4D51-B137-FBF62EDF6051}"/>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223736" y="-598251"/>
            <a:ext cx="9591472" cy="8054501"/>
          </a:xfrm>
          <a:prstGeom prst="rect">
            <a:avLst/>
          </a:prstGeom>
        </p:spPr>
      </p:pic>
      <p:sp>
        <p:nvSpPr>
          <p:cNvPr id="6" name="مستطيل 5">
            <a:extLst>
              <a:ext uri="{FF2B5EF4-FFF2-40B4-BE49-F238E27FC236}">
                <a16:creationId xmlns:a16="http://schemas.microsoft.com/office/drawing/2014/main" id="{1EF5CF17-B468-4FF9-AA68-9E9580DD2750}"/>
              </a:ext>
            </a:extLst>
          </p:cNvPr>
          <p:cNvSpPr/>
          <p:nvPr/>
        </p:nvSpPr>
        <p:spPr>
          <a:xfrm>
            <a:off x="2541974" y="1043121"/>
            <a:ext cx="4060052" cy="9024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الدرس الأول</a:t>
            </a:r>
            <a:endParaRPr kumimoji="0" lang="en-US" sz="4800" b="1" i="0" u="none" strike="noStrike" kern="1200" cap="none" spc="0" normalizeH="0" baseline="0" noProof="0" dirty="0">
              <a:ln>
                <a:noFill/>
              </a:ln>
              <a:solidFill>
                <a:schemeClr val="bg1"/>
              </a:solidFill>
              <a:effectLst/>
              <a:uLnTx/>
              <a:uFillTx/>
              <a:latin typeface="Calibri" panose="020F0502020204030204"/>
              <a:ea typeface="+mn-ea"/>
            </a:endParaRPr>
          </a:p>
        </p:txBody>
      </p:sp>
      <p:sp>
        <p:nvSpPr>
          <p:cNvPr id="7" name="سحابة 6">
            <a:extLst>
              <a:ext uri="{FF2B5EF4-FFF2-40B4-BE49-F238E27FC236}">
                <a16:creationId xmlns:a16="http://schemas.microsoft.com/office/drawing/2014/main" id="{C461111D-61BF-4DB6-97BF-F55DD3210564}"/>
              </a:ext>
            </a:extLst>
          </p:cNvPr>
          <p:cNvSpPr/>
          <p:nvPr/>
        </p:nvSpPr>
        <p:spPr>
          <a:xfrm>
            <a:off x="1400782" y="1945533"/>
            <a:ext cx="6874721" cy="1821221"/>
          </a:xfrm>
          <a:prstGeom prst="cloud">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r>
              <a:rPr lang="ar-EG" sz="4800" b="1" dirty="0">
                <a:solidFill>
                  <a:srgbClr val="FF0000"/>
                </a:solidFill>
                <a:latin typeface="Calibri" panose="020F0502020204030204"/>
                <a:cs typeface="Arial" panose="020B0604020202020204" pitchFamily="34" charset="0"/>
              </a:rPr>
              <a:t>التكرارات في </a:t>
            </a:r>
            <a:r>
              <a:rPr lang="ar-EG" sz="4800" b="1" dirty="0" err="1">
                <a:solidFill>
                  <a:srgbClr val="FF0000"/>
                </a:solidFill>
                <a:latin typeface="Calibri" panose="020F0502020204030204"/>
                <a:cs typeface="Arial" panose="020B0604020202020204" pitchFamily="34" charset="0"/>
              </a:rPr>
              <a:t>سكراتش</a:t>
            </a:r>
            <a:r>
              <a:rPr lang="ar-EG" sz="4800" b="1" dirty="0">
                <a:solidFill>
                  <a:srgbClr val="FF0000"/>
                </a:solidFill>
                <a:latin typeface="Calibri" panose="020F0502020204030204"/>
                <a:cs typeface="Arial" panose="020B0604020202020204" pitchFamily="34" charset="0"/>
              </a:rPr>
              <a:t> (</a:t>
            </a:r>
            <a:r>
              <a:rPr lang="en-US" sz="4800" b="1" dirty="0">
                <a:solidFill>
                  <a:srgbClr val="FF0000"/>
                </a:solidFill>
                <a:latin typeface="Calibri" panose="020F0502020204030204"/>
                <a:cs typeface="Arial" panose="020B0604020202020204" pitchFamily="34" charset="0"/>
              </a:rPr>
              <a:t>scratch</a:t>
            </a:r>
            <a:r>
              <a:rPr lang="ar-EG" sz="4800" b="1" dirty="0">
                <a:solidFill>
                  <a:srgbClr val="FF0000"/>
                </a:solidFill>
                <a:latin typeface="Calibri" panose="020F0502020204030204"/>
                <a:cs typeface="Arial" panose="020B0604020202020204" pitchFamily="34" charset="0"/>
              </a:rPr>
              <a:t>)</a:t>
            </a:r>
            <a:endParaRPr kumimoji="0" lang="en-US" sz="48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3166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063255" y="1326411"/>
            <a:ext cx="7017489" cy="4205177"/>
          </a:xfrm>
          <a:prstGeom prst="roundRect">
            <a:avLst/>
          </a:prstGeom>
          <a:ln w="76200">
            <a:solidFill>
              <a:schemeClr val="tx1"/>
            </a:solidFill>
            <a:prstDash val="dash"/>
          </a:ln>
        </p:spPr>
        <p:style>
          <a:lnRef idx="1">
            <a:schemeClr val="accent4"/>
          </a:lnRef>
          <a:fillRef idx="2">
            <a:schemeClr val="accent4"/>
          </a:fillRef>
          <a:effectRef idx="1">
            <a:schemeClr val="accent4"/>
          </a:effectRef>
          <a:fontRef idx="minor">
            <a:schemeClr val="dk1"/>
          </a:fontRef>
        </p:style>
        <p:txBody>
          <a:bodyPr rtlCol="0" anchor="ctr"/>
          <a:lstStyle/>
          <a:p>
            <a:pPr lvl="0" algn="ctr" rtl="1">
              <a:defRPr/>
            </a:pPr>
            <a:r>
              <a:rPr lang="ar-EG" sz="3200" b="1" dirty="0">
                <a:solidFill>
                  <a:schemeClr val="tx1"/>
                </a:solidFill>
              </a:rPr>
              <a:t>تنفذ البرامج التي أنشأتها حتى الآن الأوامر بالتتابع واحدًا تلو الآخر، أحيانًا تطلب من الحاسب أن يكرر نفس الأوامر البرمجية عدة مرات. تسمح لنا التكرارات بإعادة تنفيذ نفس الأوامر بدلا من إعادة كتابتها وتكرارها، يدعم </a:t>
            </a:r>
            <a:r>
              <a:rPr lang="ar-EG" sz="3200" b="1" dirty="0" err="1">
                <a:solidFill>
                  <a:schemeClr val="tx1"/>
                </a:solidFill>
              </a:rPr>
              <a:t>سكراتش</a:t>
            </a:r>
            <a:r>
              <a:rPr lang="ar-EG" sz="3200" b="1" dirty="0">
                <a:solidFill>
                  <a:schemeClr val="tx1"/>
                </a:solidFill>
              </a:rPr>
              <a:t> ثلاثة أنواع من التكرارات: </a:t>
            </a:r>
            <a:r>
              <a:rPr lang="ar-EG" sz="3200" b="1" dirty="0" err="1">
                <a:solidFill>
                  <a:schemeClr val="tx1"/>
                </a:solidFill>
              </a:rPr>
              <a:t>کرر</a:t>
            </a:r>
            <a:r>
              <a:rPr lang="ar-EG" sz="3200" b="1" dirty="0">
                <a:solidFill>
                  <a:schemeClr val="tx1"/>
                </a:solidFill>
              </a:rPr>
              <a:t>، كرر باستمرار و كرر حتى، في هذا الدرس سوف تستخدم لينة كرر.</a:t>
            </a:r>
          </a:p>
        </p:txBody>
      </p:sp>
    </p:spTree>
    <p:extLst>
      <p:ext uri="{BB962C8B-B14F-4D97-AF65-F5344CB8AC3E}">
        <p14:creationId xmlns:p14="http://schemas.microsoft.com/office/powerpoint/2010/main" val="21693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593</TotalTime>
  <Words>385</Words>
  <Application>Microsoft Office PowerPoint</Application>
  <PresentationFormat>عرض على الشاشة (4:3)</PresentationFormat>
  <Paragraphs>43</Paragraphs>
  <Slides>34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34</vt:i4>
      </vt:variant>
    </vt:vector>
  </HeadingPairs>
  <TitlesOfParts>
    <vt:vector size="39"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Noura Nasr</cp:lastModifiedBy>
  <cp:revision>177</cp:revision>
  <dcterms:created xsi:type="dcterms:W3CDTF">2021-08-01T13:33:06Z</dcterms:created>
  <dcterms:modified xsi:type="dcterms:W3CDTF">2021-10-19T12:59:47Z</dcterms:modified>
</cp:coreProperties>
</file>