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93" r:id="rId2"/>
    <p:sldId id="256" r:id="rId3"/>
    <p:sldId id="286" r:id="rId4"/>
    <p:sldId id="261" r:id="rId5"/>
    <p:sldId id="260" r:id="rId6"/>
    <p:sldId id="284" r:id="rId7"/>
    <p:sldId id="259" r:id="rId8"/>
    <p:sldId id="287" r:id="rId9"/>
    <p:sldId id="288" r:id="rId10"/>
    <p:sldId id="289" r:id="rId11"/>
    <p:sldId id="258" r:id="rId12"/>
    <p:sldId id="269" r:id="rId13"/>
    <p:sldId id="290" r:id="rId14"/>
    <p:sldId id="267" r:id="rId15"/>
    <p:sldId id="264" r:id="rId16"/>
    <p:sldId id="266" r:id="rId17"/>
    <p:sldId id="285" r:id="rId18"/>
    <p:sldId id="291" r:id="rId19"/>
    <p:sldId id="263" r:id="rId20"/>
    <p:sldId id="277" r:id="rId21"/>
    <p:sldId id="292" r:id="rId2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4B6936-53C4-40B3-9FDE-D31BA121E9E2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E476A3-EDE2-4258-96B5-E8D51966CD9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734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08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55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495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731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963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89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688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101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372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157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607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C658-C025-40CF-9145-57A7BBB3D34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FA58-3E5F-46C4-997F-48F6119F84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7119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 rot="341396">
            <a:off x="2441307" y="3111407"/>
            <a:ext cx="5256599" cy="857256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حرف ومهن</a:t>
            </a:r>
          </a:p>
        </p:txBody>
      </p:sp>
      <p:sp>
        <p:nvSpPr>
          <p:cNvPr id="5" name="مستطيل 4"/>
          <p:cNvSpPr/>
          <p:nvPr/>
        </p:nvSpPr>
        <p:spPr>
          <a:xfrm rot="273330">
            <a:off x="3920070" y="1680328"/>
            <a:ext cx="2746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10392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36912"/>
            <a:ext cx="828092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ar-EG" sz="4000" dirty="0">
                <a:ln>
                  <a:solidFill>
                    <a:schemeClr val="tx1"/>
                  </a:solidFill>
                </a:ln>
              </a:rPr>
              <a:t>تكتب الألف اللينة في آخر الفعل الماضي الثلاثي قائمة (ا).</a:t>
            </a:r>
          </a:p>
          <a:p>
            <a:pPr algn="ctr"/>
            <a:r>
              <a:rPr lang="ar-EG" sz="4000" dirty="0">
                <a:ln>
                  <a:solidFill>
                    <a:schemeClr val="tx1"/>
                  </a:solidFill>
                </a:ln>
              </a:rPr>
              <a:t>إذا كان أصلها </a:t>
            </a:r>
            <a:r>
              <a:rPr lang="ar-EG" sz="4000" dirty="0" err="1">
                <a:ln>
                  <a:solidFill>
                    <a:schemeClr val="tx1"/>
                  </a:solidFill>
                </a:ln>
              </a:rPr>
              <a:t>واواً</a:t>
            </a:r>
            <a:r>
              <a:rPr lang="ar-EG" sz="4000" dirty="0">
                <a:ln>
                  <a:solidFill>
                    <a:schemeClr val="tx1"/>
                  </a:solidFill>
                </a:ln>
              </a:rPr>
              <a:t>، ونعرف ذلك بالمضارع أو بالمصدر.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A589159-C4F9-47AB-BB1A-2DF4716C58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B865F"/>
              </a:clrFrom>
              <a:clrTo>
                <a:srgbClr val="EB865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334046"/>
            <a:ext cx="3641407" cy="175908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2757554" y="984583"/>
            <a:ext cx="39579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أستنتج</a:t>
            </a:r>
          </a:p>
        </p:txBody>
      </p:sp>
    </p:spTree>
    <p:extLst>
      <p:ext uri="{BB962C8B-B14F-4D97-AF65-F5344CB8AC3E}">
        <p14:creationId xmlns:p14="http://schemas.microsoft.com/office/powerpoint/2010/main" val="27338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404561"/>
            <a:ext cx="799288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ar-EG" sz="4000" dirty="0">
                <a:ln>
                  <a:solidFill>
                    <a:schemeClr val="tx1"/>
                  </a:solidFill>
                </a:ln>
              </a:rPr>
              <a:t>تكتب الألف اللينة في آخر الفعل الماضي الثلاثي على صورة الياء (ى).</a:t>
            </a:r>
          </a:p>
          <a:p>
            <a:pPr algn="ctr"/>
            <a:r>
              <a:rPr lang="ar-EG" sz="4000" dirty="0">
                <a:ln>
                  <a:solidFill>
                    <a:schemeClr val="tx1"/>
                  </a:solidFill>
                </a:ln>
              </a:rPr>
              <a:t>إذا كان أصلها ياء، ونعرف ذلك بالمضارع أو بالمصدر.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A589159-C4F9-47AB-BB1A-2DF4716C58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B865F"/>
              </a:clrFrom>
              <a:clrTo>
                <a:srgbClr val="EB865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334046"/>
            <a:ext cx="3641407" cy="175908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2757554" y="984583"/>
            <a:ext cx="39579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أستنتج</a:t>
            </a:r>
          </a:p>
        </p:txBody>
      </p:sp>
    </p:spTree>
    <p:extLst>
      <p:ext uri="{BB962C8B-B14F-4D97-AF65-F5344CB8AC3E}">
        <p14:creationId xmlns:p14="http://schemas.microsoft.com/office/powerpoint/2010/main" val="39475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lmohandes\Desktop\بوربوينت\7458257065a21d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2C2C"/>
              </a:clrFrom>
              <a:clrTo>
                <a:srgbClr val="2C2C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404664"/>
            <a:ext cx="107291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33454">
            <a:off x="1281248" y="2000194"/>
            <a:ext cx="6820685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أستفيد</a:t>
            </a:r>
          </a:p>
          <a:p>
            <a:pPr algn="ctr"/>
            <a:endParaRPr lang="ar-EG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الألف اللينة في الأفعال غير الثلاثية</a:t>
            </a:r>
          </a:p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تكتب على صورة الياء (ى) (مثال: </a:t>
            </a:r>
            <a:r>
              <a:rPr lang="ar-EG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استدعى، افضى، اصطفى، ارتوى، اهتدى.. </a:t>
            </a: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إلا إذا كان قبلها ياء فتكتب قائمة (ا)</a:t>
            </a:r>
          </a:p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(مثال: </a:t>
            </a:r>
            <a:r>
              <a:rPr lang="ar-EG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أحيا، أعيا</a:t>
            </a: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69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24731"/>
            <a:ext cx="90182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أقرأ الأفعال الماضية، وأتعرف معانيها: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170" y="4281139"/>
            <a:ext cx="7505708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أروى: </a:t>
            </a:r>
            <a:r>
              <a:rPr lang="ar-EG" sz="32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سقى</a:t>
            </a:r>
            <a:endParaRPr lang="ar-EG" sz="3200" b="1" spc="50" dirty="0">
              <a:ln w="1905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طوى:</a:t>
            </a:r>
            <a:r>
              <a:rPr lang="ar-EG" sz="32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ثنى </a:t>
            </a:r>
            <a:endParaRPr lang="ar-EG" sz="3200" b="1" spc="50" dirty="0">
              <a:ln w="1905">
                <a:noFill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79DAF4D-884D-4656-B298-1B700144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9797"/>
            <a:ext cx="2315013" cy="1754346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6669105" y="695260"/>
            <a:ext cx="157718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000" b="1" dirty="0">
                <a:solidFill>
                  <a:schemeClr val="accent3">
                    <a:lumMod val="50000"/>
                  </a:schemeClr>
                </a:solidFill>
              </a:rPr>
              <a:t>أطبق 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40582" y="2711479"/>
            <a:ext cx="7505708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رمى:  </a:t>
            </a:r>
            <a:r>
              <a:rPr lang="ar-EG" sz="32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ألقى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بكى: </a:t>
            </a:r>
            <a:r>
              <a:rPr lang="ar-EG" sz="32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دمعت عيناه حزنًا </a:t>
            </a:r>
            <a:endParaRPr lang="ar-EG" sz="3200" b="1" spc="50" dirty="0">
              <a:ln w="1905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0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948447"/>
            <a:ext cx="7505708" cy="169277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EG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جفا: </a:t>
            </a: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بَعُدً</a:t>
            </a:r>
            <a:endParaRPr lang="ar-EG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محا: </a:t>
            </a: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أزال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95536" y="4653136"/>
            <a:ext cx="750570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تلا: </a:t>
            </a: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قرأ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علا: </a:t>
            </a: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ارتفع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-108520" y="2425227"/>
            <a:ext cx="90182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أقرأ الأفعال الماضية، وأتعرف معانيها: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79DAF4D-884D-4656-B298-1B700144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76" l="1172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9797"/>
            <a:ext cx="2315013" cy="1754346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6669105" y="695260"/>
            <a:ext cx="157718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000" b="1" dirty="0">
                <a:solidFill>
                  <a:schemeClr val="accent3">
                    <a:lumMod val="50000"/>
                  </a:schemeClr>
                </a:solidFill>
              </a:rPr>
              <a:t>أطبق </a:t>
            </a:r>
          </a:p>
        </p:txBody>
      </p:sp>
    </p:spTree>
    <p:extLst>
      <p:ext uri="{BB962C8B-B14F-4D97-AF65-F5344CB8AC3E}">
        <p14:creationId xmlns:p14="http://schemas.microsoft.com/office/powerpoint/2010/main" val="42612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lmohandes\Desktop\بوربوينت\اشكال للكتابة بداخلها\بتغتغت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272808" cy="431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6473" y="1777554"/>
            <a:ext cx="6007038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2- آتي بالمضارع من الأفعال السابقة، وأنطق:</a:t>
            </a:r>
          </a:p>
          <a:p>
            <a:pPr algn="ctr"/>
            <a:r>
              <a:rPr lang="ar-EG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مثال</a:t>
            </a:r>
            <a:r>
              <a:rPr lang="ar-EG" sz="4000" b="1" dirty="0"/>
              <a:t> </a:t>
            </a:r>
          </a:p>
          <a:p>
            <a:pPr algn="ctr"/>
            <a:r>
              <a:rPr lang="ar-EG" sz="4000" b="1" dirty="0"/>
              <a:t>رمى          يرمي</a:t>
            </a:r>
            <a:endParaRPr lang="ar-EG" sz="3200" b="1" dirty="0"/>
          </a:p>
          <a:p>
            <a:pPr marL="285750" indent="-285750">
              <a:buFont typeface="Arial" pitchFamily="34" charset="0"/>
              <a:buChar char="•"/>
            </a:pPr>
            <a:endParaRPr lang="ar-EG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103948" y="402357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mohandes\Desktop\بوربوينت\اشكال للكتابة بداخلها\4445222222222222222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888734" cy="52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772816"/>
            <a:ext cx="6336704" cy="317009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 – ما أصل الألف في كل فعل مما سبق: أواو أم ياء؟</a:t>
            </a:r>
          </a:p>
          <a:p>
            <a:pPr algn="ctr"/>
            <a:endParaRPr lang="ar-EG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EG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ب- أعلل كتابة الألف في الأفعال السابقة.</a:t>
            </a:r>
          </a:p>
        </p:txBody>
      </p:sp>
    </p:spTree>
    <p:extLst>
      <p:ext uri="{BB962C8B-B14F-4D97-AF65-F5344CB8AC3E}">
        <p14:creationId xmlns:p14="http://schemas.microsoft.com/office/powerpoint/2010/main" val="31000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604" y="2274838"/>
            <a:ext cx="712879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solidFill>
                  <a:schemeClr val="accent3">
                    <a:lumMod val="50000"/>
                  </a:schemeClr>
                </a:solidFill>
              </a:rPr>
              <a:t>(نحو: رمى: كتبت الألف على صورة الياء (ى)؛ لأن أصلها ياء، فالمضارع يرمي).</a:t>
            </a:r>
          </a:p>
        </p:txBody>
      </p:sp>
    </p:spTree>
    <p:extLst>
      <p:ext uri="{BB962C8B-B14F-4D97-AF65-F5344CB8AC3E}">
        <p14:creationId xmlns:p14="http://schemas.microsoft.com/office/powerpoint/2010/main" val="20124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912"/>
              </p:ext>
            </p:extLst>
          </p:nvPr>
        </p:nvGraphicFramePr>
        <p:xfrm>
          <a:off x="827584" y="815676"/>
          <a:ext cx="7578027" cy="476830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6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2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03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الماضي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800" dirty="0"/>
                        <a:t>المضارع</a:t>
                      </a:r>
                      <a:endParaRPr lang="ar-E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سبب كتابة الألف</a:t>
                      </a:r>
                      <a:r>
                        <a:rPr lang="ar-EG" sz="2800" baseline="0" dirty="0"/>
                        <a:t> بهذه الصورة </a:t>
                      </a:r>
                      <a:endParaRPr lang="ar-E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038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9256" y="1389526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يبكي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0164" y="1389526"/>
            <a:ext cx="3240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لأن أصلها ياء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6256" y="1412776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بكى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1977069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أروى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0316" y="2561847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طوى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3165881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جفا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316" y="3758550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محا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2990" y="4373021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تلا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7318" y="4984812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علا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9256" y="1977069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يروي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9256" y="2628201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يطوي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5226" y="3156591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يجفو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9256" y="3718278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يمحو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2948" y="4373021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يتلو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25496" y="4960765"/>
            <a:ext cx="10081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يعلو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1640" y="1977069"/>
            <a:ext cx="3240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لأن أصلها ياء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3171" y="2556325"/>
            <a:ext cx="3240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لأن أصلها ياء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93478" y="3176610"/>
            <a:ext cx="3240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لأن أصلها واو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17508" y="3758550"/>
            <a:ext cx="3240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لأن أصلها واو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5278" y="4373021"/>
            <a:ext cx="3240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لأن أصلها واو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5588" y="5017187"/>
            <a:ext cx="3240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لأن أصلها واو</a:t>
            </a:r>
          </a:p>
        </p:txBody>
      </p:sp>
    </p:spTree>
    <p:extLst>
      <p:ext uri="{BB962C8B-B14F-4D97-AF65-F5344CB8AC3E}">
        <p14:creationId xmlns:p14="http://schemas.microsoft.com/office/powerpoint/2010/main" val="2997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456" y="474999"/>
            <a:ext cx="68407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4- أكمل كتابة الفعل فيما يلي بإضافة الألف اللينة إلى آخره:</a:t>
            </a:r>
          </a:p>
        </p:txBody>
      </p:sp>
      <p:sp>
        <p:nvSpPr>
          <p:cNvPr id="3" name="Flowchart: Preparation 2"/>
          <p:cNvSpPr/>
          <p:nvPr/>
        </p:nvSpPr>
        <p:spPr>
          <a:xfrm flipH="1">
            <a:off x="6804248" y="2204864"/>
            <a:ext cx="1643350" cy="1069670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رجـ...</a:t>
            </a:r>
          </a:p>
        </p:txBody>
      </p:sp>
      <p:sp>
        <p:nvSpPr>
          <p:cNvPr id="6" name="Flowchart: Preparation 5"/>
          <p:cNvSpPr/>
          <p:nvPr/>
        </p:nvSpPr>
        <p:spPr>
          <a:xfrm flipH="1">
            <a:off x="4944874" y="1723711"/>
            <a:ext cx="1643350" cy="1069670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صف..</a:t>
            </a:r>
          </a:p>
        </p:txBody>
      </p:sp>
      <p:sp>
        <p:nvSpPr>
          <p:cNvPr id="7" name="Flowchart: Preparation 6"/>
          <p:cNvSpPr/>
          <p:nvPr/>
        </p:nvSpPr>
        <p:spPr>
          <a:xfrm flipH="1">
            <a:off x="2964654" y="2269436"/>
            <a:ext cx="1643350" cy="1069670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رأ</a:t>
            </a:r>
            <a:r>
              <a:rPr lang="ar-EG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</a:t>
            </a:r>
          </a:p>
        </p:txBody>
      </p:sp>
      <p:sp>
        <p:nvSpPr>
          <p:cNvPr id="8" name="Flowchart: Preparation 7"/>
          <p:cNvSpPr/>
          <p:nvPr/>
        </p:nvSpPr>
        <p:spPr>
          <a:xfrm flipH="1">
            <a:off x="1174060" y="1691235"/>
            <a:ext cx="1643350" cy="1069670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دعـ....</a:t>
            </a:r>
          </a:p>
        </p:txBody>
      </p:sp>
      <p:sp>
        <p:nvSpPr>
          <p:cNvPr id="9" name="Flowchart: Preparation 8"/>
          <p:cNvSpPr/>
          <p:nvPr/>
        </p:nvSpPr>
        <p:spPr>
          <a:xfrm flipH="1">
            <a:off x="6460261" y="4458374"/>
            <a:ext cx="1771313" cy="1130866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دنـ......</a:t>
            </a:r>
          </a:p>
        </p:txBody>
      </p:sp>
      <p:sp>
        <p:nvSpPr>
          <p:cNvPr id="10" name="Flowchart: Preparation 9"/>
          <p:cNvSpPr/>
          <p:nvPr/>
        </p:nvSpPr>
        <p:spPr>
          <a:xfrm flipH="1">
            <a:off x="4470434" y="3854979"/>
            <a:ext cx="1811752" cy="1069670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أوصـ...</a:t>
            </a:r>
          </a:p>
        </p:txBody>
      </p:sp>
      <p:sp>
        <p:nvSpPr>
          <p:cNvPr id="11" name="Flowchart: Preparation 10"/>
          <p:cNvSpPr/>
          <p:nvPr/>
        </p:nvSpPr>
        <p:spPr>
          <a:xfrm flipH="1">
            <a:off x="2817411" y="4888243"/>
            <a:ext cx="1643350" cy="1069670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شكـ..</a:t>
            </a:r>
          </a:p>
        </p:txBody>
      </p:sp>
      <p:sp>
        <p:nvSpPr>
          <p:cNvPr id="12" name="Flowchart: Preparation 11"/>
          <p:cNvSpPr/>
          <p:nvPr/>
        </p:nvSpPr>
        <p:spPr>
          <a:xfrm flipH="1">
            <a:off x="827584" y="3274534"/>
            <a:ext cx="1643350" cy="1069670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اشتر..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8717" y="2416533"/>
            <a:ext cx="38962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6498" y="1895484"/>
            <a:ext cx="38962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6458" y="2516802"/>
            <a:ext cx="419073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4101" y="1865791"/>
            <a:ext cx="38962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5085" y="4693816"/>
            <a:ext cx="38962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4461" y="4078813"/>
            <a:ext cx="38962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ى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46269" y="5013176"/>
            <a:ext cx="38962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1244" y="3400080"/>
            <a:ext cx="389627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ى</a:t>
            </a:r>
          </a:p>
        </p:txBody>
      </p:sp>
    </p:spTree>
    <p:extLst>
      <p:ext uri="{BB962C8B-B14F-4D97-AF65-F5344CB8AC3E}">
        <p14:creationId xmlns:p14="http://schemas.microsoft.com/office/powerpoint/2010/main" val="4938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FCDE19-A19C-4F32-B46F-F6D08627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0" y="776858"/>
            <a:ext cx="7621860" cy="5302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594571"/>
            <a:ext cx="50519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الظاهرة الإملائية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3427947"/>
            <a:ext cx="435824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الدرس الأول</a:t>
            </a:r>
          </a:p>
        </p:txBody>
      </p:sp>
    </p:spTree>
    <p:extLst>
      <p:ext uri="{BB962C8B-B14F-4D97-AF65-F5344CB8AC3E}">
        <p14:creationId xmlns:p14="http://schemas.microsoft.com/office/powerpoint/2010/main" val="22718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lmohandes\Desktop\بوربوينت\اشكال للكتابة بداخلها\7Taoj5g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79542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8993" y="2731276"/>
            <a:ext cx="532859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rgbClr val="C00000"/>
                </a:solidFill>
              </a:rPr>
              <a:t>5- أكتب الفعل الماضي من كل مما يلي كما في المثال:</a:t>
            </a:r>
          </a:p>
        </p:txBody>
      </p:sp>
    </p:spTree>
    <p:extLst>
      <p:ext uri="{BB962C8B-B14F-4D97-AF65-F5344CB8AC3E}">
        <p14:creationId xmlns:p14="http://schemas.microsoft.com/office/powerpoint/2010/main" val="1200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990113"/>
              </p:ext>
            </p:extLst>
          </p:nvPr>
        </p:nvGraphicFramePr>
        <p:xfrm>
          <a:off x="1691680" y="1124744"/>
          <a:ext cx="6216352" cy="4624291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10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613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المضارع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الماضي</a:t>
                      </a:r>
                      <a:endParaRPr lang="ar-EG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613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يرنو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رنا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613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يغزو</a:t>
                      </a:r>
                      <a:endParaRPr lang="ar-EG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13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يصطفي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613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يعطي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613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يحبو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613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يقضي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2641" y="2407034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solidFill>
                  <a:srgbClr val="0033CC"/>
                </a:solidFill>
              </a:rPr>
              <a:t>غزا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641" y="2991809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solidFill>
                  <a:srgbClr val="0033CC"/>
                </a:solidFill>
              </a:rPr>
              <a:t>اصطفى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2641" y="3636313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solidFill>
                  <a:srgbClr val="0033CC"/>
                </a:solidFill>
              </a:rPr>
              <a:t>أعطى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2641" y="4356393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solidFill>
                  <a:srgbClr val="0033CC"/>
                </a:solidFill>
              </a:rPr>
              <a:t>حبا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2641" y="5004465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solidFill>
                  <a:srgbClr val="0033CC"/>
                </a:solidFill>
              </a:rPr>
              <a:t>قضى</a:t>
            </a:r>
          </a:p>
        </p:txBody>
      </p:sp>
    </p:spTree>
    <p:extLst>
      <p:ext uri="{BB962C8B-B14F-4D97-AF65-F5344CB8AC3E}">
        <p14:creationId xmlns:p14="http://schemas.microsoft.com/office/powerpoint/2010/main" val="4126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26705B-9F69-421A-986E-BA6721CA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196752"/>
            <a:ext cx="8096250" cy="3743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875" y="3020759"/>
            <a:ext cx="799288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7200" b="1" dirty="0">
                <a:ln/>
                <a:solidFill>
                  <a:srgbClr val="0033CC"/>
                </a:solidFill>
              </a:rPr>
              <a:t>الألف اللينة في آخر الفعل</a:t>
            </a:r>
          </a:p>
        </p:txBody>
      </p:sp>
    </p:spTree>
    <p:extLst>
      <p:ext uri="{BB962C8B-B14F-4D97-AF65-F5344CB8AC3E}">
        <p14:creationId xmlns:p14="http://schemas.microsoft.com/office/powerpoint/2010/main" val="5888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628800"/>
            <a:ext cx="6166655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600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الهدف:</a:t>
            </a:r>
            <a:r>
              <a:rPr lang="ar-EG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6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رسم الأفعال التي تنتهي بألف لينة رسماً صحيحاً.</a:t>
            </a:r>
          </a:p>
        </p:txBody>
      </p:sp>
    </p:spTree>
    <p:extLst>
      <p:ext uri="{BB962C8B-B14F-4D97-AF65-F5344CB8AC3E}">
        <p14:creationId xmlns:p14="http://schemas.microsoft.com/office/powerpoint/2010/main" val="13096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1" y="3140968"/>
            <a:ext cx="424847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EG" sz="3600" b="1" dirty="0"/>
              <a:t>أتى رجل يسأل الناس.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EG" sz="3600" b="1" dirty="0"/>
              <a:t>سما المؤمن بأخلاقه.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EG" sz="3600" b="1" dirty="0"/>
              <a:t>بنى البنَّاء بيوتاً عالية.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381132B-8EEC-465A-BD34-BA4385EB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" b="100000" l="864" r="98964">
                        <a14:foregroundMark x1="15544" y1="14806" x2="15544" y2="14806"/>
                        <a14:foregroundMark x1="25907" y1="14806" x2="25907" y2="14806"/>
                        <a14:foregroundMark x1="3109" y1="17768" x2="3109" y2="17768"/>
                        <a14:foregroundMark x1="70984" y1="80410" x2="70984" y2="80410"/>
                        <a14:foregroundMark x1="81865" y1="86105" x2="81865" y2="86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3350" y="518641"/>
            <a:ext cx="2657339" cy="133870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979711" y="687547"/>
            <a:ext cx="5544616" cy="110799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أقــرأ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961920" y="2026247"/>
            <a:ext cx="2496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أقرأ الأمثلة: </a:t>
            </a:r>
          </a:p>
        </p:txBody>
      </p:sp>
    </p:spTree>
    <p:extLst>
      <p:ext uri="{BB962C8B-B14F-4D97-AF65-F5344CB8AC3E}">
        <p14:creationId xmlns:p14="http://schemas.microsoft.com/office/powerpoint/2010/main" val="26878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782911"/>
            <a:ext cx="763844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ar-EG" sz="3200" b="1" dirty="0">
                <a:solidFill>
                  <a:srgbClr val="0070C0"/>
                </a:solidFill>
              </a:rPr>
              <a:t>ألاحظ الجدول، وأميز لم كتبت الألف في آخر الأفعال الماضية تارة قائمة (ا) وتارة على صورة (ى):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48307"/>
              </p:ext>
            </p:extLst>
          </p:nvPr>
        </p:nvGraphicFramePr>
        <p:xfrm>
          <a:off x="755577" y="3049643"/>
          <a:ext cx="7782461" cy="280831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4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1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078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الأفعال الماضية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مضارعها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800" b="1" dirty="0"/>
                        <a:t>المفعول المطلق</a:t>
                      </a:r>
                      <a:r>
                        <a:rPr lang="ar-EG" sz="2800" b="1" baseline="0" dirty="0"/>
                        <a:t> منها (مصدرها)</a:t>
                      </a:r>
                      <a:endParaRPr lang="ar-EG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أتى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يأتي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أتيا</a:t>
                      </a:r>
                      <a:endParaRPr lang="ar-EG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سما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يسمو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سموا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بنى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يبني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بناية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88C91C51-3E9E-4029-8160-7C261DEF5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41" b="42394" l="4667" r="4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49" b="61380"/>
          <a:stretch/>
        </p:blipFill>
        <p:spPr>
          <a:xfrm>
            <a:off x="5436096" y="189241"/>
            <a:ext cx="3317966" cy="159367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6447007" y="836712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ألاحـــظ</a:t>
            </a:r>
          </a:p>
        </p:txBody>
      </p:sp>
    </p:spTree>
    <p:extLst>
      <p:ext uri="{BB962C8B-B14F-4D97-AF65-F5344CB8AC3E}">
        <p14:creationId xmlns:p14="http://schemas.microsoft.com/office/powerpoint/2010/main" val="27818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3568" y="1644957"/>
            <a:ext cx="7956376" cy="24826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57250" indent="-8572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ألاحظ آخر الفعل (</a:t>
            </a:r>
            <a:r>
              <a:rPr lang="ar-EG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أتى</a:t>
            </a:r>
            <a:r>
              <a:rPr lang="ar-EG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ماذا انقلبت ألفه؟ وأين؟</a:t>
            </a:r>
          </a:p>
          <a:p>
            <a:pPr algn="ctr">
              <a:lnSpc>
                <a:spcPct val="150000"/>
              </a:lnSpc>
            </a:pPr>
            <a:r>
              <a:rPr lang="ar-EG" sz="3600" b="1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انقلبت ألفه ياء في المفعول المطلق (المصدر) </a:t>
            </a:r>
          </a:p>
          <a:p>
            <a:pPr algn="ctr">
              <a:lnSpc>
                <a:spcPct val="150000"/>
              </a:lnSpc>
            </a:pP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أتى </a:t>
            </a: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</a:t>
            </a: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أتيا.</a:t>
            </a:r>
          </a:p>
        </p:txBody>
      </p:sp>
      <p:sp>
        <p:nvSpPr>
          <p:cNvPr id="2" name="Left Arrow 1"/>
          <p:cNvSpPr/>
          <p:nvPr/>
        </p:nvSpPr>
        <p:spPr>
          <a:xfrm>
            <a:off x="4283968" y="3645024"/>
            <a:ext cx="840983" cy="2880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965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679610"/>
            <a:ext cx="7128792" cy="24826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ألاحظ  آخر الفعل الماضي (</a:t>
            </a:r>
            <a:r>
              <a:rPr lang="ar-EG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سما</a:t>
            </a: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ماذا انقلبت ألفه؟ وأين؟ (.......................)</a:t>
            </a:r>
          </a:p>
          <a:p>
            <a:pPr>
              <a:lnSpc>
                <a:spcPct val="150000"/>
              </a:lnSpc>
            </a:pP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سما        ..............،.............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6588224" y="3717032"/>
            <a:ext cx="648072" cy="28629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TextBox 3"/>
          <p:cNvSpPr txBox="1"/>
          <p:nvPr/>
        </p:nvSpPr>
        <p:spPr>
          <a:xfrm>
            <a:off x="2108626" y="2593806"/>
            <a:ext cx="268054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واو في المضارع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356992"/>
            <a:ext cx="11388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يسمو</a:t>
            </a:r>
            <a:r>
              <a:rPr lang="ar-EG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1073" y="3360526"/>
            <a:ext cx="11388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سموًا</a:t>
            </a:r>
            <a:endParaRPr lang="ar-EG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033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4" grpId="0"/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1916832"/>
            <a:ext cx="7200800" cy="24826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ألاحظ آخر الفعل الماضي (</a:t>
            </a:r>
            <a:r>
              <a:rPr lang="ar-EG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بنى</a:t>
            </a: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ماذا انقلبت ألفه؟ وأين؟ (.........................)</a:t>
            </a:r>
          </a:p>
          <a:p>
            <a:pPr algn="ctr">
              <a:lnSpc>
                <a:spcPct val="150000"/>
              </a:lnSpc>
            </a:pPr>
            <a:r>
              <a:rPr lang="ar-EG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بنى         ..................................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6190201" y="3975947"/>
            <a:ext cx="825866" cy="2880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ar-EG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12153" y="2598684"/>
            <a:ext cx="2614818" cy="8206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ياء في المضارع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56758" y="3443305"/>
            <a:ext cx="825867" cy="8206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يبني</a:t>
            </a:r>
          </a:p>
        </p:txBody>
      </p:sp>
    </p:spTree>
    <p:extLst>
      <p:ext uri="{BB962C8B-B14F-4D97-AF65-F5344CB8AC3E}">
        <p14:creationId xmlns:p14="http://schemas.microsoft.com/office/powerpoint/2010/main" val="33949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451</Words>
  <Application>Microsoft Office PowerPoint</Application>
  <PresentationFormat>عرض على الشاشة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64</cp:revision>
  <dcterms:created xsi:type="dcterms:W3CDTF">2019-05-03T11:58:36Z</dcterms:created>
  <dcterms:modified xsi:type="dcterms:W3CDTF">2020-11-29T11:21:53Z</dcterms:modified>
</cp:coreProperties>
</file>