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86" r:id="rId2"/>
    <p:sldId id="257" r:id="rId3"/>
    <p:sldId id="256" r:id="rId4"/>
    <p:sldId id="270" r:id="rId5"/>
    <p:sldId id="287" r:id="rId6"/>
    <p:sldId id="288" r:id="rId7"/>
    <p:sldId id="271" r:id="rId8"/>
    <p:sldId id="272" r:id="rId9"/>
    <p:sldId id="273" r:id="rId10"/>
    <p:sldId id="274" r:id="rId11"/>
    <p:sldId id="275" r:id="rId12"/>
    <p:sldId id="276" r:id="rId13"/>
    <p:sldId id="282" r:id="rId14"/>
    <p:sldId id="283" r:id="rId15"/>
    <p:sldId id="277" r:id="rId16"/>
    <p:sldId id="278" r:id="rId17"/>
    <p:sldId id="279" r:id="rId18"/>
    <p:sldId id="285" r:id="rId19"/>
    <p:sldId id="284" r:id="rId20"/>
    <p:sldId id="280" r:id="rId21"/>
    <p:sldId id="281" r:id="rId22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2185" autoAdjust="0"/>
  </p:normalViewPr>
  <p:slideViewPr>
    <p:cSldViewPr>
      <p:cViewPr varScale="1">
        <p:scale>
          <a:sx n="65" d="100"/>
          <a:sy n="6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44875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20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851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9041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97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83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2327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1459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3917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098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2748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2C7A-B532-4636-AB7C-F1A28A399903}" type="datetimeFigureOut">
              <a:rPr lang="ar-EG" smtClean="0"/>
              <a:t>13/04/1442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6363-BC66-4188-A6B2-22043AE9CD4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46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20661" y="3784531"/>
            <a:ext cx="453650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آداب وواجبات 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4490991" y="1441811"/>
            <a:ext cx="3132348" cy="15826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EG" sz="3600" b="1" dirty="0">
                <a:solidFill>
                  <a:srgbClr val="C00000"/>
                </a:solidFill>
              </a:rPr>
              <a:t>الوحدة الثالثة </a:t>
            </a:r>
          </a:p>
        </p:txBody>
      </p:sp>
    </p:spTree>
    <p:extLst>
      <p:ext uri="{BB962C8B-B14F-4D97-AF65-F5344CB8AC3E}">
        <p14:creationId xmlns:p14="http://schemas.microsoft.com/office/powerpoint/2010/main" val="9198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979" y="548680"/>
            <a:ext cx="76328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rgbClr val="C00000"/>
                </a:solidFill>
              </a:rPr>
              <a:t>2- أصنف الكلمات الملونة التي آخرها همزة في الجدول الآتي: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278053"/>
              </p:ext>
            </p:extLst>
          </p:nvPr>
        </p:nvGraphicFramePr>
        <p:xfrm>
          <a:off x="755576" y="2060848"/>
          <a:ext cx="7632848" cy="3312368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1908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018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الهمزة في آخر الكلمة على الألف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الهمزة</a:t>
                      </a:r>
                      <a:r>
                        <a:rPr lang="ar-EG" sz="2800" baseline="0" dirty="0"/>
                        <a:t> في آخر الكلمة على الواو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الهمزة في آخر الكلمة</a:t>
                      </a:r>
                      <a:r>
                        <a:rPr lang="ar-EG" sz="2800" baseline="0" dirty="0"/>
                        <a:t> على الياء</a:t>
                      </a:r>
                      <a:endParaRPr lang="ar-E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الهمزة</a:t>
                      </a:r>
                      <a:r>
                        <a:rPr lang="ar-EG" sz="2800" baseline="0" dirty="0"/>
                        <a:t> في آخر الكلمة على السطر</a:t>
                      </a:r>
                      <a:endParaRPr lang="ar-EG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188"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</a:t>
                      </a:r>
                    </a:p>
                    <a:p>
                      <a:pPr rtl="1"/>
                      <a:r>
                        <a:rPr lang="ar-EG" dirty="0"/>
                        <a:t>...........................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</a:t>
                      </a:r>
                    </a:p>
                    <a:p>
                      <a:pPr rtl="1"/>
                      <a:r>
                        <a:rPr lang="ar-EG" dirty="0"/>
                        <a:t>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</a:t>
                      </a:r>
                    </a:p>
                    <a:p>
                      <a:pPr rtl="1"/>
                      <a:r>
                        <a:rPr lang="ar-EG" dirty="0"/>
                        <a:t>..........................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</a:t>
                      </a:r>
                    </a:p>
                    <a:p>
                      <a:pPr rtl="1"/>
                      <a:r>
                        <a:rPr lang="ar-EG" dirty="0"/>
                        <a:t>..........................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10790" y="4057729"/>
            <a:ext cx="88357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المبدأ</a:t>
            </a:r>
            <a:endParaRPr lang="ar-EG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088347" y="4459924"/>
            <a:ext cx="928460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يتباطأ</a:t>
            </a:r>
            <a:endParaRPr lang="ar-EG" dirty="0"/>
          </a:p>
        </p:txBody>
      </p:sp>
      <p:sp>
        <p:nvSpPr>
          <p:cNvPr id="9" name="TextBox 8"/>
          <p:cNvSpPr txBox="1"/>
          <p:nvPr/>
        </p:nvSpPr>
        <p:spPr>
          <a:xfrm>
            <a:off x="5174727" y="4057729"/>
            <a:ext cx="87556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يجرؤ</a:t>
            </a:r>
            <a:endParaRPr lang="ar-EG" dirty="0"/>
          </a:p>
        </p:txBody>
      </p:sp>
      <p:sp>
        <p:nvSpPr>
          <p:cNvPr id="10" name="TextBox 9"/>
          <p:cNvSpPr txBox="1"/>
          <p:nvPr/>
        </p:nvSpPr>
        <p:spPr>
          <a:xfrm>
            <a:off x="3232541" y="4059136"/>
            <a:ext cx="95731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يلتجئ</a:t>
            </a:r>
            <a:endParaRPr lang="ar-EG" dirty="0"/>
          </a:p>
        </p:txBody>
      </p:sp>
      <p:sp>
        <p:nvSpPr>
          <p:cNvPr id="11" name="TextBox 10"/>
          <p:cNvSpPr txBox="1"/>
          <p:nvPr/>
        </p:nvSpPr>
        <p:spPr>
          <a:xfrm>
            <a:off x="1266321" y="4057728"/>
            <a:ext cx="95731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أجواء</a:t>
            </a:r>
            <a:endParaRPr lang="ar-EG" dirty="0"/>
          </a:p>
        </p:txBody>
      </p:sp>
      <p:sp>
        <p:nvSpPr>
          <p:cNvPr id="12" name="TextBox 11"/>
          <p:cNvSpPr txBox="1"/>
          <p:nvPr/>
        </p:nvSpPr>
        <p:spPr>
          <a:xfrm>
            <a:off x="1379834" y="4459923"/>
            <a:ext cx="792205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إلقاء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8590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mohandes\Desktop\خلفيات بوربوينت\0f9e49d772e45560fb2fe4ae90eeb67a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7557"/>
            <a:ext cx="4574620" cy="12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8872" y="2099046"/>
            <a:ext cx="7344816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أين تكتب الهمزة المتطرفة إذا كان الحرف قبلها مفتوحاً؟ </a:t>
            </a:r>
          </a:p>
          <a:p>
            <a:r>
              <a:rPr lang="ar-EG" sz="2800" b="1" dirty="0"/>
              <a:t> (..........................)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أين تكتب الهمزة المتطرفة إذا كان الحرف قبلها مضموماً؟  (...........................)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أين تكتب الهمزة المتطرفة إذا كان الحرف قبلها مكسوراً؟  (.........................)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أين تكتب الهمزة المتطرفة إذا كان الحرف قبلها ساكناً؟ </a:t>
            </a:r>
          </a:p>
          <a:p>
            <a:r>
              <a:rPr lang="ar-EG" sz="2800" b="1" dirty="0"/>
              <a:t> (..........................)</a:t>
            </a:r>
          </a:p>
        </p:txBody>
      </p:sp>
      <p:sp>
        <p:nvSpPr>
          <p:cNvPr id="5" name="TextBox 4"/>
          <p:cNvSpPr txBox="1"/>
          <p:nvPr/>
        </p:nvSpPr>
        <p:spPr>
          <a:xfrm rot="21536254">
            <a:off x="5983228" y="3302428"/>
            <a:ext cx="149271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dirty="0">
                <a:solidFill>
                  <a:srgbClr val="FF0000"/>
                </a:solidFill>
              </a:rPr>
              <a:t>على الواو</a:t>
            </a:r>
          </a:p>
        </p:txBody>
      </p:sp>
      <p:sp>
        <p:nvSpPr>
          <p:cNvPr id="8" name="TextBox 7"/>
          <p:cNvSpPr txBox="1"/>
          <p:nvPr/>
        </p:nvSpPr>
        <p:spPr>
          <a:xfrm rot="21536254">
            <a:off x="5927925" y="2474873"/>
            <a:ext cx="1558440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dirty="0">
                <a:solidFill>
                  <a:srgbClr val="FF0000"/>
                </a:solidFill>
              </a:rPr>
              <a:t>على الألف</a:t>
            </a:r>
          </a:p>
        </p:txBody>
      </p:sp>
      <p:sp>
        <p:nvSpPr>
          <p:cNvPr id="9" name="TextBox 8"/>
          <p:cNvSpPr txBox="1"/>
          <p:nvPr/>
        </p:nvSpPr>
        <p:spPr>
          <a:xfrm rot="21536254">
            <a:off x="5885640" y="4234291"/>
            <a:ext cx="1545616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dirty="0">
                <a:solidFill>
                  <a:srgbClr val="FF0000"/>
                </a:solidFill>
              </a:rPr>
              <a:t>على الباء </a:t>
            </a:r>
          </a:p>
        </p:txBody>
      </p:sp>
      <p:sp>
        <p:nvSpPr>
          <p:cNvPr id="10" name="TextBox 9"/>
          <p:cNvSpPr txBox="1"/>
          <p:nvPr/>
        </p:nvSpPr>
        <p:spPr>
          <a:xfrm rot="21536254">
            <a:off x="5895062" y="4987013"/>
            <a:ext cx="1669048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dirty="0">
                <a:solidFill>
                  <a:srgbClr val="FF0000"/>
                </a:solidFill>
              </a:rPr>
              <a:t>على السطر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2391065" y="814018"/>
            <a:ext cx="4168129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2800" b="1" dirty="0">
                <a:ln w="11430"/>
                <a:solidFill>
                  <a:srgbClr val="0070C0"/>
                </a:solidFill>
              </a:rPr>
              <a:t>أجيب عن الأسئلة لأكتشف القاعدة </a:t>
            </a:r>
          </a:p>
        </p:txBody>
      </p:sp>
    </p:spTree>
    <p:extLst>
      <p:ext uri="{BB962C8B-B14F-4D97-AF65-F5344CB8AC3E}">
        <p14:creationId xmlns:p14="http://schemas.microsoft.com/office/powerpoint/2010/main" val="363087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5724128" y="620688"/>
            <a:ext cx="2664296" cy="1008112"/>
          </a:xfrm>
          <a:prstGeom prst="wav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rgbClr val="002060"/>
                </a:solidFill>
              </a:rPr>
              <a:t>أستنتج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7488832" cy="35086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3600" b="1" dirty="0">
                <a:solidFill>
                  <a:srgbClr val="002060"/>
                </a:solidFill>
              </a:rPr>
              <a:t>تكتب الهمزة المتطرفة (في آخر الكلمة) على: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الألف إذا كان الحرف قبلها مفتوحاً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الواو إذا كان الحرف قبلها مضموماً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الياء إذا كان الحرف قبلها مكسوراً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السطر إذا كان الحرف قبلها ساكناً </a:t>
            </a:r>
          </a:p>
        </p:txBody>
      </p:sp>
    </p:spTree>
    <p:extLst>
      <p:ext uri="{BB962C8B-B14F-4D97-AF65-F5344CB8AC3E}">
        <p14:creationId xmlns:p14="http://schemas.microsoft.com/office/powerpoint/2010/main" val="162486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5748798" y="908720"/>
            <a:ext cx="2042900" cy="1089920"/>
          </a:xfrm>
          <a:prstGeom prst="wedgeEllipseCallout">
            <a:avLst>
              <a:gd name="adj1" fmla="val -33820"/>
              <a:gd name="adj2" fmla="val 6879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400" dirty="0"/>
              <a:t>أنتبه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131840" y="1909925"/>
            <a:ext cx="2376264" cy="854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/>
              <a:t>يخط</a:t>
            </a:r>
            <a:r>
              <a:rPr lang="ar-EG" sz="2800" b="1" dirty="0">
                <a:solidFill>
                  <a:srgbClr val="FF0000"/>
                </a:solidFill>
              </a:rPr>
              <a:t>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16497" y="2853289"/>
            <a:ext cx="2376264" cy="854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 err="1"/>
              <a:t>يخط</a:t>
            </a:r>
            <a:r>
              <a:rPr lang="ar-EG" sz="2800" b="1" dirty="0" err="1">
                <a:solidFill>
                  <a:srgbClr val="FF0000"/>
                </a:solidFill>
              </a:rPr>
              <a:t>يء</a:t>
            </a:r>
            <a:endParaRPr lang="ar-EG" sz="28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24797" y="1844879"/>
            <a:ext cx="1551751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6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r>
              <a:rPr lang="ar-EG" sz="4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2641" y="2704713"/>
            <a:ext cx="93603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x</a:t>
            </a:r>
            <a:endParaRPr lang="ar-EG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8245" y="4130443"/>
            <a:ext cx="71287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/>
              <a:t>يعد المد بالألف والواو والياء من السواكن وتكتب الهمزة </a:t>
            </a:r>
          </a:p>
          <a:p>
            <a:pPr algn="ctr"/>
            <a:r>
              <a:rPr lang="ar-EG" sz="3200" b="1" dirty="0"/>
              <a:t>المتطرفة بعده على السطر: جاء – لجوء - مجيء</a:t>
            </a:r>
          </a:p>
        </p:txBody>
      </p:sp>
    </p:spTree>
    <p:extLst>
      <p:ext uri="{BB962C8B-B14F-4D97-AF65-F5344CB8AC3E}">
        <p14:creationId xmlns:p14="http://schemas.microsoft.com/office/powerpoint/2010/main" val="351804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6588224" y="501517"/>
            <a:ext cx="1650304" cy="1199291"/>
          </a:xfrm>
          <a:prstGeom prst="wav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أطبق</a:t>
            </a:r>
            <a:endParaRPr lang="ar-EG" sz="2400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916832"/>
            <a:ext cx="6084168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solidFill>
                  <a:srgbClr val="002060"/>
                </a:solidFill>
              </a:rPr>
              <a:t>1- أقرأ الكلمات الآتية، مع التركيز على نطق الحرف الذي يسبق الهمزة: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67326"/>
              </p:ext>
            </p:extLst>
          </p:nvPr>
        </p:nvGraphicFramePr>
        <p:xfrm>
          <a:off x="2066526" y="3356992"/>
          <a:ext cx="5334475" cy="1477626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1066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شاطئ</a:t>
                      </a:r>
                      <a:endParaRPr lang="ar-EG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سماء</a:t>
                      </a:r>
                      <a:endParaRPr lang="ar-EG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هدوء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سبأ</a:t>
                      </a:r>
                      <a:endParaRPr lang="ar-EG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/>
                        <a:t>مفاجئ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538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ماء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امرؤ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ملء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لؤلؤ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مساء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39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08250"/>
              </p:ext>
            </p:extLst>
          </p:nvPr>
        </p:nvGraphicFramePr>
        <p:xfrm>
          <a:off x="2411760" y="3212976"/>
          <a:ext cx="4830415" cy="2016224"/>
        </p:xfrm>
        <a:graphic>
          <a:graphicData uri="http://schemas.openxmlformats.org/drawingml/2006/table">
            <a:tbl>
              <a:tblPr rtl="1" firstRow="1" bandRow="1">
                <a:tableStyleId>{9D7B26C5-4107-4FEC-AEDC-1716B250A1EF}</a:tableStyleId>
              </a:tblPr>
              <a:tblGrid>
                <a:gridCol w="96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بؤبؤ</a:t>
                      </a:r>
                      <a:endParaRPr lang="ar-E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مبدأ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لجوء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دفء</a:t>
                      </a:r>
                      <a:endParaRPr lang="ar-E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ظامئ</a:t>
                      </a:r>
                      <a:endParaRPr lang="ar-EG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جرئ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هانئ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ضوء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غذاء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b="1" dirty="0">
                          <a:solidFill>
                            <a:srgbClr val="FF0000"/>
                          </a:solidFill>
                        </a:rPr>
                        <a:t>صدأ</a:t>
                      </a:r>
                      <a:endParaRPr lang="ar-EG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Wave 3"/>
          <p:cNvSpPr/>
          <p:nvPr/>
        </p:nvSpPr>
        <p:spPr>
          <a:xfrm>
            <a:off x="6588224" y="501517"/>
            <a:ext cx="1650304" cy="1199291"/>
          </a:xfrm>
          <a:prstGeom prst="wav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6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أطبق</a:t>
            </a:r>
            <a:endParaRPr lang="ar-EG" sz="2400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1691680" y="1916832"/>
            <a:ext cx="6084168" cy="954107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EG" sz="2800" b="1" spc="50" dirty="0">
                <a:ln w="11430"/>
                <a:solidFill>
                  <a:srgbClr val="002060"/>
                </a:solidFill>
              </a:rPr>
              <a:t>1- أقرأ الكلمات الآتية، مع التركيز على نطق الحرف الذي يسبق الهمزة:</a:t>
            </a:r>
          </a:p>
        </p:txBody>
      </p:sp>
    </p:spTree>
    <p:extLst>
      <p:ext uri="{BB962C8B-B14F-4D97-AF65-F5344CB8AC3E}">
        <p14:creationId xmlns:p14="http://schemas.microsoft.com/office/powerpoint/2010/main" val="33392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491880" y="491970"/>
            <a:ext cx="4934339" cy="689407"/>
          </a:xfrm>
          <a:prstGeom prst="round2Diag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dirty="0"/>
              <a:t> 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8425" y="556656"/>
            <a:ext cx="6730957" cy="52322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ar-EG" sz="2800" b="1" dirty="0">
                <a:ln/>
                <a:solidFill>
                  <a:schemeClr val="accent4"/>
                </a:solidFill>
              </a:rPr>
              <a:t>2- أصنف الكلمات السابقة إلى ما يأتي: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40" y="1484784"/>
            <a:ext cx="8531157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كلمات سبقت همزاتها بالكسر:........................................................................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كلمات سبقت همزاتها بالضم:.........................................................................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كلمات سبقت همزاتها بالفتح:.........................................................................</a:t>
            </a:r>
          </a:p>
          <a:p>
            <a:pPr marL="285750" indent="-285750">
              <a:buFont typeface="Arial" pitchFamily="34" charset="0"/>
              <a:buChar char="•"/>
            </a:pPr>
            <a:endParaRPr lang="ar-EG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ar-EG" sz="2800" b="1" dirty="0"/>
              <a:t>كلمات سبقت همزاتها بحرف ساكن:....................................................................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1844824"/>
            <a:ext cx="70567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شاطئ – مفاجئ- ظامئ- جرئ- هانئ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6233" y="3047122"/>
            <a:ext cx="70567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بؤبؤ– امرؤ- لؤلؤ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392305"/>
            <a:ext cx="70567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سبأ – مبدأ – صدأ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5594603"/>
            <a:ext cx="734481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سماء- هدوء– لجوء-دفء-ماء-ملء-مساء-ضوء-غذاء</a:t>
            </a:r>
          </a:p>
        </p:txBody>
      </p:sp>
    </p:spTree>
    <p:extLst>
      <p:ext uri="{BB962C8B-B14F-4D97-AF65-F5344CB8AC3E}">
        <p14:creationId xmlns:p14="http://schemas.microsoft.com/office/powerpoint/2010/main" val="47456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420888"/>
            <a:ext cx="752791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>
                <a:solidFill>
                  <a:schemeClr val="accent3">
                    <a:lumMod val="50000"/>
                  </a:schemeClr>
                </a:solidFill>
              </a:rPr>
              <a:t>3- أكتب أضداد الكلمات الملونة في الجدول الآتي بحيث تحوي همزة متطرفة، ثم أضعها في جمل مفيدة، وأراعي سلامة المكتوب من الأخطاء:</a:t>
            </a:r>
          </a:p>
        </p:txBody>
      </p:sp>
    </p:spTree>
    <p:extLst>
      <p:ext uri="{BB962C8B-B14F-4D97-AF65-F5344CB8AC3E}">
        <p14:creationId xmlns:p14="http://schemas.microsoft.com/office/powerpoint/2010/main" val="6950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732059"/>
              </p:ext>
            </p:extLst>
          </p:nvPr>
        </p:nvGraphicFramePr>
        <p:xfrm>
          <a:off x="2051720" y="980728"/>
          <a:ext cx="5328592" cy="4336256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744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الكلمة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ضدها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عمَّت </a:t>
                      </a:r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الضوضاء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سارت السيارة </a:t>
                      </a:r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بسرعة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يحيا المؤمن في </a:t>
                      </a:r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سعادة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انتهى</a:t>
                      </a:r>
                      <a:r>
                        <a:rPr lang="ar-EG" sz="2400" b="1" dirty="0"/>
                        <a:t> العامل من عمله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تظهر</a:t>
                      </a:r>
                      <a:r>
                        <a:rPr lang="ar-EG" sz="2400" b="1" dirty="0"/>
                        <a:t> الحشرات من جحورها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752">
                <a:tc>
                  <a:txBody>
                    <a:bodyPr/>
                    <a:lstStyle/>
                    <a:p>
                      <a:pPr algn="ctr" rtl="1"/>
                      <a:r>
                        <a:rPr lang="ar-EG" sz="2400" b="1" dirty="0"/>
                        <a:t>الأمانة من </a:t>
                      </a:r>
                      <a:r>
                        <a:rPr lang="ar-EG" sz="2400" b="1" dirty="0">
                          <a:solidFill>
                            <a:srgbClr val="FF0000"/>
                          </a:solidFill>
                        </a:rPr>
                        <a:t>محاسن</a:t>
                      </a:r>
                      <a:r>
                        <a:rPr lang="ar-EG" sz="2400" b="1" dirty="0"/>
                        <a:t> الاخلاق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dirty="0"/>
                        <a:t>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55776" y="1412776"/>
            <a:ext cx="1103187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الهدوء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73596" y="1979696"/>
            <a:ext cx="867546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ببطء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9701" y="2616304"/>
            <a:ext cx="848309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شقاء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56913" y="3200196"/>
            <a:ext cx="548548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بدأ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55765" y="3938840"/>
            <a:ext cx="1037465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تختبئ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69204" y="4539617"/>
            <a:ext cx="1210588" cy="646331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600" dirty="0">
                <a:solidFill>
                  <a:srgbClr val="0070C0"/>
                </a:solidFill>
              </a:rPr>
              <a:t>مساوئ</a:t>
            </a:r>
          </a:p>
        </p:txBody>
      </p:sp>
    </p:spTree>
    <p:extLst>
      <p:ext uri="{BB962C8B-B14F-4D97-AF65-F5344CB8AC3E}">
        <p14:creationId xmlns:p14="http://schemas.microsoft.com/office/powerpoint/2010/main" val="24358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057737"/>
              </p:ext>
            </p:extLst>
          </p:nvPr>
        </p:nvGraphicFramePr>
        <p:xfrm>
          <a:off x="1907704" y="1196752"/>
          <a:ext cx="4968552" cy="4464500"/>
        </p:xfrm>
        <a:graphic>
          <a:graphicData uri="http://schemas.openxmlformats.org/drawingml/2006/table">
            <a:tbl>
              <a:tblPr rtl="1" firstRow="1" bandRow="1">
                <a:tableStyleId>{3B4B98B0-60AC-42C2-AFA5-B58CD77FA1E5}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0992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/>
                        <a:t>الجمل المفيدة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918">
                <a:tc>
                  <a:txBody>
                    <a:bodyPr/>
                    <a:lstStyle/>
                    <a:p>
                      <a:pPr algn="ctr" rtl="1"/>
                      <a:r>
                        <a:rPr lang="ar-EG" dirty="0"/>
                        <a:t>......................................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58597" y="1732884"/>
            <a:ext cx="2859515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عمَّ الهدوء المكان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6784" y="2379214"/>
            <a:ext cx="3243139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تتحرك السلحفاة ببطء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8098" y="3114795"/>
            <a:ext cx="3221825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حياة المنافق في شقاء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76813" y="3732391"/>
            <a:ext cx="4126082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بدأ المعلم في شرح الدرس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79385" y="4336350"/>
            <a:ext cx="4320938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تختبئ الزواحف في جحورها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10778" y="4955643"/>
            <a:ext cx="3992117" cy="58477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dirty="0">
                <a:solidFill>
                  <a:srgbClr val="0070C0"/>
                </a:solidFill>
              </a:rPr>
              <a:t>الكذب من مساوئ الأخلاق</a:t>
            </a:r>
          </a:p>
        </p:txBody>
      </p:sp>
    </p:spTree>
    <p:extLst>
      <p:ext uri="{BB962C8B-B14F-4D97-AF65-F5344CB8AC3E}">
        <p14:creationId xmlns:p14="http://schemas.microsoft.com/office/powerpoint/2010/main" val="119624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86359" l="2000" r="99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704856" cy="5943600"/>
          </a:xfrm>
          <a:prstGeom prst="rect">
            <a:avLst/>
          </a:prstGeom>
        </p:spPr>
      </p:pic>
      <p:sp>
        <p:nvSpPr>
          <p:cNvPr id="4" name="TextBox 5"/>
          <p:cNvSpPr txBox="1"/>
          <p:nvPr/>
        </p:nvSpPr>
        <p:spPr>
          <a:xfrm>
            <a:off x="899592" y="2708920"/>
            <a:ext cx="7272808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الظاهرة الإملائية</a:t>
            </a:r>
          </a:p>
          <a:p>
            <a:pPr algn="ctr"/>
            <a:r>
              <a:rPr lang="ar-EG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الدرس الثاني: الهمزة المتطرفة</a:t>
            </a:r>
          </a:p>
        </p:txBody>
      </p:sp>
    </p:spTree>
    <p:extLst>
      <p:ext uri="{BB962C8B-B14F-4D97-AF65-F5344CB8AC3E}">
        <p14:creationId xmlns:p14="http://schemas.microsoft.com/office/powerpoint/2010/main" val="315126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lmohandes\Desktop\خلفيات بوربوينت\b6aaeb081dce738cd7b0e8103534f29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9EAFE"/>
              </a:clrFrom>
              <a:clrTo>
                <a:srgbClr val="E9EA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5639">
            <a:off x="2180556" y="592576"/>
            <a:ext cx="5100731" cy="542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 rot="21209646">
            <a:off x="3006690" y="2006351"/>
            <a:ext cx="302433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800" b="1" dirty="0"/>
              <a:t>أكتب في دفتري ما يملي علي معلمي </a:t>
            </a:r>
          </a:p>
        </p:txBody>
      </p:sp>
    </p:spTree>
    <p:extLst>
      <p:ext uri="{BB962C8B-B14F-4D97-AF65-F5344CB8AC3E}">
        <p14:creationId xmlns:p14="http://schemas.microsoft.com/office/powerpoint/2010/main" val="13868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548257"/>
            <a:ext cx="207339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11560" y="2692273"/>
            <a:ext cx="6350105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TextBox 5"/>
          <p:cNvSpPr txBox="1"/>
          <p:nvPr/>
        </p:nvSpPr>
        <p:spPr>
          <a:xfrm>
            <a:off x="611561" y="2837740"/>
            <a:ext cx="631728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002060"/>
                </a:solidFill>
              </a:rPr>
              <a:t>أرجع إلى كتاب الإملاء والخط في بوابة عين؛ لأتمكن من دروس الظاهرة الإملائية </a:t>
            </a:r>
          </a:p>
        </p:txBody>
      </p:sp>
    </p:spTree>
    <p:extLst>
      <p:ext uri="{BB962C8B-B14F-4D97-AF65-F5344CB8AC3E}">
        <p14:creationId xmlns:p14="http://schemas.microsoft.com/office/powerpoint/2010/main" val="4910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420888"/>
            <a:ext cx="7056784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rgbClr val="C00000"/>
                </a:solidFill>
              </a:rPr>
              <a:t>الهدف:</a:t>
            </a:r>
          </a:p>
          <a:p>
            <a:pPr algn="ctr">
              <a:lnSpc>
                <a:spcPct val="150000"/>
              </a:lnSpc>
            </a:pPr>
            <a:r>
              <a:rPr lang="ar-EG" sz="3600" b="1" dirty="0"/>
              <a:t> رسم الكلمات التي تنتهي بهمزة رسماً صحيحاً</a:t>
            </a:r>
          </a:p>
        </p:txBody>
      </p:sp>
    </p:spTree>
    <p:extLst>
      <p:ext uri="{BB962C8B-B14F-4D97-AF65-F5344CB8AC3E}">
        <p14:creationId xmlns:p14="http://schemas.microsoft.com/office/powerpoint/2010/main" val="365217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1" y="986822"/>
            <a:ext cx="752253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ar-EG" sz="3200" b="1" dirty="0"/>
              <a:t>تعرفت في الفصل الدراسي الأول نوعين من الهمزات هما:....................  و......................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EG" sz="32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ar-EG" sz="3200" b="1" dirty="0"/>
              <a:t>يقع هذا النوع من الهمزات في </a:t>
            </a:r>
          </a:p>
          <a:p>
            <a:pPr algn="ctr"/>
            <a:r>
              <a:rPr lang="ar-EG" sz="3200" b="1" dirty="0"/>
              <a:t>(أول الكلمة – وسط الكلمة – آخر الكلمة)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ar-EG" sz="32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ar-EG" sz="3200" b="1" dirty="0"/>
              <a:t>أحدد همزتي الوصل والقطع وأميز بينهما في النطق في الكلمات الآتية: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ar-EG" sz="3200" b="1" dirty="0"/>
              <a:t>اكتشف، أحسن، اندفاع، إلى، أشار، إيمان، استغفار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5781" y="1374205"/>
            <a:ext cx="1978427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همزة الوصل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1426893"/>
            <a:ext cx="1819730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همزة القطع 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2120" y="2924943"/>
            <a:ext cx="17281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2362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266792" y="811492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اكتشف</a:t>
            </a:r>
            <a:endParaRPr lang="ar-EG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71801" y="3645024"/>
            <a:ext cx="2335291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وصل</a:t>
            </a:r>
            <a:endParaRPr lang="ar-EG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431334" y="2281064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قطع</a:t>
            </a:r>
            <a:endParaRPr lang="ar-EG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170991" y="863283"/>
            <a:ext cx="2436102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وصل</a:t>
            </a:r>
            <a:endParaRPr lang="ar-EG" sz="2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266792" y="2281064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أحسن</a:t>
            </a:r>
            <a:endParaRPr lang="ar-EG" sz="24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200531" y="3645024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اندفاع</a:t>
            </a:r>
            <a:endParaRPr lang="ar-EG" sz="2400" b="1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6173351" y="5008984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إلى</a:t>
            </a:r>
            <a:endParaRPr lang="ar-EG" sz="2400" b="1" dirty="0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479709" y="5008984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قطع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2841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6300192" y="764704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أشار</a:t>
            </a:r>
            <a:endParaRPr lang="ar-EG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619672" y="4427646"/>
            <a:ext cx="2321903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وصل</a:t>
            </a:r>
            <a:endParaRPr lang="ar-EG" sz="2400" b="1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835696" y="2665444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قطع</a:t>
            </a:r>
            <a:endParaRPr lang="ar-EG" sz="2400" b="1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1772511" y="764704"/>
            <a:ext cx="2016224" cy="8640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همزة قطع</a:t>
            </a:r>
            <a:endParaRPr lang="ar-EG" sz="2400" b="1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6270781" y="2556249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إيمان</a:t>
            </a:r>
            <a:endParaRPr lang="ar-EG" sz="2400" b="1" dirty="0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262533" y="4458275"/>
            <a:ext cx="20162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/>
              <a:t>استغفار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76012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2348880"/>
            <a:ext cx="8098875" cy="304698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Low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يحرص الإسلام على نشر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أجواء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الطمأنينة في أنحاء المجتمع، فيحث المسلم على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إلقاء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السلام على كل من يلقاه عرفه أو لم يعرفه حيث إن من مقاصد تحية الإسلام المباركة التأمين والمسالمة، وعندما يعرف المسلم ذلك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المبدأ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فإنه لا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يتباطأ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في تنفيذ توجيهات دينه، ولا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يجرؤ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على مخالفتها، فهو يؤمن بالله رباً ومشرِّعاً لا </a:t>
            </a:r>
            <a:r>
              <a:rPr lang="ar-EG" sz="3200" b="1" dirty="0">
                <a:ln w="11430"/>
                <a:solidFill>
                  <a:srgbClr val="0070C0"/>
                </a:solidFill>
              </a:rPr>
              <a:t>يلتجئ</a:t>
            </a:r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لغيره ولا يرجو سواه.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4815FB5-4626-4DA4-89D4-018BFB189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641" b="94015" l="3000" r="4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275" r="52973"/>
          <a:stretch/>
        </p:blipFill>
        <p:spPr>
          <a:xfrm>
            <a:off x="3563888" y="556753"/>
            <a:ext cx="4692849" cy="1506525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 rot="21322915">
            <a:off x="3426036" y="802867"/>
            <a:ext cx="496855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600" b="1" dirty="0"/>
              <a:t>أقرأ الفقرة الآتية:</a:t>
            </a:r>
          </a:p>
        </p:txBody>
      </p:sp>
    </p:spTree>
    <p:extLst>
      <p:ext uri="{BB962C8B-B14F-4D97-AF65-F5344CB8AC3E}">
        <p14:creationId xmlns:p14="http://schemas.microsoft.com/office/powerpoint/2010/main" val="16627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5">
            <a:extLst>
              <a:ext uri="{FF2B5EF4-FFF2-40B4-BE49-F238E27FC236}">
                <a16:creationId xmlns:a16="http://schemas.microsoft.com/office/drawing/2014/main" id="{A2DCF21E-0CBA-4E1D-906D-7BC6A0003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62" b="94154" l="9658" r="94567">
                        <a14:foregroundMark x1="79879" y1="75385" x2="79879" y2="75385"/>
                        <a14:foregroundMark x1="83702" y1="88615" x2="83702" y2="88615"/>
                        <a14:foregroundMark x1="45272" y1="81538" x2="45272" y2="81538"/>
                        <a14:foregroundMark x1="17907" y1="65846" x2="17907" y2="65846"/>
                        <a14:foregroundMark x1="85915" y1="21231" x2="85915" y2="21231"/>
                        <a14:foregroundMark x1="56539" y1="5538" x2="56539" y2="5538"/>
                        <a14:foregroundMark x1="23944" y1="9538" x2="23944" y2="9538"/>
                        <a14:foregroundMark x1="83300" y1="78769" x2="71429" y2="78462"/>
                        <a14:backgroundMark x1="70221" y1="17231" x2="38632" y2="630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7664" y="1412776"/>
            <a:ext cx="5297251" cy="316560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2327540" y="2060848"/>
            <a:ext cx="336983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EG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أحلل وأفهم </a:t>
            </a:r>
          </a:p>
        </p:txBody>
      </p:sp>
    </p:spTree>
    <p:extLst>
      <p:ext uri="{BB962C8B-B14F-4D97-AF65-F5344CB8AC3E}">
        <p14:creationId xmlns:p14="http://schemas.microsoft.com/office/powerpoint/2010/main" val="75649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78439" y="567999"/>
            <a:ext cx="51125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1- أجيب عن الأسئلة الآتية: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723" y="1304679"/>
            <a:ext cx="7840185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>
                <a:solidFill>
                  <a:srgbClr val="0070C0"/>
                </a:solidFill>
              </a:rPr>
              <a:t>ما موقع الهمزة في الكلمات الملونة؟  (................................)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ar-EG" sz="2400" b="1" dirty="0">
                <a:solidFill>
                  <a:srgbClr val="0070C0"/>
                </a:solidFill>
              </a:rPr>
              <a:t>كيف كتبت؟ ما حركة الحرف الذي قبلها؟ </a:t>
            </a:r>
          </a:p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0070C0"/>
                </a:solidFill>
              </a:rPr>
              <a:t>كتبت على الألف مثل (المبدأ) وحركة الحرف الذي قبلها.............</a:t>
            </a:r>
          </a:p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0070C0"/>
                </a:solidFill>
              </a:rPr>
              <a:t>وكتبت على الياء مثل (...................) وحركة الحرف الذي قبلها.................</a:t>
            </a:r>
          </a:p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0070C0"/>
                </a:solidFill>
              </a:rPr>
              <a:t>وكتبت على الواو مثل (................) وحركة الحرف الذي قبلها..................</a:t>
            </a:r>
          </a:p>
          <a:p>
            <a:pPr>
              <a:lnSpc>
                <a:spcPct val="150000"/>
              </a:lnSpc>
            </a:pPr>
            <a:r>
              <a:rPr lang="ar-EG" sz="2400" b="1" dirty="0">
                <a:solidFill>
                  <a:srgbClr val="0070C0"/>
                </a:solidFill>
              </a:rPr>
              <a:t>وكتبت على................ مثل (أجواء) وحركة الحرف الذي قبلها.................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713" y="1290253"/>
            <a:ext cx="1606530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آخر الكلام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50383" y="2485056"/>
            <a:ext cx="1000595" cy="584775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الفتحة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254" y="2962369"/>
            <a:ext cx="859530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يلتجئ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89733" y="3582225"/>
            <a:ext cx="974947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الكسرة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1254" y="4032247"/>
            <a:ext cx="787395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يجرؤ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3946" y="4665172"/>
            <a:ext cx="923651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الضمة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45360" y="5184629"/>
            <a:ext cx="909223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السطر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5660" y="5722275"/>
            <a:ext cx="811440" cy="523220"/>
          </a:xfrm>
          <a:prstGeom prst="rect">
            <a:avLst/>
          </a:prstGeom>
          <a:noFill/>
        </p:spPr>
        <p:txBody>
          <a:bodyPr wrap="non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ساكن</a:t>
            </a:r>
          </a:p>
        </p:txBody>
      </p:sp>
    </p:spTree>
    <p:extLst>
      <p:ext uri="{BB962C8B-B14F-4D97-AF65-F5344CB8AC3E}">
        <p14:creationId xmlns:p14="http://schemas.microsoft.com/office/powerpoint/2010/main" val="30875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623</Words>
  <Application>Microsoft Office PowerPoint</Application>
  <PresentationFormat>عرض على الشاشة (4:3)</PresentationFormat>
  <Paragraphs>163</Paragraphs>
  <Slides>21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elmohandes</dc:creator>
  <cp:lastModifiedBy>Eman Adel</cp:lastModifiedBy>
  <cp:revision>70</cp:revision>
  <dcterms:created xsi:type="dcterms:W3CDTF">2019-05-06T10:12:12Z</dcterms:created>
  <dcterms:modified xsi:type="dcterms:W3CDTF">2020-11-28T14:35:22Z</dcterms:modified>
</cp:coreProperties>
</file>