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4" r:id="rId2"/>
    <p:sldId id="325" r:id="rId3"/>
    <p:sldId id="318" r:id="rId4"/>
    <p:sldId id="319" r:id="rId5"/>
    <p:sldId id="322" r:id="rId6"/>
    <p:sldId id="326" r:id="rId7"/>
    <p:sldId id="327" r:id="rId8"/>
    <p:sldId id="328" r:id="rId9"/>
    <p:sldId id="329" r:id="rId10"/>
    <p:sldId id="335" r:id="rId11"/>
    <p:sldId id="336" r:id="rId12"/>
    <p:sldId id="332" r:id="rId13"/>
    <p:sldId id="330" r:id="rId14"/>
    <p:sldId id="331" r:id="rId15"/>
    <p:sldId id="334" r:id="rId16"/>
    <p:sldId id="337" r:id="rId17"/>
  </p:sldIdLst>
  <p:sldSz cx="9144000" cy="6858000" type="screen4x3"/>
  <p:notesSz cx="6858000" cy="9144000"/>
  <p:custDataLst>
    <p:tags r:id="rId18"/>
  </p:custDataLst>
  <p:defaultTextStyle>
    <a:defPPr>
      <a:defRPr lang="ar-E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E1FF"/>
    <a:srgbClr val="CC00CC"/>
    <a:srgbClr val="800000"/>
    <a:srgbClr val="000000"/>
    <a:srgbClr val="00FF00"/>
    <a:srgbClr val="FFFF00"/>
    <a:srgbClr val="FF9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نمط ذو سمات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63" autoAdjust="0"/>
    <p:restoredTop sz="94660"/>
  </p:normalViewPr>
  <p:slideViewPr>
    <p:cSldViewPr>
      <p:cViewPr varScale="1">
        <p:scale>
          <a:sx n="66" d="100"/>
          <a:sy n="66" d="100"/>
        </p:scale>
        <p:origin x="4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F8121141-FE87-45E2-A6D8-E7343AB39E3C}" type="datetimeFigureOut">
              <a:rPr lang="ar-EG"/>
              <a:pPr>
                <a:defRPr/>
              </a:pPr>
              <a:t>13/04/1442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A5826B53-B705-49B4-A0DD-6AD4C5715860}" type="slidenum">
              <a:rPr lang="ar-EG"/>
              <a:pPr>
                <a:defRPr/>
              </a:pPr>
              <a:t>‹#›</a:t>
            </a:fld>
            <a:endParaRPr lang="ar-EG"/>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76368E02-22CC-44B5-BDE2-E334D9FFFC20}" type="datetimeFigureOut">
              <a:rPr lang="ar-EG"/>
              <a:pPr>
                <a:defRPr/>
              </a:pPr>
              <a:t>13/04/1442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53BE9BEE-59D5-48A7-A1AB-3CE5816BED54}" type="slidenum">
              <a:rPr lang="ar-EG"/>
              <a:pPr>
                <a:defRPr/>
              </a:pPr>
              <a:t>‹#›</a:t>
            </a:fld>
            <a:endParaRPr lang="ar-EG"/>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3F58A248-8DF2-48B3-A0FB-88B037A15950}" type="datetimeFigureOut">
              <a:rPr lang="ar-EG"/>
              <a:pPr>
                <a:defRPr/>
              </a:pPr>
              <a:t>13/04/1442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C541FCFD-E733-453E-86D2-6DD10692D68A}" type="slidenum">
              <a:rPr lang="ar-EG"/>
              <a:pPr>
                <a:defRPr/>
              </a:pPr>
              <a:t>‹#›</a:t>
            </a:fld>
            <a:endParaRPr lang="ar-EG"/>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5CB47F44-EFFA-4350-B4D7-609D9295991A}" type="datetimeFigureOut">
              <a:rPr lang="ar-EG"/>
              <a:pPr>
                <a:defRPr/>
              </a:pPr>
              <a:t>13/04/1442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18B3E048-FE0C-4187-82E2-7CC1D8BC4042}" type="slidenum">
              <a:rPr lang="ar-EG"/>
              <a:pPr>
                <a:defRPr/>
              </a:pPr>
              <a:t>‹#›</a:t>
            </a:fld>
            <a:endParaRPr lang="ar-EG"/>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73577E67-5097-4FA1-9843-1996DB9CFBCB}" type="datetimeFigureOut">
              <a:rPr lang="ar-EG"/>
              <a:pPr>
                <a:defRPr/>
              </a:pPr>
              <a:t>13/04/1442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1A687E81-A60B-44F5-BB08-C1C29A5EFD4E}" type="slidenum">
              <a:rPr lang="ar-EG"/>
              <a:pPr>
                <a:defRPr/>
              </a:pPr>
              <a:t>‹#›</a:t>
            </a:fld>
            <a:endParaRPr lang="ar-EG"/>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96F7B07A-B356-4EBA-9586-9597570A035F}" type="datetimeFigureOut">
              <a:rPr lang="ar-EG"/>
              <a:pPr>
                <a:defRPr/>
              </a:pPr>
              <a:t>13/04/1442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BE2E0D49-2CCE-4E21-A096-127D2F9B120D}" type="slidenum">
              <a:rPr lang="ar-EG"/>
              <a:pPr>
                <a:defRPr/>
              </a:pPr>
              <a:t>‹#›</a:t>
            </a:fld>
            <a:endParaRPr lang="ar-EG"/>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C179C126-6FC8-4F7A-8298-2064583902C4}" type="datetimeFigureOut">
              <a:rPr lang="ar-EG"/>
              <a:pPr>
                <a:defRPr/>
              </a:pPr>
              <a:t>13/04/1442</a:t>
            </a:fld>
            <a:endParaRPr lang="ar-EG"/>
          </a:p>
        </p:txBody>
      </p:sp>
      <p:sp>
        <p:nvSpPr>
          <p:cNvPr id="8" name="عنصر نائب للتذييل 4"/>
          <p:cNvSpPr>
            <a:spLocks noGrp="1"/>
          </p:cNvSpPr>
          <p:nvPr>
            <p:ph type="ftr" sz="quarter" idx="11"/>
          </p:nvPr>
        </p:nvSpPr>
        <p:spPr/>
        <p:txBody>
          <a:bodyPr/>
          <a:lstStyle>
            <a:lvl1pPr>
              <a:defRPr/>
            </a:lvl1pPr>
          </a:lstStyle>
          <a:p>
            <a:pPr>
              <a:defRPr/>
            </a:pPr>
            <a:endParaRPr lang="ar-EG"/>
          </a:p>
        </p:txBody>
      </p:sp>
      <p:sp>
        <p:nvSpPr>
          <p:cNvPr id="9" name="عنصر نائب لرقم الشريحة 5"/>
          <p:cNvSpPr>
            <a:spLocks noGrp="1"/>
          </p:cNvSpPr>
          <p:nvPr>
            <p:ph type="sldNum" sz="quarter" idx="12"/>
          </p:nvPr>
        </p:nvSpPr>
        <p:spPr/>
        <p:txBody>
          <a:bodyPr/>
          <a:lstStyle>
            <a:lvl1pPr>
              <a:defRPr/>
            </a:lvl1pPr>
          </a:lstStyle>
          <a:p>
            <a:pPr>
              <a:defRPr/>
            </a:pPr>
            <a:fld id="{0D4679FB-E4DD-4826-BBA9-509B3186C762}" type="slidenum">
              <a:rPr lang="ar-EG"/>
              <a:pPr>
                <a:defRPr/>
              </a:pPr>
              <a:t>‹#›</a:t>
            </a:fld>
            <a:endParaRPr lang="ar-EG"/>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BF503CF6-DF0A-4451-B839-334E96A71568}" type="datetimeFigureOut">
              <a:rPr lang="ar-EG"/>
              <a:pPr>
                <a:defRPr/>
              </a:pPr>
              <a:t>13/04/1442</a:t>
            </a:fld>
            <a:endParaRPr lang="ar-EG"/>
          </a:p>
        </p:txBody>
      </p:sp>
      <p:sp>
        <p:nvSpPr>
          <p:cNvPr id="4" name="عنصر نائب للتذييل 4"/>
          <p:cNvSpPr>
            <a:spLocks noGrp="1"/>
          </p:cNvSpPr>
          <p:nvPr>
            <p:ph type="ftr" sz="quarter" idx="11"/>
          </p:nvPr>
        </p:nvSpPr>
        <p:spPr/>
        <p:txBody>
          <a:bodyPr/>
          <a:lstStyle>
            <a:lvl1pPr>
              <a:defRPr/>
            </a:lvl1pPr>
          </a:lstStyle>
          <a:p>
            <a:pPr>
              <a:defRPr/>
            </a:pPr>
            <a:endParaRPr lang="ar-EG"/>
          </a:p>
        </p:txBody>
      </p:sp>
      <p:sp>
        <p:nvSpPr>
          <p:cNvPr id="5" name="عنصر نائب لرقم الشريحة 5"/>
          <p:cNvSpPr>
            <a:spLocks noGrp="1"/>
          </p:cNvSpPr>
          <p:nvPr>
            <p:ph type="sldNum" sz="quarter" idx="12"/>
          </p:nvPr>
        </p:nvSpPr>
        <p:spPr/>
        <p:txBody>
          <a:bodyPr/>
          <a:lstStyle>
            <a:lvl1pPr>
              <a:defRPr/>
            </a:lvl1pPr>
          </a:lstStyle>
          <a:p>
            <a:pPr>
              <a:defRPr/>
            </a:pPr>
            <a:fld id="{7B14C78B-BC52-42B1-A4D9-BD4007AB84BE}" type="slidenum">
              <a:rPr lang="ar-EG"/>
              <a:pPr>
                <a:defRPr/>
              </a:pPr>
              <a:t>‹#›</a:t>
            </a:fld>
            <a:endParaRPr lang="ar-EG"/>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440F1F3B-3E78-49EE-AB50-061404F8FB67}" type="datetimeFigureOut">
              <a:rPr lang="ar-EG"/>
              <a:pPr>
                <a:defRPr/>
              </a:pPr>
              <a:t>13/04/1442</a:t>
            </a:fld>
            <a:endParaRPr lang="ar-EG"/>
          </a:p>
        </p:txBody>
      </p:sp>
      <p:sp>
        <p:nvSpPr>
          <p:cNvPr id="3" name="عنصر نائب للتذييل 4"/>
          <p:cNvSpPr>
            <a:spLocks noGrp="1"/>
          </p:cNvSpPr>
          <p:nvPr>
            <p:ph type="ftr" sz="quarter" idx="11"/>
          </p:nvPr>
        </p:nvSpPr>
        <p:spPr/>
        <p:txBody>
          <a:bodyPr/>
          <a:lstStyle>
            <a:lvl1pPr>
              <a:defRPr/>
            </a:lvl1pPr>
          </a:lstStyle>
          <a:p>
            <a:pPr>
              <a:defRPr/>
            </a:pPr>
            <a:endParaRPr lang="ar-EG"/>
          </a:p>
        </p:txBody>
      </p:sp>
      <p:sp>
        <p:nvSpPr>
          <p:cNvPr id="4" name="عنصر نائب لرقم الشريحة 5"/>
          <p:cNvSpPr>
            <a:spLocks noGrp="1"/>
          </p:cNvSpPr>
          <p:nvPr>
            <p:ph type="sldNum" sz="quarter" idx="12"/>
          </p:nvPr>
        </p:nvSpPr>
        <p:spPr/>
        <p:txBody>
          <a:bodyPr/>
          <a:lstStyle>
            <a:lvl1pPr>
              <a:defRPr/>
            </a:lvl1pPr>
          </a:lstStyle>
          <a:p>
            <a:pPr>
              <a:defRPr/>
            </a:pPr>
            <a:fld id="{816A22ED-9F61-4F51-BC57-14A9282B7E7A}" type="slidenum">
              <a:rPr lang="ar-EG"/>
              <a:pPr>
                <a:defRPr/>
              </a:pPr>
              <a:t>‹#›</a:t>
            </a:fld>
            <a:endParaRPr lang="ar-EG"/>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7519D25-C1FA-462D-B5B0-7162989CE4D5}" type="datetimeFigureOut">
              <a:rPr lang="ar-EG"/>
              <a:pPr>
                <a:defRPr/>
              </a:pPr>
              <a:t>13/04/1442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10D03C95-2D60-4347-B82A-AF0E6A87C79C}" type="slidenum">
              <a:rPr lang="ar-EG"/>
              <a:pPr>
                <a:defRPr/>
              </a:pPr>
              <a:t>‹#›</a:t>
            </a:fld>
            <a:endParaRPr lang="ar-EG"/>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975D74C0-F405-4177-9EA4-9C037AC2823D}" type="datetimeFigureOut">
              <a:rPr lang="ar-EG"/>
              <a:pPr>
                <a:defRPr/>
              </a:pPr>
              <a:t>13/04/1442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FB89693D-817B-48C3-A769-8C26710AFB87}" type="slidenum">
              <a:rPr lang="ar-EG"/>
              <a:pPr>
                <a:defRPr/>
              </a:pPr>
              <a:t>‹#›</a:t>
            </a:fld>
            <a:endParaRPr lang="ar-EG"/>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ar-EG"/>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D3A626B4-258F-4677-86F5-87FA2BC4A4E5}" type="datetimeFigureOut">
              <a:rPr lang="ar-EG"/>
              <a:pPr>
                <a:defRPr/>
              </a:pPr>
              <a:t>13/04/1442</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56AEC973-7DF6-4493-B34C-A9E8BD09A095}"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lmohandes\Desktop\بوربوينت\اشكال للكتابة بداخلها\8242-illustration-of-a-blank-frame-border-with-a-pencil-pv.pn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475656" y="1844824"/>
            <a:ext cx="6520948" cy="3474531"/>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6"/>
          <p:cNvSpPr txBox="1">
            <a:spLocks noChangeArrowheads="1"/>
          </p:cNvSpPr>
          <p:nvPr/>
        </p:nvSpPr>
        <p:spPr bwMode="auto">
          <a:xfrm>
            <a:off x="1763688" y="2780928"/>
            <a:ext cx="5688632" cy="1015663"/>
          </a:xfrm>
          <a:prstGeom prst="rect">
            <a:avLst/>
          </a:prstGeom>
          <a:noFill/>
          <a:ln w="9525">
            <a:noFill/>
            <a:miter lim="800000"/>
            <a:headEnd/>
            <a:tailEnd/>
          </a:ln>
        </p:spPr>
        <p:txBody>
          <a:bodyPr wrap="square">
            <a:spAutoFit/>
          </a:bodyPr>
          <a:lstStyle/>
          <a:p>
            <a:pPr algn="ctr" rtl="1"/>
            <a:r>
              <a:rPr lang="ar-EG" sz="6000" b="1" dirty="0">
                <a:solidFill>
                  <a:srgbClr val="FF7C80"/>
                </a:solidFill>
              </a:rPr>
              <a:t>اختبار الوحدة الثالثة</a:t>
            </a:r>
            <a:endParaRPr lang="en-US" sz="6000" dirty="0">
              <a:solidFill>
                <a:srgbClr val="FF7C8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43" y="762105"/>
            <a:ext cx="8064896" cy="1384995"/>
          </a:xfrm>
          <a:prstGeom prst="rect">
            <a:avLst/>
          </a:prstGeom>
          <a:noFill/>
        </p:spPr>
        <p:txBody>
          <a:bodyPr wrap="square" rtlCol="1">
            <a:spAutoFit/>
          </a:bodyPr>
          <a:lstStyle/>
          <a:p>
            <a:pPr algn="r" rtl="1"/>
            <a:r>
              <a:rPr lang="ar-EG" sz="2800" b="1" dirty="0"/>
              <a:t>3- كادح – خادم – لاعب</a:t>
            </a:r>
          </a:p>
          <a:p>
            <a:pPr algn="ctr" rtl="1"/>
            <a:r>
              <a:rPr lang="ar-EG" sz="2800" b="1" dirty="0">
                <a:solidFill>
                  <a:srgbClr val="FF0000"/>
                </a:solidFill>
              </a:rPr>
              <a:t>(أحول كل مفرد مما سبق إلى جمع مذكر سالم)</a:t>
            </a:r>
          </a:p>
          <a:p>
            <a:pPr algn="ctr" rtl="1"/>
            <a:endParaRPr lang="ar-EG" sz="2800" b="1" dirty="0"/>
          </a:p>
        </p:txBody>
      </p:sp>
      <p:sp>
        <p:nvSpPr>
          <p:cNvPr id="3" name="TextBox 2"/>
          <p:cNvSpPr txBox="1"/>
          <p:nvPr/>
        </p:nvSpPr>
        <p:spPr>
          <a:xfrm>
            <a:off x="2385056" y="1668491"/>
            <a:ext cx="4540138"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كادحون – خادمون – لاعبون </a:t>
            </a:r>
          </a:p>
        </p:txBody>
      </p:sp>
      <p:sp>
        <p:nvSpPr>
          <p:cNvPr id="4" name="TextBox 3"/>
          <p:cNvSpPr txBox="1"/>
          <p:nvPr/>
        </p:nvSpPr>
        <p:spPr>
          <a:xfrm>
            <a:off x="622677" y="2583888"/>
            <a:ext cx="8064896" cy="1815882"/>
          </a:xfrm>
          <a:prstGeom prst="rect">
            <a:avLst/>
          </a:prstGeom>
          <a:noFill/>
        </p:spPr>
        <p:txBody>
          <a:bodyPr wrap="square" rtlCol="1">
            <a:spAutoFit/>
          </a:bodyPr>
          <a:lstStyle/>
          <a:p>
            <a:pPr algn="r" rtl="1">
              <a:lnSpc>
                <a:spcPct val="150000"/>
              </a:lnSpc>
            </a:pPr>
            <a:r>
              <a:rPr lang="ar-EG" sz="2800" b="1" dirty="0"/>
              <a:t>4- كرم المدير التلميذ......... – استمتع الأطفال باللعب........</a:t>
            </a:r>
          </a:p>
          <a:p>
            <a:pPr algn="ctr" rtl="1">
              <a:lnSpc>
                <a:spcPct val="150000"/>
              </a:lnSpc>
            </a:pPr>
            <a:r>
              <a:rPr lang="ar-EG" sz="2800" b="1" dirty="0">
                <a:solidFill>
                  <a:srgbClr val="FF0000"/>
                </a:solidFill>
              </a:rPr>
              <a:t>(أضع في الفراغ مفعولاً مطلقًا مناسبًا مع الضبط بالشكل)</a:t>
            </a:r>
          </a:p>
          <a:p>
            <a:pPr algn="r" rtl="1"/>
            <a:endParaRPr lang="ar-EG" sz="2800" b="1" dirty="0"/>
          </a:p>
        </p:txBody>
      </p:sp>
      <p:sp>
        <p:nvSpPr>
          <p:cNvPr id="7" name="TextBox 6"/>
          <p:cNvSpPr txBox="1"/>
          <p:nvPr/>
        </p:nvSpPr>
        <p:spPr>
          <a:xfrm>
            <a:off x="5004048" y="2608245"/>
            <a:ext cx="1368152"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تكريماً</a:t>
            </a:r>
          </a:p>
        </p:txBody>
      </p:sp>
      <p:sp>
        <p:nvSpPr>
          <p:cNvPr id="8" name="TextBox 7"/>
          <p:cNvSpPr txBox="1"/>
          <p:nvPr/>
        </p:nvSpPr>
        <p:spPr>
          <a:xfrm>
            <a:off x="1037517" y="2622598"/>
            <a:ext cx="1368152"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استمتاعاً</a:t>
            </a:r>
          </a:p>
        </p:txBody>
      </p:sp>
      <p:sp>
        <p:nvSpPr>
          <p:cNvPr id="9" name="TextBox 8"/>
          <p:cNvSpPr txBox="1"/>
          <p:nvPr/>
        </p:nvSpPr>
        <p:spPr>
          <a:xfrm>
            <a:off x="476243" y="4088028"/>
            <a:ext cx="8064896" cy="1815882"/>
          </a:xfrm>
          <a:prstGeom prst="rect">
            <a:avLst/>
          </a:prstGeom>
          <a:noFill/>
        </p:spPr>
        <p:txBody>
          <a:bodyPr wrap="square" rtlCol="1">
            <a:spAutoFit/>
          </a:bodyPr>
          <a:lstStyle/>
          <a:p>
            <a:pPr algn="r" rtl="1">
              <a:lnSpc>
                <a:spcPct val="150000"/>
              </a:lnSpc>
            </a:pPr>
            <a:r>
              <a:rPr lang="ar-EG" sz="2800" b="1" dirty="0"/>
              <a:t>5- اللصوص. اللعبة </a:t>
            </a:r>
          </a:p>
          <a:p>
            <a:pPr algn="ctr" rtl="1">
              <a:lnSpc>
                <a:spcPct val="150000"/>
              </a:lnSpc>
            </a:pPr>
            <a:r>
              <a:rPr lang="ar-EG" sz="2800" b="1" dirty="0">
                <a:solidFill>
                  <a:srgbClr val="FF0000"/>
                </a:solidFill>
              </a:rPr>
              <a:t>(أدخل اللام المكسورة على الكلمتين السابقتين)</a:t>
            </a:r>
          </a:p>
          <a:p>
            <a:pPr algn="r" rtl="1"/>
            <a:endParaRPr lang="ar-EG" sz="2800" b="1" dirty="0"/>
          </a:p>
        </p:txBody>
      </p:sp>
      <p:sp>
        <p:nvSpPr>
          <p:cNvPr id="10" name="TextBox 9"/>
          <p:cNvSpPr txBox="1"/>
          <p:nvPr/>
        </p:nvSpPr>
        <p:spPr>
          <a:xfrm>
            <a:off x="2238622" y="5564836"/>
            <a:ext cx="4540138" cy="584775"/>
          </a:xfrm>
          <a:prstGeom prst="rect">
            <a:avLst/>
          </a:prstGeom>
          <a:noFill/>
        </p:spPr>
        <p:txBody>
          <a:bodyPr wrap="square" rtlCol="1">
            <a:spAutoFit/>
          </a:bodyPr>
          <a:lstStyle/>
          <a:p>
            <a:pPr algn="ctr" rtl="1"/>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للصوص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للعبة </a:t>
            </a:r>
          </a:p>
        </p:txBody>
      </p:sp>
    </p:spTree>
    <p:extLst>
      <p:ext uri="{BB962C8B-B14F-4D97-AF65-F5344CB8AC3E}">
        <p14:creationId xmlns:p14="http://schemas.microsoft.com/office/powerpoint/2010/main" val="16545946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22566"/>
            <a:ext cx="8064896" cy="1384995"/>
          </a:xfrm>
          <a:prstGeom prst="rect">
            <a:avLst/>
          </a:prstGeom>
          <a:noFill/>
        </p:spPr>
        <p:txBody>
          <a:bodyPr wrap="square" rtlCol="1">
            <a:spAutoFit/>
          </a:bodyPr>
          <a:lstStyle/>
          <a:p>
            <a:pPr algn="r" rtl="1"/>
            <a:r>
              <a:rPr lang="ar-EG" sz="2800" b="1" dirty="0"/>
              <a:t>6- نصطدم بالمارة</a:t>
            </a:r>
          </a:p>
          <a:p>
            <a:pPr algn="ctr" rtl="1"/>
            <a:r>
              <a:rPr lang="ar-EG" sz="2800" b="1" dirty="0">
                <a:solidFill>
                  <a:srgbClr val="FF0000"/>
                </a:solidFill>
              </a:rPr>
              <a:t>(ما تأثير دخول الباء على الكلمة التي بعدها)</a:t>
            </a:r>
          </a:p>
          <a:p>
            <a:pPr algn="r" rtl="1"/>
            <a:endParaRPr lang="ar-EG" sz="2800" b="1" dirty="0"/>
          </a:p>
        </p:txBody>
      </p:sp>
      <p:sp>
        <p:nvSpPr>
          <p:cNvPr id="3" name="TextBox 2"/>
          <p:cNvSpPr txBox="1"/>
          <p:nvPr/>
        </p:nvSpPr>
        <p:spPr>
          <a:xfrm>
            <a:off x="2301931" y="2169557"/>
            <a:ext cx="4540138" cy="584775"/>
          </a:xfrm>
          <a:prstGeom prst="rect">
            <a:avLst/>
          </a:prstGeom>
          <a:noFill/>
        </p:spPr>
        <p:txBody>
          <a:bodyPr wrap="square" rtlCol="1">
            <a:spAutoFit/>
          </a:bodyPr>
          <a:lstStyle/>
          <a:p>
            <a:pPr algn="ctr" rtl="1"/>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لم تؤثر عليها </a:t>
            </a:r>
          </a:p>
        </p:txBody>
      </p:sp>
      <p:sp>
        <p:nvSpPr>
          <p:cNvPr id="4" name="TextBox 3"/>
          <p:cNvSpPr txBox="1"/>
          <p:nvPr/>
        </p:nvSpPr>
        <p:spPr>
          <a:xfrm>
            <a:off x="234330" y="3386513"/>
            <a:ext cx="8064896" cy="1384995"/>
          </a:xfrm>
          <a:prstGeom prst="rect">
            <a:avLst/>
          </a:prstGeom>
          <a:noFill/>
        </p:spPr>
        <p:txBody>
          <a:bodyPr wrap="square" rtlCol="1">
            <a:spAutoFit/>
          </a:bodyPr>
          <a:lstStyle/>
          <a:p>
            <a:pPr algn="r" rtl="1"/>
            <a:r>
              <a:rPr lang="ar-EG" sz="2800" b="1" dirty="0"/>
              <a:t>7- نختبئ. وراء</a:t>
            </a:r>
          </a:p>
          <a:p>
            <a:pPr algn="ctr" rtl="1"/>
            <a:r>
              <a:rPr lang="ar-EG" sz="2800" b="1" dirty="0">
                <a:solidFill>
                  <a:srgbClr val="FF0000"/>
                </a:solidFill>
              </a:rPr>
              <a:t>(أعلل كتابة الهمزة على هذه الصورة) </a:t>
            </a:r>
          </a:p>
          <a:p>
            <a:pPr algn="r" rtl="1"/>
            <a:endParaRPr lang="ar-EG" sz="2800" b="1" dirty="0"/>
          </a:p>
        </p:txBody>
      </p:sp>
      <p:sp>
        <p:nvSpPr>
          <p:cNvPr id="5" name="TextBox 4"/>
          <p:cNvSpPr txBox="1"/>
          <p:nvPr/>
        </p:nvSpPr>
        <p:spPr>
          <a:xfrm>
            <a:off x="2195736" y="4388026"/>
            <a:ext cx="4540138" cy="584775"/>
          </a:xfrm>
          <a:prstGeom prst="rect">
            <a:avLst/>
          </a:prstGeom>
          <a:noFill/>
        </p:spPr>
        <p:txBody>
          <a:bodyPr wrap="square" rtlCol="1">
            <a:spAutoFit/>
          </a:bodyPr>
          <a:lstStyle/>
          <a:p>
            <a:pPr algn="ctr" rtl="1"/>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لأن ما قبلها مكسور</a:t>
            </a:r>
          </a:p>
        </p:txBody>
      </p:sp>
    </p:spTree>
    <p:extLst>
      <p:ext uri="{BB962C8B-B14F-4D97-AF65-F5344CB8AC3E}">
        <p14:creationId xmlns:p14="http://schemas.microsoft.com/office/powerpoint/2010/main" val="33394738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272808" cy="584775"/>
          </a:xfrm>
          <a:prstGeom prst="rect">
            <a:avLst/>
          </a:prstGeom>
          <a:noFill/>
        </p:spPr>
        <p:txBody>
          <a:bodyPr wrap="square" rtlCol="1">
            <a:spAutoFit/>
          </a:bodyPr>
          <a:lstStyle/>
          <a:p>
            <a:pPr algn="ctr"/>
            <a:r>
              <a:rPr lang="ar-EG" sz="3200" b="1" dirty="0"/>
              <a:t>رابعاً: أستخرج من النص أربعة جموع وأبين نوعها: </a:t>
            </a:r>
          </a:p>
        </p:txBody>
      </p:sp>
      <p:graphicFrame>
        <p:nvGraphicFramePr>
          <p:cNvPr id="3" name="Table 2"/>
          <p:cNvGraphicFramePr>
            <a:graphicFrameLocks noGrp="1"/>
          </p:cNvGraphicFramePr>
          <p:nvPr>
            <p:extLst>
              <p:ext uri="{D42A27DB-BD31-4B8C-83A1-F6EECF244321}">
                <p14:modId xmlns:p14="http://schemas.microsoft.com/office/powerpoint/2010/main" val="3664000111"/>
              </p:ext>
            </p:extLst>
          </p:nvPr>
        </p:nvGraphicFramePr>
        <p:xfrm>
          <a:off x="1547664" y="1700808"/>
          <a:ext cx="6336704" cy="3289915"/>
        </p:xfrm>
        <a:graphic>
          <a:graphicData uri="http://schemas.openxmlformats.org/drawingml/2006/table">
            <a:tbl>
              <a:tblPr rtl="1" firstRow="1" bandRow="1">
                <a:tableStyleId>{21E4AEA4-8DFA-4A89-87EB-49C32662AFE0}</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657983">
                <a:tc>
                  <a:txBody>
                    <a:bodyPr/>
                    <a:lstStyle/>
                    <a:p>
                      <a:pPr algn="ctr" rtl="1"/>
                      <a:r>
                        <a:rPr lang="ar-EG" sz="2800" dirty="0"/>
                        <a:t>الجمع</a:t>
                      </a:r>
                    </a:p>
                  </a:txBody>
                  <a:tcPr/>
                </a:tc>
                <a:tc>
                  <a:txBody>
                    <a:bodyPr/>
                    <a:lstStyle/>
                    <a:p>
                      <a:pPr algn="ctr" rtl="1"/>
                      <a:r>
                        <a:rPr lang="ar-EG" sz="2800" dirty="0"/>
                        <a:t>نوعه</a:t>
                      </a:r>
                      <a:endParaRPr lang="ar-EG" dirty="0"/>
                    </a:p>
                  </a:txBody>
                  <a:tcPr/>
                </a:tc>
                <a:extLst>
                  <a:ext uri="{0D108BD9-81ED-4DB2-BD59-A6C34878D82A}">
                    <a16:rowId xmlns:a16="http://schemas.microsoft.com/office/drawing/2014/main" val="10000"/>
                  </a:ext>
                </a:extLst>
              </a:tr>
              <a:tr h="657983">
                <a:tc>
                  <a:txBody>
                    <a:bodyPr/>
                    <a:lstStyle/>
                    <a:p>
                      <a:pPr algn="ctr" rtl="1"/>
                      <a:r>
                        <a:rPr lang="ar-EG" sz="3200" baseline="0" dirty="0"/>
                        <a:t> </a:t>
                      </a:r>
                      <a:endParaRPr lang="ar-EG" sz="3200" dirty="0"/>
                    </a:p>
                  </a:txBody>
                  <a:tcPr/>
                </a:tc>
                <a:tc>
                  <a:txBody>
                    <a:bodyPr/>
                    <a:lstStyle/>
                    <a:p>
                      <a:pPr rtl="1"/>
                      <a:endParaRPr lang="ar-EG"/>
                    </a:p>
                  </a:txBody>
                  <a:tcPr/>
                </a:tc>
                <a:extLst>
                  <a:ext uri="{0D108BD9-81ED-4DB2-BD59-A6C34878D82A}">
                    <a16:rowId xmlns:a16="http://schemas.microsoft.com/office/drawing/2014/main" val="10001"/>
                  </a:ext>
                </a:extLst>
              </a:tr>
              <a:tr h="657983">
                <a:tc>
                  <a:txBody>
                    <a:bodyPr/>
                    <a:lstStyle/>
                    <a:p>
                      <a:pPr algn="ctr" rtl="1"/>
                      <a:endParaRPr lang="ar-EG" sz="3200" dirty="0"/>
                    </a:p>
                  </a:txBody>
                  <a:tcPr/>
                </a:tc>
                <a:tc>
                  <a:txBody>
                    <a:bodyPr/>
                    <a:lstStyle/>
                    <a:p>
                      <a:pPr rtl="1"/>
                      <a:endParaRPr lang="ar-EG" dirty="0"/>
                    </a:p>
                  </a:txBody>
                  <a:tcPr/>
                </a:tc>
                <a:extLst>
                  <a:ext uri="{0D108BD9-81ED-4DB2-BD59-A6C34878D82A}">
                    <a16:rowId xmlns:a16="http://schemas.microsoft.com/office/drawing/2014/main" val="10002"/>
                  </a:ext>
                </a:extLst>
              </a:tr>
              <a:tr h="657983">
                <a:tc>
                  <a:txBody>
                    <a:bodyPr/>
                    <a:lstStyle/>
                    <a:p>
                      <a:pPr algn="ctr" rtl="1"/>
                      <a:endParaRPr lang="ar-EG" sz="3200" dirty="0"/>
                    </a:p>
                  </a:txBody>
                  <a:tcPr/>
                </a:tc>
                <a:tc>
                  <a:txBody>
                    <a:bodyPr/>
                    <a:lstStyle/>
                    <a:p>
                      <a:pPr rtl="1"/>
                      <a:endParaRPr lang="ar-EG" dirty="0"/>
                    </a:p>
                  </a:txBody>
                  <a:tcPr/>
                </a:tc>
                <a:extLst>
                  <a:ext uri="{0D108BD9-81ED-4DB2-BD59-A6C34878D82A}">
                    <a16:rowId xmlns:a16="http://schemas.microsoft.com/office/drawing/2014/main" val="10003"/>
                  </a:ext>
                </a:extLst>
              </a:tr>
              <a:tr h="657983">
                <a:tc>
                  <a:txBody>
                    <a:bodyPr/>
                    <a:lstStyle/>
                    <a:p>
                      <a:pPr algn="ctr" rtl="1"/>
                      <a:endParaRPr lang="ar-EG" sz="3200" dirty="0"/>
                    </a:p>
                  </a:txBody>
                  <a:tcPr/>
                </a:tc>
                <a:tc>
                  <a:txBody>
                    <a:bodyPr/>
                    <a:lstStyle/>
                    <a:p>
                      <a:pPr rtl="1"/>
                      <a:endParaRPr lang="ar-EG"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2339752" y="2449653"/>
            <a:ext cx="1656184" cy="523220"/>
          </a:xfrm>
          <a:prstGeom prst="rect">
            <a:avLst/>
          </a:prstGeom>
          <a:noFill/>
        </p:spPr>
        <p:txBody>
          <a:bodyPr wrap="square" rtlCol="1">
            <a:spAutoFit/>
          </a:bodyPr>
          <a:lstStyle/>
          <a:p>
            <a:pPr algn="ctr"/>
            <a:r>
              <a:rPr lang="ar-EG" sz="2800" b="1" dirty="0">
                <a:solidFill>
                  <a:srgbClr val="0070C0"/>
                </a:solidFill>
              </a:rPr>
              <a:t>جمع تكسير</a:t>
            </a:r>
          </a:p>
        </p:txBody>
      </p:sp>
      <p:sp>
        <p:nvSpPr>
          <p:cNvPr id="5" name="TextBox 4"/>
          <p:cNvSpPr txBox="1"/>
          <p:nvPr/>
        </p:nvSpPr>
        <p:spPr>
          <a:xfrm>
            <a:off x="5380632" y="3100320"/>
            <a:ext cx="1656184" cy="523220"/>
          </a:xfrm>
          <a:prstGeom prst="rect">
            <a:avLst/>
          </a:prstGeom>
          <a:noFill/>
        </p:spPr>
        <p:txBody>
          <a:bodyPr wrap="square" rtlCol="1">
            <a:spAutoFit/>
          </a:bodyPr>
          <a:lstStyle/>
          <a:p>
            <a:pPr algn="ctr"/>
            <a:r>
              <a:rPr lang="ar-EG" sz="2800" b="1" dirty="0">
                <a:solidFill>
                  <a:srgbClr val="FF0000"/>
                </a:solidFill>
              </a:rPr>
              <a:t>اللصوص</a:t>
            </a:r>
          </a:p>
        </p:txBody>
      </p:sp>
      <p:sp>
        <p:nvSpPr>
          <p:cNvPr id="6" name="TextBox 5"/>
          <p:cNvSpPr txBox="1"/>
          <p:nvPr/>
        </p:nvSpPr>
        <p:spPr>
          <a:xfrm>
            <a:off x="5350916" y="3750988"/>
            <a:ext cx="1656184" cy="523220"/>
          </a:xfrm>
          <a:prstGeom prst="rect">
            <a:avLst/>
          </a:prstGeom>
          <a:noFill/>
        </p:spPr>
        <p:txBody>
          <a:bodyPr wrap="square" rtlCol="1">
            <a:spAutoFit/>
          </a:bodyPr>
          <a:lstStyle/>
          <a:p>
            <a:pPr algn="ctr"/>
            <a:r>
              <a:rPr lang="ar-EG" sz="2800" b="1" dirty="0">
                <a:solidFill>
                  <a:srgbClr val="FF0000"/>
                </a:solidFill>
              </a:rPr>
              <a:t>المارة </a:t>
            </a:r>
          </a:p>
        </p:txBody>
      </p:sp>
      <p:sp>
        <p:nvSpPr>
          <p:cNvPr id="7" name="TextBox 6"/>
          <p:cNvSpPr txBox="1"/>
          <p:nvPr/>
        </p:nvSpPr>
        <p:spPr>
          <a:xfrm>
            <a:off x="5394920" y="4376703"/>
            <a:ext cx="1656184" cy="523220"/>
          </a:xfrm>
          <a:prstGeom prst="rect">
            <a:avLst/>
          </a:prstGeom>
          <a:noFill/>
        </p:spPr>
        <p:txBody>
          <a:bodyPr wrap="square" rtlCol="1">
            <a:spAutoFit/>
          </a:bodyPr>
          <a:lstStyle/>
          <a:p>
            <a:pPr algn="ctr"/>
            <a:r>
              <a:rPr lang="ar-EG" sz="2800" b="1" dirty="0">
                <a:solidFill>
                  <a:srgbClr val="FF0000"/>
                </a:solidFill>
              </a:rPr>
              <a:t>الضباط</a:t>
            </a:r>
          </a:p>
        </p:txBody>
      </p:sp>
      <p:sp>
        <p:nvSpPr>
          <p:cNvPr id="8" name="TextBox 7"/>
          <p:cNvSpPr txBox="1"/>
          <p:nvPr/>
        </p:nvSpPr>
        <p:spPr>
          <a:xfrm>
            <a:off x="5364088" y="2449653"/>
            <a:ext cx="1656184" cy="523220"/>
          </a:xfrm>
          <a:prstGeom prst="rect">
            <a:avLst/>
          </a:prstGeom>
          <a:noFill/>
        </p:spPr>
        <p:txBody>
          <a:bodyPr wrap="square" rtlCol="1">
            <a:spAutoFit/>
          </a:bodyPr>
          <a:lstStyle/>
          <a:p>
            <a:pPr algn="ctr"/>
            <a:r>
              <a:rPr lang="ar-EG" sz="2800" b="1" dirty="0">
                <a:solidFill>
                  <a:srgbClr val="FF0000"/>
                </a:solidFill>
              </a:rPr>
              <a:t>الصبية</a:t>
            </a:r>
          </a:p>
        </p:txBody>
      </p:sp>
      <p:sp>
        <p:nvSpPr>
          <p:cNvPr id="9" name="TextBox 8"/>
          <p:cNvSpPr txBox="1"/>
          <p:nvPr/>
        </p:nvSpPr>
        <p:spPr>
          <a:xfrm>
            <a:off x="2305829" y="3060920"/>
            <a:ext cx="1656184" cy="523220"/>
          </a:xfrm>
          <a:prstGeom prst="rect">
            <a:avLst/>
          </a:prstGeom>
          <a:noFill/>
        </p:spPr>
        <p:txBody>
          <a:bodyPr wrap="square" rtlCol="1">
            <a:spAutoFit/>
          </a:bodyPr>
          <a:lstStyle/>
          <a:p>
            <a:pPr algn="ctr"/>
            <a:r>
              <a:rPr lang="ar-EG" sz="2800" b="1" dirty="0">
                <a:solidFill>
                  <a:srgbClr val="0070C0"/>
                </a:solidFill>
              </a:rPr>
              <a:t>جمع تكسير</a:t>
            </a:r>
          </a:p>
        </p:txBody>
      </p:sp>
      <p:sp>
        <p:nvSpPr>
          <p:cNvPr id="10" name="TextBox 9"/>
          <p:cNvSpPr txBox="1"/>
          <p:nvPr/>
        </p:nvSpPr>
        <p:spPr>
          <a:xfrm>
            <a:off x="2308303" y="3642471"/>
            <a:ext cx="1656184" cy="523220"/>
          </a:xfrm>
          <a:prstGeom prst="rect">
            <a:avLst/>
          </a:prstGeom>
          <a:noFill/>
        </p:spPr>
        <p:txBody>
          <a:bodyPr wrap="square" rtlCol="1">
            <a:spAutoFit/>
          </a:bodyPr>
          <a:lstStyle/>
          <a:p>
            <a:pPr algn="ctr"/>
            <a:r>
              <a:rPr lang="ar-EG" sz="2800" b="1" dirty="0">
                <a:solidFill>
                  <a:srgbClr val="0070C0"/>
                </a:solidFill>
              </a:rPr>
              <a:t>جمع تكسير</a:t>
            </a:r>
          </a:p>
        </p:txBody>
      </p:sp>
      <p:sp>
        <p:nvSpPr>
          <p:cNvPr id="11" name="TextBox 10"/>
          <p:cNvSpPr txBox="1"/>
          <p:nvPr/>
        </p:nvSpPr>
        <p:spPr>
          <a:xfrm>
            <a:off x="2305829" y="4306945"/>
            <a:ext cx="1656184" cy="523220"/>
          </a:xfrm>
          <a:prstGeom prst="rect">
            <a:avLst/>
          </a:prstGeom>
          <a:noFill/>
        </p:spPr>
        <p:txBody>
          <a:bodyPr wrap="square" rtlCol="1">
            <a:spAutoFit/>
          </a:bodyPr>
          <a:lstStyle/>
          <a:p>
            <a:pPr algn="ctr"/>
            <a:r>
              <a:rPr lang="ar-EG" sz="2800" b="1" dirty="0">
                <a:solidFill>
                  <a:srgbClr val="0070C0"/>
                </a:solidFill>
              </a:rPr>
              <a:t>جمع تكسير</a:t>
            </a:r>
          </a:p>
        </p:txBody>
      </p:sp>
    </p:spTree>
    <p:extLst>
      <p:ext uri="{BB962C8B-B14F-4D97-AF65-F5344CB8AC3E}">
        <p14:creationId xmlns:p14="http://schemas.microsoft.com/office/powerpoint/2010/main" val="6560790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55576" y="1124744"/>
            <a:ext cx="7300217" cy="4176464"/>
          </a:xfrm>
          <a:prstGeom prst="cloud">
            <a:avLst/>
          </a:prstGeom>
          <a:solidFill>
            <a:schemeClr val="bg1"/>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TextBox 2"/>
          <p:cNvSpPr txBox="1"/>
          <p:nvPr/>
        </p:nvSpPr>
        <p:spPr>
          <a:xfrm>
            <a:off x="1475656" y="1634893"/>
            <a:ext cx="5882357" cy="2554545"/>
          </a:xfrm>
          <a:prstGeom prst="rect">
            <a:avLst/>
          </a:prstGeom>
          <a:noFill/>
        </p:spPr>
        <p:txBody>
          <a:bodyPr wrap="square" rtlCol="1">
            <a:spAutoFit/>
          </a:bodyPr>
          <a:lstStyle/>
          <a:p>
            <a:pPr algn="ctr" rtl="1"/>
            <a:r>
              <a:rPr lang="ar-EG" sz="3200" b="1" dirty="0">
                <a:solidFill>
                  <a:srgbClr val="7030A0"/>
                </a:solidFill>
              </a:rPr>
              <a:t>خامساً: أتخيل أني أحد المارة الذين أزعجهم هؤلاء الأطفال باللعب، وأطلب منهم اللعب بعيدأ مع استخدام أسلوب الدعاء. </a:t>
            </a:r>
          </a:p>
          <a:p>
            <a:pPr algn="ctr" rtl="1"/>
            <a:endParaRPr lang="ar-EG" sz="3200" b="1" dirty="0">
              <a:solidFill>
                <a:srgbClr val="7030A0"/>
              </a:solidFill>
            </a:endParaRPr>
          </a:p>
          <a:p>
            <a:pPr algn="r" rtl="1"/>
            <a:r>
              <a:rPr lang="ar-EG" sz="3200" b="1" dirty="0">
                <a:solidFill>
                  <a:srgbClr val="7030A0"/>
                </a:solidFill>
              </a:rPr>
              <a:t>..................................................</a:t>
            </a:r>
          </a:p>
        </p:txBody>
      </p:sp>
      <p:sp>
        <p:nvSpPr>
          <p:cNvPr id="4" name="TextBox 3"/>
          <p:cNvSpPr txBox="1"/>
          <p:nvPr/>
        </p:nvSpPr>
        <p:spPr>
          <a:xfrm>
            <a:off x="1403648" y="3356992"/>
            <a:ext cx="576064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العبوا بعيداً عن الطريق، هداكم الله</a:t>
            </a:r>
          </a:p>
        </p:txBody>
      </p:sp>
    </p:spTree>
    <p:extLst>
      <p:ext uri="{BB962C8B-B14F-4D97-AF65-F5344CB8AC3E}">
        <p14:creationId xmlns:p14="http://schemas.microsoft.com/office/powerpoint/2010/main" val="14178062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24744"/>
            <a:ext cx="7056784" cy="1200329"/>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3600" b="1" dirty="0"/>
              <a:t>سادساً: أستخرج من النص سلوكاً </a:t>
            </a:r>
          </a:p>
          <a:p>
            <a:pPr algn="ctr"/>
            <a:r>
              <a:rPr lang="ar-EG" sz="3600" dirty="0">
                <a:solidFill>
                  <a:srgbClr val="FF0000"/>
                </a:solidFill>
              </a:rPr>
              <a:t> </a:t>
            </a:r>
            <a:r>
              <a:rPr lang="ar-EG" sz="3600" dirty="0">
                <a:solidFill>
                  <a:srgbClr val="0070C0"/>
                </a:solidFill>
              </a:rPr>
              <a:t>(أعجبني وآخر لم يعجبني)</a:t>
            </a:r>
          </a:p>
        </p:txBody>
      </p:sp>
      <p:sp>
        <p:nvSpPr>
          <p:cNvPr id="4" name="TextBox 3"/>
          <p:cNvSpPr txBox="1"/>
          <p:nvPr/>
        </p:nvSpPr>
        <p:spPr>
          <a:xfrm>
            <a:off x="4644008" y="2765539"/>
            <a:ext cx="3168352" cy="646331"/>
          </a:xfrm>
          <a:prstGeom prst="rect">
            <a:avLst/>
          </a:prstGeom>
          <a:noFill/>
        </p:spPr>
        <p:txBody>
          <a:bodyPr wrap="square" rtlCol="1">
            <a:spAutoFit/>
          </a:bodyPr>
          <a:lstStyle/>
          <a:p>
            <a:pPr marL="285750" indent="-285750" algn="ctr" rtl="1">
              <a:buFont typeface="Wingdings" pitchFamily="2" charset="2"/>
              <a:buChar char="ü"/>
            </a:pPr>
            <a:r>
              <a:rPr lang="ar-EG" sz="3600" b="1" dirty="0">
                <a:solidFill>
                  <a:schemeClr val="accent3">
                    <a:lumMod val="75000"/>
                  </a:schemeClr>
                </a:solidFill>
              </a:rPr>
              <a:t> اللعب الجماعي </a:t>
            </a:r>
          </a:p>
        </p:txBody>
      </p:sp>
      <p:sp>
        <p:nvSpPr>
          <p:cNvPr id="2" name="TextBox 1"/>
          <p:cNvSpPr txBox="1"/>
          <p:nvPr/>
        </p:nvSpPr>
        <p:spPr>
          <a:xfrm>
            <a:off x="4572000" y="3717032"/>
            <a:ext cx="3312368" cy="707886"/>
          </a:xfrm>
          <a:prstGeom prst="rect">
            <a:avLst/>
          </a:prstGeom>
          <a:noFill/>
        </p:spPr>
        <p:txBody>
          <a:bodyPr wrap="square" rtlCol="1">
            <a:spAutoFit/>
          </a:bodyPr>
          <a:lstStyle/>
          <a:p>
            <a:pPr algn="ctr" rtl="1"/>
            <a:r>
              <a:rPr lang="ar-EG" sz="4000" b="1" dirty="0">
                <a:solidFill>
                  <a:srgbClr val="FF0000"/>
                </a:solidFill>
              </a:rPr>
              <a:t>× إزعاج المارة </a:t>
            </a:r>
          </a:p>
        </p:txBody>
      </p:sp>
    </p:spTree>
    <p:extLst>
      <p:ext uri="{BB962C8B-B14F-4D97-AF65-F5344CB8AC3E}">
        <p14:creationId xmlns:p14="http://schemas.microsoft.com/office/powerpoint/2010/main" val="18589169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lmohandes\Desktop\بوربوينت\اشكال للكتابة بداخلها\8242-illustration-of-a-blank-frame-border-with-a-pencil-p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980374"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1979712" y="2204864"/>
            <a:ext cx="5112568" cy="261610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400" b="1" dirty="0"/>
              <a:t>سابعاً: أكتب ما يملى علي:</a:t>
            </a:r>
          </a:p>
          <a:p>
            <a:pPr algn="ctr">
              <a:lnSpc>
                <a:spcPct val="150000"/>
              </a:lnSpc>
            </a:pPr>
            <a:r>
              <a:rPr lang="ar-EG" sz="2000" dirty="0"/>
              <a:t>...........................................................................................................................................................................................................................................................................</a:t>
            </a:r>
          </a:p>
        </p:txBody>
      </p:sp>
    </p:spTree>
    <p:extLst>
      <p:ext uri="{BB962C8B-B14F-4D97-AF65-F5344CB8AC3E}">
        <p14:creationId xmlns:p14="http://schemas.microsoft.com/office/powerpoint/2010/main" val="24725910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192293583"/>
              </p:ext>
            </p:extLst>
          </p:nvPr>
        </p:nvGraphicFramePr>
        <p:xfrm>
          <a:off x="1979712" y="1340768"/>
          <a:ext cx="5208240" cy="4154604"/>
        </p:xfrm>
        <a:graphic>
          <a:graphicData uri="http://schemas.openxmlformats.org/drawingml/2006/table">
            <a:tbl>
              <a:tblPr firstRow="1" bandRow="1">
                <a:tableStyleId>{5940675A-B579-460E-94D1-54222C63F5DA}</a:tableStyleId>
              </a:tblPr>
              <a:tblGrid>
                <a:gridCol w="2604120">
                  <a:extLst>
                    <a:ext uri="{9D8B030D-6E8A-4147-A177-3AD203B41FA5}">
                      <a16:colId xmlns:a16="http://schemas.microsoft.com/office/drawing/2014/main" val="20000"/>
                    </a:ext>
                  </a:extLst>
                </a:gridCol>
                <a:gridCol w="2604120">
                  <a:extLst>
                    <a:ext uri="{9D8B030D-6E8A-4147-A177-3AD203B41FA5}">
                      <a16:colId xmlns:a16="http://schemas.microsoft.com/office/drawing/2014/main" val="20001"/>
                    </a:ext>
                  </a:extLst>
                </a:gridCol>
              </a:tblGrid>
              <a:tr h="527484">
                <a:tc>
                  <a:txBody>
                    <a:bodyPr/>
                    <a:lstStyle/>
                    <a:p>
                      <a:pPr algn="ctr"/>
                      <a:r>
                        <a:rPr lang="ar-EG" sz="2000" b="1" dirty="0"/>
                        <a:t>التصويب</a:t>
                      </a:r>
                      <a:endParaRPr lang="en-US" sz="2000" b="1" dirty="0"/>
                    </a:p>
                  </a:txBody>
                  <a:tcPr anchor="ctr">
                    <a:solidFill>
                      <a:srgbClr val="FFE1FF"/>
                    </a:solidFill>
                  </a:tcPr>
                </a:tc>
                <a:tc>
                  <a:txBody>
                    <a:bodyPr/>
                    <a:lstStyle/>
                    <a:p>
                      <a:pPr algn="ctr"/>
                      <a:r>
                        <a:rPr lang="ar-EG" sz="2000" b="1" dirty="0"/>
                        <a:t>الأخطاء</a:t>
                      </a:r>
                      <a:r>
                        <a:rPr lang="ar-EG" sz="2000" b="1" baseline="0" dirty="0"/>
                        <a:t> </a:t>
                      </a:r>
                      <a:endParaRPr lang="en-US" sz="2000" b="1" dirty="0"/>
                    </a:p>
                  </a:txBody>
                  <a:tcPr anchor="ctr">
                    <a:solidFill>
                      <a:srgbClr val="FFE1FF"/>
                    </a:solidFill>
                  </a:tcPr>
                </a:tc>
                <a:extLst>
                  <a:ext uri="{0D108BD9-81ED-4DB2-BD59-A6C34878D82A}">
                    <a16:rowId xmlns:a16="http://schemas.microsoft.com/office/drawing/2014/main" val="10000"/>
                  </a:ext>
                </a:extLst>
              </a:tr>
              <a:tr h="461815">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1"/>
                  </a:ext>
                </a:extLst>
              </a:tr>
              <a:tr h="461815">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2"/>
                  </a:ext>
                </a:extLst>
              </a:tr>
              <a:tr h="461815">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3"/>
                  </a:ext>
                </a:extLst>
              </a:tr>
              <a:tr h="461815">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4"/>
                  </a:ext>
                </a:extLst>
              </a:tr>
              <a:tr h="461815">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5"/>
                  </a:ext>
                </a:extLst>
              </a:tr>
              <a:tr h="461815">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0006"/>
                  </a:ext>
                </a:extLst>
              </a:tr>
              <a:tr h="461815">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7"/>
                  </a:ext>
                </a:extLst>
              </a:tr>
            </a:tbl>
          </a:graphicData>
        </a:graphic>
      </p:graphicFrame>
      <p:sp>
        <p:nvSpPr>
          <p:cNvPr id="3" name="مربع نص 2"/>
          <p:cNvSpPr txBox="1"/>
          <p:nvPr/>
        </p:nvSpPr>
        <p:spPr>
          <a:xfrm>
            <a:off x="2915816" y="5733256"/>
            <a:ext cx="3600400" cy="523220"/>
          </a:xfrm>
          <a:prstGeom prst="rect">
            <a:avLst/>
          </a:prstGeom>
          <a:noFill/>
        </p:spPr>
        <p:txBody>
          <a:bodyPr wrap="square" rtlCol="1">
            <a:spAutoFit/>
          </a:bodyPr>
          <a:lstStyle/>
          <a:p>
            <a:pPr algn="ctr"/>
            <a:r>
              <a:rPr lang="ar-EG" sz="2800" b="1" dirty="0">
                <a:solidFill>
                  <a:srgbClr val="FF0000"/>
                </a:solidFill>
              </a:rPr>
              <a:t>انتهت الأسئلة... وفقك الله.</a:t>
            </a:r>
          </a:p>
        </p:txBody>
      </p:sp>
    </p:spTree>
    <p:extLst>
      <p:ext uri="{BB962C8B-B14F-4D97-AF65-F5344CB8AC3E}">
        <p14:creationId xmlns:p14="http://schemas.microsoft.com/office/powerpoint/2010/main" val="17989031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fill="hold" grpId="0" nodeType="afterEffect">
                                  <p:stCondLst>
                                    <p:cond delay="0"/>
                                  </p:stCondLst>
                                  <p:childTnLst>
                                    <p:animRot by="21600000">
                                      <p:cBhvr>
                                        <p:cTn id="1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557" y="1124744"/>
            <a:ext cx="4752528" cy="1107996"/>
          </a:xfrm>
          <a:prstGeom prst="rect">
            <a:avLst/>
          </a:prstGeom>
          <a:noFill/>
        </p:spPr>
        <p:txBody>
          <a:bodyPr wrap="square" rtlCol="1">
            <a:spAutoFit/>
          </a:bodyPr>
          <a:lstStyle/>
          <a:p>
            <a:pPr algn="ctr"/>
            <a:r>
              <a:rPr lang="ar-EG" sz="6600" b="1" dirty="0">
                <a:solidFill>
                  <a:srgbClr val="C00000"/>
                </a:solidFill>
              </a:rPr>
              <a:t>ألعاب الطفولة</a:t>
            </a:r>
          </a:p>
        </p:txBody>
      </p:sp>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4008" y="2786794"/>
            <a:ext cx="3240360" cy="20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0483" y="2708920"/>
            <a:ext cx="3101338" cy="212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9909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580">
                                          <p:stCondLst>
                                            <p:cond delay="0"/>
                                          </p:stCondLst>
                                        </p:cTn>
                                        <p:tgtEl>
                                          <p:spTgt spid="1027"/>
                                        </p:tgtEl>
                                      </p:cBhvr>
                                    </p:animEffect>
                                    <p:anim calcmode="lin" valueType="num">
                                      <p:cBhvr>
                                        <p:cTn id="15"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7"/>
                                        </p:tgtEl>
                                      </p:cBhvr>
                                      <p:to x="100000" y="60000"/>
                                    </p:animScale>
                                    <p:animScale>
                                      <p:cBhvr>
                                        <p:cTn id="21" dur="166" decel="50000">
                                          <p:stCondLst>
                                            <p:cond delay="676"/>
                                          </p:stCondLst>
                                        </p:cTn>
                                        <p:tgtEl>
                                          <p:spTgt spid="1027"/>
                                        </p:tgtEl>
                                      </p:cBhvr>
                                      <p:to x="100000" y="100000"/>
                                    </p:animScale>
                                    <p:animScale>
                                      <p:cBhvr>
                                        <p:cTn id="22" dur="26">
                                          <p:stCondLst>
                                            <p:cond delay="1312"/>
                                          </p:stCondLst>
                                        </p:cTn>
                                        <p:tgtEl>
                                          <p:spTgt spid="1027"/>
                                        </p:tgtEl>
                                      </p:cBhvr>
                                      <p:to x="100000" y="80000"/>
                                    </p:animScale>
                                    <p:animScale>
                                      <p:cBhvr>
                                        <p:cTn id="23" dur="166" decel="50000">
                                          <p:stCondLst>
                                            <p:cond delay="1338"/>
                                          </p:stCondLst>
                                        </p:cTn>
                                        <p:tgtEl>
                                          <p:spTgt spid="1027"/>
                                        </p:tgtEl>
                                      </p:cBhvr>
                                      <p:to x="100000" y="100000"/>
                                    </p:animScale>
                                    <p:animScale>
                                      <p:cBhvr>
                                        <p:cTn id="24" dur="26">
                                          <p:stCondLst>
                                            <p:cond delay="1642"/>
                                          </p:stCondLst>
                                        </p:cTn>
                                        <p:tgtEl>
                                          <p:spTgt spid="1027"/>
                                        </p:tgtEl>
                                      </p:cBhvr>
                                      <p:to x="100000" y="90000"/>
                                    </p:animScale>
                                    <p:animScale>
                                      <p:cBhvr>
                                        <p:cTn id="25" dur="166" decel="50000">
                                          <p:stCondLst>
                                            <p:cond delay="1668"/>
                                          </p:stCondLst>
                                        </p:cTn>
                                        <p:tgtEl>
                                          <p:spTgt spid="1027"/>
                                        </p:tgtEl>
                                      </p:cBhvr>
                                      <p:to x="100000" y="100000"/>
                                    </p:animScale>
                                    <p:animScale>
                                      <p:cBhvr>
                                        <p:cTn id="26" dur="26">
                                          <p:stCondLst>
                                            <p:cond delay="1808"/>
                                          </p:stCondLst>
                                        </p:cTn>
                                        <p:tgtEl>
                                          <p:spTgt spid="1027"/>
                                        </p:tgtEl>
                                      </p:cBhvr>
                                      <p:to x="100000" y="95000"/>
                                    </p:animScale>
                                    <p:animScale>
                                      <p:cBhvr>
                                        <p:cTn id="27" dur="166" decel="50000">
                                          <p:stCondLst>
                                            <p:cond delay="1834"/>
                                          </p:stCondLst>
                                        </p:cTn>
                                        <p:tgtEl>
                                          <p:spTgt spid="1027"/>
                                        </p:tgtEl>
                                      </p:cBhvr>
                                      <p:to x="100000" y="100000"/>
                                    </p:animScale>
                                  </p:childTnLst>
                                </p:cTn>
                              </p:par>
                            </p:childTnLst>
                          </p:cTn>
                        </p:par>
                        <p:par>
                          <p:cTn id="28" fill="hold">
                            <p:stCondLst>
                              <p:cond delay="3000"/>
                            </p:stCondLst>
                            <p:childTnLst>
                              <p:par>
                                <p:cTn id="29" presetID="26"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6"/>
          <p:cNvSpPr txBox="1">
            <a:spLocks noChangeArrowheads="1"/>
          </p:cNvSpPr>
          <p:nvPr/>
        </p:nvSpPr>
        <p:spPr bwMode="auto">
          <a:xfrm>
            <a:off x="539552" y="764704"/>
            <a:ext cx="8001056" cy="507831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EG" sz="3600" dirty="0"/>
              <a:t>كنت صغيراً لم أدخل في حدود سن الشباب، وكان الوقت صيفاً، وكنت أقضي معظم النهار أمام البيت غالباً، ألاعب الصبية من أصدقائي، فمرة نكون قطاراً بخارياً مؤلفاً من بضع عشرة قاطرة، ليس بينها مركبة واحدة، ننفخ جميعاً بصوت واحد شبيه بصفير القطار. </a:t>
            </a:r>
          </a:p>
          <a:p>
            <a:pPr algn="ctr" rtl="1"/>
            <a:r>
              <a:rPr lang="ar-EG" sz="3600" dirty="0"/>
              <a:t>ومرة أخرى نؤلف مجموعة من الخيل تصهل وتثب وتضرب الأرض بحوافرها وتزعج المارة، وطورًا نتقاذف الكرة، ونصطدم بالمارة، فيتضايق منا السكان، ويطلبون منا اللعب في مكان بعيد عن الحارة.</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6"/>
          <p:cNvSpPr txBox="1">
            <a:spLocks noChangeArrowheads="1"/>
          </p:cNvSpPr>
          <p:nvPr/>
        </p:nvSpPr>
        <p:spPr bwMode="auto">
          <a:xfrm>
            <a:off x="539552" y="1124744"/>
            <a:ext cx="8143932" cy="4832092"/>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EG" sz="3600" dirty="0"/>
              <a:t>وتارة نقسم أنفسنا فريقين: فريق يختبئ، وفريق يبحث عنهم، وحين يمسكون بهم، يفوز فريق البحث باللعبة، وكنا نسميها لعبة (اللصوص والضباط) نحاكي بها الواقع. وأحيانًا نعصب لواحد منا عينيه، ونتوارى عنه، فينطلق وراءنا باحثاً فمن لقي منا عصبنا له عينيه بدلاً منه.. وهكذا إلى آخر هذه الألعاب، إن كان لها آخر يُعرف....</a:t>
            </a:r>
          </a:p>
          <a:p>
            <a:pPr rtl="1"/>
            <a:endParaRPr lang="ar-EG" sz="1600" dirty="0"/>
          </a:p>
          <a:p>
            <a:pPr rtl="1"/>
            <a:endParaRPr lang="ar-EG" sz="1600" dirty="0"/>
          </a:p>
          <a:p>
            <a:pPr rtl="1"/>
            <a:r>
              <a:rPr lang="ar-EG" sz="2400" dirty="0"/>
              <a:t>إبراهيم المازني (بتصرف)</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9F054D5-32DD-437F-8164-4EA09FEE8E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5137" b="97603" l="1599" r="47780"/>
                    </a14:imgEffect>
                  </a14:imgLayer>
                </a14:imgProps>
              </a:ext>
            </a:extLst>
          </a:blip>
          <a:srcRect t="55939" r="50000"/>
          <a:stretch/>
        </p:blipFill>
        <p:spPr>
          <a:xfrm>
            <a:off x="1180825" y="1700808"/>
            <a:ext cx="6782349" cy="3096344"/>
          </a:xfrm>
          <a:prstGeom prst="rect">
            <a:avLst/>
          </a:prstGeom>
        </p:spPr>
      </p:pic>
      <p:sp>
        <p:nvSpPr>
          <p:cNvPr id="2" name="TextBox 1"/>
          <p:cNvSpPr txBox="1"/>
          <p:nvPr/>
        </p:nvSpPr>
        <p:spPr>
          <a:xfrm rot="523071">
            <a:off x="2116783" y="2648815"/>
            <a:ext cx="4484205" cy="1200329"/>
          </a:xfrm>
          <a:prstGeom prst="rect">
            <a:avLst/>
          </a:prstGeom>
          <a:noFill/>
        </p:spPr>
        <p:txBody>
          <a:bodyPr wrap="square" rtlCol="1">
            <a:spAutoFit/>
          </a:bodyPr>
          <a:lstStyle/>
          <a:p>
            <a:pPr algn="ctr"/>
            <a:r>
              <a:rPr lang="ar-EG" sz="3600" b="1" dirty="0">
                <a:solidFill>
                  <a:srgbClr val="C00000"/>
                </a:solidFill>
              </a:rPr>
              <a:t>أقرأ القصة السابقة باستماع وتركيز، ثم أجيب عن الآتي:</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730067"/>
            <a:ext cx="5688632" cy="707886"/>
          </a:xfrm>
          <a:prstGeom prst="rect">
            <a:avLst/>
          </a:prstGeom>
          <a:noFill/>
        </p:spPr>
        <p:txBody>
          <a:bodyPr wrap="square" rtlCol="1">
            <a:spAutoFit/>
          </a:bodyPr>
          <a:lstStyle/>
          <a:p>
            <a:pPr algn="ctr"/>
            <a:r>
              <a:rPr lang="ar-EG" sz="4000" b="1" dirty="0"/>
              <a:t>أولاً: أختار الإجابة الصحيحة:</a:t>
            </a:r>
          </a:p>
        </p:txBody>
      </p:sp>
      <p:sp>
        <p:nvSpPr>
          <p:cNvPr id="3" name="TextBox 2"/>
          <p:cNvSpPr txBox="1"/>
          <p:nvPr/>
        </p:nvSpPr>
        <p:spPr>
          <a:xfrm>
            <a:off x="467544" y="1604275"/>
            <a:ext cx="7848872" cy="3970318"/>
          </a:xfrm>
          <a:prstGeom prst="rect">
            <a:avLst/>
          </a:prstGeom>
          <a:noFill/>
        </p:spPr>
        <p:txBody>
          <a:bodyPr wrap="square" rtlCol="1">
            <a:spAutoFit/>
          </a:bodyPr>
          <a:lstStyle/>
          <a:p>
            <a:pPr algn="r">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يروي الكاتب أحداثاً وقعت في مرحلة:</a:t>
            </a:r>
            <a:endParaRPr lang="ar-EG" sz="2800" b="1" dirty="0"/>
          </a:p>
          <a:p>
            <a:pPr algn="r">
              <a:lnSpc>
                <a:spcPct val="150000"/>
              </a:lnSpc>
            </a:pPr>
            <a:r>
              <a:rPr lang="ar-EG" sz="2800" b="1" dirty="0"/>
              <a:t>الطفولة              الصبا             الشباب              الشيخوخةً</a:t>
            </a:r>
          </a:p>
          <a:p>
            <a:pPr algn="r" rtl="1">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كانت هذه الأحداث في فصل: </a:t>
            </a:r>
          </a:p>
          <a:p>
            <a:pPr algn="r">
              <a:lnSpc>
                <a:spcPct val="150000"/>
              </a:lnSpc>
            </a:pPr>
            <a:r>
              <a:rPr lang="ar-EG" sz="2800" b="1" dirty="0"/>
              <a:t>الصيف          الخريف               الشتاء        الربيع </a:t>
            </a:r>
            <a:endPar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يروي الكاتب هذه الأحداث بمشاعر</a:t>
            </a:r>
            <a:r>
              <a:rPr lang="ar-EG" sz="2800" b="1" dirty="0"/>
              <a:t>:</a:t>
            </a:r>
          </a:p>
          <a:p>
            <a:pPr algn="r">
              <a:lnSpc>
                <a:spcPct val="150000"/>
              </a:lnSpc>
            </a:pPr>
            <a:r>
              <a:rPr lang="ar-EG" sz="2800" b="1" dirty="0"/>
              <a:t>الدهشة               الغضب        الاستمتاع        الحزن </a:t>
            </a:r>
          </a:p>
        </p:txBody>
      </p:sp>
      <p:sp>
        <p:nvSpPr>
          <p:cNvPr id="4" name="Rounded Rectangle 3"/>
          <p:cNvSpPr/>
          <p:nvPr/>
        </p:nvSpPr>
        <p:spPr>
          <a:xfrm>
            <a:off x="5004048" y="2326463"/>
            <a:ext cx="1368152" cy="5461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5" name="Rounded Rectangle 4"/>
          <p:cNvSpPr/>
          <p:nvPr/>
        </p:nvSpPr>
        <p:spPr>
          <a:xfrm>
            <a:off x="6971456" y="3688860"/>
            <a:ext cx="1368152" cy="4474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6" name="Rounded Rectangle 5"/>
          <p:cNvSpPr/>
          <p:nvPr/>
        </p:nvSpPr>
        <p:spPr>
          <a:xfrm>
            <a:off x="3032026" y="4869160"/>
            <a:ext cx="1512168" cy="5636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Tree>
    <p:extLst>
      <p:ext uri="{BB962C8B-B14F-4D97-AF65-F5344CB8AC3E}">
        <p14:creationId xmlns:p14="http://schemas.microsoft.com/office/powerpoint/2010/main" val="11078849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748871"/>
            <a:ext cx="7848872" cy="3970318"/>
          </a:xfrm>
          <a:prstGeom prst="rect">
            <a:avLst/>
          </a:prstGeom>
          <a:noFill/>
        </p:spPr>
        <p:txBody>
          <a:bodyPr wrap="square" rtlCol="1">
            <a:spAutoFit/>
          </a:bodyPr>
          <a:lstStyle/>
          <a:p>
            <a:pPr algn="r">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عدد الألعاب التي وردت في النص:</a:t>
            </a:r>
            <a:endParaRPr lang="ar-EG" sz="2800" b="1" dirty="0"/>
          </a:p>
          <a:p>
            <a:pPr algn="ctr">
              <a:lnSpc>
                <a:spcPct val="150000"/>
              </a:lnSpc>
            </a:pPr>
            <a:r>
              <a:rPr lang="ar-EG" sz="2800" b="1" dirty="0"/>
              <a:t>ثلاث        أربع            خمس              ست</a:t>
            </a:r>
            <a:endPar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(تثب) بمعنى: </a:t>
            </a:r>
          </a:p>
          <a:p>
            <a:pPr algn="ctr">
              <a:lnSpc>
                <a:spcPct val="150000"/>
              </a:lnSpc>
            </a:pPr>
            <a:r>
              <a:rPr lang="ar-EG" sz="2800" b="1" dirty="0"/>
              <a:t>تمشي               تقفز              تجري            تزحف</a:t>
            </a:r>
            <a:endPar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rtl="1">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ضد كلمة (نتوارى):</a:t>
            </a:r>
            <a:endParaRPr lang="ar-EG" sz="2800" b="1" dirty="0"/>
          </a:p>
          <a:p>
            <a:pPr algn="ctr">
              <a:lnSpc>
                <a:spcPct val="150000"/>
              </a:lnSpc>
            </a:pPr>
            <a:r>
              <a:rPr lang="ar-EG" sz="2800" b="1" dirty="0"/>
              <a:t>نختبئ              نبتعد         نظهر        نهرب </a:t>
            </a:r>
          </a:p>
        </p:txBody>
      </p:sp>
      <p:sp>
        <p:nvSpPr>
          <p:cNvPr id="3" name="Rounded Rectangle 2"/>
          <p:cNvSpPr/>
          <p:nvPr/>
        </p:nvSpPr>
        <p:spPr>
          <a:xfrm>
            <a:off x="5004048" y="1556792"/>
            <a:ext cx="115212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4608004" y="2769163"/>
            <a:ext cx="136815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Rounded Rectangle 4"/>
          <p:cNvSpPr/>
          <p:nvPr/>
        </p:nvSpPr>
        <p:spPr>
          <a:xfrm>
            <a:off x="2843808" y="4005064"/>
            <a:ext cx="136815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8089127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34267"/>
            <a:ext cx="7848871" cy="1323439"/>
          </a:xfrm>
          <a:prstGeom prst="rect">
            <a:avLst/>
          </a:prstGeom>
          <a:noFill/>
        </p:spPr>
        <p:txBody>
          <a:bodyPr wrap="square" rtlCol="1">
            <a:spAutoFit/>
          </a:bodyPr>
          <a:lstStyle/>
          <a:p>
            <a:pPr algn="ctr" rtl="1"/>
            <a:r>
              <a:rPr lang="ar-EG" sz="4000" b="1" dirty="0">
                <a:solidFill>
                  <a:srgbClr val="002060"/>
                </a:solidFill>
              </a:rPr>
              <a:t>ثانياً: هل الألعاب المذكورة في النص فردية أم جماعية؟ ما فائدة الألعاب الجماعية؟ </a:t>
            </a:r>
          </a:p>
        </p:txBody>
      </p:sp>
      <p:sp>
        <p:nvSpPr>
          <p:cNvPr id="3" name="TextBox 2"/>
          <p:cNvSpPr txBox="1"/>
          <p:nvPr/>
        </p:nvSpPr>
        <p:spPr>
          <a:xfrm>
            <a:off x="683568" y="2564904"/>
            <a:ext cx="7848872" cy="1497269"/>
          </a:xfrm>
          <a:prstGeom prst="rect">
            <a:avLst/>
          </a:prstGeom>
          <a:noFill/>
        </p:spPr>
        <p:txBody>
          <a:bodyPr wrap="square" rtlCol="1">
            <a:spAutoFit/>
          </a:bodyPr>
          <a:lstStyle/>
          <a:p>
            <a:pPr algn="ctr" rtl="1">
              <a:lnSpc>
                <a:spcPct val="250000"/>
              </a:lnSpc>
            </a:pPr>
            <a:r>
              <a:rPr lang="ar-EG" sz="2000" dirty="0"/>
              <a:t>....................................................</a:t>
            </a:r>
          </a:p>
          <a:p>
            <a:pPr algn="ctr" rtl="1">
              <a:lnSpc>
                <a:spcPct val="250000"/>
              </a:lnSpc>
            </a:pPr>
            <a:r>
              <a:rPr lang="ar-EG" sz="2000" dirty="0"/>
              <a:t>.......................................................</a:t>
            </a:r>
          </a:p>
        </p:txBody>
      </p:sp>
      <p:sp>
        <p:nvSpPr>
          <p:cNvPr id="4" name="TextBox 3"/>
          <p:cNvSpPr txBox="1"/>
          <p:nvPr/>
        </p:nvSpPr>
        <p:spPr>
          <a:xfrm>
            <a:off x="3311860" y="2628200"/>
            <a:ext cx="2592288" cy="584775"/>
          </a:xfrm>
          <a:prstGeom prst="rect">
            <a:avLst/>
          </a:prstGeom>
          <a:noFill/>
        </p:spPr>
        <p:txBody>
          <a:bodyPr wrap="square" rtlCol="1">
            <a:spAutoFit/>
          </a:bodyPr>
          <a:lstStyle/>
          <a:p>
            <a:pPr algn="ctr" rtl="1"/>
            <a:r>
              <a:rPr lang="ar-EG"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جماعية</a:t>
            </a:r>
          </a:p>
        </p:txBody>
      </p:sp>
      <p:sp>
        <p:nvSpPr>
          <p:cNvPr id="5" name="TextBox 4"/>
          <p:cNvSpPr txBox="1"/>
          <p:nvPr/>
        </p:nvSpPr>
        <p:spPr>
          <a:xfrm>
            <a:off x="2339752" y="3427785"/>
            <a:ext cx="4284476" cy="584775"/>
          </a:xfrm>
          <a:prstGeom prst="rect">
            <a:avLst/>
          </a:prstGeom>
          <a:noFill/>
        </p:spPr>
        <p:txBody>
          <a:bodyPr wrap="square" rtlCol="1">
            <a:spAutoFit/>
          </a:bodyPr>
          <a:lstStyle/>
          <a:p>
            <a:pPr algn="ctr" rtl="1"/>
            <a:r>
              <a:rPr lang="ar-EG"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فيها روح المنافسة والتعاون </a:t>
            </a:r>
          </a:p>
        </p:txBody>
      </p:sp>
    </p:spTree>
    <p:extLst>
      <p:ext uri="{BB962C8B-B14F-4D97-AF65-F5344CB8AC3E}">
        <p14:creationId xmlns:p14="http://schemas.microsoft.com/office/powerpoint/2010/main" val="290639566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7708" y="615280"/>
            <a:ext cx="6408712" cy="646331"/>
          </a:xfrm>
          <a:prstGeom prst="rect">
            <a:avLst/>
          </a:prstGeom>
          <a:noFill/>
        </p:spPr>
        <p:txBody>
          <a:bodyPr wrap="square" rtlCol="1">
            <a:spAutoFit/>
          </a:bodyPr>
          <a:lstStyle/>
          <a:p>
            <a:pPr algn="ctr" rtl="1"/>
            <a:r>
              <a:rPr lang="ar-EG" sz="3600" b="1" dirty="0"/>
              <a:t>ثالثاً: أجيب حسب المطلوب بين الأقواس: </a:t>
            </a:r>
          </a:p>
        </p:txBody>
      </p:sp>
      <p:sp>
        <p:nvSpPr>
          <p:cNvPr id="3" name="TextBox 2"/>
          <p:cNvSpPr txBox="1"/>
          <p:nvPr/>
        </p:nvSpPr>
        <p:spPr>
          <a:xfrm>
            <a:off x="470402" y="2006293"/>
            <a:ext cx="8064896" cy="1384995"/>
          </a:xfrm>
          <a:prstGeom prst="rect">
            <a:avLst/>
          </a:prstGeom>
          <a:noFill/>
        </p:spPr>
        <p:txBody>
          <a:bodyPr wrap="square" rtlCol="1">
            <a:spAutoFit/>
          </a:bodyPr>
          <a:lstStyle/>
          <a:p>
            <a:pPr algn="r" rtl="1"/>
            <a:r>
              <a:rPr lang="ar-EG" sz="2800" b="1" dirty="0"/>
              <a:t>1- يتقاذف الصبية الكرة. تضرب الخيل الأرض بحوافرها. يزعج </a:t>
            </a:r>
          </a:p>
          <a:p>
            <a:pPr algn="r" rtl="1"/>
            <a:r>
              <a:rPr lang="ar-EG" sz="2800" b="1" dirty="0"/>
              <a:t>الأولاد المارة. </a:t>
            </a:r>
          </a:p>
          <a:p>
            <a:pPr algn="ctr" rtl="1"/>
            <a:r>
              <a:rPr lang="ar-EG" sz="2800" b="1" dirty="0">
                <a:solidFill>
                  <a:srgbClr val="FF0000"/>
                </a:solidFill>
              </a:rPr>
              <a:t>(أحدد المفعول به في كل جملة مما سبق مع الضبط بالشكل)</a:t>
            </a:r>
          </a:p>
        </p:txBody>
      </p:sp>
      <p:sp>
        <p:nvSpPr>
          <p:cNvPr id="6" name="TextBox 5"/>
          <p:cNvSpPr txBox="1"/>
          <p:nvPr/>
        </p:nvSpPr>
        <p:spPr>
          <a:xfrm>
            <a:off x="2885211" y="3434777"/>
            <a:ext cx="3491477"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الكرة – الأرض - المارة</a:t>
            </a:r>
          </a:p>
        </p:txBody>
      </p:sp>
      <p:sp>
        <p:nvSpPr>
          <p:cNvPr id="7" name="TextBox 6"/>
          <p:cNvSpPr txBox="1"/>
          <p:nvPr/>
        </p:nvSpPr>
        <p:spPr>
          <a:xfrm>
            <a:off x="309616" y="4602933"/>
            <a:ext cx="8064896" cy="954107"/>
          </a:xfrm>
          <a:prstGeom prst="rect">
            <a:avLst/>
          </a:prstGeom>
          <a:noFill/>
        </p:spPr>
        <p:txBody>
          <a:bodyPr wrap="square" rtlCol="1">
            <a:spAutoFit/>
          </a:bodyPr>
          <a:lstStyle/>
          <a:p>
            <a:pPr algn="r" rtl="1"/>
            <a:r>
              <a:rPr lang="ar-EG" sz="2800" b="1" dirty="0"/>
              <a:t>2- أنجز المهندس.............. قطفت البنت..............</a:t>
            </a:r>
          </a:p>
          <a:p>
            <a:pPr algn="ctr" rtl="1"/>
            <a:r>
              <a:rPr lang="ar-EG" sz="2800" b="1" dirty="0">
                <a:solidFill>
                  <a:srgbClr val="FF0000"/>
                </a:solidFill>
              </a:rPr>
              <a:t>(أملأ الفراغ بمفعول به مناسب مع الضبط بالشكل)</a:t>
            </a:r>
          </a:p>
        </p:txBody>
      </p:sp>
      <p:sp>
        <p:nvSpPr>
          <p:cNvPr id="8" name="TextBox 7"/>
          <p:cNvSpPr txBox="1"/>
          <p:nvPr/>
        </p:nvSpPr>
        <p:spPr>
          <a:xfrm>
            <a:off x="4427984" y="4500409"/>
            <a:ext cx="2267470"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المشروع</a:t>
            </a:r>
          </a:p>
        </p:txBody>
      </p:sp>
      <p:sp>
        <p:nvSpPr>
          <p:cNvPr id="9" name="TextBox 8"/>
          <p:cNvSpPr txBox="1"/>
          <p:nvPr/>
        </p:nvSpPr>
        <p:spPr>
          <a:xfrm>
            <a:off x="2189598" y="4509120"/>
            <a:ext cx="1391226" cy="584775"/>
          </a:xfrm>
          <a:prstGeom prst="rect">
            <a:avLst/>
          </a:prstGeom>
          <a:noFill/>
        </p:spPr>
        <p:txBody>
          <a:bodyPr wrap="square" rtlCol="1">
            <a:spAutoFit/>
          </a:bodyPr>
          <a:lstStyle/>
          <a:p>
            <a:pPr algn="ct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الثمرة</a:t>
            </a:r>
          </a:p>
        </p:txBody>
      </p:sp>
    </p:spTree>
    <p:extLst>
      <p:ext uri="{BB962C8B-B14F-4D97-AF65-F5344CB8AC3E}">
        <p14:creationId xmlns:p14="http://schemas.microsoft.com/office/powerpoint/2010/main" val="13994234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36eef66f8038625a28a55b89e4e1775a8fd23c"/>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504</Words>
  <Application>Microsoft Office PowerPoint</Application>
  <PresentationFormat>عرض على الشاشة (4:3)</PresentationFormat>
  <Paragraphs>77</Paragraphs>
  <Slides>16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16</vt:i4>
      </vt:variant>
    </vt:vector>
  </HeadingPairs>
  <TitlesOfParts>
    <vt:vector size="20" baseType="lpstr">
      <vt:lpstr>Arial</vt:lpstr>
      <vt:lpstr>Calibri</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الرابع الابتدائي - الفصل الدراسي الثاني</dc:title>
  <dc:creator>elmohandes</dc:creator>
  <cp:lastModifiedBy>Eman Adel</cp:lastModifiedBy>
  <cp:revision>345</cp:revision>
  <dcterms:created xsi:type="dcterms:W3CDTF">2010-12-14T01:18:06Z</dcterms:created>
  <dcterms:modified xsi:type="dcterms:W3CDTF">2020-11-28T18:39:40Z</dcterms:modified>
</cp:coreProperties>
</file>