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1034" r:id="rId2"/>
    <p:sldId id="1035" r:id="rId3"/>
    <p:sldId id="1152" r:id="rId4"/>
    <p:sldId id="1046" r:id="rId5"/>
    <p:sldId id="1128" r:id="rId6"/>
    <p:sldId id="1129" r:id="rId7"/>
    <p:sldId id="1070" r:id="rId8"/>
    <p:sldId id="1130" r:id="rId9"/>
    <p:sldId id="1154" r:id="rId10"/>
    <p:sldId id="1135" r:id="rId11"/>
    <p:sldId id="1136" r:id="rId12"/>
    <p:sldId id="1156" r:id="rId13"/>
    <p:sldId id="1080" r:id="rId14"/>
    <p:sldId id="1081" r:id="rId15"/>
    <p:sldId id="1157" r:id="rId16"/>
    <p:sldId id="1137" r:id="rId17"/>
    <p:sldId id="1138" r:id="rId18"/>
    <p:sldId id="1092" r:id="rId19"/>
    <p:sldId id="1139" r:id="rId20"/>
    <p:sldId id="1140" r:id="rId21"/>
    <p:sldId id="1141" r:id="rId22"/>
    <p:sldId id="1104" r:id="rId23"/>
    <p:sldId id="1105" r:id="rId24"/>
    <p:sldId id="1150" r:id="rId25"/>
    <p:sldId id="1151" r:id="rId26"/>
    <p:sldId id="1122" r:id="rId27"/>
    <p:sldId id="1123" r:id="rId28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8D14DD3-F611-4034-966C-C7B979BED7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ED439278-8F7B-4970-B2F9-D91F107F25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D58A042-2595-4C90-9BAA-AB21A69B6D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4722-9631-4D8B-99FA-6FBB528ACB3D}" type="datetimeFigureOut">
              <a:rPr lang="ar-SA" smtClean="0"/>
              <a:t>02/06/41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041F2D3-2354-4ACC-AD06-8DBF4EB7B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AD0016D-7874-4AD2-8D52-10E2C7C1F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08AE-8D4C-4B6C-8971-5E83DD5F738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75744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C9AB404-1681-428A-9DF2-448751A46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126B73A8-47CF-454F-9A70-491F4588B1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EE9BEF9-1FFA-4310-A8C5-92E443965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4722-9631-4D8B-99FA-6FBB528ACB3D}" type="datetimeFigureOut">
              <a:rPr lang="ar-SA" smtClean="0"/>
              <a:t>02/06/41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3299961-E0F2-4FE0-8A42-B1B2FB4F4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7F5BC14-E71F-48DC-9E82-178605893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08AE-8D4C-4B6C-8971-5E83DD5F738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894700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D09E358C-1791-4985-9E3C-2D35631CAE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A04620-FA89-48F0-BDA9-94015C2E9E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847157B-4B32-42BA-A150-CC5E81E24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4722-9631-4D8B-99FA-6FBB528ACB3D}" type="datetimeFigureOut">
              <a:rPr lang="ar-SA" smtClean="0"/>
              <a:t>02/06/41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0C674D8-8899-40D6-941C-404ED9CC3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C1F8935-A70D-49CF-9542-83798A7F1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08AE-8D4C-4B6C-8971-5E83DD5F738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54813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174BEA7-5E62-48F2-8D01-831C6C707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47C2445-EDC8-4BB0-92D8-BF05AA29ED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ED3EFC76-8C65-4BD2-9BE6-4441B93EA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4722-9631-4D8B-99FA-6FBB528ACB3D}" type="datetimeFigureOut">
              <a:rPr lang="ar-SA" smtClean="0"/>
              <a:t>02/06/41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E3D1767-B81F-4C46-B2AF-CFB134FC3C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949E6BF-41CE-4100-931E-3B29CC34A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08AE-8D4C-4B6C-8971-5E83DD5F738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2447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BBAAB79-7B84-46E1-8205-399C5CD8C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517FE6B1-EBC1-4588-8BCD-C8F16A8A99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7337B9F-3D96-4336-8C4C-BC7993008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4722-9631-4D8B-99FA-6FBB528ACB3D}" type="datetimeFigureOut">
              <a:rPr lang="ar-SA" smtClean="0"/>
              <a:t>02/06/41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CD6F2EF3-CA92-4B42-8FFA-9B662CFB30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4C5A1AD-C3B1-49EC-8A37-20E5E74AD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08AE-8D4C-4B6C-8971-5E83DD5F738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1125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8732580-D90A-4069-84EE-8E8E53740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2548EF3C-C74D-4FBB-9130-F40C61FDA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FC14C07-2C78-41C5-8E85-839468C24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05AC00A-EA66-48BB-AFD7-8A6564C1E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4722-9631-4D8B-99FA-6FBB528ACB3D}" type="datetimeFigureOut">
              <a:rPr lang="ar-SA" smtClean="0"/>
              <a:t>02/06/41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24F7695F-1794-4B03-A349-82E56F2CE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0BB9141-F3C1-4259-8A65-91C3620EE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08AE-8D4C-4B6C-8971-5E83DD5F738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7107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489D9B2-3179-4F24-86B6-A78F60FB5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9B4971AF-03E5-45FA-B504-AA79E2643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B480D28-11F3-4C45-9009-375EF39A97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807F7036-0431-4B49-89FA-ADE4488D6F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56A38460-0FCD-4DDF-A361-A0FE6EA90B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0105D317-65C3-4CD5-B109-8DAF6D4C63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4722-9631-4D8B-99FA-6FBB528ACB3D}" type="datetimeFigureOut">
              <a:rPr lang="ar-SA" smtClean="0"/>
              <a:t>02/06/41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66C51C91-7151-4EF3-9A58-9697EEB30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2AC35F1-230B-48DA-A5B5-3CF68F1A9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08AE-8D4C-4B6C-8971-5E83DD5F738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2600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32DD32E-8BAC-4C5F-89A7-25F0F1ECC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9729A55-A156-4C52-94EB-2098EA748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4722-9631-4D8B-99FA-6FBB528ACB3D}" type="datetimeFigureOut">
              <a:rPr lang="ar-SA" smtClean="0"/>
              <a:t>02/06/41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96AB462F-D502-4910-BDEE-FFFC9589B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A063B1F-B0B6-4FC5-B118-1AE41BB35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08AE-8D4C-4B6C-8971-5E83DD5F738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5381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3BBE9452-87CE-4DD6-B171-017D26F28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4722-9631-4D8B-99FA-6FBB528ACB3D}" type="datetimeFigureOut">
              <a:rPr lang="ar-SA" smtClean="0"/>
              <a:t>02/06/41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CB272D9A-9300-4595-8B12-129D20E3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E153190-CCCD-4E35-B11E-5D387570E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08AE-8D4C-4B6C-8971-5E83DD5F738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2837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A833A0E-457B-4734-A889-2B53BFA995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5C56BC7-A19D-4463-B9B7-A7789606BA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52392777-5832-4CBB-8918-DF7CB4BB1D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77291F4C-2538-4928-A709-C6D5DCA69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4722-9631-4D8B-99FA-6FBB528ACB3D}" type="datetimeFigureOut">
              <a:rPr lang="ar-SA" smtClean="0"/>
              <a:t>02/06/41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0799FEAA-7144-4AEA-8A68-1B9C4FFB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96488225-CEFB-47E1-94E9-87B93E7FA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08AE-8D4C-4B6C-8971-5E83DD5F738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2790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BD04FEB-714A-449E-BA4E-40B006C95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32857137-0393-4583-9C54-F053DE716F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0AD0D54-EAD1-44CD-8AEA-6E9282C51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8ECEB61-F151-41BD-BFF8-10E08C10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74722-9631-4D8B-99FA-6FBB528ACB3D}" type="datetimeFigureOut">
              <a:rPr lang="ar-SA" smtClean="0"/>
              <a:t>02/06/41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E878ADA4-8634-4183-8BB6-5B119AE24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32195A70-D7E7-4B11-A4DD-58496FF21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D408AE-8D4C-4B6C-8971-5E83DD5F738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6042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C030F5E8-00E1-4959-B9DC-95B63DE00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0B1FFE4-0DA0-4063-B27F-1F8B7887F2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04476EB-F32F-4538-8BB8-BCBDACBA80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474722-9631-4D8B-99FA-6FBB528ACB3D}" type="datetimeFigureOut">
              <a:rPr lang="ar-SA" smtClean="0"/>
              <a:t>02/06/41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BBB0664-CA2D-477F-8A4A-C6BA1275F4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152B20-F621-474C-995E-B7127A0F3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D408AE-8D4C-4B6C-8971-5E83DD5F7384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74044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28" y="1142984"/>
            <a:ext cx="7439602" cy="43577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3324666" y="371537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309918" y="407194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339180" y="439948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309918" y="472702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338712" y="508359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919" y="285728"/>
            <a:ext cx="7097801" cy="21947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صورة 17" descr="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108" y="2779154"/>
            <a:ext cx="6715172" cy="37890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مربع نص 18"/>
          <p:cNvSpPr txBox="1"/>
          <p:nvPr/>
        </p:nvSpPr>
        <p:spPr>
          <a:xfrm>
            <a:off x="3738780" y="492868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725164" y="520105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755090" y="551697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3755988" y="584739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3742372" y="617782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7381884" y="343120"/>
            <a:ext cx="2957986" cy="44267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2000" dirty="0">
                <a:cs typeface="AL-Mateen" pitchFamily="2" charset="-78"/>
              </a:rPr>
              <a:t>3-التخلص من المنتج نهائيًا :</a:t>
            </a:r>
            <a:endParaRPr lang="en-US" sz="2000" dirty="0">
              <a:cs typeface="AL-Matee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919" y="214291"/>
            <a:ext cx="7097801" cy="18265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238480" y="2428868"/>
            <a:ext cx="7129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لكل مجتمع أعراف وتقاليد خاصة </a:t>
            </a:r>
            <a:r>
              <a:rPr lang="ar-SA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به</a:t>
            </a:r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تفرض على من يعيشون فيه سلع وخدمات تتوافق مع عادات وأعراف المجتمع .  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3238480" y="3714752"/>
            <a:ext cx="7129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الاحتفاظ بالمنتج  ، التخلص من المنتج مؤقتا ، التخلص من المنتج بشكل نهائي   </a:t>
            </a:r>
          </a:p>
          <a:p>
            <a:pPr algn="r" rtl="1"/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3238480" y="5143512"/>
            <a:ext cx="7129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 فقدان المشتري ، عدم اكتساب مشترون جدد </a:t>
            </a:r>
          </a:p>
          <a:p>
            <a:pPr algn="r" rtl="1"/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28" y="1285860"/>
            <a:ext cx="7500990" cy="40719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6381752" y="328612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6367238" y="268672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6381752" y="457200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6381752" y="392906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6381752" y="207167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166" y="1000108"/>
            <a:ext cx="7406526" cy="464347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467542" y="371475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452794" y="408594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467074" y="445714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481354" y="482833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495634" y="519952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167" y="214291"/>
            <a:ext cx="7467385" cy="18521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مربع نص 17"/>
          <p:cNvSpPr txBox="1"/>
          <p:nvPr/>
        </p:nvSpPr>
        <p:spPr>
          <a:xfrm>
            <a:off x="3095604" y="2428868"/>
            <a:ext cx="7271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منتجات أساسية : ( الأغذية ، الماء ، المسكن ، الملابس )</a:t>
            </a:r>
          </a:p>
          <a:p>
            <a:pPr algn="r" rtl="1"/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منتجات كمالية : ( المجوهرات ، ساعة باهظة الثمن )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3095604" y="3500438"/>
            <a:ext cx="7271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يقوم المشتري أحيانا بحسن نية منه بالوثوق في البائع وثوقا مفرطا ، قد يعرضه في النهاية إلى ضياع حقوقه واستغلاله ، لذلك يجب عليه أن يكون أشد حرصا 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3095604" y="4857760"/>
            <a:ext cx="7271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 الإسلام ينهى عن كل صور الإسراف 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52" y="1142984"/>
            <a:ext cx="7609562" cy="42148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مربع نص 17"/>
          <p:cNvSpPr txBox="1"/>
          <p:nvPr/>
        </p:nvSpPr>
        <p:spPr>
          <a:xfrm>
            <a:off x="6253390" y="350043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6268138" y="402789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6253390" y="464344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6266772" y="230050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6268138" y="288601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167" y="1000108"/>
            <a:ext cx="7405121" cy="4857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467308" y="372926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467308" y="412948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481822" y="454422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510850" y="495896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496336" y="535918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05" y="357166"/>
            <a:ext cx="7405121" cy="27737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04" y="3571876"/>
            <a:ext cx="7387610" cy="3000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مربع نص 17"/>
          <p:cNvSpPr txBox="1"/>
          <p:nvPr/>
        </p:nvSpPr>
        <p:spPr>
          <a:xfrm>
            <a:off x="5453058" y="1643051"/>
            <a:ext cx="43429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مهارات التفكير </a:t>
            </a:r>
          </a:p>
          <a:p>
            <a:pPr algn="r" rtl="1"/>
            <a:r>
              <a:rPr lang="ar-SA" sz="2000" b="1" dirty="0"/>
              <a:t>مهارات الاتصال</a:t>
            </a:r>
          </a:p>
          <a:p>
            <a:pPr algn="r" rtl="1"/>
            <a:r>
              <a:rPr lang="ar-SA" sz="2000" b="1" dirty="0"/>
              <a:t>مهارات تنظيم وإدارة الوقت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6253390" y="414338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6253390" y="592933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6238876" y="550070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6253390" y="457200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6253390" y="504304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29" y="776110"/>
            <a:ext cx="7476559" cy="5081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238246" y="377167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238480" y="415738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238714" y="454309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238948" y="492880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239182" y="532902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29" y="571480"/>
            <a:ext cx="7476559" cy="5357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452794" y="1071546"/>
            <a:ext cx="6628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الموقع – النظافة والرائحة – الديكور والترتيب – الإضاءة مراقبة المخزون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524232" y="1857364"/>
            <a:ext cx="6628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الاستقبال الجيد ، الألفاظ المناسبة ، استخدام ورقة وقلم للطلبات الكثيرة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6167438" y="514351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6167438" y="460052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6152924" y="400163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6167438" y="285749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6167438" y="342900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2" grpId="0"/>
      <p:bldP spid="23" grpId="0"/>
      <p:bldP spid="24" grpId="0"/>
      <p:bldP spid="2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039" y="285728"/>
            <a:ext cx="7123427" cy="22145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480" y="2928934"/>
            <a:ext cx="7099238" cy="30003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مربع نص 17"/>
          <p:cNvSpPr txBox="1"/>
          <p:nvPr/>
        </p:nvSpPr>
        <p:spPr>
          <a:xfrm>
            <a:off x="4524364" y="1071546"/>
            <a:ext cx="5200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السلعة تكون مادية </a:t>
            </a:r>
          </a:p>
          <a:p>
            <a:pPr algn="r" rtl="1"/>
            <a:r>
              <a:rPr lang="ar-SA" sz="2000" b="1" dirty="0"/>
              <a:t>السلعة تحتاج إلى تخزين بعكس الخدمة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6381752" y="392906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6381752" y="531541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6381752" y="484273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6396266" y="438672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6381752" y="347141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2729" y="857232"/>
            <a:ext cx="7541711" cy="4929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3196070" y="374378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209452" y="410159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193806" y="450294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192674" y="488978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177028" y="527662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741" y="642918"/>
            <a:ext cx="7221687" cy="5429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6810380" y="1472278"/>
            <a:ext cx="227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التعليم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952860" y="1785926"/>
            <a:ext cx="227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النساء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6667504" y="2143116"/>
            <a:ext cx="227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علاج الأنسولين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881422" y="2456764"/>
            <a:ext cx="227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أصحاب </a:t>
            </a:r>
            <a:r>
              <a:rPr lang="ar-SA" sz="2000" b="1" dirty="0" err="1"/>
              <a:t>الفلل</a:t>
            </a:r>
            <a:r>
              <a:rPr lang="ar-SA" sz="2000" b="1" dirty="0"/>
              <a:t> الكبيرة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6738942" y="2786058"/>
            <a:ext cx="2271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الأجهزة الرياضية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6409648" y="510059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6425294" y="547116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6424162" y="437220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6440042" y="474340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6" name="مربع نص 25"/>
          <p:cNvSpPr txBox="1"/>
          <p:nvPr/>
        </p:nvSpPr>
        <p:spPr>
          <a:xfrm>
            <a:off x="6425528" y="395645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43" y="1000108"/>
            <a:ext cx="7232161" cy="47149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3553494" y="351495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566642" y="391517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550762" y="435718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578424" y="478468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591572" y="521217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42" y="285728"/>
            <a:ext cx="7298158" cy="32975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5560" y="3870947"/>
            <a:ext cx="7298158" cy="26765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مربع نص 17"/>
          <p:cNvSpPr txBox="1"/>
          <p:nvPr/>
        </p:nvSpPr>
        <p:spPr>
          <a:xfrm>
            <a:off x="3238480" y="999091"/>
            <a:ext cx="7000924" cy="965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000" b="1" dirty="0"/>
              <a:t>1- أسلوب الأخبار : يستخدم البائع ما يعرفه من أخبار تهم العميل في التمهيد</a:t>
            </a:r>
          </a:p>
          <a:p>
            <a:pPr algn="r" rtl="1">
              <a:lnSpc>
                <a:spcPct val="150000"/>
              </a:lnSpc>
            </a:pPr>
            <a:r>
              <a:rPr lang="ar-SA" sz="2000" b="1" dirty="0"/>
              <a:t>2- أسلوب الصدمة : يقوم البائع بعمل شيء خارج عن المألوف لجذب انتباه العملاء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238480" y="2500306"/>
            <a:ext cx="7000924" cy="965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000" b="1" dirty="0"/>
              <a:t>1- أسلوب الإلقاء المحفوظ : ويكون إلقاء معد مسبقا من قبل البائع </a:t>
            </a:r>
          </a:p>
          <a:p>
            <a:pPr algn="r" rtl="1">
              <a:lnSpc>
                <a:spcPct val="150000"/>
              </a:lnSpc>
            </a:pPr>
            <a:r>
              <a:rPr lang="ar-SA" sz="2000" b="1" dirty="0"/>
              <a:t>2- أسلوب حل المشكلات : أن يبحث البائع عن المشكلات التي تواجه العميل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6381752" y="497223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6395134" y="532879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6396266" y="464231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6395134" y="598625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6396500" y="567209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852" y="857233"/>
            <a:ext cx="7667844" cy="4786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2853394" y="347254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2837748" y="388614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2967476" y="431477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2824366" y="471488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2881524" y="512950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794" y="285730"/>
            <a:ext cx="7024902" cy="38576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794" y="4376584"/>
            <a:ext cx="7024902" cy="2267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مربع نص 17"/>
          <p:cNvSpPr txBox="1"/>
          <p:nvPr/>
        </p:nvSpPr>
        <p:spPr>
          <a:xfrm>
            <a:off x="8523760" y="1286992"/>
            <a:ext cx="1071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1600" b="1" dirty="0"/>
              <a:t>صحيح ولكن</a:t>
            </a:r>
            <a:endParaRPr lang="en-US" sz="16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881422" y="1243450"/>
            <a:ext cx="4485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1600" b="1" dirty="0"/>
              <a:t>هذا سؤال مهم وتتأكد من ذلك عن طريق طول فترة الضمان</a:t>
            </a:r>
            <a:endParaRPr lang="en-US" sz="16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8581816" y="1943317"/>
            <a:ext cx="10715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1600" b="1" dirty="0"/>
              <a:t>طلب التوضيحات</a:t>
            </a:r>
            <a:endParaRPr lang="en-US" sz="16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881422" y="2046772"/>
            <a:ext cx="44858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1600" b="1" dirty="0"/>
              <a:t>هل لديهم نفس الجودة .. هناك فرق في جودة منتجنا</a:t>
            </a:r>
            <a:endParaRPr lang="en-US" sz="16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3952860" y="2956830"/>
            <a:ext cx="6057482" cy="965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ar-SA" sz="2000" b="1" dirty="0"/>
              <a:t>طريقة الأسلوب المباشر : </a:t>
            </a:r>
          </a:p>
          <a:p>
            <a:pPr algn="r" rtl="1">
              <a:lnSpc>
                <a:spcPct val="150000"/>
              </a:lnSpc>
            </a:pPr>
            <a:r>
              <a:rPr lang="ar-SA" sz="2000" b="1" dirty="0"/>
              <a:t>أن يدخل البائع مباشرة في التفاصيل ( كالسعر ، الخصم ، التقسيط )</a:t>
            </a:r>
            <a:endParaRPr lang="en-US" sz="2000" b="1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6596066" y="550070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24" name="مربع نص 23"/>
          <p:cNvSpPr txBox="1"/>
          <p:nvPr/>
        </p:nvSpPr>
        <p:spPr>
          <a:xfrm>
            <a:off x="6596066" y="581435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25" name="مربع نص 24"/>
          <p:cNvSpPr txBox="1"/>
          <p:nvPr/>
        </p:nvSpPr>
        <p:spPr>
          <a:xfrm>
            <a:off x="6596066" y="485776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6" name="مربع نص 25"/>
          <p:cNvSpPr txBox="1"/>
          <p:nvPr/>
        </p:nvSpPr>
        <p:spPr>
          <a:xfrm>
            <a:off x="6594934" y="617216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9" name="مربع نص 28"/>
          <p:cNvSpPr txBox="1"/>
          <p:nvPr/>
        </p:nvSpPr>
        <p:spPr>
          <a:xfrm>
            <a:off x="6596066" y="517254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43" y="642919"/>
            <a:ext cx="7255475" cy="51435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423766" y="345802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438280" y="388727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410384" y="437169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440544" y="481257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470704" y="525345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6113" y="285728"/>
            <a:ext cx="7417801" cy="60007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524232" y="785794"/>
            <a:ext cx="65575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1- الأمان </a:t>
            </a:r>
          </a:p>
          <a:p>
            <a:pPr algn="r" rtl="1"/>
            <a:r>
              <a:rPr lang="ar-SA" sz="2000" b="1" dirty="0"/>
              <a:t>2- بعض الدول تفتقد للبنية التحتية ومنها الإنترنت </a:t>
            </a:r>
          </a:p>
          <a:p>
            <a:pPr algn="r" rtl="1"/>
            <a:r>
              <a:rPr lang="ar-SA" sz="2000" b="1" dirty="0"/>
              <a:t>3- عدم الثقة </a:t>
            </a:r>
          </a:p>
          <a:p>
            <a:pPr algn="r" rtl="1"/>
            <a:r>
              <a:rPr lang="ar-SA" sz="2000" b="1" dirty="0"/>
              <a:t>4- افتقاد الكثيرين لوسائل الدفع</a:t>
            </a:r>
          </a:p>
          <a:p>
            <a:pPr algn="r" rtl="1"/>
            <a:r>
              <a:rPr lang="ar-SA" sz="2000" b="1" dirty="0"/>
              <a:t>5- يفضل البعض أن يرى المنتج بعينه</a:t>
            </a:r>
          </a:p>
          <a:p>
            <a:pPr algn="r" rtl="1"/>
            <a:r>
              <a:rPr lang="ar-SA" sz="2000" b="1" dirty="0"/>
              <a:t>6- الافتقاد للحماية القانونية الكافية 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6396266" y="474340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6425294" y="517203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6409648" y="377167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6409648" y="564357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6409648" y="422933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357" y="214291"/>
            <a:ext cx="7044511" cy="14981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8329" y="2285992"/>
            <a:ext cx="7055039" cy="39290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مربع نص 17"/>
          <p:cNvSpPr txBox="1"/>
          <p:nvPr/>
        </p:nvSpPr>
        <p:spPr>
          <a:xfrm>
            <a:off x="3524232" y="438621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537614" y="470099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524232" y="501577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554392" y="535958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3570038" y="570338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8810644" y="214290"/>
            <a:ext cx="1600664" cy="442674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rtl="1"/>
            <a:r>
              <a:rPr lang="ar-SA" sz="2000" dirty="0">
                <a:cs typeface="AL-Mateen" pitchFamily="2" charset="-78"/>
              </a:rPr>
              <a:t>6-الدخل :</a:t>
            </a:r>
            <a:endParaRPr lang="en-US" sz="2000" dirty="0">
              <a:cs typeface="AL-Mateen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158" y="500042"/>
            <a:ext cx="7480756" cy="55721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3595670" y="1071546"/>
            <a:ext cx="6486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لكل مرحلة من العمر رغباتها لوجود تغيرات جسمية وعقلية ونفسية للإنسان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595670" y="2071678"/>
            <a:ext cx="6486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هي منظومة القيم والعادات والتقاليد والأعراف التي يتعلمها الفرد من مجتمعه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6267904" y="434318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6282652" y="334418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6282886" y="532828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6281286" y="385762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6294668" y="482986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04" y="714356"/>
            <a:ext cx="7232016" cy="47149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3553494" y="335756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552128" y="375665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536248" y="415574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534882" y="455483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519002" y="496843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42" y="428604"/>
            <a:ext cx="7232016" cy="5357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مربع نص 12"/>
          <p:cNvSpPr txBox="1"/>
          <p:nvPr/>
        </p:nvSpPr>
        <p:spPr>
          <a:xfrm>
            <a:off x="5453058" y="928670"/>
            <a:ext cx="4557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لتحديد القيمة المناسبة للشراء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5524496" y="1785926"/>
            <a:ext cx="45572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/>
              <a:t>المصادر الرسمية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6524628" y="338659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6524628" y="4457650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6524628" y="494371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6524628" y="392906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6524628" y="292893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5605" y="500042"/>
            <a:ext cx="7335711" cy="50720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209686" y="339997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8" name="مربع نص 17"/>
          <p:cNvSpPr txBox="1"/>
          <p:nvPr/>
        </p:nvSpPr>
        <p:spPr>
          <a:xfrm>
            <a:off x="3209452" y="378681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×</a:t>
            </a:r>
            <a:endParaRPr lang="en-US" sz="2000" b="1" dirty="0"/>
          </a:p>
        </p:txBody>
      </p:sp>
      <p:sp>
        <p:nvSpPr>
          <p:cNvPr id="19" name="مربع نص 18"/>
          <p:cNvSpPr txBox="1"/>
          <p:nvPr/>
        </p:nvSpPr>
        <p:spPr>
          <a:xfrm>
            <a:off x="3209218" y="418816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3208984" y="4618548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3223264" y="503441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√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صورة 17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80" y="214290"/>
            <a:ext cx="7143800" cy="18723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مربع نص 11"/>
          <p:cNvSpPr txBox="1"/>
          <p:nvPr/>
        </p:nvSpPr>
        <p:spPr>
          <a:xfrm>
            <a:off x="3024166" y="2285992"/>
            <a:ext cx="7358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السعر : وهو المبلغ الذي يدفعه المشتري نظير السلع أو الخدمات ، وهو مرتبط بالجودة ، حيث يتوقع المشتري جودة أعلى مع السعر الأعلى . 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مربع نص 18"/>
          <p:cNvSpPr txBox="1"/>
          <p:nvPr/>
        </p:nvSpPr>
        <p:spPr>
          <a:xfrm>
            <a:off x="3095604" y="3429000"/>
            <a:ext cx="7358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هي طريقة يستخدمها المشتري في التقييم وتقوم على حساب ميزات وعيوب كل منتج واختيار الأكثر ميزات والأقل عيوب 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مربع نص 19"/>
          <p:cNvSpPr txBox="1"/>
          <p:nvPr/>
        </p:nvSpPr>
        <p:spPr>
          <a:xfrm>
            <a:off x="3095604" y="4786322"/>
            <a:ext cx="7358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SA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 لأنها انعكاس لجودة ونوعية الخدمة المقدمة في المحل ، وتكون عامل محددا للمشتري عند تساوي المنتجات .</a:t>
            </a:r>
            <a:endPara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 descr="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81" y="1142984"/>
            <a:ext cx="7121397" cy="38576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مربع نص 18"/>
          <p:cNvSpPr txBox="1"/>
          <p:nvPr/>
        </p:nvSpPr>
        <p:spPr>
          <a:xfrm>
            <a:off x="6381986" y="435718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1</a:t>
            </a:r>
            <a:endParaRPr lang="en-US" sz="2000" b="1" dirty="0"/>
          </a:p>
        </p:txBody>
      </p:sp>
      <p:sp>
        <p:nvSpPr>
          <p:cNvPr id="20" name="مربع نص 19"/>
          <p:cNvSpPr txBox="1"/>
          <p:nvPr/>
        </p:nvSpPr>
        <p:spPr>
          <a:xfrm>
            <a:off x="6381986" y="3842604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2</a:t>
            </a:r>
            <a:endParaRPr lang="en-US" sz="2000" b="1" dirty="0"/>
          </a:p>
        </p:txBody>
      </p:sp>
      <p:sp>
        <p:nvSpPr>
          <p:cNvPr id="21" name="مربع نص 20"/>
          <p:cNvSpPr txBox="1"/>
          <p:nvPr/>
        </p:nvSpPr>
        <p:spPr>
          <a:xfrm>
            <a:off x="6381752" y="228599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3</a:t>
            </a:r>
            <a:endParaRPr lang="en-US" sz="2000" b="1" dirty="0"/>
          </a:p>
        </p:txBody>
      </p:sp>
      <p:sp>
        <p:nvSpPr>
          <p:cNvPr id="22" name="مربع نص 21"/>
          <p:cNvSpPr txBox="1"/>
          <p:nvPr/>
        </p:nvSpPr>
        <p:spPr>
          <a:xfrm>
            <a:off x="6381752" y="2784926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4</a:t>
            </a:r>
            <a:endParaRPr lang="en-US" sz="2000" b="1" dirty="0"/>
          </a:p>
        </p:txBody>
      </p:sp>
      <p:sp>
        <p:nvSpPr>
          <p:cNvPr id="23" name="مربع نص 22"/>
          <p:cNvSpPr txBox="1"/>
          <p:nvPr/>
        </p:nvSpPr>
        <p:spPr>
          <a:xfrm>
            <a:off x="6367238" y="3315152"/>
            <a:ext cx="485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SA" sz="2000" b="1" dirty="0"/>
              <a:t>5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496</Words>
  <Application>Microsoft Office PowerPoint</Application>
  <PresentationFormat>شاشة عريضة</PresentationFormat>
  <Paragraphs>164</Paragraphs>
  <Slides>27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3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ashwaq -</dc:creator>
  <cp:lastModifiedBy>ashwaq -</cp:lastModifiedBy>
  <cp:revision>1</cp:revision>
  <dcterms:created xsi:type="dcterms:W3CDTF">2020-01-27T06:11:57Z</dcterms:created>
  <dcterms:modified xsi:type="dcterms:W3CDTF">2020-01-27T06:17:14Z</dcterms:modified>
</cp:coreProperties>
</file>