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9" r:id="rId5"/>
    <p:sldId id="270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A8E3"/>
    <a:srgbClr val="F28A8A"/>
    <a:srgbClr val="45BCBD"/>
    <a:srgbClr val="FFD966"/>
    <a:srgbClr val="FBE4D5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DB037-53B2-4431-B2EB-78CA617FA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D5125-E102-4BFF-B17B-77960E1E6C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56C81-B2E7-40BF-B8A9-38CAE1D1D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6157-DAD7-4556-8D31-B221E1D03BD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01B92-553A-4225-AFEA-999B21BF7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AD9D9-1CF2-47F6-8310-897DC5E95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9CA9-888A-42C3-B9AE-3C60FC31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5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A29C0-2B86-417B-8FBD-6BD393751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38C1F6-298D-41D6-B3ED-B41E7B173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F2DED-76D4-4761-AB00-E37312DE7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6157-DAD7-4556-8D31-B221E1D03BD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4AECE-80CF-41DE-BF4E-0DFBD61CF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BA0F1-EF97-4E1E-83B6-E6DE8E2D7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9CA9-888A-42C3-B9AE-3C60FC31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6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667392-8C0F-4BD6-B1FB-93F657D0A7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CB1B48-893C-4C34-B88D-89E90EDC9B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0B4AA-829B-4DD0-A1FF-7800FE947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6157-DAD7-4556-8D31-B221E1D03BD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3E113-D098-4995-9507-00A63DF06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8D440-A1EF-4407-B9E3-FE78388C9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9CA9-888A-42C3-B9AE-3C60FC31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9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D25E4-903E-4E91-B737-C980FB55C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AA66A-AB30-4CCC-BCEB-1ED9D48ED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7AD4A-223E-4180-9463-B24CBDFE9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6157-DAD7-4556-8D31-B221E1D03BD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B2EF3-9487-4C28-A128-E8202ABDF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58DF2-6EEE-4F2E-B884-12BC5E3FD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9CA9-888A-42C3-B9AE-3C60FC31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65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CDC8F-D9AD-4FA9-9031-A9B5EA7F6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A07EB-681F-4677-B50A-32F612B80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ED93A-D398-4057-A109-1CAB55386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6157-DAD7-4556-8D31-B221E1D03BD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FD9C1-50B3-4853-B873-0A7AFDB7E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AE9AC-2072-4ECF-B7C7-F80ECB2FB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9CA9-888A-42C3-B9AE-3C60FC31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9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D7511-B112-4F02-9225-C5023434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292E0-AC32-4B14-8F81-14B5F96C6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83F69B-DE9F-4E00-ABD6-03DC73916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2B373-92BF-459D-9378-366776DB2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6157-DAD7-4556-8D31-B221E1D03BD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84CCF5-C5FD-4312-BB24-6DD5937EF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0AF30-5976-4A60-BE68-28E362B71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9CA9-888A-42C3-B9AE-3C60FC31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9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DCB86-2153-4273-9258-7B4C3B025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B1A3D-259E-41B5-9A63-E7C225594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725E7D-2B0E-4D96-8C31-F0416EDD9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C60F45-3805-4812-8A19-774A6137DB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25513-4893-47E1-BAA2-9CE94EA80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17D18C-1188-4D46-8A17-1D5ADD9B4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6157-DAD7-4556-8D31-B221E1D03BD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F45375-553E-4BBA-B136-5A749001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282A51-C430-4887-9ED8-99817E150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9CA9-888A-42C3-B9AE-3C60FC31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8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AF2AE-AF90-4312-AB9B-0AF6F4E7D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E9F9D-D246-483D-89AC-AC6483581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6157-DAD7-4556-8D31-B221E1D03BD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D7B005-64D0-4445-9EA9-5CE502915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7B2711-E9DA-404E-B5D6-C385ECC42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9CA9-888A-42C3-B9AE-3C60FC31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3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03A35-66C8-413B-8E9B-C9701CD42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6157-DAD7-4556-8D31-B221E1D03BD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AC71AD-8C75-444C-8288-70BF82E2A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E3EB2-6851-4757-8740-4BEC2036E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9CA9-888A-42C3-B9AE-3C60FC31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1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E8E44-83C0-4265-ADEC-12A74C575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11AB3-76B3-48CD-847A-CD84677CB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0710A-74F5-4280-8E7C-4B53E99F0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C66088-3884-4AF7-A0D7-874ED6397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6157-DAD7-4556-8D31-B221E1D03BD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86589-3832-4A79-9F26-875FE97F6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B7472-83C5-46B8-BFE8-8D2CEDADE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9CA9-888A-42C3-B9AE-3C60FC31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630D1-93F3-41C9-91E0-535B0C5DC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95D7BD-B28C-4E4E-9996-EE55DB7E26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2D451-4783-47F7-A4BA-667A35396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7B2CD-CB5F-4892-8432-4FE8D9FDB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6157-DAD7-4556-8D31-B221E1D03BD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D4253-4862-49DF-8D1E-AA851BCD2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D5877-1A7C-4633-B11F-1CBE1772C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D9CA9-888A-42C3-B9AE-3C60FC31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3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B7CFA7-322D-4CE7-8A30-DFFE1CB7F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78C1C-4863-4FB2-A5B1-EC19E62C9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932E1-0543-4BBA-BEE2-06A8E84D5D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6157-DAD7-4556-8D31-B221E1D03BD1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E0EB4-2650-4E72-BD1E-69353CB24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8F8C7-6414-4288-AFFF-3154CD0A7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D9CA9-888A-42C3-B9AE-3C60FC31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8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2542EEC-4F7C-4AE2-933E-EAC8EB3FA3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946F34-0D18-458D-B35F-5331BF66E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8168" y="2406235"/>
            <a:ext cx="4793932" cy="1496164"/>
          </a:xfrm>
          <a:custGeom>
            <a:avLst/>
            <a:gdLst>
              <a:gd name="connsiteX0" fmla="*/ 0 w 3686176"/>
              <a:gd name="connsiteY0" fmla="*/ 0 h 1305017"/>
              <a:gd name="connsiteX1" fmla="*/ 688086 w 3686176"/>
              <a:gd name="connsiteY1" fmla="*/ 0 h 1305017"/>
              <a:gd name="connsiteX2" fmla="*/ 1339311 w 3686176"/>
              <a:gd name="connsiteY2" fmla="*/ 0 h 1305017"/>
              <a:gd name="connsiteX3" fmla="*/ 1879950 w 3686176"/>
              <a:gd name="connsiteY3" fmla="*/ 0 h 1305017"/>
              <a:gd name="connsiteX4" fmla="*/ 2383727 w 3686176"/>
              <a:gd name="connsiteY4" fmla="*/ 0 h 1305017"/>
              <a:gd name="connsiteX5" fmla="*/ 3034952 w 3686176"/>
              <a:gd name="connsiteY5" fmla="*/ 0 h 1305017"/>
              <a:gd name="connsiteX6" fmla="*/ 3686176 w 3686176"/>
              <a:gd name="connsiteY6" fmla="*/ 0 h 1305017"/>
              <a:gd name="connsiteX7" fmla="*/ 3686176 w 3686176"/>
              <a:gd name="connsiteY7" fmla="*/ 678609 h 1305017"/>
              <a:gd name="connsiteX8" fmla="*/ 3686176 w 3686176"/>
              <a:gd name="connsiteY8" fmla="*/ 1305017 h 1305017"/>
              <a:gd name="connsiteX9" fmla="*/ 3108675 w 3686176"/>
              <a:gd name="connsiteY9" fmla="*/ 1305017 h 1305017"/>
              <a:gd name="connsiteX10" fmla="*/ 2531174 w 3686176"/>
              <a:gd name="connsiteY10" fmla="*/ 1305017 h 1305017"/>
              <a:gd name="connsiteX11" fmla="*/ 2027397 w 3686176"/>
              <a:gd name="connsiteY11" fmla="*/ 1305017 h 1305017"/>
              <a:gd name="connsiteX12" fmla="*/ 1486758 w 3686176"/>
              <a:gd name="connsiteY12" fmla="*/ 1305017 h 1305017"/>
              <a:gd name="connsiteX13" fmla="*/ 872395 w 3686176"/>
              <a:gd name="connsiteY13" fmla="*/ 1305017 h 1305017"/>
              <a:gd name="connsiteX14" fmla="*/ 0 w 3686176"/>
              <a:gd name="connsiteY14" fmla="*/ 1305017 h 1305017"/>
              <a:gd name="connsiteX15" fmla="*/ 0 w 3686176"/>
              <a:gd name="connsiteY15" fmla="*/ 626408 h 1305017"/>
              <a:gd name="connsiteX16" fmla="*/ 0 w 3686176"/>
              <a:gd name="connsiteY16" fmla="*/ 0 h 1305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86176" h="1305017" fill="none" extrusionOk="0">
                <a:moveTo>
                  <a:pt x="0" y="0"/>
                </a:moveTo>
                <a:cubicBezTo>
                  <a:pt x="306115" y="-20078"/>
                  <a:pt x="410317" y="6987"/>
                  <a:pt x="688086" y="0"/>
                </a:cubicBezTo>
                <a:cubicBezTo>
                  <a:pt x="965855" y="-6987"/>
                  <a:pt x="1180818" y="22936"/>
                  <a:pt x="1339311" y="0"/>
                </a:cubicBezTo>
                <a:cubicBezTo>
                  <a:pt x="1497804" y="-22936"/>
                  <a:pt x="1632670" y="-9414"/>
                  <a:pt x="1879950" y="0"/>
                </a:cubicBezTo>
                <a:cubicBezTo>
                  <a:pt x="2127230" y="9414"/>
                  <a:pt x="2135233" y="-2384"/>
                  <a:pt x="2383727" y="0"/>
                </a:cubicBezTo>
                <a:cubicBezTo>
                  <a:pt x="2632221" y="2384"/>
                  <a:pt x="2736455" y="9635"/>
                  <a:pt x="3034952" y="0"/>
                </a:cubicBezTo>
                <a:cubicBezTo>
                  <a:pt x="3333449" y="-9635"/>
                  <a:pt x="3549352" y="-18660"/>
                  <a:pt x="3686176" y="0"/>
                </a:cubicBezTo>
                <a:cubicBezTo>
                  <a:pt x="3708833" y="284225"/>
                  <a:pt x="3696269" y="454355"/>
                  <a:pt x="3686176" y="678609"/>
                </a:cubicBezTo>
                <a:cubicBezTo>
                  <a:pt x="3676083" y="902863"/>
                  <a:pt x="3699856" y="1120714"/>
                  <a:pt x="3686176" y="1305017"/>
                </a:cubicBezTo>
                <a:cubicBezTo>
                  <a:pt x="3475773" y="1294594"/>
                  <a:pt x="3248088" y="1301045"/>
                  <a:pt x="3108675" y="1305017"/>
                </a:cubicBezTo>
                <a:cubicBezTo>
                  <a:pt x="2969262" y="1308989"/>
                  <a:pt x="2683868" y="1304686"/>
                  <a:pt x="2531174" y="1305017"/>
                </a:cubicBezTo>
                <a:cubicBezTo>
                  <a:pt x="2378480" y="1305348"/>
                  <a:pt x="2155545" y="1305156"/>
                  <a:pt x="2027397" y="1305017"/>
                </a:cubicBezTo>
                <a:cubicBezTo>
                  <a:pt x="1899249" y="1304878"/>
                  <a:pt x="1658187" y="1284553"/>
                  <a:pt x="1486758" y="1305017"/>
                </a:cubicBezTo>
                <a:cubicBezTo>
                  <a:pt x="1315329" y="1325481"/>
                  <a:pt x="1083376" y="1321376"/>
                  <a:pt x="872395" y="1305017"/>
                </a:cubicBezTo>
                <a:cubicBezTo>
                  <a:pt x="661414" y="1288658"/>
                  <a:pt x="257147" y="1335766"/>
                  <a:pt x="0" y="1305017"/>
                </a:cubicBezTo>
                <a:cubicBezTo>
                  <a:pt x="13620" y="1152210"/>
                  <a:pt x="33227" y="908626"/>
                  <a:pt x="0" y="626408"/>
                </a:cubicBezTo>
                <a:cubicBezTo>
                  <a:pt x="-33227" y="344190"/>
                  <a:pt x="-12007" y="135174"/>
                  <a:pt x="0" y="0"/>
                </a:cubicBezTo>
                <a:close/>
              </a:path>
              <a:path w="3686176" h="1305017" stroke="0" extrusionOk="0">
                <a:moveTo>
                  <a:pt x="0" y="0"/>
                </a:moveTo>
                <a:cubicBezTo>
                  <a:pt x="140422" y="1437"/>
                  <a:pt x="479063" y="-14425"/>
                  <a:pt x="614363" y="0"/>
                </a:cubicBezTo>
                <a:cubicBezTo>
                  <a:pt x="749663" y="14425"/>
                  <a:pt x="928566" y="-4962"/>
                  <a:pt x="1228725" y="0"/>
                </a:cubicBezTo>
                <a:cubicBezTo>
                  <a:pt x="1528884" y="4962"/>
                  <a:pt x="1690189" y="2740"/>
                  <a:pt x="1879950" y="0"/>
                </a:cubicBezTo>
                <a:cubicBezTo>
                  <a:pt x="2069712" y="-2740"/>
                  <a:pt x="2225382" y="10240"/>
                  <a:pt x="2420589" y="0"/>
                </a:cubicBezTo>
                <a:cubicBezTo>
                  <a:pt x="2615796" y="-10240"/>
                  <a:pt x="2801356" y="12826"/>
                  <a:pt x="2998090" y="0"/>
                </a:cubicBezTo>
                <a:cubicBezTo>
                  <a:pt x="3194824" y="-12826"/>
                  <a:pt x="3534576" y="-18016"/>
                  <a:pt x="3686176" y="0"/>
                </a:cubicBezTo>
                <a:cubicBezTo>
                  <a:pt x="3654659" y="198377"/>
                  <a:pt x="3690054" y="441511"/>
                  <a:pt x="3686176" y="652509"/>
                </a:cubicBezTo>
                <a:cubicBezTo>
                  <a:pt x="3682298" y="863507"/>
                  <a:pt x="3655386" y="1049044"/>
                  <a:pt x="3686176" y="1305017"/>
                </a:cubicBezTo>
                <a:cubicBezTo>
                  <a:pt x="3562389" y="1300342"/>
                  <a:pt x="3319032" y="1278781"/>
                  <a:pt x="3108675" y="1305017"/>
                </a:cubicBezTo>
                <a:cubicBezTo>
                  <a:pt x="2898318" y="1331253"/>
                  <a:pt x="2751688" y="1335407"/>
                  <a:pt x="2420589" y="1305017"/>
                </a:cubicBezTo>
                <a:cubicBezTo>
                  <a:pt x="2089490" y="1274627"/>
                  <a:pt x="2041421" y="1314601"/>
                  <a:pt x="1879950" y="1305017"/>
                </a:cubicBezTo>
                <a:cubicBezTo>
                  <a:pt x="1718479" y="1295433"/>
                  <a:pt x="1504221" y="1326230"/>
                  <a:pt x="1228725" y="1305017"/>
                </a:cubicBezTo>
                <a:cubicBezTo>
                  <a:pt x="953229" y="1283804"/>
                  <a:pt x="919045" y="1328409"/>
                  <a:pt x="688086" y="1305017"/>
                </a:cubicBezTo>
                <a:cubicBezTo>
                  <a:pt x="457127" y="1281625"/>
                  <a:pt x="194593" y="1322256"/>
                  <a:pt x="0" y="1305017"/>
                </a:cubicBezTo>
                <a:cubicBezTo>
                  <a:pt x="14881" y="1116496"/>
                  <a:pt x="-14663" y="965675"/>
                  <a:pt x="0" y="691659"/>
                </a:cubicBezTo>
                <a:cubicBezTo>
                  <a:pt x="14663" y="417643"/>
                  <a:pt x="1626" y="343086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 anchor="t">
            <a:normAutofit fontScale="90000"/>
          </a:bodyPr>
          <a:lstStyle/>
          <a:p>
            <a:r>
              <a:rPr lang="ar-SA" sz="9600" dirty="0">
                <a:latin typeface="Tajm3 Desgroup" panose="020B0704020202020204" pitchFamily="34" charset="-78"/>
                <a:cs typeface="Tajm3 Desgroup" panose="020B0704020202020204" pitchFamily="34" charset="-78"/>
              </a:rPr>
              <a:t>المهارات الإدارية</a:t>
            </a:r>
            <a:endParaRPr lang="en-US" sz="9600" dirty="0">
              <a:latin typeface="Tajm3 Desgroup" panose="020B0704020202020204" pitchFamily="34" charset="-78"/>
              <a:cs typeface="Tajm3 Desgroup" panose="020B0704020202020204" pitchFamily="34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824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C9B349-B94B-4049-A18A-62A33D0EF6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5665" y="1109528"/>
            <a:ext cx="5970525" cy="4763038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6048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1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B7DC9-3988-425E-B84D-39E32230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100" y="463228"/>
            <a:ext cx="3695700" cy="74458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r"/>
            <a:r>
              <a:rPr lang="ar-SA" sz="4000" b="1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أهداف المادة:</a:t>
            </a:r>
            <a:endParaRPr lang="en-US" sz="4000" b="1" dirty="0">
              <a:latin typeface="Araboto-Normal" panose="02000500000000000000" pitchFamily="2" charset="0"/>
              <a:ea typeface="Araboto-Normal" panose="02000500000000000000" pitchFamily="2" charset="0"/>
              <a:cs typeface="Araboto-Normal" panose="020005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8A45CD-5294-43E3-99F1-902987207CD3}"/>
              </a:ext>
            </a:extLst>
          </p:cNvPr>
          <p:cNvSpPr txBox="1"/>
          <p:nvPr/>
        </p:nvSpPr>
        <p:spPr>
          <a:xfrm>
            <a:off x="3022292" y="2260554"/>
            <a:ext cx="8236628" cy="1132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400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إكساب الطالب المهارات الإدارية التي تفيده في حياته الشخصية والعملية</a:t>
            </a:r>
            <a:endParaRPr lang="en-US" sz="2400" dirty="0">
              <a:latin typeface="Araboto-Normal" panose="02000500000000000000" pitchFamily="2" charset="0"/>
              <a:ea typeface="Araboto-Normal" panose="02000500000000000000" pitchFamily="2" charset="0"/>
              <a:cs typeface="Araboto-Normal" panose="02000500000000000000" pitchFamily="2" charset="0"/>
            </a:endParaRPr>
          </a:p>
        </p:txBody>
      </p:sp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042F8B5D-7FDC-44DE-8042-55FA858F62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677" y="32924"/>
            <a:ext cx="1797326" cy="17973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BC16D58-0CEC-4064-93CE-14A7CC77E075}"/>
              </a:ext>
            </a:extLst>
          </p:cNvPr>
          <p:cNvSpPr txBox="1"/>
          <p:nvPr/>
        </p:nvSpPr>
        <p:spPr>
          <a:xfrm>
            <a:off x="2902997" y="3860594"/>
            <a:ext cx="8352039" cy="578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SA" sz="2400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تهيئة الطالب لسوق العمل.</a:t>
            </a:r>
            <a:endParaRPr lang="en-US" sz="2400" dirty="0">
              <a:latin typeface="Araboto-Normal" panose="02000500000000000000" pitchFamily="2" charset="0"/>
              <a:ea typeface="Araboto-Normal" panose="02000500000000000000" pitchFamily="2" charset="0"/>
              <a:cs typeface="Araboto-Normal" panose="02000500000000000000" pitchFamily="2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D2D21E9-BAE5-46DB-8A54-2AABAF88328C}"/>
              </a:ext>
            </a:extLst>
          </p:cNvPr>
          <p:cNvSpPr/>
          <p:nvPr/>
        </p:nvSpPr>
        <p:spPr>
          <a:xfrm>
            <a:off x="11353800" y="2524375"/>
            <a:ext cx="275208" cy="257453"/>
          </a:xfrm>
          <a:prstGeom prst="ellipse">
            <a:avLst/>
          </a:prstGeom>
          <a:solidFill>
            <a:srgbClr val="45BC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24BE761-ED74-44C2-84C4-AA5EDFD3EFD2}"/>
              </a:ext>
            </a:extLst>
          </p:cNvPr>
          <p:cNvSpPr/>
          <p:nvPr/>
        </p:nvSpPr>
        <p:spPr>
          <a:xfrm>
            <a:off x="11353800" y="4065080"/>
            <a:ext cx="275208" cy="257453"/>
          </a:xfrm>
          <a:prstGeom prst="ellipse">
            <a:avLst/>
          </a:prstGeom>
          <a:solidFill>
            <a:srgbClr val="F28A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5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B7DC9-3988-425E-B84D-39E32230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493" y="312307"/>
            <a:ext cx="3497062" cy="744584"/>
          </a:xfrm>
          <a:solidFill>
            <a:srgbClr val="F28A8A"/>
          </a:solidFill>
        </p:spPr>
        <p:txBody>
          <a:bodyPr>
            <a:normAutofit/>
          </a:bodyPr>
          <a:lstStyle/>
          <a:p>
            <a:pPr algn="r"/>
            <a:r>
              <a:rPr lang="ar-SA" sz="4000" b="1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توزيع الدرجات:</a:t>
            </a:r>
            <a:endParaRPr lang="en-US" sz="4000" b="1" dirty="0">
              <a:latin typeface="Araboto-Normal" panose="02000500000000000000" pitchFamily="2" charset="0"/>
              <a:ea typeface="Araboto-Normal" panose="02000500000000000000" pitchFamily="2" charset="0"/>
              <a:cs typeface="Araboto-Normal" panose="02000500000000000000" pitchFamily="2" charset="0"/>
            </a:endParaRPr>
          </a:p>
        </p:txBody>
      </p:sp>
      <p:graphicFrame>
        <p:nvGraphicFramePr>
          <p:cNvPr id="9" name="Table 14">
            <a:extLst>
              <a:ext uri="{FF2B5EF4-FFF2-40B4-BE49-F238E27FC236}">
                <a16:creationId xmlns:a16="http://schemas.microsoft.com/office/drawing/2014/main" id="{9A461D9B-6C4F-4FAB-ADF9-80C96215F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076960"/>
              </p:ext>
            </p:extLst>
          </p:nvPr>
        </p:nvGraphicFramePr>
        <p:xfrm>
          <a:off x="2796466" y="1192466"/>
          <a:ext cx="7048870" cy="5353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7547">
                  <a:extLst>
                    <a:ext uri="{9D8B030D-6E8A-4147-A177-3AD203B41FA5}">
                      <a16:colId xmlns:a16="http://schemas.microsoft.com/office/drawing/2014/main" val="2960670952"/>
                    </a:ext>
                  </a:extLst>
                </a:gridCol>
                <a:gridCol w="4701323">
                  <a:extLst>
                    <a:ext uri="{9D8B030D-6E8A-4147-A177-3AD203B41FA5}">
                      <a16:colId xmlns:a16="http://schemas.microsoft.com/office/drawing/2014/main" val="1374675019"/>
                    </a:ext>
                  </a:extLst>
                </a:gridCol>
              </a:tblGrid>
              <a:tr h="594803"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latin typeface="Araboto-Normal" panose="02000500000000000000" pitchFamily="2" charset="0"/>
                          <a:ea typeface="Araboto-Normal" panose="02000500000000000000" pitchFamily="2" charset="0"/>
                          <a:cs typeface="Araboto-Normal" panose="02000500000000000000" pitchFamily="2" charset="0"/>
                        </a:rPr>
                        <a:t>الدرجة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latin typeface="Araboto-Normal" panose="02000500000000000000" pitchFamily="2" charset="0"/>
                          <a:ea typeface="Araboto-Normal" panose="02000500000000000000" pitchFamily="2" charset="0"/>
                          <a:cs typeface="Araboto-Normal" panose="02000500000000000000" pitchFamily="2" charset="0"/>
                        </a:rPr>
                        <a:t>التقويم </a:t>
                      </a:r>
                      <a:endParaRPr lang="en-US" dirty="0">
                        <a:latin typeface="Araboto-Normal" panose="02000500000000000000" pitchFamily="2" charset="0"/>
                        <a:ea typeface="Araboto-Normal" panose="02000500000000000000" pitchFamily="2" charset="0"/>
                        <a:cs typeface="Araboto-Normal" panose="02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999629"/>
                  </a:ext>
                </a:extLst>
              </a:tr>
              <a:tr h="5948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aboto-Normal" panose="02000500000000000000" pitchFamily="2" charset="0"/>
                          <a:ea typeface="Araboto-Normal" panose="02000500000000000000" pitchFamily="2" charset="0"/>
                          <a:cs typeface="Araboto-Normal" panose="02000500000000000000" pitchFamily="2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latin typeface="Araboto-Normal" panose="02000500000000000000" pitchFamily="2" charset="0"/>
                          <a:ea typeface="Araboto-Normal" panose="02000500000000000000" pitchFamily="2" charset="0"/>
                          <a:cs typeface="Araboto-Normal" panose="02000500000000000000" pitchFamily="2" charset="0"/>
                        </a:rPr>
                        <a:t>المشاركة و التفاعل الصفي</a:t>
                      </a:r>
                      <a:endParaRPr lang="en-US" dirty="0">
                        <a:latin typeface="Araboto-Normal" panose="02000500000000000000" pitchFamily="2" charset="0"/>
                        <a:ea typeface="Araboto-Normal" panose="02000500000000000000" pitchFamily="2" charset="0"/>
                        <a:cs typeface="Araboto-Normal" panose="02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193077"/>
                  </a:ext>
                </a:extLst>
              </a:tr>
              <a:tr h="594803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Araboto-Normal" panose="02000500000000000000" pitchFamily="2" charset="0"/>
                          <a:ea typeface="Araboto-Normal" panose="02000500000000000000" pitchFamily="2" charset="0"/>
                          <a:cs typeface="Araboto-Normal" panose="02000500000000000000" pitchFamily="2" charset="0"/>
                        </a:rPr>
                        <a:t>10</a:t>
                      </a:r>
                      <a:endParaRPr lang="en-US" sz="2400" dirty="0">
                        <a:latin typeface="Araboto-Normal" panose="02000500000000000000" pitchFamily="2" charset="0"/>
                        <a:ea typeface="Araboto-Normal" panose="02000500000000000000" pitchFamily="2" charset="0"/>
                        <a:cs typeface="Araboto-Normal" panose="02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latin typeface="Araboto-Normal" panose="02000500000000000000" pitchFamily="2" charset="0"/>
                          <a:ea typeface="Araboto-Normal" panose="02000500000000000000" pitchFamily="2" charset="0"/>
                          <a:cs typeface="Araboto-Normal" panose="02000500000000000000" pitchFamily="2" charset="0"/>
                        </a:rPr>
                        <a:t>التقارير الميدانية</a:t>
                      </a:r>
                      <a:endParaRPr lang="en-US" dirty="0">
                        <a:latin typeface="Araboto-Normal" panose="02000500000000000000" pitchFamily="2" charset="0"/>
                        <a:ea typeface="Araboto-Normal" panose="02000500000000000000" pitchFamily="2" charset="0"/>
                        <a:cs typeface="Araboto-Normal" panose="02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237178"/>
                  </a:ext>
                </a:extLst>
              </a:tr>
              <a:tr h="594803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Araboto-Normal" panose="02000500000000000000" pitchFamily="2" charset="0"/>
                          <a:ea typeface="Araboto-Normal" panose="02000500000000000000" pitchFamily="2" charset="0"/>
                          <a:cs typeface="Araboto-Normal" panose="02000500000000000000" pitchFamily="2" charset="0"/>
                        </a:rPr>
                        <a:t>10</a:t>
                      </a:r>
                      <a:endParaRPr lang="en-US" sz="2400" dirty="0">
                        <a:latin typeface="Araboto-Normal" panose="02000500000000000000" pitchFamily="2" charset="0"/>
                        <a:ea typeface="Araboto-Normal" panose="02000500000000000000" pitchFamily="2" charset="0"/>
                        <a:cs typeface="Araboto-Normal" panose="02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latin typeface="Araboto-Normal" panose="02000500000000000000" pitchFamily="2" charset="0"/>
                          <a:ea typeface="Araboto-Normal" panose="02000500000000000000" pitchFamily="2" charset="0"/>
                          <a:cs typeface="Araboto-Normal" panose="02000500000000000000" pitchFamily="2" charset="0"/>
                        </a:rPr>
                        <a:t>الواجبات </a:t>
                      </a:r>
                      <a:endParaRPr lang="en-US" dirty="0">
                        <a:latin typeface="Araboto-Normal" panose="02000500000000000000" pitchFamily="2" charset="0"/>
                        <a:ea typeface="Araboto-Normal" panose="02000500000000000000" pitchFamily="2" charset="0"/>
                        <a:cs typeface="Araboto-Normal" panose="02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272341"/>
                  </a:ext>
                </a:extLst>
              </a:tr>
              <a:tr h="594803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Araboto-Normal" panose="02000500000000000000" pitchFamily="2" charset="0"/>
                          <a:ea typeface="Araboto-Normal" panose="02000500000000000000" pitchFamily="2" charset="0"/>
                          <a:cs typeface="Araboto-Normal" panose="02000500000000000000" pitchFamily="2" charset="0"/>
                        </a:rPr>
                        <a:t>5</a:t>
                      </a:r>
                      <a:endParaRPr lang="en-US" sz="2400" dirty="0">
                        <a:latin typeface="Araboto-Normal" panose="02000500000000000000" pitchFamily="2" charset="0"/>
                        <a:ea typeface="Araboto-Normal" panose="02000500000000000000" pitchFamily="2" charset="0"/>
                        <a:cs typeface="Araboto-Normal" panose="02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latin typeface="Araboto-Normal" panose="02000500000000000000" pitchFamily="2" charset="0"/>
                          <a:ea typeface="Araboto-Normal" panose="02000500000000000000" pitchFamily="2" charset="0"/>
                          <a:cs typeface="Araboto-Normal" panose="02000500000000000000" pitchFamily="2" charset="0"/>
                        </a:rPr>
                        <a:t>ملف الاعمال </a:t>
                      </a:r>
                      <a:endParaRPr lang="en-US" dirty="0">
                        <a:latin typeface="Araboto-Normal" panose="02000500000000000000" pitchFamily="2" charset="0"/>
                        <a:ea typeface="Araboto-Normal" panose="02000500000000000000" pitchFamily="2" charset="0"/>
                        <a:cs typeface="Araboto-Normal" panose="02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302934"/>
                  </a:ext>
                </a:extLst>
              </a:tr>
              <a:tr h="594803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Araboto-Normal" panose="02000500000000000000" pitchFamily="2" charset="0"/>
                          <a:ea typeface="Araboto-Normal" panose="02000500000000000000" pitchFamily="2" charset="0"/>
                          <a:cs typeface="Araboto-Normal" panose="02000500000000000000" pitchFamily="2" charset="0"/>
                        </a:rPr>
                        <a:t>20</a:t>
                      </a:r>
                      <a:endParaRPr lang="en-US" sz="2400" dirty="0">
                        <a:latin typeface="Araboto-Normal" panose="02000500000000000000" pitchFamily="2" charset="0"/>
                        <a:ea typeface="Araboto-Normal" panose="02000500000000000000" pitchFamily="2" charset="0"/>
                        <a:cs typeface="Araboto-Normal" panose="02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latin typeface="Araboto-Normal" panose="02000500000000000000" pitchFamily="2" charset="0"/>
                          <a:ea typeface="Araboto-Normal" panose="02000500000000000000" pitchFamily="2" charset="0"/>
                          <a:cs typeface="Araboto-Normal" panose="02000500000000000000" pitchFamily="2" charset="0"/>
                        </a:rPr>
                        <a:t>الاختبارات القصيرة</a:t>
                      </a:r>
                      <a:endParaRPr lang="en-US" dirty="0">
                        <a:latin typeface="Araboto-Normal" panose="02000500000000000000" pitchFamily="2" charset="0"/>
                        <a:ea typeface="Araboto-Normal" panose="02000500000000000000" pitchFamily="2" charset="0"/>
                        <a:cs typeface="Araboto-Normal" panose="02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907523"/>
                  </a:ext>
                </a:extLst>
              </a:tr>
              <a:tr h="594803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Araboto-Normal" panose="02000500000000000000" pitchFamily="2" charset="0"/>
                          <a:ea typeface="Araboto-Normal" panose="02000500000000000000" pitchFamily="2" charset="0"/>
                          <a:cs typeface="Araboto-Normal" panose="02000500000000000000" pitchFamily="2" charset="0"/>
                        </a:rPr>
                        <a:t>15</a:t>
                      </a:r>
                      <a:endParaRPr lang="en-US" sz="2400" dirty="0">
                        <a:latin typeface="Araboto-Normal" panose="02000500000000000000" pitchFamily="2" charset="0"/>
                        <a:ea typeface="Araboto-Normal" panose="02000500000000000000" pitchFamily="2" charset="0"/>
                        <a:cs typeface="Araboto-Normal" panose="02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latin typeface="Araboto-Normal" panose="02000500000000000000" pitchFamily="2" charset="0"/>
                          <a:ea typeface="Araboto-Normal" panose="02000500000000000000" pitchFamily="2" charset="0"/>
                          <a:cs typeface="Araboto-Normal" panose="02000500000000000000" pitchFamily="2" charset="0"/>
                        </a:rPr>
                        <a:t>البحوث </a:t>
                      </a:r>
                      <a:endParaRPr lang="en-US" dirty="0">
                        <a:latin typeface="Araboto-Normal" panose="02000500000000000000" pitchFamily="2" charset="0"/>
                        <a:ea typeface="Araboto-Normal" panose="02000500000000000000" pitchFamily="2" charset="0"/>
                        <a:cs typeface="Araboto-Normal" panose="02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9164581"/>
                  </a:ext>
                </a:extLst>
              </a:tr>
              <a:tr h="594803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Araboto-Normal" panose="02000500000000000000" pitchFamily="2" charset="0"/>
                          <a:ea typeface="Araboto-Normal" panose="02000500000000000000" pitchFamily="2" charset="0"/>
                          <a:cs typeface="Araboto-Normal" panose="02000500000000000000" pitchFamily="2" charset="0"/>
                        </a:rPr>
                        <a:t>25</a:t>
                      </a:r>
                      <a:endParaRPr lang="en-US" sz="2400" dirty="0">
                        <a:latin typeface="Araboto-Normal" panose="02000500000000000000" pitchFamily="2" charset="0"/>
                        <a:ea typeface="Araboto-Normal" panose="02000500000000000000" pitchFamily="2" charset="0"/>
                        <a:cs typeface="Araboto-Normal" panose="02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latin typeface="Araboto-Normal" panose="02000500000000000000" pitchFamily="2" charset="0"/>
                          <a:ea typeface="Araboto-Normal" panose="02000500000000000000" pitchFamily="2" charset="0"/>
                          <a:cs typeface="Araboto-Normal" panose="02000500000000000000" pitchFamily="2" charset="0"/>
                        </a:rPr>
                        <a:t>المشاريع</a:t>
                      </a:r>
                      <a:endParaRPr lang="en-US" dirty="0">
                        <a:latin typeface="Araboto-Normal" panose="02000500000000000000" pitchFamily="2" charset="0"/>
                        <a:ea typeface="Araboto-Normal" panose="02000500000000000000" pitchFamily="2" charset="0"/>
                        <a:cs typeface="Araboto-Normal" panose="02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146944"/>
                  </a:ext>
                </a:extLst>
              </a:tr>
              <a:tr h="594803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latin typeface="Araboto-Normal" panose="02000500000000000000" pitchFamily="2" charset="0"/>
                          <a:ea typeface="Araboto-Normal" panose="02000500000000000000" pitchFamily="2" charset="0"/>
                          <a:cs typeface="Araboto-Normal" panose="02000500000000000000" pitchFamily="2" charset="0"/>
                        </a:rPr>
                        <a:t>5</a:t>
                      </a:r>
                      <a:endParaRPr lang="en-US" sz="2400" dirty="0">
                        <a:latin typeface="Araboto-Normal" panose="02000500000000000000" pitchFamily="2" charset="0"/>
                        <a:ea typeface="Araboto-Normal" panose="02000500000000000000" pitchFamily="2" charset="0"/>
                        <a:cs typeface="Araboto-Normal" panose="02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>
                          <a:latin typeface="Araboto-Normal" panose="02000500000000000000" pitchFamily="2" charset="0"/>
                          <a:ea typeface="Araboto-Normal" panose="02000500000000000000" pitchFamily="2" charset="0"/>
                          <a:cs typeface="Araboto-Normal" panose="02000500000000000000" pitchFamily="2" charset="0"/>
                        </a:rPr>
                        <a:t>الحضور</a:t>
                      </a:r>
                      <a:endParaRPr lang="en-US" dirty="0">
                        <a:latin typeface="Araboto-Normal" panose="02000500000000000000" pitchFamily="2" charset="0"/>
                        <a:ea typeface="Araboto-Normal" panose="02000500000000000000" pitchFamily="2" charset="0"/>
                        <a:cs typeface="Araboto-Normal" panose="02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087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312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5B7DC9-3988-425E-B84D-39E32230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227" y="816745"/>
            <a:ext cx="2122688" cy="790113"/>
          </a:xfrm>
          <a:solidFill>
            <a:srgbClr val="F28A8A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ar-SA" sz="3700" b="1" dirty="0">
                <a:solidFill>
                  <a:schemeClr val="bg1"/>
                </a:solidFill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الوحدة</a:t>
            </a:r>
            <a:r>
              <a:rPr lang="en-US" sz="3700" b="1" dirty="0"/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03B0B1-F564-4D07-AF56-998EA52CE3FE}"/>
              </a:ext>
            </a:extLst>
          </p:cNvPr>
          <p:cNvSpPr txBox="1"/>
          <p:nvPr/>
        </p:nvSpPr>
        <p:spPr>
          <a:xfrm>
            <a:off x="458126" y="1561889"/>
            <a:ext cx="7087340" cy="3733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ar-SA" sz="2400" b="1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- مفهوم الإدارة 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ar-SA" sz="2400" b="1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- التخطيط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ar-SA" sz="2400" b="1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- المشكلات 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ar-SA" sz="2400" b="1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- استراتيجيات حل المشكلات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ar-SA" sz="2400" b="1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- اتخاذ القرارات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endParaRPr lang="ar-SA" sz="2400" b="1" dirty="0">
              <a:latin typeface="Araboto-Normal" panose="02000500000000000000" pitchFamily="2" charset="0"/>
              <a:ea typeface="Araboto-Normal" panose="02000500000000000000" pitchFamily="2" charset="0"/>
              <a:cs typeface="Araboto-Normal" panose="02000500000000000000" pitchFamily="2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1F86BB0-3067-4D04-A99F-D2DC559A4498}"/>
              </a:ext>
            </a:extLst>
          </p:cNvPr>
          <p:cNvSpPr txBox="1">
            <a:spLocks/>
          </p:cNvSpPr>
          <p:nvPr/>
        </p:nvSpPr>
        <p:spPr>
          <a:xfrm>
            <a:off x="8773610" y="1606858"/>
            <a:ext cx="1514747" cy="790113"/>
          </a:xfrm>
          <a:prstGeom prst="rect">
            <a:avLst/>
          </a:prstGeom>
          <a:solidFill>
            <a:srgbClr val="6DA8E3"/>
          </a:solidFill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z="3700" b="1" dirty="0">
                <a:solidFill>
                  <a:schemeClr val="bg1"/>
                </a:solidFill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الأولى</a:t>
            </a:r>
            <a:r>
              <a:rPr lang="en-US" sz="3700" b="1" dirty="0"/>
              <a:t>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50ABA59-24D6-4E44-84DA-0E4588C814FC}"/>
              </a:ext>
            </a:extLst>
          </p:cNvPr>
          <p:cNvSpPr txBox="1">
            <a:spLocks/>
          </p:cNvSpPr>
          <p:nvPr/>
        </p:nvSpPr>
        <p:spPr>
          <a:xfrm>
            <a:off x="9414095" y="85077"/>
            <a:ext cx="706262" cy="790113"/>
          </a:xfrm>
          <a:prstGeom prst="rect">
            <a:avLst/>
          </a:prstGeom>
          <a:solidFill>
            <a:srgbClr val="FFD966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ar-SA" sz="6000" b="1" dirty="0">
                <a:solidFill>
                  <a:schemeClr val="bg1"/>
                </a:solidFill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1</a:t>
            </a:r>
            <a:r>
              <a:rPr lang="en-US" sz="37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613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5B7DC9-3988-425E-B84D-39E32230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104" y="816745"/>
            <a:ext cx="2122688" cy="790113"/>
          </a:xfrm>
          <a:solidFill>
            <a:srgbClr val="45BCB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ar-SA" sz="3700" b="1" dirty="0">
                <a:solidFill>
                  <a:schemeClr val="bg1"/>
                </a:solidFill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الوحدة</a:t>
            </a:r>
            <a:r>
              <a:rPr lang="en-US" sz="3700" b="1" dirty="0"/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03B0B1-F564-4D07-AF56-998EA52CE3FE}"/>
              </a:ext>
            </a:extLst>
          </p:cNvPr>
          <p:cNvSpPr txBox="1"/>
          <p:nvPr/>
        </p:nvSpPr>
        <p:spPr>
          <a:xfrm>
            <a:off x="307680" y="1277642"/>
            <a:ext cx="7087340" cy="3102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ar-SA" sz="2400" b="1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- السكرتارية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ar-SA" sz="2400" b="1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- مكتب العمل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ar-SA" sz="2400" b="1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- إدارة الملفات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ar-SA" sz="2400" b="1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- إدارة الاتصالات 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ar-SA" sz="2400" b="1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- مكننة العمل المكتبي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1F86BB0-3067-4D04-A99F-D2DC559A4498}"/>
              </a:ext>
            </a:extLst>
          </p:cNvPr>
          <p:cNvSpPr txBox="1">
            <a:spLocks/>
          </p:cNvSpPr>
          <p:nvPr/>
        </p:nvSpPr>
        <p:spPr>
          <a:xfrm>
            <a:off x="8516804" y="1548413"/>
            <a:ext cx="1972921" cy="790113"/>
          </a:xfrm>
          <a:prstGeom prst="rect">
            <a:avLst/>
          </a:prstGeom>
          <a:solidFill>
            <a:srgbClr val="F28A8A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3700" b="1" dirty="0">
                <a:solidFill>
                  <a:schemeClr val="bg1"/>
                </a:solidFill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الثانية</a:t>
            </a:r>
            <a:endParaRPr lang="en-US" sz="3700" b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50ABA59-24D6-4E44-84DA-0E4588C814FC}"/>
              </a:ext>
            </a:extLst>
          </p:cNvPr>
          <p:cNvSpPr txBox="1">
            <a:spLocks/>
          </p:cNvSpPr>
          <p:nvPr/>
        </p:nvSpPr>
        <p:spPr>
          <a:xfrm>
            <a:off x="8886174" y="85077"/>
            <a:ext cx="1234183" cy="790113"/>
          </a:xfrm>
          <a:prstGeom prst="rect">
            <a:avLst/>
          </a:prstGeom>
          <a:solidFill>
            <a:srgbClr val="FFD966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ar-SA" sz="6000" b="1" dirty="0">
                <a:solidFill>
                  <a:schemeClr val="bg1"/>
                </a:solidFill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2</a:t>
            </a:r>
            <a:r>
              <a:rPr lang="en-US" sz="37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5625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5B7DC9-3988-425E-B84D-39E32230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104" y="816745"/>
            <a:ext cx="2122688" cy="790113"/>
          </a:xfr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ar-SA" sz="3700" b="1" dirty="0">
                <a:solidFill>
                  <a:schemeClr val="bg1"/>
                </a:solidFill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الوحدة</a:t>
            </a:r>
            <a:r>
              <a:rPr lang="en-US" sz="3700" b="1" dirty="0"/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03B0B1-F564-4D07-AF56-998EA52CE3FE}"/>
              </a:ext>
            </a:extLst>
          </p:cNvPr>
          <p:cNvSpPr txBox="1"/>
          <p:nvPr/>
        </p:nvSpPr>
        <p:spPr>
          <a:xfrm>
            <a:off x="677368" y="741017"/>
            <a:ext cx="7087340" cy="6257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ar-SA" sz="2400" b="1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- البيع والشراء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ar-SA" sz="2400" b="1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- العوامل المؤثرة في البيع والشراء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ar-SA" sz="2400" b="1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- السلوك الشرائي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ar-SA" sz="2400" b="1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- خطوات العملية الشرائية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ar-SA" sz="2400" b="1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- سلوكيات السلبية في الشراء والاستهلاك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ar-SA" sz="2400" b="1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- عمليات البيع والتسويق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ar-SA" sz="2400" b="1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- البيع داخل المتاجر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r>
              <a:rPr lang="ar-SA" sz="2400" b="1" dirty="0"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- التجارة الالكترونية</a:t>
            </a:r>
          </a:p>
          <a:p>
            <a:pPr algn="r">
              <a:lnSpc>
                <a:spcPct val="150000"/>
              </a:lnSpc>
              <a:spcAft>
                <a:spcPts val="600"/>
              </a:spcAft>
            </a:pPr>
            <a:endParaRPr lang="ar-SA" sz="2400" b="1" dirty="0">
              <a:latin typeface="Araboto-Normal" panose="02000500000000000000" pitchFamily="2" charset="0"/>
              <a:ea typeface="Araboto-Normal" panose="02000500000000000000" pitchFamily="2" charset="0"/>
              <a:cs typeface="Araboto-Normal" panose="02000500000000000000" pitchFamily="2" charset="0"/>
            </a:endParaRPr>
          </a:p>
          <a:p>
            <a:pPr marL="342900" indent="-342900" algn="r">
              <a:lnSpc>
                <a:spcPct val="150000"/>
              </a:lnSpc>
              <a:spcAft>
                <a:spcPts val="600"/>
              </a:spcAft>
              <a:buFontTx/>
              <a:buChar char="-"/>
            </a:pPr>
            <a:endParaRPr lang="ar-SA" sz="2400" b="1" dirty="0">
              <a:latin typeface="Araboto-Normal" panose="02000500000000000000" pitchFamily="2" charset="0"/>
              <a:ea typeface="Araboto-Normal" panose="02000500000000000000" pitchFamily="2" charset="0"/>
              <a:cs typeface="Araboto-Normal" panose="02000500000000000000" pitchFamily="2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1F86BB0-3067-4D04-A99F-D2DC559A4498}"/>
              </a:ext>
            </a:extLst>
          </p:cNvPr>
          <p:cNvSpPr txBox="1">
            <a:spLocks/>
          </p:cNvSpPr>
          <p:nvPr/>
        </p:nvSpPr>
        <p:spPr>
          <a:xfrm>
            <a:off x="8583423" y="1548413"/>
            <a:ext cx="1972921" cy="790113"/>
          </a:xfrm>
          <a:prstGeom prst="rect">
            <a:avLst/>
          </a:prstGeom>
          <a:solidFill>
            <a:srgbClr val="6DA8E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SA" sz="3700" b="1" dirty="0">
                <a:solidFill>
                  <a:schemeClr val="bg1"/>
                </a:solidFill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الثالثة</a:t>
            </a:r>
            <a:endParaRPr lang="en-US" sz="3700" b="1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50ABA59-24D6-4E44-84DA-0E4588C814FC}"/>
              </a:ext>
            </a:extLst>
          </p:cNvPr>
          <p:cNvSpPr txBox="1">
            <a:spLocks/>
          </p:cNvSpPr>
          <p:nvPr/>
        </p:nvSpPr>
        <p:spPr>
          <a:xfrm>
            <a:off x="9241654" y="85077"/>
            <a:ext cx="878703" cy="811568"/>
          </a:xfrm>
          <a:prstGeom prst="rect">
            <a:avLst/>
          </a:prstGeom>
          <a:solidFill>
            <a:srgbClr val="FFD966"/>
          </a:solidFill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ar-SA" sz="6000" b="1" dirty="0">
                <a:solidFill>
                  <a:schemeClr val="bg1"/>
                </a:solidFill>
                <a:latin typeface="Araboto-Normal" panose="02000500000000000000" pitchFamily="2" charset="0"/>
                <a:ea typeface="Araboto-Normal" panose="02000500000000000000" pitchFamily="2" charset="0"/>
                <a:cs typeface="Araboto-Normal" panose="02000500000000000000" pitchFamily="2" charset="0"/>
              </a:rPr>
              <a:t>3</a:t>
            </a:r>
            <a:endParaRPr lang="en-US" sz="3700" b="1" dirty="0"/>
          </a:p>
        </p:txBody>
      </p:sp>
    </p:spTree>
    <p:extLst>
      <p:ext uri="{BB962C8B-B14F-4D97-AF65-F5344CB8AC3E}">
        <p14:creationId xmlns:p14="http://schemas.microsoft.com/office/powerpoint/2010/main" val="147765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Araboto-Normal</vt:lpstr>
      <vt:lpstr>Arial</vt:lpstr>
      <vt:lpstr>Calibri</vt:lpstr>
      <vt:lpstr>Calibri Light</vt:lpstr>
      <vt:lpstr>Tajm3 Desgroup</vt:lpstr>
      <vt:lpstr>Office Theme</vt:lpstr>
      <vt:lpstr>المهارات الإدارية</vt:lpstr>
      <vt:lpstr>أهداف المادة:</vt:lpstr>
      <vt:lpstr>توزيع الدرجات:</vt:lpstr>
      <vt:lpstr>الوحدة </vt:lpstr>
      <vt:lpstr>الوحدة </vt:lpstr>
      <vt:lpstr>الوحدة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أساسيات الإدارة</dc:title>
  <dc:creator>Shahad</dc:creator>
  <cp:lastModifiedBy>Shahad</cp:lastModifiedBy>
  <cp:revision>21</cp:revision>
  <dcterms:created xsi:type="dcterms:W3CDTF">2020-08-27T17:14:17Z</dcterms:created>
  <dcterms:modified xsi:type="dcterms:W3CDTF">2020-09-02T20:34:21Z</dcterms:modified>
</cp:coreProperties>
</file>