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9"/>
  </p:notesMasterIdLst>
  <p:sldIdLst>
    <p:sldId id="463" r:id="rId2"/>
    <p:sldId id="462" r:id="rId3"/>
    <p:sldId id="464" r:id="rId4"/>
    <p:sldId id="302" r:id="rId5"/>
    <p:sldId id="372" r:id="rId6"/>
    <p:sldId id="424" r:id="rId7"/>
    <p:sldId id="422" r:id="rId8"/>
    <p:sldId id="427" r:id="rId9"/>
    <p:sldId id="421" r:id="rId10"/>
    <p:sldId id="429" r:id="rId11"/>
    <p:sldId id="433" r:id="rId12"/>
    <p:sldId id="380" r:id="rId13"/>
    <p:sldId id="451" r:id="rId14"/>
    <p:sldId id="437" r:id="rId15"/>
    <p:sldId id="413" r:id="rId16"/>
    <p:sldId id="455" r:id="rId17"/>
    <p:sldId id="442" r:id="rId18"/>
    <p:sldId id="456" r:id="rId19"/>
    <p:sldId id="457" r:id="rId20"/>
    <p:sldId id="448" r:id="rId21"/>
    <p:sldId id="458" r:id="rId22"/>
    <p:sldId id="465" r:id="rId23"/>
    <p:sldId id="459" r:id="rId24"/>
    <p:sldId id="460" r:id="rId25"/>
    <p:sldId id="376" r:id="rId26"/>
    <p:sldId id="449" r:id="rId27"/>
    <p:sldId id="461" r:id="rId2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0066"/>
    <a:srgbClr val="FFCC00"/>
    <a:srgbClr val="6600CC"/>
    <a:srgbClr val="FF66FF"/>
    <a:srgbClr val="5600AC"/>
    <a:srgbClr val="CCFF33"/>
    <a:srgbClr val="CC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نمط ذو سمات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نمط متوسط 3 - 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3971" autoAdjust="0"/>
    <p:restoredTop sz="94579" autoAdjust="0"/>
  </p:normalViewPr>
  <p:slideViewPr>
    <p:cSldViewPr>
      <p:cViewPr>
        <p:scale>
          <a:sx n="40" d="100"/>
          <a:sy n="40" d="100"/>
        </p:scale>
        <p:origin x="-2232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96092E-F130-44DC-98F6-79FCF71E59ED}" type="datetimeFigureOut">
              <a:rPr lang="ar-SA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C4FAB27-FE8A-4C48-BCBC-403DAD5294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345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9EEBE7-52C2-4726-A3E4-73AE9960B48D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959D531-D2A4-46D9-8FEE-EB1802785CC6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37B375-B3CB-4344-A698-835247B2843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FFFB3E-C960-43A0-B4EA-226E0894DC22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87ED7D-9BE0-46ED-B06E-72783D600D18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7AAE4-DE30-4F56-9C31-A9D404F89700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3719E0-D43D-42E4-9E17-BBED21036AD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7BF8EB-49F2-4784-A327-CBF5A1529FA0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172359-4F34-4DDB-AFC9-5860D230F61B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5C9EAE-AFF2-475B-B71B-62D559CC8BD5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89C2E0-4487-44B2-91B1-8F9BD3015BEE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E39C32-D529-419A-81E9-1A31EAD5C4E0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1236E2-E39C-400A-991F-26C102F54C54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DDD2F3-AC97-4676-B138-C0464AB6CB83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DE907D-2F85-4AA5-A31F-1DCEAC9EB4F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74E0CB-17C1-4470-BD81-39D3A31B065A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FEA4356-2E0A-466B-9246-2D9E5929A3C9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F1F145-997B-4306-807E-8DCDAFC903C3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F213A5-5FAC-49A3-AC18-4779A23E49D0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F9133FC-B1E8-4943-9AC8-40A38737AF0F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006A42-1457-4450-88FD-C5822B6B0497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D4551C-5D79-411D-91B9-7FED1678BA36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49C0171-2962-463A-AC0C-78D16CDBD2E6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79B6944-FCCE-4EB5-97EF-214E82FCCE50}" type="datetimeFigureOut">
              <a:rPr lang="ar-SA" smtClean="0"/>
              <a:pPr>
                <a:defRPr/>
              </a:pPr>
              <a:t>17/05/1439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2EB7374-FE43-4A4C-9CDC-F5BF10166795}" type="slidenum">
              <a:rPr lang="ar-SA" smtClean="0"/>
              <a:pPr>
                <a:defRPr/>
              </a:pPr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2071670" y="500063"/>
            <a:ext cx="5340350" cy="5400675"/>
            <a:chOff x="2357422" y="500042"/>
            <a:chExt cx="5340313" cy="5400675"/>
          </a:xfrm>
        </p:grpSpPr>
        <p:grpSp>
          <p:nvGrpSpPr>
            <p:cNvPr id="2051" name="مجموعة 4"/>
            <p:cNvGrpSpPr>
              <a:grpSpLocks/>
            </p:cNvGrpSpPr>
            <p:nvPr/>
          </p:nvGrpSpPr>
          <p:grpSpPr bwMode="auto">
            <a:xfrm>
              <a:off x="2357422" y="500042"/>
              <a:ext cx="5340313" cy="5400675"/>
              <a:chOff x="2371104" y="500042"/>
              <a:chExt cx="5340313" cy="5400675"/>
            </a:xfrm>
          </p:grpSpPr>
          <p:pic>
            <p:nvPicPr>
              <p:cNvPr id="205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00298" y="500042"/>
                <a:ext cx="4929222" cy="5400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" name="موجة 3"/>
              <p:cNvSpPr/>
              <p:nvPr/>
            </p:nvSpPr>
            <p:spPr>
              <a:xfrm rot="20563011">
                <a:off x="2371104" y="1311254"/>
                <a:ext cx="5340313" cy="2346325"/>
              </a:xfrm>
              <a:prstGeom prst="wave">
                <a:avLst>
                  <a:gd name="adj1" fmla="val 15864"/>
                  <a:gd name="adj2" fmla="val -4484"/>
                </a:avLst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عنوان 1"/>
            <p:cNvSpPr txBox="1">
              <a:spLocks/>
            </p:cNvSpPr>
            <p:nvPr/>
          </p:nvSpPr>
          <p:spPr>
            <a:xfrm rot="21047368">
              <a:off x="3301977" y="1868467"/>
              <a:ext cx="3643288" cy="1214437"/>
            </a:xfrm>
            <a:prstGeom prst="rect">
              <a:avLst/>
            </a:prstGeom>
          </p:spPr>
          <p:txBody>
            <a:bodyPr rtlCol="1"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ar-EG" sz="4000" b="1" dirty="0">
                  <a:solidFill>
                    <a:schemeClr val="bg1"/>
                  </a:solidFill>
                  <a:latin typeface="+mj-lt"/>
                  <a:ea typeface="+mj-ea"/>
                  <a:cs typeface="+mn-cs"/>
                </a:rPr>
                <a:t>مجال الطباعة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1357313" y="928688"/>
            <a:ext cx="7215187" cy="4500562"/>
            <a:chOff x="1714480" y="785794"/>
            <a:chExt cx="7215206" cy="4500594"/>
          </a:xfrm>
        </p:grpSpPr>
        <p:sp>
          <p:nvSpPr>
            <p:cNvPr id="11267" name="مربع نص 7"/>
            <p:cNvSpPr txBox="1">
              <a:spLocks noChangeArrowheads="1"/>
            </p:cNvSpPr>
            <p:nvPr/>
          </p:nvSpPr>
          <p:spPr bwMode="auto">
            <a:xfrm>
              <a:off x="1785918" y="1071546"/>
              <a:ext cx="4429156" cy="397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3600" b="1" dirty="0" smtClean="0"/>
                <a:t>مرحبًا </a:t>
              </a:r>
              <a:r>
                <a:rPr lang="ar-SA" sz="3600" b="1" dirty="0"/>
                <a:t>أنا ريم أنا حزينة، السيدة من مملكة </a:t>
              </a:r>
              <a:r>
                <a:rPr lang="ar-SA" sz="3600" b="1" dirty="0" err="1"/>
                <a:t>أشانتي</a:t>
              </a:r>
              <a:r>
                <a:rPr lang="ar-SA" sz="3600" b="1" dirty="0"/>
                <a:t> ترتدي </a:t>
              </a:r>
              <a:r>
                <a:rPr lang="ar-SA" sz="3600" b="1" dirty="0" smtClean="0"/>
                <a:t>ثوبًا جميلًا </a:t>
              </a:r>
              <a:r>
                <a:rPr lang="ar-SA" sz="3600" b="1" dirty="0"/>
                <a:t>عليه </a:t>
              </a:r>
              <a:r>
                <a:rPr lang="ar-SA" sz="3600" b="1" dirty="0" smtClean="0"/>
                <a:t>زخارفُ </a:t>
              </a:r>
              <a:r>
                <a:rPr lang="ar-SA" sz="3600" b="1" dirty="0"/>
                <a:t>مطبوعة بالقوالب، كم أتمنى أن يكون على ثوبي </a:t>
              </a:r>
              <a:r>
                <a:rPr lang="ar-SA" sz="3600" b="1" dirty="0" smtClean="0"/>
                <a:t>بعضُ </a:t>
              </a:r>
              <a:r>
                <a:rPr lang="ar-SA" sz="3600" b="1" dirty="0"/>
                <a:t>الزخارف المطبوعة الجميلة.</a:t>
              </a:r>
              <a:endParaRPr lang="en-US" sz="3600" dirty="0"/>
            </a:p>
          </p:txBody>
        </p:sp>
        <p:pic>
          <p:nvPicPr>
            <p:cNvPr id="11268" name="Picture 8"/>
            <p:cNvPicPr>
              <a:picLocks noChangeAspect="1" noChangeArrowheads="1"/>
            </p:cNvPicPr>
            <p:nvPr/>
          </p:nvPicPr>
          <p:blipFill>
            <a:blip r:embed="rId2">
              <a:lum bright="-14000" contrast="32000"/>
            </a:blip>
            <a:srcRect/>
            <a:stretch>
              <a:fillRect/>
            </a:stretch>
          </p:blipFill>
          <p:spPr bwMode="auto">
            <a:xfrm>
              <a:off x="6757986" y="785794"/>
              <a:ext cx="2171700" cy="232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وسيلة شرح مستطيلة مستديرة الزوايا 6"/>
            <p:cNvSpPr/>
            <p:nvPr/>
          </p:nvSpPr>
          <p:spPr>
            <a:xfrm>
              <a:off x="1714480" y="1000108"/>
              <a:ext cx="4643449" cy="4286280"/>
            </a:xfrm>
            <a:prstGeom prst="wedgeRoundRectCallout">
              <a:avLst>
                <a:gd name="adj1" fmla="val 73981"/>
                <a:gd name="adj2" fmla="val 245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>
            <a:grpSpLocks/>
          </p:cNvGrpSpPr>
          <p:nvPr/>
        </p:nvGrpSpPr>
        <p:grpSpPr bwMode="auto">
          <a:xfrm>
            <a:off x="1256793" y="1000125"/>
            <a:ext cx="7390320" cy="4031144"/>
            <a:chOff x="1256301" y="1000108"/>
            <a:chExt cx="7390811" cy="4030392"/>
          </a:xfrm>
        </p:grpSpPr>
        <p:grpSp>
          <p:nvGrpSpPr>
            <p:cNvPr id="12292" name="مجموعة 8"/>
            <p:cNvGrpSpPr>
              <a:grpSpLocks/>
            </p:cNvGrpSpPr>
            <p:nvPr/>
          </p:nvGrpSpPr>
          <p:grpSpPr bwMode="auto">
            <a:xfrm rot="-403412">
              <a:off x="1256301" y="1144930"/>
              <a:ext cx="3214202" cy="3885570"/>
              <a:chOff x="4699736" y="1934032"/>
              <a:chExt cx="3214202" cy="3885570"/>
            </a:xfrm>
          </p:grpSpPr>
          <p:pic>
            <p:nvPicPr>
              <p:cNvPr id="12293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 l="10071" r="2414"/>
              <a:stretch>
                <a:fillRect/>
              </a:stretch>
            </p:blipFill>
            <p:spPr bwMode="auto">
              <a:xfrm>
                <a:off x="4699736" y="2038176"/>
                <a:ext cx="2959195" cy="3781426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مستطيل 6"/>
              <p:cNvSpPr/>
              <p:nvPr/>
            </p:nvSpPr>
            <p:spPr>
              <a:xfrm>
                <a:off x="6985189" y="1934032"/>
                <a:ext cx="928749" cy="10713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2291" name="مربع نص 8"/>
            <p:cNvSpPr txBox="1">
              <a:spLocks noChangeArrowheads="1"/>
            </p:cNvSpPr>
            <p:nvPr/>
          </p:nvSpPr>
          <p:spPr bwMode="auto">
            <a:xfrm>
              <a:off x="4500287" y="1000108"/>
              <a:ext cx="4146825" cy="3969597"/>
            </a:xfrm>
            <a:prstGeom prst="rect">
              <a:avLst/>
            </a:prstGeom>
            <a:noFill/>
            <a:ln w="9525">
              <a:solidFill>
                <a:schemeClr val="accent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Low">
                <a:defRPr/>
              </a:pPr>
              <a:r>
                <a:rPr lang="ar-SA" sz="3600" b="1" dirty="0"/>
                <a:t>لماذا لا نحاول أن ندخل الفرح والسرور إلى قلب ريم؟ سوف تكون سعيدة إذا ما طبعت على ثوبها بعض الزخارف،</a:t>
              </a:r>
              <a:r>
                <a:rPr lang="ar-EG" sz="3600" b="1" dirty="0"/>
                <a:t> أنا</a:t>
              </a:r>
              <a:r>
                <a:rPr lang="ar-SA" sz="3600" b="1" dirty="0"/>
                <a:t> </a:t>
              </a:r>
              <a:r>
                <a:rPr lang="ar-SA" sz="3600" b="1" dirty="0" smtClean="0"/>
                <a:t>أيضًا </a:t>
              </a:r>
              <a:r>
                <a:rPr lang="ar-SA" sz="3600" b="1" dirty="0"/>
                <a:t>يمكنني أن أطبع على كراستي.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مربع نص 6"/>
          <p:cNvSpPr txBox="1">
            <a:spLocks noChangeArrowheads="1"/>
          </p:cNvSpPr>
          <p:nvPr/>
        </p:nvSpPr>
        <p:spPr bwMode="auto">
          <a:xfrm>
            <a:off x="3786188" y="1643063"/>
            <a:ext cx="47879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600" b="1" dirty="0"/>
              <a:t>ولكن كيف نصنع القالب؟ وكيف نطبع </a:t>
            </a:r>
            <a:r>
              <a:rPr lang="ar-SA" sz="3600" b="1" dirty="0" err="1"/>
              <a:t>به</a:t>
            </a:r>
            <a:r>
              <a:rPr lang="ar-SA" sz="3600" b="1" dirty="0"/>
              <a:t>؟ لماذا لا نسأل صديقنا جعفر القادم من مملكة </a:t>
            </a:r>
            <a:r>
              <a:rPr lang="ar-SA" sz="3600" b="1" dirty="0" err="1"/>
              <a:t>أشانتي</a:t>
            </a:r>
            <a:r>
              <a:rPr lang="ar-SA" sz="3600" b="1" dirty="0"/>
              <a:t>.</a:t>
            </a:r>
            <a:endParaRPr lang="en-US" sz="3600" dirty="0"/>
          </a:p>
        </p:txBody>
      </p:sp>
      <p:pic>
        <p:nvPicPr>
          <p:cNvPr id="9" name="صورة 8" descr="2232323.JPG"/>
          <p:cNvPicPr>
            <a:picLocks noChangeAspect="1"/>
          </p:cNvPicPr>
          <p:nvPr/>
        </p:nvPicPr>
        <p:blipFill>
          <a:blip r:embed="rId2" cstate="print">
            <a:lum bright="-9000" contrast="42000"/>
          </a:blip>
          <a:stretch>
            <a:fillRect/>
          </a:stretch>
        </p:blipFill>
        <p:spPr>
          <a:xfrm flipH="1">
            <a:off x="1772790" y="2624773"/>
            <a:ext cx="215403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وسيلة شرح بيضاوية 9"/>
          <p:cNvSpPr/>
          <p:nvPr/>
        </p:nvSpPr>
        <p:spPr>
          <a:xfrm rot="10800000">
            <a:off x="4581454" y="3963905"/>
            <a:ext cx="4113880" cy="2013986"/>
          </a:xfrm>
          <a:prstGeom prst="wedgeEllipseCallout">
            <a:avLst>
              <a:gd name="adj1" fmla="val 85500"/>
              <a:gd name="adj2" fmla="val 47696"/>
            </a:avLst>
          </a:prstGeo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3319" name="مربع نص 10"/>
          <p:cNvSpPr txBox="1">
            <a:spLocks noChangeArrowheads="1"/>
          </p:cNvSpPr>
          <p:nvPr/>
        </p:nvSpPr>
        <p:spPr bwMode="auto">
          <a:xfrm>
            <a:off x="4713288" y="4618038"/>
            <a:ext cx="3759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/>
              <a:t>بالطبع سوف أساعدكم</a:t>
            </a:r>
            <a:endParaRPr lang="en-US" sz="3600" dirty="0"/>
          </a:p>
        </p:txBody>
      </p:sp>
      <p:pic>
        <p:nvPicPr>
          <p:cNvPr id="13320" name="Picture 15"/>
          <p:cNvPicPr>
            <a:picLocks noChangeAspect="1" noChangeArrowheads="1"/>
          </p:cNvPicPr>
          <p:nvPr/>
        </p:nvPicPr>
        <p:blipFill>
          <a:blip r:embed="rId3">
            <a:lum bright="4000" contrast="48000"/>
          </a:blip>
          <a:srcRect/>
          <a:stretch>
            <a:fillRect/>
          </a:stretch>
        </p:blipFill>
        <p:spPr bwMode="auto">
          <a:xfrm>
            <a:off x="7348538" y="0"/>
            <a:ext cx="17954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0" grpId="0" animBg="1"/>
      <p:bldP spid="133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مربع نص 8"/>
          <p:cNvSpPr txBox="1">
            <a:spLocks noChangeArrowheads="1"/>
          </p:cNvSpPr>
          <p:nvPr/>
        </p:nvSpPr>
        <p:spPr bwMode="auto">
          <a:xfrm>
            <a:off x="1500188" y="285750"/>
            <a:ext cx="7421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/>
              <a:t>أولاً: يجب أن نعرف الخامات والأدوات التي نحتاجها لعمل القالب والطباعة </a:t>
            </a:r>
            <a:r>
              <a:rPr lang="ar-SA" sz="3600" b="1" dirty="0" err="1"/>
              <a:t>به</a:t>
            </a:r>
            <a:r>
              <a:rPr lang="ar-SA" sz="3600" b="1" dirty="0"/>
              <a:t>، شكل</a:t>
            </a:r>
            <a:r>
              <a:rPr lang="ar-EG" sz="3600" b="1" dirty="0"/>
              <a:t> (4)</a:t>
            </a:r>
            <a:r>
              <a:rPr lang="ar-SA" sz="3600" b="1" dirty="0"/>
              <a:t>.</a:t>
            </a:r>
            <a:endParaRPr lang="en-US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50000"/>
          </a:blip>
          <a:srcRect/>
          <a:stretch>
            <a:fillRect/>
          </a:stretch>
        </p:blipFill>
        <p:spPr bwMode="auto">
          <a:xfrm>
            <a:off x="1571604" y="1785926"/>
            <a:ext cx="6929486" cy="3634601"/>
          </a:xfrm>
          <a:prstGeom prst="roundRect">
            <a:avLst>
              <a:gd name="adj" fmla="val 10663"/>
            </a:avLst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4340" name="مربع نص 11"/>
          <p:cNvSpPr txBox="1">
            <a:spLocks noChangeArrowheads="1"/>
          </p:cNvSpPr>
          <p:nvPr/>
        </p:nvSpPr>
        <p:spPr bwMode="auto">
          <a:xfrm>
            <a:off x="3714750" y="5715000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شكل (4</a:t>
            </a:r>
            <a:r>
              <a:rPr lang="ar-EG" sz="3200" b="1" dirty="0" smtClean="0"/>
              <a:t>)</a:t>
            </a:r>
            <a:endParaRPr lang="en-US" sz="3200" b="1" dirty="0"/>
          </a:p>
        </p:txBody>
      </p:sp>
      <p:grpSp>
        <p:nvGrpSpPr>
          <p:cNvPr id="3" name="مجموعة 19"/>
          <p:cNvGrpSpPr>
            <a:grpSpLocks/>
          </p:cNvGrpSpPr>
          <p:nvPr/>
        </p:nvGrpSpPr>
        <p:grpSpPr bwMode="auto">
          <a:xfrm>
            <a:off x="4071938" y="5786438"/>
            <a:ext cx="1793875" cy="642937"/>
            <a:chOff x="4959359" y="5143516"/>
            <a:chExt cx="3025484" cy="642929"/>
          </a:xfrm>
        </p:grpSpPr>
        <p:pic>
          <p:nvPicPr>
            <p:cNvPr id="14342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127618" y="5143516"/>
              <a:ext cx="857225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رابط مستقيم 9"/>
            <p:cNvCxnSpPr/>
            <p:nvPr/>
          </p:nvCxnSpPr>
          <p:spPr bwMode="auto">
            <a:xfrm rot="10800000" flipV="1">
              <a:off x="4959359" y="5715009"/>
              <a:ext cx="20482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مربع نص 7"/>
          <p:cNvSpPr txBox="1">
            <a:spLocks noChangeArrowheads="1"/>
          </p:cNvSpPr>
          <p:nvPr/>
        </p:nvSpPr>
        <p:spPr bwMode="auto">
          <a:xfrm>
            <a:off x="1857375" y="2571750"/>
            <a:ext cx="5872163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6000" b="1" dirty="0">
                <a:solidFill>
                  <a:srgbClr val="C00000"/>
                </a:solidFill>
              </a:rPr>
              <a:t>كيف نصنع </a:t>
            </a:r>
            <a:r>
              <a:rPr lang="ar-EG" sz="6000" b="1" dirty="0" err="1">
                <a:solidFill>
                  <a:srgbClr val="C00000"/>
                </a:solidFill>
              </a:rPr>
              <a:t>ال</a:t>
            </a:r>
            <a:r>
              <a:rPr lang="ar-SA" sz="6000" b="1" dirty="0">
                <a:solidFill>
                  <a:srgbClr val="C00000"/>
                </a:solidFill>
              </a:rPr>
              <a:t>قالب؟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642910" y="714356"/>
            <a:ext cx="3357586" cy="2357454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6" name="مربع نص 9"/>
          <p:cNvSpPr txBox="1">
            <a:spLocks noChangeArrowheads="1"/>
          </p:cNvSpPr>
          <p:nvPr/>
        </p:nvSpPr>
        <p:spPr bwMode="auto">
          <a:xfrm>
            <a:off x="5500694" y="1143000"/>
            <a:ext cx="3428994" cy="1323439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EG" sz="4000" b="1" dirty="0"/>
              <a:t>1- </a:t>
            </a:r>
            <a:r>
              <a:rPr lang="ar-SA" sz="4000" b="1" dirty="0"/>
              <a:t>نرسم العنصر على الفلين.</a:t>
            </a:r>
            <a:endParaRPr lang="en-US" sz="4000" dirty="0"/>
          </a:p>
        </p:txBody>
      </p:sp>
      <p:sp>
        <p:nvSpPr>
          <p:cNvPr id="16388" name="مربع نص 12"/>
          <p:cNvSpPr txBox="1">
            <a:spLocks noChangeArrowheads="1"/>
          </p:cNvSpPr>
          <p:nvPr/>
        </p:nvSpPr>
        <p:spPr bwMode="auto">
          <a:xfrm>
            <a:off x="5357813" y="4500563"/>
            <a:ext cx="3429000" cy="70802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ar-EG" sz="4000" b="1" dirty="0"/>
              <a:t>2- </a:t>
            </a:r>
            <a:r>
              <a:rPr lang="ar-SA" sz="4000" b="1" dirty="0"/>
              <a:t>نقص الفلين.</a:t>
            </a:r>
            <a:endParaRPr lang="en-US" sz="4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714348" y="3786190"/>
            <a:ext cx="3357586" cy="2391189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مربع نص 9"/>
          <p:cNvSpPr txBox="1">
            <a:spLocks noChangeArrowheads="1"/>
          </p:cNvSpPr>
          <p:nvPr/>
        </p:nvSpPr>
        <p:spPr bwMode="auto">
          <a:xfrm>
            <a:off x="4500562" y="890579"/>
            <a:ext cx="4429156" cy="132397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EG" sz="4000" b="1" dirty="0"/>
              <a:t>3- </a:t>
            </a:r>
            <a:r>
              <a:rPr lang="ar-SA" sz="4000" b="1" dirty="0"/>
              <a:t>نلصق الفلين على الكرتون بالصمغ.</a:t>
            </a:r>
            <a:endParaRPr lang="en-US" sz="4000" dirty="0"/>
          </a:p>
        </p:txBody>
      </p:sp>
      <p:sp>
        <p:nvSpPr>
          <p:cNvPr id="17411" name="مربع نص 12"/>
          <p:cNvSpPr txBox="1">
            <a:spLocks noChangeArrowheads="1"/>
          </p:cNvSpPr>
          <p:nvPr/>
        </p:nvSpPr>
        <p:spPr bwMode="auto">
          <a:xfrm>
            <a:off x="4500563" y="4214818"/>
            <a:ext cx="4429155" cy="1323975"/>
          </a:xfrm>
          <a:prstGeom prst="rect">
            <a:avLst/>
          </a:prstGeom>
          <a:noFill/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EG" sz="4000" b="1" dirty="0"/>
              <a:t>4- </a:t>
            </a:r>
            <a:r>
              <a:rPr lang="ar-SA" sz="4000" b="1" dirty="0"/>
              <a:t>نترك القالب حتى يجف الصمغ </a:t>
            </a:r>
            <a:r>
              <a:rPr lang="ar-SA" sz="4000" b="1" dirty="0" smtClean="0"/>
              <a:t>تمامًا.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642910" y="328421"/>
            <a:ext cx="3213080" cy="2386199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642910" y="3857628"/>
            <a:ext cx="3357586" cy="2274001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4000"/>
          </a:blip>
          <a:srcRect/>
          <a:stretch>
            <a:fillRect/>
          </a:stretch>
        </p:blipFill>
        <p:spPr bwMode="auto">
          <a:xfrm rot="21340363">
            <a:off x="3350003" y="137015"/>
            <a:ext cx="2514762" cy="2574583"/>
          </a:xfrm>
          <a:prstGeom prst="roundRect">
            <a:avLst>
              <a:gd name="adj" fmla="val 1977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مربع نص 7"/>
          <p:cNvSpPr txBox="1">
            <a:spLocks noChangeArrowheads="1"/>
          </p:cNvSpPr>
          <p:nvPr/>
        </p:nvSpPr>
        <p:spPr bwMode="auto">
          <a:xfrm>
            <a:off x="1285875" y="2768605"/>
            <a:ext cx="7000875" cy="1600438"/>
          </a:xfrm>
          <a:prstGeom prst="wedgeRoundRectCallout">
            <a:avLst>
              <a:gd name="adj1" fmla="val -8933"/>
              <a:gd name="adj2" fmla="val -79701"/>
              <a:gd name="adj3" fmla="val 16667"/>
            </a:avLst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 b="1" dirty="0" smtClean="0"/>
              <a:t>أريد أن أتعلم كيفية الطباعة بالقالب </a:t>
            </a:r>
            <a:r>
              <a:rPr lang="ar-EG" sz="4400" b="1" dirty="0" smtClean="0"/>
              <a:t>حتى </a:t>
            </a:r>
            <a:r>
              <a:rPr lang="ar-SA" sz="4400" b="1" dirty="0" smtClean="0"/>
              <a:t>أتمكن من طباعة ثوبي.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مربع نص 9"/>
          <p:cNvSpPr txBox="1">
            <a:spLocks noChangeArrowheads="1"/>
          </p:cNvSpPr>
          <p:nvPr/>
        </p:nvSpPr>
        <p:spPr bwMode="auto">
          <a:xfrm>
            <a:off x="5572125" y="3857625"/>
            <a:ext cx="3357563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/>
              <a:t>وضع اللون على القالب.</a:t>
            </a:r>
            <a:endParaRPr lang="en-US" sz="3200" dirty="0"/>
          </a:p>
        </p:txBody>
      </p:sp>
      <p:sp>
        <p:nvSpPr>
          <p:cNvPr id="19459" name="مربع نص 12"/>
          <p:cNvSpPr txBox="1">
            <a:spLocks noChangeArrowheads="1"/>
          </p:cNvSpPr>
          <p:nvPr/>
        </p:nvSpPr>
        <p:spPr bwMode="auto">
          <a:xfrm>
            <a:off x="785813" y="3929063"/>
            <a:ext cx="3500437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dirty="0"/>
              <a:t>ضغط القالب على الورقة.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5643570" y="1285860"/>
            <a:ext cx="3267091" cy="2326306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1000100" y="1357298"/>
            <a:ext cx="3398558" cy="2382494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مربع نص 9"/>
          <p:cNvSpPr txBox="1">
            <a:spLocks noChangeArrowheads="1"/>
          </p:cNvSpPr>
          <p:nvPr/>
        </p:nvSpPr>
        <p:spPr bwMode="auto">
          <a:xfrm>
            <a:off x="6045200" y="4500563"/>
            <a:ext cx="221456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/>
              <a:t>رفع القالب.</a:t>
            </a:r>
            <a:endParaRPr lang="en-US" sz="3600" dirty="0"/>
          </a:p>
        </p:txBody>
      </p:sp>
      <p:sp>
        <p:nvSpPr>
          <p:cNvPr id="20483" name="مربع نص 12"/>
          <p:cNvSpPr txBox="1">
            <a:spLocks noChangeArrowheads="1"/>
          </p:cNvSpPr>
          <p:nvPr/>
        </p:nvSpPr>
        <p:spPr bwMode="auto">
          <a:xfrm>
            <a:off x="615950" y="4500563"/>
            <a:ext cx="3643313" cy="646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/>
              <a:t>تكرار الطباعة بتلقائية.</a:t>
            </a:r>
            <a:endParaRPr lang="en-US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5314962" y="1648127"/>
            <a:ext cx="3543318" cy="2587185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lum bright="-26000" contrast="47000"/>
          </a:blip>
          <a:srcRect/>
          <a:stretch>
            <a:fillRect/>
          </a:stretch>
        </p:blipFill>
        <p:spPr bwMode="auto">
          <a:xfrm>
            <a:off x="759298" y="1643050"/>
            <a:ext cx="3548751" cy="2571768"/>
          </a:xfrm>
          <a:prstGeom prst="roundRect">
            <a:avLst>
              <a:gd name="adj" fmla="val 13685"/>
            </a:avLst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928794" y="371283"/>
            <a:ext cx="5286412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>
              <a:defRPr/>
            </a:pPr>
            <a:r>
              <a:rPr lang="ar-EG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مواضيع المجال</a:t>
            </a:r>
            <a:endParaRPr lang="ar-EG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76" name="مربع نص 5"/>
          <p:cNvSpPr txBox="1">
            <a:spLocks noChangeArrowheads="1"/>
          </p:cNvSpPr>
          <p:nvPr/>
        </p:nvSpPr>
        <p:spPr bwMode="auto">
          <a:xfrm>
            <a:off x="1357313" y="2428875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الموضوع الأول:</a:t>
            </a:r>
          </a:p>
          <a:p>
            <a:r>
              <a:rPr lang="ar-EG" sz="3600" b="1" dirty="0"/>
              <a:t>                   الطباعة من الطبيعة.</a:t>
            </a:r>
          </a:p>
        </p:txBody>
      </p:sp>
      <p:sp>
        <p:nvSpPr>
          <p:cNvPr id="3077" name="مربع نص 6"/>
          <p:cNvSpPr txBox="1">
            <a:spLocks noChangeArrowheads="1"/>
          </p:cNvSpPr>
          <p:nvPr/>
        </p:nvSpPr>
        <p:spPr bwMode="auto">
          <a:xfrm>
            <a:off x="285750" y="3714750"/>
            <a:ext cx="8653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الموضوع الثاني:</a:t>
            </a:r>
          </a:p>
          <a:p>
            <a:r>
              <a:rPr lang="ar-EG" sz="3600" dirty="0"/>
              <a:t>                   </a:t>
            </a:r>
            <a:r>
              <a:rPr lang="ar-EG" sz="3600" b="1" dirty="0"/>
              <a:t>طباعة أشكال هندسية.</a:t>
            </a:r>
          </a:p>
        </p:txBody>
      </p:sp>
      <p:sp>
        <p:nvSpPr>
          <p:cNvPr id="3078" name="مربع نص 6"/>
          <p:cNvSpPr txBox="1">
            <a:spLocks noChangeArrowheads="1"/>
          </p:cNvSpPr>
          <p:nvPr/>
        </p:nvSpPr>
        <p:spPr bwMode="auto">
          <a:xfrm>
            <a:off x="285750" y="5086350"/>
            <a:ext cx="86534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C00000"/>
                </a:solidFill>
              </a:rPr>
              <a:t>الموضوع الثالث:</a:t>
            </a:r>
          </a:p>
          <a:p>
            <a:r>
              <a:rPr lang="ar-EG" sz="3600" dirty="0"/>
              <a:t>                   </a:t>
            </a:r>
            <a:r>
              <a:rPr lang="ar-EG" sz="3600" b="1" dirty="0"/>
              <a:t>طباعة زخارف هندسية.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076" grpId="0"/>
      <p:bldP spid="3077" grpId="0"/>
      <p:bldP spid="3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مربع نص 6"/>
          <p:cNvSpPr txBox="1">
            <a:spLocks noChangeArrowheads="1"/>
          </p:cNvSpPr>
          <p:nvPr/>
        </p:nvSpPr>
        <p:spPr bwMode="auto">
          <a:xfrm>
            <a:off x="3143240" y="357167"/>
            <a:ext cx="5643602" cy="4000527"/>
          </a:xfrm>
          <a:prstGeom prst="teardrop">
            <a:avLst>
              <a:gd name="adj" fmla="val 87934"/>
            </a:avLst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justLow">
              <a:defRPr/>
            </a:pPr>
            <a:r>
              <a:rPr lang="ar-SA" sz="3600" b="1" dirty="0"/>
              <a:t>أنا سعيدة بعد أن طبعت زخارف على ثوبي، انظروا كيف أصبح بعد أن زين بالزخارف المطبوعة</a:t>
            </a:r>
            <a:r>
              <a:rPr lang="ar-SA" sz="3600" b="1" dirty="0" smtClean="0"/>
              <a:t>،</a:t>
            </a:r>
            <a:br>
              <a:rPr lang="ar-SA" sz="3600" b="1" dirty="0" smtClean="0"/>
            </a:br>
            <a:r>
              <a:rPr lang="ar-SA" sz="3600" b="1" dirty="0" smtClean="0"/>
              <a:t>شكل</a:t>
            </a:r>
            <a:r>
              <a:rPr lang="ar-EG" sz="3600" b="1" dirty="0" smtClean="0"/>
              <a:t> </a:t>
            </a:r>
            <a:r>
              <a:rPr lang="ar-EG" sz="3600" b="1" dirty="0"/>
              <a:t>(5)</a:t>
            </a:r>
            <a:r>
              <a:rPr lang="ar-SA" sz="3600" b="1" dirty="0"/>
              <a:t>.</a:t>
            </a:r>
            <a:endParaRPr lang="en-US" sz="3600" dirty="0"/>
          </a:p>
        </p:txBody>
      </p:sp>
      <p:sp>
        <p:nvSpPr>
          <p:cNvPr id="21507" name="مربع نص 7"/>
          <p:cNvSpPr txBox="1">
            <a:spLocks noChangeArrowheads="1"/>
          </p:cNvSpPr>
          <p:nvPr/>
        </p:nvSpPr>
        <p:spPr bwMode="auto">
          <a:xfrm>
            <a:off x="1206500" y="5429269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شكل (5</a:t>
            </a:r>
            <a:r>
              <a:rPr lang="ar-EG" sz="3200" b="1" dirty="0" smtClean="0"/>
              <a:t>)</a:t>
            </a:r>
            <a:endParaRPr lang="en-US" sz="3200" b="1" dirty="0"/>
          </a:p>
        </p:txBody>
      </p:sp>
      <p:sp>
        <p:nvSpPr>
          <p:cNvPr id="21508" name="مربع نص 10"/>
          <p:cNvSpPr txBox="1">
            <a:spLocks noChangeArrowheads="1"/>
          </p:cNvSpPr>
          <p:nvPr/>
        </p:nvSpPr>
        <p:spPr bwMode="auto">
          <a:xfrm>
            <a:off x="3429031" y="4429132"/>
            <a:ext cx="5500687" cy="175432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3600" b="1" dirty="0"/>
              <a:t>من المؤكد أن الملابس المزينة بزخارف طبعت بالقوالب تبعث السرور في النفس.</a:t>
            </a:r>
            <a:endParaRPr lang="en-US" sz="3600" dirty="0"/>
          </a:p>
        </p:txBody>
      </p:sp>
      <p:pic>
        <p:nvPicPr>
          <p:cNvPr id="21509" name="Picture 1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1428752"/>
            <a:ext cx="2572096" cy="39052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1563688" y="5429269"/>
            <a:ext cx="1793875" cy="642937"/>
            <a:chOff x="4959359" y="5143516"/>
            <a:chExt cx="3025484" cy="642929"/>
          </a:xfrm>
        </p:grpSpPr>
        <p:pic>
          <p:nvPicPr>
            <p:cNvPr id="21511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127618" y="5143516"/>
              <a:ext cx="857225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رابط مستقيم 14"/>
            <p:cNvCxnSpPr/>
            <p:nvPr/>
          </p:nvCxnSpPr>
          <p:spPr bwMode="auto">
            <a:xfrm rot="10800000" flipV="1">
              <a:off x="4959359" y="5715009"/>
              <a:ext cx="20482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4"/>
          <p:cNvPicPr preferRelativeResize="0"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20000" contrast="34000"/>
          </a:blip>
          <a:srcRect/>
          <a:stretch>
            <a:fillRect/>
          </a:stretch>
        </p:blipFill>
        <p:spPr bwMode="auto">
          <a:xfrm rot="259637" flipH="1">
            <a:off x="7921478" y="42748"/>
            <a:ext cx="1178676" cy="1206714"/>
          </a:xfrm>
          <a:prstGeom prst="roundRect">
            <a:avLst>
              <a:gd name="adj" fmla="val 19770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/>
      <p:bldP spid="215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مربع نص 4"/>
          <p:cNvSpPr txBox="1">
            <a:spLocks noChangeArrowheads="1"/>
          </p:cNvSpPr>
          <p:nvPr/>
        </p:nvSpPr>
        <p:spPr bwMode="auto">
          <a:xfrm>
            <a:off x="1000125" y="1285875"/>
            <a:ext cx="7358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</a:rPr>
              <a:t>يمكننا أن نطبع بالقوالب على أشياء كثيرة غير الملابس كما في الشكل</a:t>
            </a:r>
            <a:r>
              <a:rPr lang="ar-EG" sz="3600" b="1" dirty="0">
                <a:solidFill>
                  <a:srgbClr val="C00000"/>
                </a:solidFill>
              </a:rPr>
              <a:t> (6)</a:t>
            </a:r>
            <a:r>
              <a:rPr lang="ar-SA" sz="3600" b="1" dirty="0">
                <a:solidFill>
                  <a:srgbClr val="C00000"/>
                </a:solidFill>
              </a:rPr>
              <a:t>.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22531" name="مربع نص 9"/>
          <p:cNvSpPr txBox="1">
            <a:spLocks noChangeArrowheads="1"/>
          </p:cNvSpPr>
          <p:nvPr/>
        </p:nvSpPr>
        <p:spPr bwMode="auto">
          <a:xfrm>
            <a:off x="3857625" y="5500688"/>
            <a:ext cx="1643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شكل (6</a:t>
            </a:r>
            <a:r>
              <a:rPr lang="ar-EG" sz="3200" b="1" dirty="0" smtClean="0"/>
              <a:t>)</a:t>
            </a:r>
            <a:endParaRPr lang="en-US" sz="3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36000"/>
          </a:blip>
          <a:srcRect/>
          <a:stretch>
            <a:fillRect/>
          </a:stretch>
        </p:blipFill>
        <p:spPr bwMode="auto">
          <a:xfrm>
            <a:off x="6143636" y="3071810"/>
            <a:ext cx="2206859" cy="1557846"/>
          </a:xfrm>
          <a:prstGeom prst="round2Diag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lum bright="-17000" contrast="36000"/>
          </a:blip>
          <a:srcRect/>
          <a:stretch>
            <a:fillRect/>
          </a:stretch>
        </p:blipFill>
        <p:spPr bwMode="auto">
          <a:xfrm>
            <a:off x="3643306" y="3071810"/>
            <a:ext cx="2099584" cy="1669628"/>
          </a:xfrm>
          <a:prstGeom prst="round2Diag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lum bright="-17000" contrast="57000"/>
          </a:blip>
          <a:srcRect/>
          <a:stretch>
            <a:fillRect/>
          </a:stretch>
        </p:blipFill>
        <p:spPr bwMode="auto">
          <a:xfrm>
            <a:off x="1214414" y="3071809"/>
            <a:ext cx="1956250" cy="1714513"/>
          </a:xfrm>
          <a:prstGeom prst="round2Diag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7" name="موجة 16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42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2254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موجة 20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2543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(2)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مجموعة 19"/>
          <p:cNvGrpSpPr>
            <a:grpSpLocks/>
          </p:cNvGrpSpPr>
          <p:nvPr/>
        </p:nvGrpSpPr>
        <p:grpSpPr bwMode="auto">
          <a:xfrm>
            <a:off x="4214813" y="5500688"/>
            <a:ext cx="1793875" cy="642937"/>
            <a:chOff x="4959359" y="5143516"/>
            <a:chExt cx="3025484" cy="642929"/>
          </a:xfrm>
        </p:grpSpPr>
        <p:pic>
          <p:nvPicPr>
            <p:cNvPr id="22537" name="Picture 10"/>
            <p:cNvPicPr>
              <a:picLocks noChangeAspect="1" noChangeArrowheads="1"/>
            </p:cNvPicPr>
            <p:nvPr/>
          </p:nvPicPr>
          <p:blipFill>
            <a:blip r:embed="rId6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127618" y="5143516"/>
              <a:ext cx="857225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رابط مستقيم 23"/>
            <p:cNvCxnSpPr/>
            <p:nvPr/>
          </p:nvCxnSpPr>
          <p:spPr bwMode="auto">
            <a:xfrm rot="10800000" flipV="1">
              <a:off x="4959359" y="5715009"/>
              <a:ext cx="20482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وسيلة شرح على شكل سحابة 17"/>
          <p:cNvSpPr/>
          <p:nvPr/>
        </p:nvSpPr>
        <p:spPr>
          <a:xfrm>
            <a:off x="1857356" y="3857628"/>
            <a:ext cx="6143668" cy="1928826"/>
          </a:xfrm>
          <a:prstGeom prst="cloudCallout">
            <a:avLst>
              <a:gd name="adj1" fmla="val 27748"/>
              <a:gd name="adj2" fmla="val -81477"/>
            </a:avLst>
          </a:prstGeom>
          <a:solidFill>
            <a:srgbClr val="66006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مربع نص 14"/>
          <p:cNvSpPr txBox="1">
            <a:spLocks noChangeArrowheads="1"/>
          </p:cNvSpPr>
          <p:nvPr/>
        </p:nvSpPr>
        <p:spPr bwMode="auto">
          <a:xfrm>
            <a:off x="1643042" y="2285992"/>
            <a:ext cx="6500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4000" b="1" dirty="0"/>
              <a:t>على ماذا يمكننا أن نطبع </a:t>
            </a:r>
            <a:r>
              <a:rPr lang="ar-SA" sz="4000" b="1" dirty="0" smtClean="0"/>
              <a:t>أيضًا؟</a:t>
            </a:r>
            <a:endParaRPr lang="en-US" sz="4000" dirty="0"/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2786050" y="4071942"/>
            <a:ext cx="4357688" cy="1326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</a:pPr>
            <a:r>
              <a:rPr lang="ar-SA" sz="36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يمكننا أن نطبع على جدران </a:t>
            </a:r>
            <a:r>
              <a:rPr lang="ar-SA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الحائط</a:t>
            </a:r>
            <a:r>
              <a:rPr lang="en-US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ar-EG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وعلى الستائر</a:t>
            </a:r>
            <a:r>
              <a:rPr lang="ar-SA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4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3559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17" name="موجة 16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63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2356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موجة 20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3564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>
                  <a:solidFill>
                    <a:schemeClr val="bg1"/>
                  </a:solidFill>
                </a:rPr>
                <a:t>نشاط (2)</a:t>
              </a:r>
              <a:endParaRPr lang="en-US" sz="36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557" grpId="0"/>
      <p:bldP spid="2355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مربع نص 4"/>
          <p:cNvSpPr txBox="1">
            <a:spLocks noChangeArrowheads="1"/>
          </p:cNvSpPr>
          <p:nvPr/>
        </p:nvSpPr>
        <p:spPr bwMode="auto">
          <a:xfrm>
            <a:off x="1142976" y="2347133"/>
            <a:ext cx="73581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4000" b="1" dirty="0" smtClean="0"/>
              <a:t>لا بد </a:t>
            </a:r>
            <a:r>
              <a:rPr lang="ar-SA" sz="4000" b="1" dirty="0"/>
              <a:t>أن نشكر الله العلي القدير الذي خلق من حولنا الطبيعة المليئة بالعناصر التي يمكن أن نستفيد منها في عمل تصاميم لقوالب طباعية، مثل الأزهار، الأوراق، </a:t>
            </a:r>
            <a:r>
              <a:rPr lang="ar-SA" sz="4000" b="1" dirty="0" smtClean="0"/>
              <a:t>الأشجار، الأشكال </a:t>
            </a:r>
            <a:r>
              <a:rPr lang="ar-SA" sz="4000" b="1" dirty="0"/>
              <a:t>(7</a:t>
            </a:r>
            <a:r>
              <a:rPr lang="ar-EG" sz="4000" b="1" dirty="0"/>
              <a:t>،</a:t>
            </a:r>
            <a:r>
              <a:rPr lang="ar-SA" sz="4000" b="1" dirty="0"/>
              <a:t> 8</a:t>
            </a:r>
            <a:r>
              <a:rPr lang="ar-EG" sz="4000" b="1" dirty="0"/>
              <a:t>،</a:t>
            </a:r>
            <a:r>
              <a:rPr lang="ar-SA" sz="4000" b="1" dirty="0"/>
              <a:t> 9)</a:t>
            </a:r>
            <a:r>
              <a:rPr lang="ar-EG" sz="4000" b="1" dirty="0"/>
              <a:t>.</a:t>
            </a:r>
            <a:endParaRPr lang="en-US" sz="4000" b="1" dirty="0"/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418331"/>
            <a:ext cx="3071813" cy="1000125"/>
            <a:chOff x="4286248" y="428604"/>
            <a:chExt cx="4548225" cy="1000132"/>
          </a:xfrm>
        </p:grpSpPr>
        <p:sp>
          <p:nvSpPr>
            <p:cNvPr id="9" name="موجة 8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4583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2458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موجة 12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4584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(3)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مستطيل 26"/>
          <p:cNvSpPr/>
          <p:nvPr/>
        </p:nvSpPr>
        <p:spPr>
          <a:xfrm>
            <a:off x="2500298" y="5214950"/>
            <a:ext cx="4643470" cy="85725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5" name="مربع نص 4"/>
          <p:cNvSpPr txBox="1">
            <a:spLocks noChangeArrowheads="1"/>
          </p:cNvSpPr>
          <p:nvPr/>
        </p:nvSpPr>
        <p:spPr bwMode="auto">
          <a:xfrm>
            <a:off x="6286500" y="2428875"/>
            <a:ext cx="2428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 dirty="0" smtClean="0"/>
              <a:t>شكل </a:t>
            </a:r>
            <a:r>
              <a:rPr lang="ar-EG" sz="2800" b="1" dirty="0"/>
              <a:t>(7</a:t>
            </a:r>
            <a:r>
              <a:rPr lang="ar-EG" sz="2800" b="1" dirty="0" smtClean="0"/>
              <a:t>)</a:t>
            </a: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EG" sz="2800" b="1" dirty="0" smtClean="0"/>
              <a:t>الأزهار</a:t>
            </a:r>
            <a:endParaRPr lang="en-US" sz="2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lum bright="-17000" contrast="37000"/>
          </a:blip>
          <a:srcRect/>
          <a:stretch>
            <a:fillRect/>
          </a:stretch>
        </p:blipFill>
        <p:spPr bwMode="auto">
          <a:xfrm>
            <a:off x="6600946" y="0"/>
            <a:ext cx="2543054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607" name="مربع نص 8"/>
          <p:cNvSpPr txBox="1">
            <a:spLocks noChangeArrowheads="1"/>
          </p:cNvSpPr>
          <p:nvPr/>
        </p:nvSpPr>
        <p:spPr bwMode="auto">
          <a:xfrm>
            <a:off x="3214688" y="2357430"/>
            <a:ext cx="3109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 dirty="0" smtClean="0"/>
              <a:t>شكل </a:t>
            </a:r>
            <a:r>
              <a:rPr lang="ar-EG" sz="2800" b="1" dirty="0"/>
              <a:t>(8</a:t>
            </a:r>
            <a:r>
              <a:rPr lang="ar-EG" sz="2800" b="1" dirty="0" smtClean="0"/>
              <a:t>)</a:t>
            </a: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EG" sz="2800" b="1" dirty="0" smtClean="0"/>
              <a:t>الأوراق</a:t>
            </a:r>
            <a:endParaRPr lang="en-US" sz="2800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tretch>
            <a:fillRect/>
          </a:stretch>
        </p:blipFill>
        <p:spPr bwMode="auto">
          <a:xfrm>
            <a:off x="3571868" y="71426"/>
            <a:ext cx="2643206" cy="2071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609" name="مربع نص 12"/>
          <p:cNvSpPr txBox="1">
            <a:spLocks noChangeArrowheads="1"/>
          </p:cNvSpPr>
          <p:nvPr/>
        </p:nvSpPr>
        <p:spPr bwMode="auto">
          <a:xfrm>
            <a:off x="500063" y="2428875"/>
            <a:ext cx="3109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 dirty="0" smtClean="0"/>
              <a:t>شكل </a:t>
            </a:r>
            <a:r>
              <a:rPr lang="ar-EG" sz="2800" b="1" dirty="0"/>
              <a:t>(9</a:t>
            </a:r>
            <a:r>
              <a:rPr lang="ar-EG" sz="2800" b="1" dirty="0" smtClean="0"/>
              <a:t>)</a:t>
            </a:r>
            <a:r>
              <a:rPr lang="ar-SA" sz="2800" b="1" dirty="0" smtClean="0"/>
              <a:t/>
            </a:r>
            <a:br>
              <a:rPr lang="ar-SA" sz="2800" b="1" dirty="0" smtClean="0"/>
            </a:br>
            <a:r>
              <a:rPr lang="ar-EG" sz="2800" b="1" dirty="0" smtClean="0"/>
              <a:t>الأشجار</a:t>
            </a:r>
            <a:endParaRPr lang="en-US" sz="2800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lum bright="-29000" contrast="46000"/>
          </a:blip>
          <a:srcRect/>
          <a:stretch>
            <a:fillRect/>
          </a:stretch>
        </p:blipFill>
        <p:spPr bwMode="auto">
          <a:xfrm>
            <a:off x="928662" y="0"/>
            <a:ext cx="2214578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5611" name="مربع نص 16"/>
          <p:cNvSpPr txBox="1">
            <a:spLocks noChangeArrowheads="1"/>
          </p:cNvSpPr>
          <p:nvPr/>
        </p:nvSpPr>
        <p:spPr bwMode="auto">
          <a:xfrm>
            <a:off x="1214414" y="3643314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ساعدوني</a:t>
            </a:r>
            <a:r>
              <a:rPr lang="ar-EG" sz="3600" b="1" dirty="0">
                <a:solidFill>
                  <a:srgbClr val="002060"/>
                </a:solidFill>
              </a:rPr>
              <a:t> </a:t>
            </a:r>
            <a:r>
              <a:rPr lang="ar-SA" sz="3600" b="1" dirty="0">
                <a:solidFill>
                  <a:srgbClr val="002060"/>
                </a:solidFill>
              </a:rPr>
              <a:t>.. ماذا يوجد في الطبيعة </a:t>
            </a:r>
            <a:r>
              <a:rPr lang="ar-SA" sz="3600" b="1" dirty="0" smtClean="0">
                <a:solidFill>
                  <a:srgbClr val="002060"/>
                </a:solidFill>
              </a:rPr>
              <a:t>أيضًا </a:t>
            </a:r>
            <a:r>
              <a:rPr lang="ar-SA" sz="3600" b="1" dirty="0">
                <a:solidFill>
                  <a:srgbClr val="002060"/>
                </a:solidFill>
              </a:rPr>
              <a:t>أستطيع أن أعمل منها تصاميم لقوالب </a:t>
            </a:r>
            <a:r>
              <a:rPr lang="ar-SA" sz="3600" b="1" dirty="0" smtClean="0">
                <a:solidFill>
                  <a:srgbClr val="002060"/>
                </a:solidFill>
              </a:rPr>
              <a:t>طباعية؟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2714612" y="5286388"/>
            <a:ext cx="4140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1000"/>
              </a:spcAft>
            </a:pPr>
            <a:r>
              <a:rPr lang="ar-SA" sz="32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ثمار الفاكهة والخضراوات.</a:t>
            </a:r>
          </a:p>
        </p:txBody>
      </p:sp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6572250" y="2857500"/>
            <a:ext cx="2071689" cy="500063"/>
            <a:chOff x="4959372" y="5286390"/>
            <a:chExt cx="2056873" cy="500056"/>
          </a:xfrm>
        </p:grpSpPr>
        <p:pic>
          <p:nvPicPr>
            <p:cNvPr id="25620" name="Picture 10"/>
            <p:cNvPicPr>
              <a:picLocks noChangeAspect="1" noChangeArrowheads="1"/>
            </p:cNvPicPr>
            <p:nvPr/>
          </p:nvPicPr>
          <p:blipFill>
            <a:blip r:embed="rId5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6519782" y="5286390"/>
              <a:ext cx="496463" cy="5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رابط مستقيم 18"/>
            <p:cNvCxnSpPr/>
            <p:nvPr/>
          </p:nvCxnSpPr>
          <p:spPr bwMode="auto">
            <a:xfrm rot="10800000" flipV="1">
              <a:off x="4959372" y="5786446"/>
              <a:ext cx="204899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مجموعة 19"/>
          <p:cNvGrpSpPr>
            <a:grpSpLocks/>
          </p:cNvGrpSpPr>
          <p:nvPr/>
        </p:nvGrpSpPr>
        <p:grpSpPr bwMode="auto">
          <a:xfrm>
            <a:off x="3643302" y="2786060"/>
            <a:ext cx="2349498" cy="500060"/>
            <a:chOff x="4675648" y="5429276"/>
            <a:chExt cx="2332708" cy="500056"/>
          </a:xfrm>
        </p:grpSpPr>
        <p:pic>
          <p:nvPicPr>
            <p:cNvPr id="25618" name="Picture 10"/>
            <p:cNvPicPr>
              <a:picLocks noChangeAspect="1" noChangeArrowheads="1"/>
            </p:cNvPicPr>
            <p:nvPr/>
          </p:nvPicPr>
          <p:blipFill>
            <a:blip r:embed="rId5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6448839" y="5429276"/>
              <a:ext cx="496464" cy="500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رابط مستقيم 21"/>
            <p:cNvCxnSpPr/>
            <p:nvPr/>
          </p:nvCxnSpPr>
          <p:spPr bwMode="auto">
            <a:xfrm rot="10800000" flipV="1">
              <a:off x="4675648" y="5929318"/>
              <a:ext cx="233270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مجموعة 23"/>
          <p:cNvGrpSpPr>
            <a:grpSpLocks/>
          </p:cNvGrpSpPr>
          <p:nvPr/>
        </p:nvGrpSpPr>
        <p:grpSpPr bwMode="auto">
          <a:xfrm>
            <a:off x="857251" y="2786061"/>
            <a:ext cx="2428835" cy="500063"/>
            <a:chOff x="4675648" y="5214953"/>
            <a:chExt cx="2411479" cy="500059"/>
          </a:xfrm>
        </p:grpSpPr>
        <p:pic>
          <p:nvPicPr>
            <p:cNvPr id="25616" name="Picture 10"/>
            <p:cNvPicPr>
              <a:picLocks noChangeAspect="1" noChangeArrowheads="1"/>
            </p:cNvPicPr>
            <p:nvPr/>
          </p:nvPicPr>
          <p:blipFill>
            <a:blip r:embed="rId5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6590664" y="5214953"/>
              <a:ext cx="496463" cy="5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رابط مستقيم 25"/>
            <p:cNvCxnSpPr/>
            <p:nvPr/>
          </p:nvCxnSpPr>
          <p:spPr bwMode="auto">
            <a:xfrm rot="10800000" flipV="1">
              <a:off x="4675648" y="5715012"/>
              <a:ext cx="233271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5605" grpId="0"/>
      <p:bldP spid="25607" grpId="0"/>
      <p:bldP spid="25609" grpId="0"/>
      <p:bldP spid="25611" grpId="0"/>
      <p:bldP spid="256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داسي 6"/>
          <p:cNvSpPr/>
          <p:nvPr/>
        </p:nvSpPr>
        <p:spPr>
          <a:xfrm rot="10800000">
            <a:off x="4763" y="120650"/>
            <a:ext cx="9155112" cy="1370013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>
              <a:solidFill>
                <a:schemeClr val="bg1"/>
              </a:solidFill>
            </a:endParaRPr>
          </a:p>
        </p:txBody>
      </p:sp>
      <p:sp>
        <p:nvSpPr>
          <p:cNvPr id="26627" name="مربع نص 8"/>
          <p:cNvSpPr txBox="1">
            <a:spLocks noChangeArrowheads="1"/>
          </p:cNvSpPr>
          <p:nvPr/>
        </p:nvSpPr>
        <p:spPr bwMode="auto">
          <a:xfrm>
            <a:off x="642910" y="214290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</a:rPr>
              <a:t>أخيرًا...لا </a:t>
            </a:r>
            <a:r>
              <a:rPr lang="ar-SA" sz="3600" b="1" dirty="0">
                <a:solidFill>
                  <a:srgbClr val="C00000"/>
                </a:solidFill>
              </a:rPr>
              <a:t>ننسى أن نحافظ على الطبيعة من حولنا ولكن كيف؟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29" name="جدول 28"/>
          <p:cNvGraphicFramePr>
            <a:graphicFrameLocks noGrp="1"/>
          </p:cNvGraphicFramePr>
          <p:nvPr/>
        </p:nvGraphicFramePr>
        <p:xfrm>
          <a:off x="500034" y="2440313"/>
          <a:ext cx="8286807" cy="37747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07578"/>
                <a:gridCol w="1218776"/>
                <a:gridCol w="1260453"/>
              </a:tblGrid>
              <a:tr h="714380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957269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585791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599131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  <a:tr h="612471"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4000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26629" name="مربع نص 29"/>
          <p:cNvSpPr txBox="1">
            <a:spLocks noChangeArrowheads="1"/>
          </p:cNvSpPr>
          <p:nvPr/>
        </p:nvSpPr>
        <p:spPr bwMode="auto">
          <a:xfrm>
            <a:off x="3571875" y="2500313"/>
            <a:ext cx="464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هل نكسر الأشجار؟</a:t>
            </a:r>
            <a:endParaRPr lang="en-US" sz="3200" dirty="0"/>
          </a:p>
        </p:txBody>
      </p:sp>
      <p:sp>
        <p:nvSpPr>
          <p:cNvPr id="26630" name="مربع نص 30"/>
          <p:cNvSpPr txBox="1">
            <a:spLocks noChangeArrowheads="1"/>
          </p:cNvSpPr>
          <p:nvPr/>
        </p:nvSpPr>
        <p:spPr bwMode="auto">
          <a:xfrm>
            <a:off x="3571875" y="3071813"/>
            <a:ext cx="4643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هل نلقي النفايات في الحدائق وعلى شاطئ البحر؟</a:t>
            </a:r>
            <a:endParaRPr lang="en-US" sz="3200" dirty="0"/>
          </a:p>
        </p:txBody>
      </p:sp>
      <p:sp>
        <p:nvSpPr>
          <p:cNvPr id="26631" name="مربع نص 31"/>
          <p:cNvSpPr txBox="1">
            <a:spLocks noChangeArrowheads="1"/>
          </p:cNvSpPr>
          <p:nvPr/>
        </p:nvSpPr>
        <p:spPr bwMode="auto">
          <a:xfrm>
            <a:off x="3571875" y="4202113"/>
            <a:ext cx="464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هل نلعب بقطف أزهار </a:t>
            </a:r>
            <a:r>
              <a:rPr lang="ar-EG" sz="3200" b="1" dirty="0" smtClean="0"/>
              <a:t>الحدائق؟</a:t>
            </a:r>
            <a:endParaRPr lang="en-US" sz="3200" dirty="0"/>
          </a:p>
        </p:txBody>
      </p:sp>
      <p:sp>
        <p:nvSpPr>
          <p:cNvPr id="26632" name="مربع نص 32"/>
          <p:cNvSpPr txBox="1">
            <a:spLocks noChangeArrowheads="1"/>
          </p:cNvSpPr>
          <p:nvPr/>
        </p:nvSpPr>
        <p:spPr bwMode="auto">
          <a:xfrm>
            <a:off x="3571875" y="4916488"/>
            <a:ext cx="4643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هل نشكر الله على نعمة الطبيعة؟</a:t>
            </a:r>
            <a:endParaRPr lang="en-US" sz="3200" dirty="0"/>
          </a:p>
        </p:txBody>
      </p:sp>
      <p:sp>
        <p:nvSpPr>
          <p:cNvPr id="26633" name="مربع نص 33"/>
          <p:cNvSpPr txBox="1">
            <a:spLocks noChangeArrowheads="1"/>
          </p:cNvSpPr>
          <p:nvPr/>
        </p:nvSpPr>
        <p:spPr bwMode="auto">
          <a:xfrm>
            <a:off x="3286125" y="5559425"/>
            <a:ext cx="5286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وهل نهتم بالنباتات الصغيرة ونرعاها؟</a:t>
            </a:r>
            <a:endParaRPr lang="en-US" sz="3200" dirty="0"/>
          </a:p>
        </p:txBody>
      </p:sp>
      <p:sp>
        <p:nvSpPr>
          <p:cNvPr id="35" name="دائرة مجوفة 34"/>
          <p:cNvSpPr/>
          <p:nvPr/>
        </p:nvSpPr>
        <p:spPr>
          <a:xfrm>
            <a:off x="642910" y="2428868"/>
            <a:ext cx="1000132" cy="714380"/>
          </a:xfrm>
          <a:prstGeom prst="donut">
            <a:avLst>
              <a:gd name="adj" fmla="val 1500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6637" name="مربع نص 35"/>
          <p:cNvSpPr txBox="1">
            <a:spLocks noChangeArrowheads="1"/>
          </p:cNvSpPr>
          <p:nvPr/>
        </p:nvSpPr>
        <p:spPr bwMode="auto">
          <a:xfrm>
            <a:off x="785813" y="337025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لا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638" name="مربع نص 36"/>
          <p:cNvSpPr txBox="1">
            <a:spLocks noChangeArrowheads="1"/>
          </p:cNvSpPr>
          <p:nvPr/>
        </p:nvSpPr>
        <p:spPr bwMode="auto">
          <a:xfrm>
            <a:off x="785813" y="4143375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لا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639" name="مربع نص 37"/>
          <p:cNvSpPr txBox="1">
            <a:spLocks noChangeArrowheads="1"/>
          </p:cNvSpPr>
          <p:nvPr/>
        </p:nvSpPr>
        <p:spPr bwMode="auto">
          <a:xfrm>
            <a:off x="1928794" y="4916488"/>
            <a:ext cx="64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نعم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640" name="مربع نص 38"/>
          <p:cNvSpPr txBox="1">
            <a:spLocks noChangeArrowheads="1"/>
          </p:cNvSpPr>
          <p:nvPr/>
        </p:nvSpPr>
        <p:spPr bwMode="auto">
          <a:xfrm>
            <a:off x="1928794" y="5572125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نعم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5" name="مربع نص 37"/>
          <p:cNvSpPr txBox="1">
            <a:spLocks noChangeArrowheads="1"/>
          </p:cNvSpPr>
          <p:nvPr/>
        </p:nvSpPr>
        <p:spPr bwMode="auto">
          <a:xfrm>
            <a:off x="2000250" y="2500313"/>
            <a:ext cx="64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نعم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642" name="مستطيل 15"/>
          <p:cNvSpPr>
            <a:spLocks noChangeArrowheads="1"/>
          </p:cNvSpPr>
          <p:nvPr/>
        </p:nvSpPr>
        <p:spPr bwMode="auto">
          <a:xfrm>
            <a:off x="900089" y="2571750"/>
            <a:ext cx="38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لا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17" name="مربع نص 37"/>
          <p:cNvSpPr txBox="1">
            <a:spLocks noChangeArrowheads="1"/>
          </p:cNvSpPr>
          <p:nvPr/>
        </p:nvSpPr>
        <p:spPr bwMode="auto">
          <a:xfrm>
            <a:off x="2071670" y="3344291"/>
            <a:ext cx="642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نعم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مربع نص 37"/>
          <p:cNvSpPr txBox="1">
            <a:spLocks noChangeArrowheads="1"/>
          </p:cNvSpPr>
          <p:nvPr/>
        </p:nvSpPr>
        <p:spPr bwMode="auto">
          <a:xfrm>
            <a:off x="2000232" y="4071942"/>
            <a:ext cx="642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نعم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9" name="مربع نص 36"/>
          <p:cNvSpPr txBox="1">
            <a:spLocks noChangeArrowheads="1"/>
          </p:cNvSpPr>
          <p:nvPr/>
        </p:nvSpPr>
        <p:spPr bwMode="auto">
          <a:xfrm>
            <a:off x="785786" y="4845064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لا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" name="مربع نص 36"/>
          <p:cNvSpPr txBox="1">
            <a:spLocks noChangeArrowheads="1"/>
          </p:cNvSpPr>
          <p:nvPr/>
        </p:nvSpPr>
        <p:spPr bwMode="auto">
          <a:xfrm>
            <a:off x="785786" y="5488006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>
                <a:solidFill>
                  <a:schemeClr val="bg1"/>
                </a:solidFill>
              </a:rPr>
              <a:t>لا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1" name="دائرة مجوفة 20"/>
          <p:cNvSpPr/>
          <p:nvPr/>
        </p:nvSpPr>
        <p:spPr>
          <a:xfrm>
            <a:off x="642910" y="3286124"/>
            <a:ext cx="1000132" cy="714380"/>
          </a:xfrm>
          <a:prstGeom prst="donut">
            <a:avLst>
              <a:gd name="adj" fmla="val 1500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2" name="دائرة مجوفة 21"/>
          <p:cNvSpPr/>
          <p:nvPr/>
        </p:nvSpPr>
        <p:spPr>
          <a:xfrm>
            <a:off x="1785918" y="5572140"/>
            <a:ext cx="1000132" cy="642942"/>
          </a:xfrm>
          <a:prstGeom prst="donut">
            <a:avLst>
              <a:gd name="adj" fmla="val 1500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3" name="دائرة مجوفة 22"/>
          <p:cNvSpPr/>
          <p:nvPr/>
        </p:nvSpPr>
        <p:spPr>
          <a:xfrm>
            <a:off x="1785918" y="4929198"/>
            <a:ext cx="1000132" cy="642942"/>
          </a:xfrm>
          <a:prstGeom prst="donut">
            <a:avLst>
              <a:gd name="adj" fmla="val 1500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دائرة مجوفة 23"/>
          <p:cNvSpPr/>
          <p:nvPr/>
        </p:nvSpPr>
        <p:spPr>
          <a:xfrm>
            <a:off x="642910" y="4143380"/>
            <a:ext cx="1000132" cy="642942"/>
          </a:xfrm>
          <a:prstGeom prst="donut">
            <a:avLst>
              <a:gd name="adj" fmla="val 15006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627" grpId="0"/>
      <p:bldP spid="26629" grpId="0"/>
      <p:bldP spid="26630" grpId="0"/>
      <p:bldP spid="26631" grpId="0"/>
      <p:bldP spid="26632" grpId="0"/>
      <p:bldP spid="26633" grpId="0"/>
      <p:bldP spid="35" grpId="0" animBg="1"/>
      <p:bldP spid="26637" grpId="0"/>
      <p:bldP spid="26638" grpId="0"/>
      <p:bldP spid="26639" grpId="0"/>
      <p:bldP spid="26640" grpId="0"/>
      <p:bldP spid="15" grpId="0"/>
      <p:bldP spid="26642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 descr="2232323.JPG"/>
          <p:cNvPicPr>
            <a:picLocks noChangeAspect="1"/>
          </p:cNvPicPr>
          <p:nvPr/>
        </p:nvPicPr>
        <p:blipFill>
          <a:blip r:embed="rId2" cstate="print">
            <a:lum bright="-9000" contrast="42000"/>
          </a:blip>
          <a:stretch>
            <a:fillRect/>
          </a:stretch>
        </p:blipFill>
        <p:spPr>
          <a:xfrm flipH="1">
            <a:off x="1285852" y="1428736"/>
            <a:ext cx="2154034" cy="2357454"/>
          </a:xfrm>
          <a:prstGeom prst="wedgeRoundRectCallout">
            <a:avLst>
              <a:gd name="adj1" fmla="val -32330"/>
              <a:gd name="adj2" fmla="val 59267"/>
              <a:gd name="adj3" fmla="val 16667"/>
            </a:avLst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51" name="مربع نص 35"/>
          <p:cNvSpPr txBox="1">
            <a:spLocks noChangeArrowheads="1"/>
          </p:cNvSpPr>
          <p:nvPr/>
        </p:nvSpPr>
        <p:spPr bwMode="auto">
          <a:xfrm>
            <a:off x="3714744" y="1250886"/>
            <a:ext cx="5254625" cy="4392692"/>
          </a:xfrm>
          <a:prstGeom prst="wedgeRoundRectCallout">
            <a:avLst>
              <a:gd name="adj1" fmla="val -61437"/>
              <a:gd name="adj2" fmla="val 13928"/>
              <a:gd name="adj3" fmla="val 16667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>
              <a:defRPr/>
            </a:pPr>
            <a:r>
              <a:rPr lang="ar-SA" sz="3600" b="1" dirty="0"/>
              <a:t>الآن يجب أن أودعكم، لقد حان موعد عودتي إلى بلادي، ولقد سعدت بزيارة بلدكم المملكة الحبيبة بلاد الحرمين</a:t>
            </a:r>
            <a:r>
              <a:rPr lang="ar-EG" sz="3600" b="1" dirty="0"/>
              <a:t> </a:t>
            </a:r>
            <a:r>
              <a:rPr lang="ar-SA" sz="3600" b="1" dirty="0"/>
              <a:t>الشريفين، كما </a:t>
            </a:r>
            <a:r>
              <a:rPr lang="ar-EG" sz="3600" b="1" dirty="0"/>
              <a:t>أ</a:t>
            </a:r>
            <a:r>
              <a:rPr lang="ar-SA" sz="3600" b="1" dirty="0"/>
              <a:t>بهرني التطور الهائل الذي تشهده المملكة العربية السعودية في كافة المجالات.  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2232323.JPG"/>
          <p:cNvPicPr>
            <a:picLocks noChangeAspect="1"/>
          </p:cNvPicPr>
          <p:nvPr/>
        </p:nvPicPr>
        <p:blipFill>
          <a:blip r:embed="rId2" cstate="print">
            <a:lum bright="-9000" contrast="42000"/>
          </a:blip>
          <a:stretch>
            <a:fillRect/>
          </a:stretch>
        </p:blipFill>
        <p:spPr>
          <a:xfrm flipH="1">
            <a:off x="1274958" y="1428736"/>
            <a:ext cx="2154034" cy="2357454"/>
          </a:xfrm>
          <a:prstGeom prst="wedgeRoundRectCallout">
            <a:avLst>
              <a:gd name="adj1" fmla="val -32330"/>
              <a:gd name="adj2" fmla="val 59267"/>
              <a:gd name="adj3" fmla="val 16667"/>
            </a:avLst>
          </a:prstGeom>
          <a:ln w="28575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مربع نص 35"/>
          <p:cNvSpPr txBox="1">
            <a:spLocks noChangeArrowheads="1"/>
          </p:cNvSpPr>
          <p:nvPr/>
        </p:nvSpPr>
        <p:spPr bwMode="auto">
          <a:xfrm>
            <a:off x="3714745" y="1428736"/>
            <a:ext cx="5143536" cy="4188381"/>
          </a:xfrm>
          <a:prstGeom prst="wedgeRoundRectCallout">
            <a:avLst>
              <a:gd name="adj1" fmla="val -60841"/>
              <a:gd name="adj2" fmla="val 13518"/>
              <a:gd name="adj3" fmla="val 16667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>
              <a:defRPr/>
            </a:pPr>
            <a:r>
              <a:rPr lang="ar-SA" sz="4000" b="1" dirty="0" smtClean="0"/>
              <a:t>يجب أن تزوروا بلادي غانا، </a:t>
            </a:r>
            <a:r>
              <a:rPr lang="ar-EG" sz="4000" b="1" dirty="0" smtClean="0"/>
              <a:t>و</a:t>
            </a:r>
            <a:r>
              <a:rPr lang="ar-SA" sz="4000" b="1" dirty="0" smtClean="0"/>
              <a:t>سوف يسعدني أن أصحبكم لزيارة معالم بلادي، وستجدون الكثير من الهدايا التي تحملونها إلى من تحبون.</a:t>
            </a:r>
            <a:endParaRPr lang="en-US" sz="4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572125" y="686221"/>
            <a:ext cx="2714625" cy="7143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572125" y="683046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ar-EG" sz="3600" b="1" dirty="0">
                <a:solidFill>
                  <a:schemeClr val="bg1"/>
                </a:solidFill>
                <a:cs typeface="+mn-cs"/>
              </a:rPr>
              <a:t>الموضوع الأول</a:t>
            </a:r>
          </a:p>
        </p:txBody>
      </p:sp>
      <p:sp>
        <p:nvSpPr>
          <p:cNvPr id="14" name="شريط منحني إلى الأسفل 13"/>
          <p:cNvSpPr/>
          <p:nvPr/>
        </p:nvSpPr>
        <p:spPr>
          <a:xfrm>
            <a:off x="785813" y="3469109"/>
            <a:ext cx="8143875" cy="1571625"/>
          </a:xfrm>
          <a:prstGeom prst="ellipseRibbon">
            <a:avLst>
              <a:gd name="adj1" fmla="val 46126"/>
              <a:gd name="adj2" fmla="val 71531"/>
              <a:gd name="adj3" fmla="val 6299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chemeClr val="tx1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2071688" y="4254921"/>
            <a:ext cx="5214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EG" sz="4800" b="1" dirty="0">
                <a:cs typeface="+mn-cs"/>
              </a:rPr>
              <a:t>الطباعة من الطبيعة</a:t>
            </a:r>
            <a:endParaRPr lang="ar-SA" sz="4800" b="1" dirty="0"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4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مربع نص 7"/>
          <p:cNvSpPr txBox="1">
            <a:spLocks noChangeArrowheads="1"/>
          </p:cNvSpPr>
          <p:nvPr/>
        </p:nvSpPr>
        <p:spPr bwMode="auto">
          <a:xfrm>
            <a:off x="2214563" y="2071688"/>
            <a:ext cx="36560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 smtClean="0">
                <a:solidFill>
                  <a:srgbClr val="00B050"/>
                </a:solidFill>
              </a:rPr>
              <a:t>مرحبًا..</a:t>
            </a:r>
            <a:r>
              <a:rPr lang="ar-EG" sz="36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ar-SA" sz="3600" b="1" dirty="0" smtClean="0"/>
              <a:t>أنا محمد هذا صديقي جعفر من مملكة </a:t>
            </a:r>
            <a:r>
              <a:rPr lang="ar-SA" sz="3600" b="1" dirty="0" err="1" smtClean="0"/>
              <a:t>أشانتي</a:t>
            </a:r>
            <a:r>
              <a:rPr lang="ar-SA" sz="3600" b="1" dirty="0" smtClean="0"/>
              <a:t> القديمة والتي تقع غرب أفريقيا وهي اليوم جزء من دولة غانا.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-18000" contrast="48000"/>
          </a:blip>
          <a:srcRect/>
          <a:stretch>
            <a:fillRect/>
          </a:stretch>
        </p:blipFill>
        <p:spPr bwMode="auto">
          <a:xfrm rot="357162">
            <a:off x="6110323" y="1636186"/>
            <a:ext cx="2832442" cy="4028070"/>
          </a:xfrm>
          <a:prstGeom prst="roundRect">
            <a:avLst>
              <a:gd name="adj" fmla="val 11366"/>
            </a:avLst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5124" name="Picture 9"/>
          <p:cNvPicPr>
            <a:picLocks noChangeAspect="1" noChangeArrowheads="1"/>
          </p:cNvPicPr>
          <p:nvPr/>
        </p:nvPicPr>
        <p:blipFill>
          <a:blip r:embed="rId3">
            <a:lum bright="-10000" contrast="32000"/>
          </a:blip>
          <a:srcRect/>
          <a:stretch>
            <a:fillRect/>
          </a:stretch>
        </p:blipFill>
        <p:spPr bwMode="auto">
          <a:xfrm>
            <a:off x="0" y="0"/>
            <a:ext cx="2600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>
            <a:lum bright="8000" contrast="53000"/>
          </a:blip>
          <a:srcRect/>
          <a:stretch>
            <a:fillRect/>
          </a:stretch>
        </p:blipFill>
        <p:spPr bwMode="auto">
          <a:xfrm>
            <a:off x="1571604" y="1285859"/>
            <a:ext cx="2002406" cy="4461583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146" name="مربع نص 5"/>
          <p:cNvSpPr txBox="1">
            <a:spLocks noChangeArrowheads="1"/>
          </p:cNvSpPr>
          <p:nvPr/>
        </p:nvSpPr>
        <p:spPr bwMode="auto">
          <a:xfrm>
            <a:off x="3786214" y="1000108"/>
            <a:ext cx="500062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3200" b="1" dirty="0"/>
              <a:t>السكان في مملكتي القديمة برعوا في زخرفة القماش بواسطة قوالب صنعوها من خشب شجر الكباش بعد غمسها في الصبغة. </a:t>
            </a:r>
            <a:endParaRPr lang="en-US" sz="3200" dirty="0"/>
          </a:p>
        </p:txBody>
      </p:sp>
      <p:sp>
        <p:nvSpPr>
          <p:cNvPr id="6147" name="مربع نص 12"/>
          <p:cNvSpPr txBox="1">
            <a:spLocks noChangeArrowheads="1"/>
          </p:cNvSpPr>
          <p:nvPr/>
        </p:nvSpPr>
        <p:spPr bwMode="auto">
          <a:xfrm>
            <a:off x="1785918" y="5786453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2800" b="1" dirty="0" smtClean="0"/>
              <a:t>شكل (</a:t>
            </a:r>
            <a:r>
              <a:rPr lang="ar-EG" sz="2800" b="1" dirty="0"/>
              <a:t>1</a:t>
            </a:r>
            <a:r>
              <a:rPr lang="ar-EG" sz="2800" b="1" dirty="0" smtClean="0"/>
              <a:t>)</a:t>
            </a:r>
            <a:endParaRPr lang="en-US" sz="2800" b="1" dirty="0"/>
          </a:p>
        </p:txBody>
      </p:sp>
      <p:sp>
        <p:nvSpPr>
          <p:cNvPr id="6149" name="مربع نص 6"/>
          <p:cNvSpPr txBox="1">
            <a:spLocks noChangeArrowheads="1"/>
          </p:cNvSpPr>
          <p:nvPr/>
        </p:nvSpPr>
        <p:spPr bwMode="auto">
          <a:xfrm>
            <a:off x="3714744" y="3000372"/>
            <a:ext cx="50720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3200" b="1" dirty="0"/>
              <a:t>هذه السيدة من مملكة </a:t>
            </a:r>
            <a:r>
              <a:rPr lang="ar-SA" sz="3200" b="1" dirty="0" err="1"/>
              <a:t>أشانتي</a:t>
            </a:r>
            <a:r>
              <a:rPr lang="ar-SA" sz="3200" b="1" dirty="0"/>
              <a:t> ترتدي </a:t>
            </a:r>
            <a:r>
              <a:rPr lang="ar-SA" sz="3200" b="1" dirty="0" smtClean="0"/>
              <a:t>ثوبًا </a:t>
            </a:r>
            <a:r>
              <a:rPr lang="ar-SA" sz="3200" b="1" dirty="0" err="1"/>
              <a:t>ط</a:t>
            </a:r>
            <a:r>
              <a:rPr lang="ar-EG" sz="3200" b="1" dirty="0"/>
              <a:t>ُ</a:t>
            </a:r>
            <a:r>
              <a:rPr lang="ar-SA" sz="3200" b="1" dirty="0"/>
              <a:t>بع باستخدام القوالب</a:t>
            </a:r>
            <a:r>
              <a:rPr lang="ar-SA" sz="3200" b="1" dirty="0" smtClean="0"/>
              <a:t>.</a:t>
            </a:r>
            <a:br>
              <a:rPr lang="ar-SA" sz="3200" b="1" dirty="0" smtClean="0"/>
            </a:br>
            <a:r>
              <a:rPr lang="ar-SA" sz="3200" b="1" dirty="0" smtClean="0"/>
              <a:t>الأشكال </a:t>
            </a:r>
            <a:r>
              <a:rPr lang="ar-SA" sz="3200" b="1" dirty="0"/>
              <a:t>المطبوعة على القماش مستمدة من الطبيعة كأوراق الأشجار</a:t>
            </a:r>
            <a:r>
              <a:rPr lang="ar-SA" sz="3200" b="1" dirty="0" smtClean="0"/>
              <a:t>،</a:t>
            </a:r>
            <a:br>
              <a:rPr lang="ar-SA" sz="3200" b="1" dirty="0" smtClean="0"/>
            </a:br>
            <a:r>
              <a:rPr lang="ar-SA" sz="3200" b="1" dirty="0" smtClean="0"/>
              <a:t>شكل</a:t>
            </a:r>
            <a:r>
              <a:rPr lang="ar-EG" sz="3200" b="1" dirty="0" smtClean="0"/>
              <a:t> </a:t>
            </a:r>
            <a:r>
              <a:rPr lang="ar-EG" sz="3200" b="1" dirty="0"/>
              <a:t>(1)</a:t>
            </a:r>
            <a:r>
              <a:rPr lang="ar-SA" sz="3200" b="1" dirty="0"/>
              <a:t>. </a:t>
            </a:r>
            <a:endParaRPr lang="en-US" sz="3200" dirty="0"/>
          </a:p>
        </p:txBody>
      </p:sp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2000230" y="5715016"/>
            <a:ext cx="1793875" cy="642937"/>
            <a:chOff x="4959359" y="5143516"/>
            <a:chExt cx="3025484" cy="642929"/>
          </a:xfrm>
        </p:grpSpPr>
        <p:pic>
          <p:nvPicPr>
            <p:cNvPr id="6151" name="Picture 10"/>
            <p:cNvPicPr>
              <a:picLocks noChangeAspect="1" noChangeArrowheads="1"/>
            </p:cNvPicPr>
            <p:nvPr/>
          </p:nvPicPr>
          <p:blipFill>
            <a:blip r:embed="rId3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127618" y="5143516"/>
              <a:ext cx="857225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رابط مستقيم 13"/>
            <p:cNvCxnSpPr/>
            <p:nvPr/>
          </p:nvCxnSpPr>
          <p:spPr bwMode="auto">
            <a:xfrm rot="10800000" flipV="1">
              <a:off x="4959359" y="5715009"/>
              <a:ext cx="20482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مربع نص 5"/>
          <p:cNvSpPr txBox="1">
            <a:spLocks noChangeArrowheads="1"/>
          </p:cNvSpPr>
          <p:nvPr/>
        </p:nvSpPr>
        <p:spPr bwMode="auto">
          <a:xfrm>
            <a:off x="1071563" y="571500"/>
            <a:ext cx="7891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 dirty="0"/>
              <a:t>هذه القوالب من مملكة </a:t>
            </a:r>
            <a:r>
              <a:rPr lang="ar-SA" sz="3600" b="1" dirty="0" err="1"/>
              <a:t>أشانتي</a:t>
            </a:r>
            <a:r>
              <a:rPr lang="ar-SA" sz="3600" b="1" dirty="0"/>
              <a:t> القديمة</a:t>
            </a:r>
            <a:r>
              <a:rPr lang="ar-EG" sz="3600" b="1" dirty="0"/>
              <a:t>، شكل (2)</a:t>
            </a:r>
            <a:r>
              <a:rPr lang="ar-SA" sz="3600" b="1" dirty="0"/>
              <a:t>. </a:t>
            </a:r>
            <a:endParaRPr lang="en-US" sz="3600" dirty="0"/>
          </a:p>
        </p:txBody>
      </p:sp>
      <p:sp>
        <p:nvSpPr>
          <p:cNvPr id="7171" name="مربع نص 6"/>
          <p:cNvSpPr txBox="1">
            <a:spLocks noChangeArrowheads="1"/>
          </p:cNvSpPr>
          <p:nvPr/>
        </p:nvSpPr>
        <p:spPr bwMode="auto">
          <a:xfrm>
            <a:off x="3000375" y="5572125"/>
            <a:ext cx="3071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200" b="1" dirty="0"/>
              <a:t>شكل (2</a:t>
            </a:r>
            <a:r>
              <a:rPr lang="ar-EG" sz="3200" b="1" dirty="0" smtClean="0"/>
              <a:t>)</a:t>
            </a:r>
            <a:endParaRPr lang="en-US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3000" contrast="55000"/>
          </a:blip>
          <a:srcRect/>
          <a:stretch>
            <a:fillRect/>
          </a:stretch>
        </p:blipFill>
        <p:spPr bwMode="auto">
          <a:xfrm>
            <a:off x="5214942" y="1500174"/>
            <a:ext cx="1643074" cy="1654779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bright="-13000" contrast="55000"/>
          </a:blip>
          <a:srcRect/>
          <a:stretch>
            <a:fillRect/>
          </a:stretch>
        </p:blipFill>
        <p:spPr bwMode="auto">
          <a:xfrm>
            <a:off x="2857488" y="1500174"/>
            <a:ext cx="1624812" cy="1714506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lum bright="-13000" contrast="55000"/>
          </a:blip>
          <a:srcRect/>
          <a:stretch>
            <a:fillRect/>
          </a:stretch>
        </p:blipFill>
        <p:spPr bwMode="auto">
          <a:xfrm>
            <a:off x="5214942" y="3571876"/>
            <a:ext cx="1666875" cy="1714512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lum bright="-13000" contrast="55000"/>
          </a:blip>
          <a:srcRect/>
          <a:stretch>
            <a:fillRect/>
          </a:stretch>
        </p:blipFill>
        <p:spPr bwMode="auto">
          <a:xfrm>
            <a:off x="2928926" y="3571876"/>
            <a:ext cx="1714512" cy="1680416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مجموعة 19"/>
          <p:cNvGrpSpPr>
            <a:grpSpLocks/>
          </p:cNvGrpSpPr>
          <p:nvPr/>
        </p:nvGrpSpPr>
        <p:grpSpPr bwMode="auto">
          <a:xfrm>
            <a:off x="4000500" y="5572125"/>
            <a:ext cx="1793875" cy="642938"/>
            <a:chOff x="4959359" y="5143516"/>
            <a:chExt cx="3025484" cy="642929"/>
          </a:xfrm>
        </p:grpSpPr>
        <p:pic>
          <p:nvPicPr>
            <p:cNvPr id="7177" name="Picture 10"/>
            <p:cNvPicPr>
              <a:picLocks noChangeAspect="1" noChangeArrowheads="1"/>
            </p:cNvPicPr>
            <p:nvPr/>
          </p:nvPicPr>
          <p:blipFill>
            <a:blip r:embed="rId6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127618" y="5143516"/>
              <a:ext cx="857225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رابط مستقيم 14"/>
            <p:cNvCxnSpPr/>
            <p:nvPr/>
          </p:nvCxnSpPr>
          <p:spPr bwMode="auto">
            <a:xfrm rot="10800000" flipV="1">
              <a:off x="4959359" y="5715008"/>
              <a:ext cx="20482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مربع نص 5"/>
          <p:cNvSpPr txBox="1">
            <a:spLocks noChangeArrowheads="1"/>
          </p:cNvSpPr>
          <p:nvPr/>
        </p:nvSpPr>
        <p:spPr bwMode="auto">
          <a:xfrm>
            <a:off x="7115175" y="1428750"/>
            <a:ext cx="2100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/>
              <a:t>هذا القالب</a:t>
            </a:r>
            <a:endParaRPr lang="en-US" sz="3600" dirty="0"/>
          </a:p>
        </p:txBody>
      </p:sp>
      <p:sp>
        <p:nvSpPr>
          <p:cNvPr id="8195" name="مربع نص 5"/>
          <p:cNvSpPr txBox="1">
            <a:spLocks noChangeArrowheads="1"/>
          </p:cNvSpPr>
          <p:nvPr/>
        </p:nvSpPr>
        <p:spPr bwMode="auto">
          <a:xfrm>
            <a:off x="3043238" y="142875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/>
              <a:t>مستمد من شكل</a:t>
            </a:r>
            <a:endParaRPr lang="en-US" sz="3600" dirty="0"/>
          </a:p>
        </p:txBody>
      </p:sp>
      <p:sp>
        <p:nvSpPr>
          <p:cNvPr id="8196" name="مربع نص 5"/>
          <p:cNvSpPr txBox="1">
            <a:spLocks noChangeArrowheads="1"/>
          </p:cNvSpPr>
          <p:nvPr/>
        </p:nvSpPr>
        <p:spPr bwMode="auto">
          <a:xfrm>
            <a:off x="2000232" y="2428868"/>
            <a:ext cx="6929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/>
              <a:t>الذي يظهر في السماء بداية كل شهر قمري.</a:t>
            </a:r>
            <a:endParaRPr lang="en-US" sz="3600" dirty="0"/>
          </a:p>
        </p:txBody>
      </p:sp>
      <p:pic>
        <p:nvPicPr>
          <p:cNvPr id="9" name="صورة 8" descr="untitleddwe123.JPG"/>
          <p:cNvPicPr>
            <a:picLocks noChangeAspect="1"/>
          </p:cNvPicPr>
          <p:nvPr/>
        </p:nvPicPr>
        <p:blipFill>
          <a:blip r:embed="rId2" cstate="print">
            <a:lum bright="-13000" contrast="55000"/>
          </a:blip>
          <a:stretch>
            <a:fillRect/>
          </a:stretch>
        </p:blipFill>
        <p:spPr>
          <a:xfrm>
            <a:off x="5972200" y="928670"/>
            <a:ext cx="1285884" cy="1457335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صورة 9" descr="moon_crescent_clip_art_16548.jpg"/>
          <p:cNvPicPr>
            <a:picLocks noChangeAspect="1"/>
          </p:cNvPicPr>
          <p:nvPr/>
        </p:nvPicPr>
        <p:blipFill>
          <a:blip r:embed="rId3" cstate="print">
            <a:lum bright="-13000" contrast="55000"/>
          </a:blip>
          <a:stretch>
            <a:fillRect/>
          </a:stretch>
        </p:blipFill>
        <p:spPr>
          <a:xfrm flipH="1">
            <a:off x="1928794" y="857232"/>
            <a:ext cx="1278137" cy="1500198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99" name="مربع نص 5"/>
          <p:cNvSpPr txBox="1">
            <a:spLocks noChangeArrowheads="1"/>
          </p:cNvSpPr>
          <p:nvPr/>
        </p:nvSpPr>
        <p:spPr bwMode="auto">
          <a:xfrm>
            <a:off x="6786563" y="4000504"/>
            <a:ext cx="2101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/>
              <a:t>وهذا القالب</a:t>
            </a:r>
            <a:endParaRPr lang="en-US" sz="3600" dirty="0"/>
          </a:p>
        </p:txBody>
      </p:sp>
      <p:sp>
        <p:nvSpPr>
          <p:cNvPr id="8200" name="مربع نص 5"/>
          <p:cNvSpPr txBox="1">
            <a:spLocks noChangeArrowheads="1"/>
          </p:cNvSpPr>
          <p:nvPr/>
        </p:nvSpPr>
        <p:spPr bwMode="auto">
          <a:xfrm>
            <a:off x="2428860" y="4000500"/>
            <a:ext cx="300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3600" b="1" dirty="0" smtClean="0"/>
              <a:t>مستوحى </a:t>
            </a:r>
            <a:r>
              <a:rPr lang="ar-EG" sz="3600" b="1" dirty="0"/>
              <a:t>من شكل</a:t>
            </a:r>
            <a:endParaRPr lang="en-US" sz="3600" dirty="0"/>
          </a:p>
        </p:txBody>
      </p:sp>
      <p:sp>
        <p:nvSpPr>
          <p:cNvPr id="8201" name="مربع نص 5"/>
          <p:cNvSpPr txBox="1">
            <a:spLocks noChangeArrowheads="1"/>
          </p:cNvSpPr>
          <p:nvPr/>
        </p:nvSpPr>
        <p:spPr bwMode="auto">
          <a:xfrm>
            <a:off x="5043517" y="5072074"/>
            <a:ext cx="3743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/>
              <a:t>المنتشرة في الطبيعة.</a:t>
            </a:r>
            <a:endParaRPr lang="en-US" sz="3600" dirty="0"/>
          </a:p>
        </p:txBody>
      </p:sp>
      <p:pic>
        <p:nvPicPr>
          <p:cNvPr id="16" name="صورة 15" descr="moon_crescent_clip_art_165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142976" y="3730631"/>
            <a:ext cx="1378134" cy="1301570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lum bright="-13000" contrast="55000"/>
          </a:blip>
          <a:srcRect/>
          <a:stretch>
            <a:fillRect/>
          </a:stretch>
        </p:blipFill>
        <p:spPr bwMode="auto">
          <a:xfrm>
            <a:off x="5429256" y="3643314"/>
            <a:ext cx="1417853" cy="1428760"/>
          </a:xfrm>
          <a:prstGeom prst="roundRect">
            <a:avLst>
              <a:gd name="adj" fmla="val 11366"/>
            </a:avLst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9" grpId="0"/>
      <p:bldP spid="8200" grpId="0"/>
      <p:bldP spid="82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مربع نص 8"/>
          <p:cNvSpPr txBox="1">
            <a:spLocks noChangeArrowheads="1"/>
          </p:cNvSpPr>
          <p:nvPr/>
        </p:nvSpPr>
        <p:spPr bwMode="auto">
          <a:xfrm>
            <a:off x="1071563" y="2500313"/>
            <a:ext cx="77041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400" b="1" dirty="0"/>
              <a:t>ص</a:t>
            </a:r>
            <a:r>
              <a:rPr lang="ar-EG" sz="4400" b="1" dirty="0"/>
              <a:t>ِ</a:t>
            </a:r>
            <a:r>
              <a:rPr lang="ar-SA" sz="4400" b="1" dirty="0" smtClean="0"/>
              <a:t>لِ </a:t>
            </a:r>
            <a:r>
              <a:rPr lang="ar-SA" sz="4400" b="1" dirty="0"/>
              <a:t>القوالب </a:t>
            </a:r>
            <a:r>
              <a:rPr lang="ar-SA" sz="4400" b="1" dirty="0" err="1" smtClean="0"/>
              <a:t>الطباعية</a:t>
            </a:r>
            <a:r>
              <a:rPr lang="ar-SA" sz="4400" b="1" dirty="0" smtClean="0"/>
              <a:t> </a:t>
            </a:r>
            <a:r>
              <a:rPr lang="ar-SA" sz="4400" b="1" dirty="0"/>
              <a:t>بأوراق الشجر التي استمدت منها، شكل</a:t>
            </a:r>
            <a:r>
              <a:rPr lang="ar-EG" sz="4400" b="1" dirty="0"/>
              <a:t> (3)</a:t>
            </a:r>
            <a:r>
              <a:rPr lang="ar-SA" sz="4400" b="1" dirty="0"/>
              <a:t>.</a:t>
            </a:r>
            <a:endParaRPr lang="en-US" sz="4400" dirty="0"/>
          </a:p>
        </p:txBody>
      </p:sp>
      <p:grpSp>
        <p:nvGrpSpPr>
          <p:cNvPr id="2" name="مجموعة 17"/>
          <p:cNvGrpSpPr>
            <a:grpSpLocks/>
          </p:cNvGrpSpPr>
          <p:nvPr/>
        </p:nvGrpSpPr>
        <p:grpSpPr bwMode="auto">
          <a:xfrm>
            <a:off x="5857875" y="0"/>
            <a:ext cx="3071813" cy="1000125"/>
            <a:chOff x="4286248" y="428604"/>
            <a:chExt cx="4548225" cy="1000132"/>
          </a:xfrm>
        </p:grpSpPr>
        <p:sp>
          <p:nvSpPr>
            <p:cNvPr id="9" name="موجة 8"/>
            <p:cNvSpPr/>
            <p:nvPr/>
          </p:nvSpPr>
          <p:spPr>
            <a:xfrm>
              <a:off x="4286248" y="428604"/>
              <a:ext cx="3643338" cy="1000132"/>
            </a:xfrm>
            <a:prstGeom prst="wave">
              <a:avLst>
                <a:gd name="adj1" fmla="val 9551"/>
                <a:gd name="adj2" fmla="val -10000"/>
              </a:avLst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9223" name="مجموعة 16"/>
            <p:cNvGrpSpPr>
              <a:grpSpLocks/>
            </p:cNvGrpSpPr>
            <p:nvPr/>
          </p:nvGrpSpPr>
          <p:grpSpPr bwMode="auto">
            <a:xfrm>
              <a:off x="4619631" y="428604"/>
              <a:ext cx="4214842" cy="1000132"/>
              <a:chOff x="4286248" y="428604"/>
              <a:chExt cx="4214842" cy="1000132"/>
            </a:xfrm>
          </p:grpSpPr>
          <p:pic>
            <p:nvPicPr>
              <p:cNvPr id="9225" name="Picture 6"/>
              <p:cNvPicPr>
                <a:picLocks noChangeAspect="1" noChangeArrowheads="1"/>
              </p:cNvPicPr>
              <p:nvPr/>
            </p:nvPicPr>
            <p:blipFill>
              <a:blip r:embed="rId2">
                <a:lum bright="-36000" contrast="50000"/>
              </a:blip>
              <a:srcRect/>
              <a:stretch>
                <a:fillRect/>
              </a:stretch>
            </p:blipFill>
            <p:spPr bwMode="auto">
              <a:xfrm>
                <a:off x="7572396" y="428604"/>
                <a:ext cx="928694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موجة 13"/>
              <p:cNvSpPr/>
              <p:nvPr/>
            </p:nvSpPr>
            <p:spPr>
              <a:xfrm>
                <a:off x="4286248" y="428604"/>
                <a:ext cx="3643338" cy="1000132"/>
              </a:xfrm>
              <a:prstGeom prst="wave">
                <a:avLst>
                  <a:gd name="adj1" fmla="val 20000"/>
                  <a:gd name="adj2" fmla="val -10000"/>
                </a:avLst>
              </a:prstGeom>
              <a:solidFill>
                <a:srgbClr val="7030A0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224" name="مربع نص 21"/>
            <p:cNvSpPr txBox="1">
              <a:spLocks noChangeArrowheads="1"/>
            </p:cNvSpPr>
            <p:nvPr/>
          </p:nvSpPr>
          <p:spPr bwMode="auto">
            <a:xfrm rot="378180">
              <a:off x="4753460" y="529792"/>
              <a:ext cx="278201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EG" sz="3600" b="1" dirty="0">
                  <a:solidFill>
                    <a:schemeClr val="bg1"/>
                  </a:solidFill>
                </a:rPr>
                <a:t>نشاط (1)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رابط كسهم مستقيم 26"/>
          <p:cNvCxnSpPr>
            <a:stCxn id="5122" idx="1"/>
            <a:endCxn id="5127" idx="3"/>
          </p:cNvCxnSpPr>
          <p:nvPr/>
        </p:nvCxnSpPr>
        <p:spPr>
          <a:xfrm rot="10800000">
            <a:off x="3214678" y="815211"/>
            <a:ext cx="3143272" cy="4202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رابط كسهم مستقيم 27"/>
          <p:cNvCxnSpPr>
            <a:stCxn id="5123" idx="1"/>
            <a:endCxn id="5130" idx="3"/>
          </p:cNvCxnSpPr>
          <p:nvPr/>
        </p:nvCxnSpPr>
        <p:spPr>
          <a:xfrm rot="10800000" flipV="1">
            <a:off x="3295650" y="2157413"/>
            <a:ext cx="3133725" cy="22209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>
            <a:stCxn id="5124" idx="1"/>
            <a:endCxn id="5131" idx="3"/>
          </p:cNvCxnSpPr>
          <p:nvPr/>
        </p:nvCxnSpPr>
        <p:spPr>
          <a:xfrm rot="10800000" flipV="1">
            <a:off x="3357554" y="3458023"/>
            <a:ext cx="3071320" cy="215614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رابط كسهم مستقيم 33"/>
          <p:cNvCxnSpPr>
            <a:stCxn id="5125" idx="1"/>
            <a:endCxn id="5129" idx="3"/>
          </p:cNvCxnSpPr>
          <p:nvPr/>
        </p:nvCxnSpPr>
        <p:spPr>
          <a:xfrm rot="10800000">
            <a:off x="3221038" y="3179763"/>
            <a:ext cx="3195637" cy="146367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46" name="مربع نص 37"/>
          <p:cNvSpPr txBox="1">
            <a:spLocks noChangeArrowheads="1"/>
          </p:cNvSpPr>
          <p:nvPr/>
        </p:nvSpPr>
        <p:spPr bwMode="auto">
          <a:xfrm>
            <a:off x="3857621" y="5715000"/>
            <a:ext cx="150019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شكل (3</a:t>
            </a:r>
            <a:r>
              <a:rPr lang="ar-EG" sz="3200" b="1" dirty="0" smtClean="0"/>
              <a:t>)</a:t>
            </a:r>
            <a:endParaRPr lang="en-US" sz="3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38000"/>
          </a:blip>
          <a:srcRect/>
          <a:stretch>
            <a:fillRect/>
          </a:stretch>
        </p:blipFill>
        <p:spPr bwMode="auto">
          <a:xfrm>
            <a:off x="6357950" y="357167"/>
            <a:ext cx="1072084" cy="100013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lum bright="-22000" contrast="38000"/>
          </a:blip>
          <a:srcRect/>
          <a:stretch>
            <a:fillRect/>
          </a:stretch>
        </p:blipFill>
        <p:spPr bwMode="auto">
          <a:xfrm>
            <a:off x="6428874" y="1571613"/>
            <a:ext cx="1000132" cy="1170697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lum bright="-22000" contrast="38000"/>
          </a:blip>
          <a:srcRect/>
          <a:stretch>
            <a:fillRect/>
          </a:stretch>
        </p:blipFill>
        <p:spPr bwMode="auto">
          <a:xfrm>
            <a:off x="6428874" y="2928935"/>
            <a:ext cx="1071570" cy="1058175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lum bright="-22000" contrast="38000"/>
          </a:blip>
          <a:srcRect/>
          <a:stretch>
            <a:fillRect/>
          </a:stretch>
        </p:blipFill>
        <p:spPr bwMode="auto">
          <a:xfrm>
            <a:off x="6416385" y="4143381"/>
            <a:ext cx="1084059" cy="100013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lum bright="-22000" contrast="38000"/>
          </a:blip>
          <a:srcRect/>
          <a:stretch>
            <a:fillRect/>
          </a:stretch>
        </p:blipFill>
        <p:spPr bwMode="auto">
          <a:xfrm>
            <a:off x="6412743" y="5286389"/>
            <a:ext cx="1088215" cy="107094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43042" y="285728"/>
            <a:ext cx="1571636" cy="1058963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43042" y="1500175"/>
            <a:ext cx="1560605" cy="970716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43042" y="2655789"/>
            <a:ext cx="1577414" cy="104793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52577" y="3870235"/>
            <a:ext cx="1643599" cy="1014840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643042" y="5084681"/>
            <a:ext cx="1714512" cy="1058964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44" name="رابط كسهم مستقيم 43"/>
          <p:cNvCxnSpPr>
            <a:stCxn id="5126" idx="1"/>
            <a:endCxn id="5128" idx="3"/>
          </p:cNvCxnSpPr>
          <p:nvPr/>
        </p:nvCxnSpPr>
        <p:spPr>
          <a:xfrm rot="10800000">
            <a:off x="3203647" y="1985534"/>
            <a:ext cx="3209096" cy="3836327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مجموعة 19"/>
          <p:cNvGrpSpPr>
            <a:grpSpLocks/>
          </p:cNvGrpSpPr>
          <p:nvPr/>
        </p:nvGrpSpPr>
        <p:grpSpPr bwMode="auto">
          <a:xfrm>
            <a:off x="4071938" y="5786438"/>
            <a:ext cx="1793875" cy="642937"/>
            <a:chOff x="4959359" y="5143516"/>
            <a:chExt cx="3025484" cy="642929"/>
          </a:xfrm>
        </p:grpSpPr>
        <p:pic>
          <p:nvPicPr>
            <p:cNvPr id="10259" name="Picture 10"/>
            <p:cNvPicPr>
              <a:picLocks noChangeAspect="1" noChangeArrowheads="1"/>
            </p:cNvPicPr>
            <p:nvPr/>
          </p:nvPicPr>
          <p:blipFill>
            <a:blip r:embed="rId12">
              <a:lum bright="-4000" contrast="34000"/>
            </a:blip>
            <a:srcRect/>
            <a:stretch>
              <a:fillRect/>
            </a:stretch>
          </p:blipFill>
          <p:spPr bwMode="auto">
            <a:xfrm>
              <a:off x="7127618" y="5143516"/>
              <a:ext cx="857225" cy="642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رابط مستقيم 29"/>
            <p:cNvCxnSpPr/>
            <p:nvPr/>
          </p:nvCxnSpPr>
          <p:spPr bwMode="auto">
            <a:xfrm rot="10800000" flipV="1">
              <a:off x="4959359" y="5715009"/>
              <a:ext cx="20482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21009</TotalTime>
  <Words>590</Words>
  <Application>Microsoft Office PowerPoint</Application>
  <PresentationFormat>عرض على الشاشة (3:4)‏</PresentationFormat>
  <Paragraphs>77</Paragraphs>
  <Slides>27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انقلاب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تربية فنية - الصف الثاني الابتدائي - الفصل الدراسي الأول</dc:title>
  <dc:subject>الموضوع الأول - الطباعة من الطبيعة</dc:subject>
  <dc:creator>زاد المعلم</dc:creator>
  <cp:keywords>زاد المعلم</cp:keywords>
  <cp:lastModifiedBy>ZAD</cp:lastModifiedBy>
  <cp:revision>833</cp:revision>
  <dcterms:created xsi:type="dcterms:W3CDTF">2010-11-30T14:34:05Z</dcterms:created>
  <dcterms:modified xsi:type="dcterms:W3CDTF">2018-02-02T09:57:23Z</dcterms:modified>
</cp:coreProperties>
</file>