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kv" ContentType="video/unknown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71" r:id="rId2"/>
    <p:sldId id="267" r:id="rId3"/>
    <p:sldId id="277" r:id="rId4"/>
    <p:sldId id="257" r:id="rId5"/>
    <p:sldId id="270" r:id="rId6"/>
    <p:sldId id="281" r:id="rId7"/>
    <p:sldId id="268" r:id="rId8"/>
    <p:sldId id="256" r:id="rId9"/>
    <p:sldId id="269" r:id="rId10"/>
    <p:sldId id="265" r:id="rId11"/>
    <p:sldId id="264" r:id="rId12"/>
    <p:sldId id="266" r:id="rId13"/>
    <p:sldId id="261" r:id="rId14"/>
    <p:sldId id="258" r:id="rId15"/>
    <p:sldId id="263" r:id="rId16"/>
    <p:sldId id="273" r:id="rId17"/>
    <p:sldId id="278" r:id="rId18"/>
    <p:sldId id="275" r:id="rId19"/>
    <p:sldId id="282" r:id="rId20"/>
    <p:sldId id="283" r:id="rId21"/>
    <p:sldId id="284" r:id="rId22"/>
    <p:sldId id="285" r:id="rId23"/>
    <p:sldId id="286" r:id="rId24"/>
    <p:sldId id="276" r:id="rId25"/>
    <p:sldId id="262" r:id="rId26"/>
    <p:sldId id="274" r:id="rId27"/>
    <p:sldId id="279" r:id="rId28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454" autoAdjust="0"/>
  </p:normalViewPr>
  <p:slideViewPr>
    <p:cSldViewPr snapToGrid="0">
      <p:cViewPr varScale="1">
        <p:scale>
          <a:sx n="75" d="100"/>
          <a:sy n="75" d="100"/>
        </p:scale>
        <p:origin x="54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9BB73-F9B6-4B20-AA54-C9DA2BC045FD}" type="datetimeFigureOut">
              <a:rPr lang="ar-SA" smtClean="0"/>
              <a:t>17/06/42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E909E-0A98-4824-A085-729FF7FFC83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09710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9BB73-F9B6-4B20-AA54-C9DA2BC045FD}" type="datetimeFigureOut">
              <a:rPr lang="ar-SA" smtClean="0"/>
              <a:t>17/06/42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E909E-0A98-4824-A085-729FF7FFC83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91370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9BB73-F9B6-4B20-AA54-C9DA2BC045FD}" type="datetimeFigureOut">
              <a:rPr lang="ar-SA" smtClean="0"/>
              <a:t>17/06/42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E909E-0A98-4824-A085-729FF7FFC83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77152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9BB73-F9B6-4B20-AA54-C9DA2BC045FD}" type="datetimeFigureOut">
              <a:rPr lang="ar-SA" smtClean="0"/>
              <a:t>17/06/42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E909E-0A98-4824-A085-729FF7FFC83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23756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9BB73-F9B6-4B20-AA54-C9DA2BC045FD}" type="datetimeFigureOut">
              <a:rPr lang="ar-SA" smtClean="0"/>
              <a:t>17/06/42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E909E-0A98-4824-A085-729FF7FFC83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91798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9BB73-F9B6-4B20-AA54-C9DA2BC045FD}" type="datetimeFigureOut">
              <a:rPr lang="ar-SA" smtClean="0"/>
              <a:t>17/06/42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E909E-0A98-4824-A085-729FF7FFC83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78296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9BB73-F9B6-4B20-AA54-C9DA2BC045FD}" type="datetimeFigureOut">
              <a:rPr lang="ar-SA" smtClean="0"/>
              <a:t>17/06/42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E909E-0A98-4824-A085-729FF7FFC83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98682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9BB73-F9B6-4B20-AA54-C9DA2BC045FD}" type="datetimeFigureOut">
              <a:rPr lang="ar-SA" smtClean="0"/>
              <a:t>17/06/42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E909E-0A98-4824-A085-729FF7FFC83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49001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9BB73-F9B6-4B20-AA54-C9DA2BC045FD}" type="datetimeFigureOut">
              <a:rPr lang="ar-SA" smtClean="0"/>
              <a:t>17/06/42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E909E-0A98-4824-A085-729FF7FFC83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21047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9BB73-F9B6-4B20-AA54-C9DA2BC045FD}" type="datetimeFigureOut">
              <a:rPr lang="ar-SA" smtClean="0"/>
              <a:t>17/06/42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E909E-0A98-4824-A085-729FF7FFC83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74576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9BB73-F9B6-4B20-AA54-C9DA2BC045FD}" type="datetimeFigureOut">
              <a:rPr lang="ar-SA" smtClean="0"/>
              <a:t>17/06/42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E909E-0A98-4824-A085-729FF7FFC83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48560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79BB73-F9B6-4B20-AA54-C9DA2BC045FD}" type="datetimeFigureOut">
              <a:rPr lang="ar-SA" smtClean="0"/>
              <a:t>17/06/42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AE909E-0A98-4824-A085-729FF7FFC83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64535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2.jpg"/><Relationship Id="rId7" Type="http://schemas.openxmlformats.org/officeDocument/2006/relationships/image" Target="../media/image7.jpeg"/><Relationship Id="rId12" Type="http://schemas.openxmlformats.org/officeDocument/2006/relationships/image" Target="../media/image2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27.jpeg"/><Relationship Id="rId5" Type="http://schemas.openxmlformats.org/officeDocument/2006/relationships/image" Target="../media/image5.jpeg"/><Relationship Id="rId10" Type="http://schemas.openxmlformats.org/officeDocument/2006/relationships/image" Target="../media/image17.png"/><Relationship Id="rId4" Type="http://schemas.openxmlformats.org/officeDocument/2006/relationships/image" Target="../media/image4.jpeg"/><Relationship Id="rId9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g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23.jp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g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29.jpe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g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30.jpg"/><Relationship Id="rId5" Type="http://schemas.openxmlformats.org/officeDocument/2006/relationships/image" Target="../media/image4.jpeg"/><Relationship Id="rId10" Type="http://schemas.openxmlformats.org/officeDocument/2006/relationships/image" Target="../media/image23.jp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2.jpg"/><Relationship Id="rId7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31.jpg"/><Relationship Id="rId4" Type="http://schemas.openxmlformats.org/officeDocument/2006/relationships/image" Target="../media/image4.jpeg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eg"/><Relationship Id="rId12" Type="http://schemas.openxmlformats.org/officeDocument/2006/relationships/image" Target="../media/image32.png"/><Relationship Id="rId2" Type="http://schemas.openxmlformats.org/officeDocument/2006/relationships/video" Target="../media/media2.mkv"/><Relationship Id="rId1" Type="http://schemas.microsoft.com/office/2007/relationships/media" Target="../media/media2.mkv"/><Relationship Id="rId6" Type="http://schemas.openxmlformats.org/officeDocument/2006/relationships/image" Target="../media/image3.png"/><Relationship Id="rId11" Type="http://schemas.openxmlformats.org/officeDocument/2006/relationships/image" Target="../media/image8.jpg"/><Relationship Id="rId5" Type="http://schemas.openxmlformats.org/officeDocument/2006/relationships/image" Target="../media/image2.jpg"/><Relationship Id="rId10" Type="http://schemas.openxmlformats.org/officeDocument/2006/relationships/image" Target="../media/image7.jpeg"/><Relationship Id="rId4" Type="http://schemas.openxmlformats.org/officeDocument/2006/relationships/image" Target="../media/image1.jpg"/><Relationship Id="rId9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g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34.jpeg"/><Relationship Id="rId5" Type="http://schemas.openxmlformats.org/officeDocument/2006/relationships/image" Target="../media/image4.jpeg"/><Relationship Id="rId10" Type="http://schemas.openxmlformats.org/officeDocument/2006/relationships/image" Target="../media/image33.jp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g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35.jp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g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36.jp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g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37.jp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g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12.jp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g"/><Relationship Id="rId7" Type="http://schemas.openxmlformats.org/officeDocument/2006/relationships/image" Target="../media/image6.jpeg"/><Relationship Id="rId12" Type="http://schemas.openxmlformats.org/officeDocument/2006/relationships/image" Target="../media/image4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39.jpg"/><Relationship Id="rId5" Type="http://schemas.openxmlformats.org/officeDocument/2006/relationships/image" Target="../media/image4.jpeg"/><Relationship Id="rId10" Type="http://schemas.openxmlformats.org/officeDocument/2006/relationships/image" Target="../media/image38.jpe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g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41.jpe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45.jpg"/><Relationship Id="rId3" Type="http://schemas.openxmlformats.org/officeDocument/2006/relationships/image" Target="../media/image2.jpg"/><Relationship Id="rId7" Type="http://schemas.openxmlformats.org/officeDocument/2006/relationships/image" Target="../media/image6.jpeg"/><Relationship Id="rId12" Type="http://schemas.openxmlformats.org/officeDocument/2006/relationships/image" Target="../media/image4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43.jpg"/><Relationship Id="rId5" Type="http://schemas.openxmlformats.org/officeDocument/2006/relationships/image" Target="../media/image4.jpeg"/><Relationship Id="rId10" Type="http://schemas.openxmlformats.org/officeDocument/2006/relationships/image" Target="../media/image42.jp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g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36.jp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g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46.jp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eg"/><Relationship Id="rId12" Type="http://schemas.openxmlformats.org/officeDocument/2006/relationships/image" Target="../media/image32.png"/><Relationship Id="rId2" Type="http://schemas.openxmlformats.org/officeDocument/2006/relationships/video" Target="../media/media3.mkv"/><Relationship Id="rId1" Type="http://schemas.microsoft.com/office/2007/relationships/media" Target="../media/media3.mkv"/><Relationship Id="rId6" Type="http://schemas.openxmlformats.org/officeDocument/2006/relationships/image" Target="../media/image3.png"/><Relationship Id="rId11" Type="http://schemas.openxmlformats.org/officeDocument/2006/relationships/image" Target="../media/image8.jpg"/><Relationship Id="rId5" Type="http://schemas.openxmlformats.org/officeDocument/2006/relationships/image" Target="../media/image2.jpg"/><Relationship Id="rId10" Type="http://schemas.openxmlformats.org/officeDocument/2006/relationships/image" Target="../media/image7.jpeg"/><Relationship Id="rId4" Type="http://schemas.openxmlformats.org/officeDocument/2006/relationships/image" Target="../media/image1.jpg"/><Relationship Id="rId9" Type="http://schemas.openxmlformats.org/officeDocument/2006/relationships/image" Target="../media/image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g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47.jp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g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g"/><Relationship Id="rId7" Type="http://schemas.openxmlformats.org/officeDocument/2006/relationships/image" Target="../media/image6.jpeg"/><Relationship Id="rId12" Type="http://schemas.openxmlformats.org/officeDocument/2006/relationships/image" Target="../media/image1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4.jpg"/><Relationship Id="rId5" Type="http://schemas.openxmlformats.org/officeDocument/2006/relationships/image" Target="../media/image4.jpeg"/><Relationship Id="rId10" Type="http://schemas.openxmlformats.org/officeDocument/2006/relationships/image" Target="../media/image13.jp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g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jpeg"/><Relationship Id="rId12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jpeg"/><Relationship Id="rId11" Type="http://schemas.openxmlformats.org/officeDocument/2006/relationships/image" Target="../media/image16.png"/><Relationship Id="rId5" Type="http://schemas.openxmlformats.org/officeDocument/2006/relationships/image" Target="../media/image2.jpg"/><Relationship Id="rId10" Type="http://schemas.openxmlformats.org/officeDocument/2006/relationships/image" Target="../media/image8.jpg"/><Relationship Id="rId4" Type="http://schemas.openxmlformats.org/officeDocument/2006/relationships/image" Target="../media/image1.jpg"/><Relationship Id="rId9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2.jpg"/><Relationship Id="rId7" Type="http://schemas.openxmlformats.org/officeDocument/2006/relationships/image" Target="../media/image7.jpeg"/><Relationship Id="rId12" Type="http://schemas.openxmlformats.org/officeDocument/2006/relationships/image" Target="../media/image2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9.jpeg"/><Relationship Id="rId5" Type="http://schemas.openxmlformats.org/officeDocument/2006/relationships/image" Target="../media/image5.jpeg"/><Relationship Id="rId10" Type="http://schemas.openxmlformats.org/officeDocument/2006/relationships/image" Target="../media/image18.png"/><Relationship Id="rId4" Type="http://schemas.openxmlformats.org/officeDocument/2006/relationships/image" Target="../media/image4.jpe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g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21.jp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9.jpg"/><Relationship Id="rId3" Type="http://schemas.openxmlformats.org/officeDocument/2006/relationships/image" Target="../media/image2.jpg"/><Relationship Id="rId7" Type="http://schemas.openxmlformats.org/officeDocument/2006/relationships/image" Target="../media/image6.jpeg"/><Relationship Id="rId12" Type="http://schemas.openxmlformats.org/officeDocument/2006/relationships/image" Target="../media/image2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11" Type="http://schemas.openxmlformats.org/officeDocument/2006/relationships/image" Target="../media/image24.png"/><Relationship Id="rId5" Type="http://schemas.openxmlformats.org/officeDocument/2006/relationships/image" Target="../media/image4.jpeg"/><Relationship Id="rId10" Type="http://schemas.openxmlformats.org/officeDocument/2006/relationships/image" Target="../media/image23.jp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g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23.jp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" y="0"/>
            <a:ext cx="12186987" cy="6858000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9702800" y="1358900"/>
            <a:ext cx="927100" cy="16256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ستطيل 3"/>
          <p:cNvSpPr/>
          <p:nvPr/>
        </p:nvSpPr>
        <p:spPr>
          <a:xfrm>
            <a:off x="10858500" y="1968500"/>
            <a:ext cx="1079499" cy="1879600"/>
          </a:xfrm>
          <a:prstGeom prst="rect">
            <a:avLst/>
          </a:prstGeom>
          <a:solidFill>
            <a:srgbClr val="FFFF0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انفجار 2 2"/>
          <p:cNvSpPr/>
          <p:nvPr/>
        </p:nvSpPr>
        <p:spPr>
          <a:xfrm>
            <a:off x="10541000" y="1714500"/>
            <a:ext cx="1524000" cy="914400"/>
          </a:xfrm>
          <a:prstGeom prst="irregularSeal2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00" b="1" dirty="0" smtClean="0"/>
              <a:t>لوحة المتميزات</a:t>
            </a:r>
            <a:endParaRPr lang="ar-SA" sz="1000" b="1" dirty="0"/>
          </a:p>
        </p:txBody>
      </p:sp>
      <p:sp>
        <p:nvSpPr>
          <p:cNvPr id="6" name="مستطيل 5"/>
          <p:cNvSpPr/>
          <p:nvPr/>
        </p:nvSpPr>
        <p:spPr>
          <a:xfrm>
            <a:off x="9702800" y="3270455"/>
            <a:ext cx="808497" cy="1213055"/>
          </a:xfrm>
          <a:prstGeom prst="rect">
            <a:avLst/>
          </a:prstGeom>
          <a:solidFill>
            <a:srgbClr val="92D05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50" b="1" dirty="0" smtClean="0"/>
              <a:t>عصف ذهني مناقشة نشطة</a:t>
            </a:r>
          </a:p>
          <a:p>
            <a:pPr algn="ctr"/>
            <a:r>
              <a:rPr lang="ar-SA" sz="1050" b="1" dirty="0" smtClean="0"/>
              <a:t>التعلم باللعب</a:t>
            </a:r>
          </a:p>
          <a:p>
            <a:pPr algn="ctr"/>
            <a:r>
              <a:rPr lang="ar-SA" sz="1050" b="1" dirty="0" smtClean="0"/>
              <a:t>قراءة الصورة</a:t>
            </a:r>
            <a:endParaRPr lang="ar-SA" sz="1050" b="1" dirty="0"/>
          </a:p>
        </p:txBody>
      </p:sp>
      <p:sp>
        <p:nvSpPr>
          <p:cNvPr id="7" name="انفجار 2 6"/>
          <p:cNvSpPr/>
          <p:nvPr/>
        </p:nvSpPr>
        <p:spPr>
          <a:xfrm>
            <a:off x="9017000" y="2744839"/>
            <a:ext cx="1841500" cy="914400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00" b="1" dirty="0" smtClean="0"/>
              <a:t>الاستراتيجيات</a:t>
            </a:r>
            <a:endParaRPr lang="ar-SA" sz="1000" b="1" dirty="0"/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608" y="2544558"/>
            <a:ext cx="1004580" cy="1938952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310" y="1075020"/>
            <a:ext cx="572654" cy="3418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9" y="765098"/>
            <a:ext cx="590814" cy="3099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88" y="958644"/>
            <a:ext cx="632755" cy="4002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96" y="1667925"/>
            <a:ext cx="771734" cy="722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صورة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" y="3613806"/>
            <a:ext cx="1234902" cy="17394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مخطط انسيابي: محطة طرفية 15"/>
          <p:cNvSpPr/>
          <p:nvPr/>
        </p:nvSpPr>
        <p:spPr>
          <a:xfrm>
            <a:off x="1350356" y="4601496"/>
            <a:ext cx="2017083" cy="221226"/>
          </a:xfrm>
          <a:prstGeom prst="flowChartTermina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 smtClean="0">
                <a:solidFill>
                  <a:srgbClr val="FF0000"/>
                </a:solidFill>
              </a:rPr>
              <a:t>معلمة التربية الفنية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11128746" y="4192228"/>
            <a:ext cx="914400" cy="126098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انفجار 2 18"/>
          <p:cNvSpPr/>
          <p:nvPr/>
        </p:nvSpPr>
        <p:spPr>
          <a:xfrm>
            <a:off x="10350500" y="3848100"/>
            <a:ext cx="1841500" cy="914400"/>
          </a:xfrm>
          <a:prstGeom prst="irregularSeal2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00" b="1" dirty="0" smtClean="0"/>
              <a:t>القوانين الصفية</a:t>
            </a:r>
            <a:endParaRPr lang="ar-SA" sz="1000" b="1" dirty="0"/>
          </a:p>
        </p:txBody>
      </p:sp>
      <p:sp>
        <p:nvSpPr>
          <p:cNvPr id="23" name="شكل بيضاوي 22"/>
          <p:cNvSpPr/>
          <p:nvPr/>
        </p:nvSpPr>
        <p:spPr>
          <a:xfrm>
            <a:off x="2861188" y="5582366"/>
            <a:ext cx="636749" cy="51598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A</a:t>
            </a:r>
            <a:endParaRPr lang="ar-SA" sz="2800" b="1" dirty="0">
              <a:solidFill>
                <a:srgbClr val="FFFF00"/>
              </a:solidFill>
            </a:endParaRPr>
          </a:p>
        </p:txBody>
      </p:sp>
      <p:sp>
        <p:nvSpPr>
          <p:cNvPr id="24" name="شكل بيضاوي 23"/>
          <p:cNvSpPr/>
          <p:nvPr/>
        </p:nvSpPr>
        <p:spPr>
          <a:xfrm>
            <a:off x="8698625" y="5527776"/>
            <a:ext cx="636749" cy="51598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 smtClean="0">
                <a:solidFill>
                  <a:srgbClr val="FF3300"/>
                </a:solidFill>
              </a:rPr>
              <a:t>T</a:t>
            </a:r>
            <a:endParaRPr lang="ar-SA" sz="2800" b="1" dirty="0">
              <a:solidFill>
                <a:srgbClr val="FF3300"/>
              </a:solidFill>
            </a:endParaRPr>
          </a:p>
        </p:txBody>
      </p:sp>
      <p:sp>
        <p:nvSpPr>
          <p:cNvPr id="25" name="شكل بيضاوي 24"/>
          <p:cNvSpPr/>
          <p:nvPr/>
        </p:nvSpPr>
        <p:spPr>
          <a:xfrm>
            <a:off x="5717364" y="5554149"/>
            <a:ext cx="636749" cy="51598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 smtClean="0">
                <a:solidFill>
                  <a:srgbClr val="92D050"/>
                </a:solidFill>
              </a:rPr>
              <a:t>R</a:t>
            </a:r>
            <a:endParaRPr lang="ar-SA" sz="2800" b="1" dirty="0">
              <a:solidFill>
                <a:srgbClr val="92D050"/>
              </a:solidFill>
            </a:endParaRPr>
          </a:p>
        </p:txBody>
      </p:sp>
      <p:sp>
        <p:nvSpPr>
          <p:cNvPr id="26" name="مستطيل 25"/>
          <p:cNvSpPr/>
          <p:nvPr/>
        </p:nvSpPr>
        <p:spPr>
          <a:xfrm>
            <a:off x="3405523" y="1741698"/>
            <a:ext cx="4779516" cy="15430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 smtClean="0">
                <a:solidFill>
                  <a:srgbClr val="00B050"/>
                </a:solidFill>
              </a:rPr>
              <a:t>بسم الله الرحمن الرحيم</a:t>
            </a:r>
          </a:p>
          <a:p>
            <a:pPr algn="ctr"/>
            <a:r>
              <a:rPr lang="ar-SA" sz="2800" b="1" dirty="0" err="1" smtClean="0">
                <a:solidFill>
                  <a:srgbClr val="002060"/>
                </a:solidFill>
              </a:rPr>
              <a:t>الحمدللة</a:t>
            </a:r>
            <a:r>
              <a:rPr lang="ar-SA" sz="2800" b="1" dirty="0" smtClean="0">
                <a:solidFill>
                  <a:srgbClr val="002060"/>
                </a:solidFill>
              </a:rPr>
              <a:t> رب العالمين, والصلاة والسلام على اشرف المرسلين, وعلى </a:t>
            </a:r>
            <a:r>
              <a:rPr lang="ar-SA" sz="2800" b="1" dirty="0" err="1" smtClean="0">
                <a:solidFill>
                  <a:srgbClr val="002060"/>
                </a:solidFill>
              </a:rPr>
              <a:t>آله</a:t>
            </a:r>
            <a:r>
              <a:rPr lang="ar-SA" sz="2800" b="1" dirty="0" smtClean="0">
                <a:solidFill>
                  <a:srgbClr val="002060"/>
                </a:solidFill>
              </a:rPr>
              <a:t> وصحبه أجمعين</a:t>
            </a:r>
            <a:endParaRPr lang="ar-SA" sz="2800" b="1" dirty="0">
              <a:solidFill>
                <a:srgbClr val="002060"/>
              </a:solidFill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505" y="4154897"/>
            <a:ext cx="1240064" cy="330251"/>
          </a:xfrm>
          <a:prstGeom prst="rect">
            <a:avLst/>
          </a:prstGeom>
        </p:spPr>
      </p:pic>
      <p:pic>
        <p:nvPicPr>
          <p:cNvPr id="13" name="صورة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705" y="3600931"/>
            <a:ext cx="1949600" cy="1299733"/>
          </a:xfrm>
          <a:prstGeom prst="rect">
            <a:avLst/>
          </a:prstGeom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124" y="3848100"/>
            <a:ext cx="871981" cy="60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4173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" y="0"/>
            <a:ext cx="12186987" cy="6858000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9702800" y="1358900"/>
            <a:ext cx="927100" cy="16256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ستطيل 3"/>
          <p:cNvSpPr/>
          <p:nvPr/>
        </p:nvSpPr>
        <p:spPr>
          <a:xfrm>
            <a:off x="10858500" y="1968500"/>
            <a:ext cx="1079499" cy="1879600"/>
          </a:xfrm>
          <a:prstGeom prst="rect">
            <a:avLst/>
          </a:prstGeom>
          <a:solidFill>
            <a:srgbClr val="FFFF0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انفجار 2 2"/>
          <p:cNvSpPr/>
          <p:nvPr/>
        </p:nvSpPr>
        <p:spPr>
          <a:xfrm>
            <a:off x="10541000" y="1714500"/>
            <a:ext cx="1524000" cy="914400"/>
          </a:xfrm>
          <a:prstGeom prst="irregularSeal2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00" b="1" dirty="0" smtClean="0"/>
              <a:t>لوحة المتميزات</a:t>
            </a:r>
            <a:endParaRPr lang="ar-SA" sz="1000" b="1" dirty="0"/>
          </a:p>
        </p:txBody>
      </p:sp>
      <p:sp>
        <p:nvSpPr>
          <p:cNvPr id="6" name="مستطيل 5"/>
          <p:cNvSpPr/>
          <p:nvPr/>
        </p:nvSpPr>
        <p:spPr>
          <a:xfrm>
            <a:off x="9702800" y="3270455"/>
            <a:ext cx="808497" cy="1213055"/>
          </a:xfrm>
          <a:prstGeom prst="rect">
            <a:avLst/>
          </a:prstGeom>
          <a:solidFill>
            <a:srgbClr val="92D05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50" b="1" dirty="0" smtClean="0"/>
              <a:t>عصف ذهني مناقشة نشطة</a:t>
            </a:r>
          </a:p>
          <a:p>
            <a:pPr algn="ctr"/>
            <a:r>
              <a:rPr lang="ar-SA" sz="1050" b="1" dirty="0" smtClean="0"/>
              <a:t>التعلم باللعب</a:t>
            </a:r>
          </a:p>
          <a:p>
            <a:pPr algn="ctr"/>
            <a:r>
              <a:rPr lang="ar-SA" sz="1050" b="1" dirty="0" smtClean="0"/>
              <a:t>قراءة الصورة</a:t>
            </a:r>
            <a:endParaRPr lang="ar-SA" sz="1050" b="1" dirty="0"/>
          </a:p>
        </p:txBody>
      </p:sp>
      <p:sp>
        <p:nvSpPr>
          <p:cNvPr id="7" name="انفجار 2 6"/>
          <p:cNvSpPr/>
          <p:nvPr/>
        </p:nvSpPr>
        <p:spPr>
          <a:xfrm>
            <a:off x="9017000" y="2744839"/>
            <a:ext cx="1841500" cy="914400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00" b="1" dirty="0" smtClean="0"/>
              <a:t>الاستراتيجيات</a:t>
            </a:r>
            <a:endParaRPr lang="ar-SA" sz="1000" b="1" dirty="0"/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310" y="1075020"/>
            <a:ext cx="572654" cy="3418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9" y="765098"/>
            <a:ext cx="590814" cy="3099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88" y="958644"/>
            <a:ext cx="632755" cy="4002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96" y="1667925"/>
            <a:ext cx="771734" cy="722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صورة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" y="3613806"/>
            <a:ext cx="1234902" cy="17394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مخطط انسيابي: محطة طرفية 15"/>
          <p:cNvSpPr/>
          <p:nvPr/>
        </p:nvSpPr>
        <p:spPr>
          <a:xfrm>
            <a:off x="1350356" y="4601496"/>
            <a:ext cx="2017083" cy="221226"/>
          </a:xfrm>
          <a:prstGeom prst="flowChartTermina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 smtClean="0">
                <a:solidFill>
                  <a:srgbClr val="FF0000"/>
                </a:solidFill>
              </a:rPr>
              <a:t>معلمة التربية الفنية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11128746" y="4192228"/>
            <a:ext cx="914400" cy="126098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انفجار 2 18"/>
          <p:cNvSpPr/>
          <p:nvPr/>
        </p:nvSpPr>
        <p:spPr>
          <a:xfrm>
            <a:off x="10350500" y="3848100"/>
            <a:ext cx="1841500" cy="914400"/>
          </a:xfrm>
          <a:prstGeom prst="irregularSeal2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00" b="1" dirty="0" smtClean="0"/>
              <a:t>القوانين الصفية</a:t>
            </a:r>
            <a:endParaRPr lang="ar-SA" sz="1000" b="1" dirty="0"/>
          </a:p>
        </p:txBody>
      </p:sp>
      <p:sp>
        <p:nvSpPr>
          <p:cNvPr id="23" name="شكل بيضاوي 22"/>
          <p:cNvSpPr/>
          <p:nvPr/>
        </p:nvSpPr>
        <p:spPr>
          <a:xfrm>
            <a:off x="2861188" y="5582366"/>
            <a:ext cx="636749" cy="51598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A</a:t>
            </a:r>
            <a:endParaRPr lang="ar-SA" sz="2800" b="1" dirty="0">
              <a:solidFill>
                <a:srgbClr val="FFFF00"/>
              </a:solidFill>
            </a:endParaRPr>
          </a:p>
        </p:txBody>
      </p:sp>
      <p:sp>
        <p:nvSpPr>
          <p:cNvPr id="24" name="شكل بيضاوي 23"/>
          <p:cNvSpPr/>
          <p:nvPr/>
        </p:nvSpPr>
        <p:spPr>
          <a:xfrm>
            <a:off x="8698625" y="5527776"/>
            <a:ext cx="636749" cy="51598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 smtClean="0">
                <a:solidFill>
                  <a:srgbClr val="FF3300"/>
                </a:solidFill>
              </a:rPr>
              <a:t>T</a:t>
            </a:r>
            <a:endParaRPr lang="ar-SA" sz="2800" b="1" dirty="0">
              <a:solidFill>
                <a:srgbClr val="FF3300"/>
              </a:solidFill>
            </a:endParaRPr>
          </a:p>
        </p:txBody>
      </p:sp>
      <p:sp>
        <p:nvSpPr>
          <p:cNvPr id="25" name="شكل بيضاوي 24"/>
          <p:cNvSpPr/>
          <p:nvPr/>
        </p:nvSpPr>
        <p:spPr>
          <a:xfrm>
            <a:off x="5717364" y="5554149"/>
            <a:ext cx="636749" cy="51598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 smtClean="0">
                <a:solidFill>
                  <a:srgbClr val="92D050"/>
                </a:solidFill>
              </a:rPr>
              <a:t>R</a:t>
            </a:r>
            <a:endParaRPr lang="ar-SA" sz="2800" b="1" dirty="0">
              <a:solidFill>
                <a:srgbClr val="92D050"/>
              </a:solidFill>
            </a:endParaRPr>
          </a:p>
        </p:txBody>
      </p:sp>
      <p:sp>
        <p:nvSpPr>
          <p:cNvPr id="17" name="وسيلة شرح على شكل سحابة 16"/>
          <p:cNvSpPr/>
          <p:nvPr/>
        </p:nvSpPr>
        <p:spPr>
          <a:xfrm>
            <a:off x="5798155" y="1343411"/>
            <a:ext cx="2673719" cy="1201147"/>
          </a:xfrm>
          <a:prstGeom prst="cloudCallout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/>
              <a:t>فنانتي الجميلة </a:t>
            </a:r>
            <a:endParaRPr lang="ar-SA" sz="2400" b="1" dirty="0"/>
          </a:p>
        </p:txBody>
      </p:sp>
      <p:pic>
        <p:nvPicPr>
          <p:cNvPr id="20" name="صورة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60256" y="2390782"/>
            <a:ext cx="1428144" cy="3062435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492" y="1358899"/>
            <a:ext cx="1321872" cy="1460647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857" y="1416822"/>
            <a:ext cx="1223843" cy="1567677"/>
          </a:xfrm>
          <a:prstGeom prst="rect">
            <a:avLst/>
          </a:prstGeom>
        </p:spPr>
      </p:pic>
      <p:sp>
        <p:nvSpPr>
          <p:cNvPr id="13" name="مستطيل 12"/>
          <p:cNvSpPr/>
          <p:nvPr/>
        </p:nvSpPr>
        <p:spPr>
          <a:xfrm>
            <a:off x="3497937" y="3050405"/>
            <a:ext cx="4129549" cy="12729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الألوان من حولنا  استخدم الإنسان الألوان لطلاء الجدران وبعض مستلزماته منذ قديم الزمان , وقد كان تركيزه على بعض الألوان كما نشاهد في الصور التي أمامك</a:t>
            </a:r>
          </a:p>
        </p:txBody>
      </p:sp>
    </p:spTree>
    <p:extLst>
      <p:ext uri="{BB962C8B-B14F-4D97-AF65-F5344CB8AC3E}">
        <p14:creationId xmlns:p14="http://schemas.microsoft.com/office/powerpoint/2010/main" val="10155711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74"/>
            <a:ext cx="12186987" cy="6858000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9702800" y="1358900"/>
            <a:ext cx="927100" cy="16256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ستطيل 3"/>
          <p:cNvSpPr/>
          <p:nvPr/>
        </p:nvSpPr>
        <p:spPr>
          <a:xfrm>
            <a:off x="10858500" y="1968500"/>
            <a:ext cx="1079499" cy="1879600"/>
          </a:xfrm>
          <a:prstGeom prst="rect">
            <a:avLst/>
          </a:prstGeom>
          <a:solidFill>
            <a:srgbClr val="FFFF0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انفجار 2 2"/>
          <p:cNvSpPr/>
          <p:nvPr/>
        </p:nvSpPr>
        <p:spPr>
          <a:xfrm>
            <a:off x="10541000" y="1714500"/>
            <a:ext cx="1524000" cy="914400"/>
          </a:xfrm>
          <a:prstGeom prst="irregularSeal2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00" b="1" dirty="0" smtClean="0"/>
              <a:t>لوحة المتميزات</a:t>
            </a:r>
            <a:endParaRPr lang="ar-SA" sz="1000" b="1" dirty="0"/>
          </a:p>
        </p:txBody>
      </p:sp>
      <p:sp>
        <p:nvSpPr>
          <p:cNvPr id="6" name="مستطيل 5"/>
          <p:cNvSpPr/>
          <p:nvPr/>
        </p:nvSpPr>
        <p:spPr>
          <a:xfrm>
            <a:off x="9702800" y="3270455"/>
            <a:ext cx="808497" cy="1213055"/>
          </a:xfrm>
          <a:prstGeom prst="rect">
            <a:avLst/>
          </a:prstGeom>
          <a:solidFill>
            <a:srgbClr val="92D05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50" b="1" dirty="0" smtClean="0"/>
              <a:t>عصف ذهني مناقشة نشطة</a:t>
            </a:r>
          </a:p>
          <a:p>
            <a:pPr algn="ctr"/>
            <a:r>
              <a:rPr lang="ar-SA" sz="1050" b="1" dirty="0" smtClean="0"/>
              <a:t>التعلم باللعب</a:t>
            </a:r>
          </a:p>
          <a:p>
            <a:pPr algn="ctr"/>
            <a:r>
              <a:rPr lang="ar-SA" sz="1050" b="1" dirty="0" smtClean="0"/>
              <a:t>قراءة الصورة</a:t>
            </a:r>
            <a:endParaRPr lang="ar-SA" sz="1050" b="1" dirty="0"/>
          </a:p>
        </p:txBody>
      </p:sp>
      <p:sp>
        <p:nvSpPr>
          <p:cNvPr id="7" name="انفجار 2 6"/>
          <p:cNvSpPr/>
          <p:nvPr/>
        </p:nvSpPr>
        <p:spPr>
          <a:xfrm>
            <a:off x="9017000" y="2744839"/>
            <a:ext cx="1841500" cy="914400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00" b="1" dirty="0" smtClean="0"/>
              <a:t>الاستراتيجيات</a:t>
            </a:r>
            <a:endParaRPr lang="ar-SA" sz="1000" b="1" dirty="0"/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608" y="2544558"/>
            <a:ext cx="1004580" cy="1938952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310" y="1075020"/>
            <a:ext cx="572654" cy="3418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9" y="765098"/>
            <a:ext cx="590814" cy="3099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88" y="958644"/>
            <a:ext cx="632755" cy="4002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96" y="1667925"/>
            <a:ext cx="771734" cy="722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صورة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" y="3613806"/>
            <a:ext cx="1234902" cy="17394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مخطط انسيابي: محطة طرفية 15"/>
          <p:cNvSpPr/>
          <p:nvPr/>
        </p:nvSpPr>
        <p:spPr>
          <a:xfrm>
            <a:off x="1350356" y="4601496"/>
            <a:ext cx="2017083" cy="221226"/>
          </a:xfrm>
          <a:prstGeom prst="flowChartTermina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 smtClean="0">
                <a:solidFill>
                  <a:srgbClr val="FF0000"/>
                </a:solidFill>
              </a:rPr>
              <a:t>معلمة التربية الفنية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11128746" y="4192228"/>
            <a:ext cx="914400" cy="126098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انفجار 2 18"/>
          <p:cNvSpPr/>
          <p:nvPr/>
        </p:nvSpPr>
        <p:spPr>
          <a:xfrm>
            <a:off x="10350500" y="3848100"/>
            <a:ext cx="1841500" cy="914400"/>
          </a:xfrm>
          <a:prstGeom prst="irregularSeal2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00" b="1" dirty="0" smtClean="0"/>
              <a:t>القوانين الصفية</a:t>
            </a:r>
            <a:endParaRPr lang="ar-SA" sz="1000" b="1" dirty="0"/>
          </a:p>
        </p:txBody>
      </p:sp>
      <p:sp>
        <p:nvSpPr>
          <p:cNvPr id="23" name="شكل بيضاوي 22"/>
          <p:cNvSpPr/>
          <p:nvPr/>
        </p:nvSpPr>
        <p:spPr>
          <a:xfrm>
            <a:off x="2861188" y="5582366"/>
            <a:ext cx="636749" cy="51598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A</a:t>
            </a:r>
            <a:endParaRPr lang="ar-SA" sz="2800" b="1" dirty="0">
              <a:solidFill>
                <a:srgbClr val="FFFF00"/>
              </a:solidFill>
            </a:endParaRPr>
          </a:p>
        </p:txBody>
      </p:sp>
      <p:sp>
        <p:nvSpPr>
          <p:cNvPr id="24" name="شكل بيضاوي 23"/>
          <p:cNvSpPr/>
          <p:nvPr/>
        </p:nvSpPr>
        <p:spPr>
          <a:xfrm>
            <a:off x="8698625" y="5527776"/>
            <a:ext cx="636749" cy="51598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 smtClean="0">
                <a:solidFill>
                  <a:srgbClr val="FF3300"/>
                </a:solidFill>
              </a:rPr>
              <a:t>T</a:t>
            </a:r>
            <a:endParaRPr lang="ar-SA" sz="2800" b="1" dirty="0">
              <a:solidFill>
                <a:srgbClr val="FF3300"/>
              </a:solidFill>
            </a:endParaRPr>
          </a:p>
        </p:txBody>
      </p:sp>
      <p:sp>
        <p:nvSpPr>
          <p:cNvPr id="25" name="شكل بيضاوي 24"/>
          <p:cNvSpPr/>
          <p:nvPr/>
        </p:nvSpPr>
        <p:spPr>
          <a:xfrm>
            <a:off x="5717364" y="5554149"/>
            <a:ext cx="636749" cy="51598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 smtClean="0">
                <a:solidFill>
                  <a:srgbClr val="92D050"/>
                </a:solidFill>
              </a:rPr>
              <a:t>R</a:t>
            </a:r>
            <a:endParaRPr lang="ar-SA" sz="2800" b="1" dirty="0">
              <a:solidFill>
                <a:srgbClr val="92D050"/>
              </a:solidFill>
            </a:endParaRPr>
          </a:p>
        </p:txBody>
      </p:sp>
      <p:pic>
        <p:nvPicPr>
          <p:cNvPr id="17" name="صورة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735" y="3142593"/>
            <a:ext cx="1408816" cy="1266150"/>
          </a:xfrm>
          <a:prstGeom prst="rect">
            <a:avLst/>
          </a:prstGeom>
        </p:spPr>
      </p:pic>
      <p:sp>
        <p:nvSpPr>
          <p:cNvPr id="5" name="وسيلة شرح بيضاوية 4"/>
          <p:cNvSpPr/>
          <p:nvPr/>
        </p:nvSpPr>
        <p:spPr>
          <a:xfrm>
            <a:off x="3259453" y="1358898"/>
            <a:ext cx="4709153" cy="1625601"/>
          </a:xfrm>
          <a:prstGeom prst="wedgeEllipseCallout">
            <a:avLst>
              <a:gd name="adj1" fmla="val 29620"/>
              <a:gd name="adj2" fmla="val 69066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 err="1" smtClean="0">
                <a:solidFill>
                  <a:schemeClr val="tx1"/>
                </a:solidFill>
              </a:rPr>
              <a:t>ياترى</a:t>
            </a:r>
            <a:r>
              <a:rPr lang="ar-SA" sz="2800" b="1" dirty="0" smtClean="0">
                <a:solidFill>
                  <a:schemeClr val="tx1"/>
                </a:solidFill>
              </a:rPr>
              <a:t> </a:t>
            </a:r>
            <a:r>
              <a:rPr lang="ar-SA" sz="2800" b="1" dirty="0" err="1" smtClean="0">
                <a:solidFill>
                  <a:schemeClr val="tx1"/>
                </a:solidFill>
              </a:rPr>
              <a:t>مالدور</a:t>
            </a:r>
            <a:r>
              <a:rPr lang="ar-SA" sz="2800" b="1" dirty="0" smtClean="0">
                <a:solidFill>
                  <a:schemeClr val="tx1"/>
                </a:solidFill>
              </a:rPr>
              <a:t> الذي </a:t>
            </a:r>
            <a:r>
              <a:rPr lang="ar-SA" sz="2800" b="1" dirty="0" err="1" smtClean="0">
                <a:solidFill>
                  <a:schemeClr val="tx1"/>
                </a:solidFill>
              </a:rPr>
              <a:t>تلعبة</a:t>
            </a:r>
            <a:r>
              <a:rPr lang="ar-SA" sz="2800" b="1" dirty="0" smtClean="0">
                <a:solidFill>
                  <a:schemeClr val="tx1"/>
                </a:solidFill>
              </a:rPr>
              <a:t> الألوان في الأثاث</a:t>
            </a:r>
            <a:r>
              <a:rPr lang="ar-SA" sz="2800" b="1" dirty="0" smtClean="0">
                <a:solidFill>
                  <a:srgbClr val="FF0000"/>
                </a:solidFill>
              </a:rPr>
              <a:t>؟</a:t>
            </a:r>
            <a:endParaRPr lang="ar-SA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8222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" y="0"/>
            <a:ext cx="12186987" cy="6858000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9702800" y="1358900"/>
            <a:ext cx="927100" cy="16256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ستطيل 3"/>
          <p:cNvSpPr/>
          <p:nvPr/>
        </p:nvSpPr>
        <p:spPr>
          <a:xfrm>
            <a:off x="10858500" y="1968500"/>
            <a:ext cx="1079499" cy="1879600"/>
          </a:xfrm>
          <a:prstGeom prst="rect">
            <a:avLst/>
          </a:prstGeom>
          <a:solidFill>
            <a:srgbClr val="FFFF0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انفجار 2 2"/>
          <p:cNvSpPr/>
          <p:nvPr/>
        </p:nvSpPr>
        <p:spPr>
          <a:xfrm>
            <a:off x="10541000" y="1714500"/>
            <a:ext cx="1524000" cy="914400"/>
          </a:xfrm>
          <a:prstGeom prst="irregularSeal2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00" b="1" dirty="0" smtClean="0"/>
              <a:t>لوحة المتميزات</a:t>
            </a:r>
            <a:endParaRPr lang="ar-SA" sz="1000" b="1" dirty="0"/>
          </a:p>
        </p:txBody>
      </p:sp>
      <p:sp>
        <p:nvSpPr>
          <p:cNvPr id="6" name="مستطيل 5"/>
          <p:cNvSpPr/>
          <p:nvPr/>
        </p:nvSpPr>
        <p:spPr>
          <a:xfrm>
            <a:off x="9702800" y="3270455"/>
            <a:ext cx="808497" cy="1213055"/>
          </a:xfrm>
          <a:prstGeom prst="rect">
            <a:avLst/>
          </a:prstGeom>
          <a:solidFill>
            <a:srgbClr val="92D05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50" b="1" dirty="0" smtClean="0"/>
              <a:t>عصف ذهني مناقشة نشطة</a:t>
            </a:r>
          </a:p>
          <a:p>
            <a:pPr algn="ctr"/>
            <a:r>
              <a:rPr lang="ar-SA" sz="1050" b="1" dirty="0" smtClean="0"/>
              <a:t>التعلم باللعب</a:t>
            </a:r>
          </a:p>
          <a:p>
            <a:pPr algn="ctr"/>
            <a:r>
              <a:rPr lang="ar-SA" sz="1050" b="1" dirty="0" smtClean="0"/>
              <a:t>قراءة الصورة</a:t>
            </a:r>
            <a:endParaRPr lang="ar-SA" sz="1050" b="1" dirty="0"/>
          </a:p>
        </p:txBody>
      </p:sp>
      <p:sp>
        <p:nvSpPr>
          <p:cNvPr id="7" name="انفجار 2 6"/>
          <p:cNvSpPr/>
          <p:nvPr/>
        </p:nvSpPr>
        <p:spPr>
          <a:xfrm>
            <a:off x="9017000" y="2744839"/>
            <a:ext cx="1841500" cy="914400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00" b="1" dirty="0" smtClean="0"/>
              <a:t>الاستراتيجيات</a:t>
            </a:r>
            <a:endParaRPr lang="ar-SA" sz="1000" b="1" dirty="0"/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608" y="2544558"/>
            <a:ext cx="1004580" cy="1938952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310" y="1075020"/>
            <a:ext cx="572654" cy="3418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9" y="765098"/>
            <a:ext cx="590814" cy="3099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88" y="958644"/>
            <a:ext cx="632755" cy="4002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96" y="1667925"/>
            <a:ext cx="771734" cy="722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صورة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" y="3613806"/>
            <a:ext cx="1234902" cy="17394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مخطط انسيابي: محطة طرفية 15"/>
          <p:cNvSpPr/>
          <p:nvPr/>
        </p:nvSpPr>
        <p:spPr>
          <a:xfrm>
            <a:off x="1350356" y="4601496"/>
            <a:ext cx="2017083" cy="221226"/>
          </a:xfrm>
          <a:prstGeom prst="flowChartTermina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 smtClean="0">
                <a:solidFill>
                  <a:srgbClr val="FF0000"/>
                </a:solidFill>
              </a:rPr>
              <a:t>معلمة التربية الفنية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11128746" y="4192228"/>
            <a:ext cx="914400" cy="126098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انفجار 2 18"/>
          <p:cNvSpPr/>
          <p:nvPr/>
        </p:nvSpPr>
        <p:spPr>
          <a:xfrm>
            <a:off x="10350500" y="3848100"/>
            <a:ext cx="1841500" cy="914400"/>
          </a:xfrm>
          <a:prstGeom prst="irregularSeal2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00" b="1" dirty="0" smtClean="0"/>
              <a:t>القوانين الصفية</a:t>
            </a:r>
            <a:endParaRPr lang="ar-SA" sz="1000" b="1" dirty="0"/>
          </a:p>
        </p:txBody>
      </p:sp>
      <p:sp>
        <p:nvSpPr>
          <p:cNvPr id="23" name="شكل بيضاوي 22"/>
          <p:cNvSpPr/>
          <p:nvPr/>
        </p:nvSpPr>
        <p:spPr>
          <a:xfrm>
            <a:off x="2861188" y="5582366"/>
            <a:ext cx="636749" cy="51598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A</a:t>
            </a:r>
            <a:endParaRPr lang="ar-SA" sz="2800" b="1" dirty="0">
              <a:solidFill>
                <a:srgbClr val="FFFF00"/>
              </a:solidFill>
            </a:endParaRPr>
          </a:p>
        </p:txBody>
      </p:sp>
      <p:sp>
        <p:nvSpPr>
          <p:cNvPr id="24" name="شكل بيضاوي 23"/>
          <p:cNvSpPr/>
          <p:nvPr/>
        </p:nvSpPr>
        <p:spPr>
          <a:xfrm>
            <a:off x="8698625" y="5527776"/>
            <a:ext cx="636749" cy="51598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 smtClean="0">
                <a:solidFill>
                  <a:srgbClr val="FF3300"/>
                </a:solidFill>
              </a:rPr>
              <a:t>T</a:t>
            </a:r>
            <a:endParaRPr lang="ar-SA" sz="2800" b="1" dirty="0">
              <a:solidFill>
                <a:srgbClr val="FF3300"/>
              </a:solidFill>
            </a:endParaRPr>
          </a:p>
        </p:txBody>
      </p:sp>
      <p:sp>
        <p:nvSpPr>
          <p:cNvPr id="25" name="شكل بيضاوي 24"/>
          <p:cNvSpPr/>
          <p:nvPr/>
        </p:nvSpPr>
        <p:spPr>
          <a:xfrm>
            <a:off x="5717364" y="5554149"/>
            <a:ext cx="636749" cy="51598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 smtClean="0">
                <a:solidFill>
                  <a:srgbClr val="92D050"/>
                </a:solidFill>
              </a:rPr>
              <a:t>R</a:t>
            </a:r>
            <a:endParaRPr lang="ar-SA" sz="2800" b="1" dirty="0">
              <a:solidFill>
                <a:srgbClr val="92D050"/>
              </a:solidFill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3690852" y="1743529"/>
            <a:ext cx="4580909" cy="20721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400" b="1" dirty="0">
              <a:solidFill>
                <a:srgbClr val="0070C0"/>
              </a:solidFill>
            </a:endParaRPr>
          </a:p>
        </p:txBody>
      </p:sp>
      <p:pic>
        <p:nvPicPr>
          <p:cNvPr id="20" name="صورة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371" y="1332020"/>
            <a:ext cx="2892450" cy="2620548"/>
          </a:xfrm>
          <a:prstGeom prst="rect">
            <a:avLst/>
          </a:prstGeom>
        </p:spPr>
      </p:pic>
      <p:sp>
        <p:nvSpPr>
          <p:cNvPr id="21" name="مستطيل 20"/>
          <p:cNvSpPr/>
          <p:nvPr/>
        </p:nvSpPr>
        <p:spPr>
          <a:xfrm>
            <a:off x="6098505" y="1628721"/>
            <a:ext cx="2258945" cy="25327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rgbClr val="002060"/>
                </a:solidFill>
              </a:rPr>
              <a:t>استخدمت الزخارف والرسوم بكثرة في الجدران الداخلية للمنازل والمساجد في الماضي والحاضر </a:t>
            </a:r>
            <a:endParaRPr lang="ar-SA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7201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987" cy="6858000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9702800" y="1358900"/>
            <a:ext cx="927100" cy="16256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ستطيل 3"/>
          <p:cNvSpPr/>
          <p:nvPr/>
        </p:nvSpPr>
        <p:spPr>
          <a:xfrm>
            <a:off x="10858500" y="1968500"/>
            <a:ext cx="1079499" cy="1879600"/>
          </a:xfrm>
          <a:prstGeom prst="rect">
            <a:avLst/>
          </a:prstGeom>
          <a:solidFill>
            <a:srgbClr val="FFFF0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انفجار 2 2"/>
          <p:cNvSpPr/>
          <p:nvPr/>
        </p:nvSpPr>
        <p:spPr>
          <a:xfrm>
            <a:off x="10541000" y="1714500"/>
            <a:ext cx="1524000" cy="914400"/>
          </a:xfrm>
          <a:prstGeom prst="irregularSeal2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00" b="1" dirty="0" smtClean="0"/>
              <a:t>لوحة المتميزات</a:t>
            </a:r>
            <a:endParaRPr lang="ar-SA" sz="1000" b="1" dirty="0"/>
          </a:p>
        </p:txBody>
      </p:sp>
      <p:sp>
        <p:nvSpPr>
          <p:cNvPr id="6" name="مستطيل 5"/>
          <p:cNvSpPr/>
          <p:nvPr/>
        </p:nvSpPr>
        <p:spPr>
          <a:xfrm>
            <a:off x="9702800" y="3270455"/>
            <a:ext cx="808497" cy="1213055"/>
          </a:xfrm>
          <a:prstGeom prst="rect">
            <a:avLst/>
          </a:prstGeom>
          <a:solidFill>
            <a:srgbClr val="92D05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50" b="1" dirty="0" smtClean="0"/>
              <a:t>عصف ذهني مناقشة نشطة</a:t>
            </a:r>
          </a:p>
          <a:p>
            <a:pPr algn="ctr"/>
            <a:r>
              <a:rPr lang="ar-SA" sz="1050" b="1" dirty="0" smtClean="0"/>
              <a:t>التعلم باللعب</a:t>
            </a:r>
          </a:p>
          <a:p>
            <a:pPr algn="ctr"/>
            <a:r>
              <a:rPr lang="ar-SA" sz="1050" b="1" dirty="0" smtClean="0"/>
              <a:t>قراءة الصورة</a:t>
            </a:r>
            <a:endParaRPr lang="ar-SA" sz="1050" b="1" dirty="0"/>
          </a:p>
        </p:txBody>
      </p:sp>
      <p:sp>
        <p:nvSpPr>
          <p:cNvPr id="7" name="انفجار 2 6"/>
          <p:cNvSpPr/>
          <p:nvPr/>
        </p:nvSpPr>
        <p:spPr>
          <a:xfrm>
            <a:off x="9017000" y="2744839"/>
            <a:ext cx="1841500" cy="914400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00" b="1" dirty="0" smtClean="0"/>
              <a:t>الاستراتيجيات</a:t>
            </a:r>
            <a:endParaRPr lang="ar-SA" sz="1000" b="1" dirty="0"/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608" y="2544558"/>
            <a:ext cx="1004580" cy="1938952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310" y="1075020"/>
            <a:ext cx="572654" cy="3418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9" y="765098"/>
            <a:ext cx="590814" cy="3099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88" y="958644"/>
            <a:ext cx="632755" cy="4002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96" y="1667925"/>
            <a:ext cx="771734" cy="722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صورة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" y="3613806"/>
            <a:ext cx="1234902" cy="17394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مخطط انسيابي: محطة طرفية 15"/>
          <p:cNvSpPr/>
          <p:nvPr/>
        </p:nvSpPr>
        <p:spPr>
          <a:xfrm>
            <a:off x="1350356" y="4601496"/>
            <a:ext cx="2017083" cy="221226"/>
          </a:xfrm>
          <a:prstGeom prst="flowChartTermina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 smtClean="0">
                <a:solidFill>
                  <a:srgbClr val="FF0000"/>
                </a:solidFill>
              </a:rPr>
              <a:t>معلمة التربية الفنية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11128746" y="4192228"/>
            <a:ext cx="914400" cy="126098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انفجار 2 18"/>
          <p:cNvSpPr/>
          <p:nvPr/>
        </p:nvSpPr>
        <p:spPr>
          <a:xfrm>
            <a:off x="10350500" y="3848100"/>
            <a:ext cx="1841500" cy="914400"/>
          </a:xfrm>
          <a:prstGeom prst="irregularSeal2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00" b="1" dirty="0" smtClean="0"/>
              <a:t>القوانين الصفية</a:t>
            </a:r>
            <a:endParaRPr lang="ar-SA" sz="1000" b="1" dirty="0"/>
          </a:p>
        </p:txBody>
      </p:sp>
      <p:sp>
        <p:nvSpPr>
          <p:cNvPr id="23" name="شكل بيضاوي 22"/>
          <p:cNvSpPr/>
          <p:nvPr/>
        </p:nvSpPr>
        <p:spPr>
          <a:xfrm>
            <a:off x="2861188" y="5582366"/>
            <a:ext cx="636749" cy="51598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A</a:t>
            </a:r>
            <a:endParaRPr lang="ar-SA" sz="2800" b="1" dirty="0">
              <a:solidFill>
                <a:srgbClr val="FFFF00"/>
              </a:solidFill>
            </a:endParaRPr>
          </a:p>
        </p:txBody>
      </p:sp>
      <p:sp>
        <p:nvSpPr>
          <p:cNvPr id="24" name="شكل بيضاوي 23"/>
          <p:cNvSpPr/>
          <p:nvPr/>
        </p:nvSpPr>
        <p:spPr>
          <a:xfrm>
            <a:off x="8698625" y="5527776"/>
            <a:ext cx="636749" cy="51598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 smtClean="0">
                <a:solidFill>
                  <a:srgbClr val="FF3300"/>
                </a:solidFill>
              </a:rPr>
              <a:t>T</a:t>
            </a:r>
            <a:endParaRPr lang="ar-SA" sz="2800" b="1" dirty="0">
              <a:solidFill>
                <a:srgbClr val="FF3300"/>
              </a:solidFill>
            </a:endParaRPr>
          </a:p>
        </p:txBody>
      </p:sp>
      <p:sp>
        <p:nvSpPr>
          <p:cNvPr id="25" name="شكل بيضاوي 24"/>
          <p:cNvSpPr/>
          <p:nvPr/>
        </p:nvSpPr>
        <p:spPr>
          <a:xfrm>
            <a:off x="5717364" y="5554149"/>
            <a:ext cx="636749" cy="51598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 smtClean="0">
                <a:solidFill>
                  <a:srgbClr val="92D050"/>
                </a:solidFill>
              </a:rPr>
              <a:t>R</a:t>
            </a:r>
            <a:endParaRPr lang="ar-SA" sz="2800" b="1" dirty="0">
              <a:solidFill>
                <a:srgbClr val="92D050"/>
              </a:solidFill>
            </a:endParaRPr>
          </a:p>
        </p:txBody>
      </p:sp>
      <p:pic>
        <p:nvPicPr>
          <p:cNvPr id="17" name="صورة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8314">
            <a:off x="6919272" y="3319991"/>
            <a:ext cx="1493676" cy="892214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745" y="1492392"/>
            <a:ext cx="2904309" cy="2889706"/>
          </a:xfrm>
          <a:prstGeom prst="rect">
            <a:avLst/>
          </a:prstGeom>
        </p:spPr>
      </p:pic>
      <p:sp>
        <p:nvSpPr>
          <p:cNvPr id="20" name="وسيلة شرح بيضاوية 19"/>
          <p:cNvSpPr/>
          <p:nvPr/>
        </p:nvSpPr>
        <p:spPr>
          <a:xfrm>
            <a:off x="6284870" y="1714500"/>
            <a:ext cx="2113295" cy="1191451"/>
          </a:xfrm>
          <a:prstGeom prst="wedgeEllipseCallout">
            <a:avLst>
              <a:gd name="adj1" fmla="val -8670"/>
              <a:gd name="adj2" fmla="val 71111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solidFill>
                  <a:srgbClr val="002060"/>
                </a:solidFill>
              </a:rPr>
              <a:t>تطور اللون</a:t>
            </a:r>
            <a:endParaRPr lang="ar-SA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2947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" y="30666"/>
            <a:ext cx="12186987" cy="6858000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9702800" y="1358900"/>
            <a:ext cx="927100" cy="16256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ستطيل 3"/>
          <p:cNvSpPr/>
          <p:nvPr/>
        </p:nvSpPr>
        <p:spPr>
          <a:xfrm>
            <a:off x="10858500" y="1968500"/>
            <a:ext cx="1079499" cy="1879600"/>
          </a:xfrm>
          <a:prstGeom prst="rect">
            <a:avLst/>
          </a:prstGeom>
          <a:solidFill>
            <a:srgbClr val="FFFF0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انفجار 2 2"/>
          <p:cNvSpPr/>
          <p:nvPr/>
        </p:nvSpPr>
        <p:spPr>
          <a:xfrm>
            <a:off x="10541000" y="1714500"/>
            <a:ext cx="1524000" cy="914400"/>
          </a:xfrm>
          <a:prstGeom prst="irregularSeal2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00" b="1" dirty="0" smtClean="0"/>
              <a:t>لوحة المتميزات</a:t>
            </a:r>
            <a:endParaRPr lang="ar-SA" sz="1000" b="1" dirty="0"/>
          </a:p>
        </p:txBody>
      </p:sp>
      <p:sp>
        <p:nvSpPr>
          <p:cNvPr id="6" name="مستطيل 5"/>
          <p:cNvSpPr/>
          <p:nvPr/>
        </p:nvSpPr>
        <p:spPr>
          <a:xfrm>
            <a:off x="9702800" y="3270455"/>
            <a:ext cx="808497" cy="1213055"/>
          </a:xfrm>
          <a:prstGeom prst="rect">
            <a:avLst/>
          </a:prstGeom>
          <a:solidFill>
            <a:srgbClr val="92D05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50" b="1" dirty="0" smtClean="0"/>
              <a:t>عصف ذهني مناقشة نشطة</a:t>
            </a:r>
          </a:p>
          <a:p>
            <a:pPr algn="ctr"/>
            <a:r>
              <a:rPr lang="ar-SA" sz="1050" b="1" dirty="0" smtClean="0"/>
              <a:t>التعلم باللعب</a:t>
            </a:r>
          </a:p>
          <a:p>
            <a:pPr algn="ctr"/>
            <a:r>
              <a:rPr lang="ar-SA" sz="1050" b="1" dirty="0" smtClean="0"/>
              <a:t>قراءة الصورة</a:t>
            </a:r>
            <a:endParaRPr lang="ar-SA" sz="1050" b="1" dirty="0"/>
          </a:p>
        </p:txBody>
      </p:sp>
      <p:sp>
        <p:nvSpPr>
          <p:cNvPr id="7" name="انفجار 2 6"/>
          <p:cNvSpPr/>
          <p:nvPr/>
        </p:nvSpPr>
        <p:spPr>
          <a:xfrm>
            <a:off x="9017000" y="2744839"/>
            <a:ext cx="1841500" cy="914400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00" b="1" dirty="0" smtClean="0"/>
              <a:t>الاستراتيجيات</a:t>
            </a:r>
            <a:endParaRPr lang="ar-SA" sz="1000" b="1" dirty="0"/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310" y="1075020"/>
            <a:ext cx="572654" cy="3418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9" y="765098"/>
            <a:ext cx="590814" cy="3099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88" y="958644"/>
            <a:ext cx="632755" cy="4002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96" y="1667925"/>
            <a:ext cx="771734" cy="722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صورة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" y="3613806"/>
            <a:ext cx="1234902" cy="17394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مخطط انسيابي: محطة طرفية 15"/>
          <p:cNvSpPr/>
          <p:nvPr/>
        </p:nvSpPr>
        <p:spPr>
          <a:xfrm>
            <a:off x="1350356" y="4601496"/>
            <a:ext cx="2017083" cy="221226"/>
          </a:xfrm>
          <a:prstGeom prst="flowChartTermina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 smtClean="0">
                <a:solidFill>
                  <a:srgbClr val="FF0000"/>
                </a:solidFill>
              </a:rPr>
              <a:t>معلمة التربية الفنية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11128746" y="4192228"/>
            <a:ext cx="914400" cy="126098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انفجار 2 18"/>
          <p:cNvSpPr/>
          <p:nvPr/>
        </p:nvSpPr>
        <p:spPr>
          <a:xfrm>
            <a:off x="10350500" y="3848100"/>
            <a:ext cx="1841500" cy="914400"/>
          </a:xfrm>
          <a:prstGeom prst="irregularSeal2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00" b="1" dirty="0" smtClean="0"/>
              <a:t>القوانين الصفية</a:t>
            </a:r>
            <a:endParaRPr lang="ar-SA" sz="1000" b="1" dirty="0"/>
          </a:p>
        </p:txBody>
      </p:sp>
      <p:sp>
        <p:nvSpPr>
          <p:cNvPr id="23" name="شكل بيضاوي 22"/>
          <p:cNvSpPr/>
          <p:nvPr/>
        </p:nvSpPr>
        <p:spPr>
          <a:xfrm>
            <a:off x="2861188" y="5582366"/>
            <a:ext cx="636749" cy="51598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A</a:t>
            </a:r>
            <a:endParaRPr lang="ar-SA" sz="2800" b="1" dirty="0">
              <a:solidFill>
                <a:srgbClr val="FFFF00"/>
              </a:solidFill>
            </a:endParaRPr>
          </a:p>
        </p:txBody>
      </p:sp>
      <p:sp>
        <p:nvSpPr>
          <p:cNvPr id="24" name="شكل بيضاوي 23"/>
          <p:cNvSpPr/>
          <p:nvPr/>
        </p:nvSpPr>
        <p:spPr>
          <a:xfrm>
            <a:off x="8698625" y="5527776"/>
            <a:ext cx="636749" cy="51598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 smtClean="0">
                <a:solidFill>
                  <a:srgbClr val="FF3300"/>
                </a:solidFill>
              </a:rPr>
              <a:t>T</a:t>
            </a:r>
            <a:endParaRPr lang="ar-SA" sz="2800" b="1" dirty="0">
              <a:solidFill>
                <a:srgbClr val="FF3300"/>
              </a:solidFill>
            </a:endParaRPr>
          </a:p>
        </p:txBody>
      </p:sp>
      <p:sp>
        <p:nvSpPr>
          <p:cNvPr id="25" name="شكل بيضاوي 24"/>
          <p:cNvSpPr/>
          <p:nvPr/>
        </p:nvSpPr>
        <p:spPr>
          <a:xfrm>
            <a:off x="5717364" y="5554149"/>
            <a:ext cx="636749" cy="51598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 smtClean="0">
                <a:solidFill>
                  <a:srgbClr val="92D050"/>
                </a:solidFill>
              </a:rPr>
              <a:t>R</a:t>
            </a:r>
            <a:endParaRPr lang="ar-SA" sz="2800" b="1" dirty="0">
              <a:solidFill>
                <a:srgbClr val="92D050"/>
              </a:solidFill>
            </a:endParaRPr>
          </a:p>
        </p:txBody>
      </p:sp>
      <p:pic>
        <p:nvPicPr>
          <p:cNvPr id="17" name="صورة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3865" y="3506939"/>
            <a:ext cx="918068" cy="1911253"/>
          </a:xfrm>
          <a:prstGeom prst="rect">
            <a:avLst/>
          </a:prstGeom>
        </p:spPr>
      </p:pic>
      <p:sp>
        <p:nvSpPr>
          <p:cNvPr id="26" name="مخطط انسيابي: محطة طرفية 25"/>
          <p:cNvSpPr/>
          <p:nvPr/>
        </p:nvSpPr>
        <p:spPr>
          <a:xfrm>
            <a:off x="6061369" y="2425766"/>
            <a:ext cx="2608428" cy="930216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4000" b="1" dirty="0">
              <a:solidFill>
                <a:srgbClr val="FF0000"/>
              </a:solidFill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470" y="1563329"/>
            <a:ext cx="4494229" cy="2782369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5328396" y="1968500"/>
            <a:ext cx="2464249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 smtClean="0">
                <a:solidFill>
                  <a:srgbClr val="C00000"/>
                </a:solidFill>
              </a:rPr>
              <a:t>نُشاهد معاً الدور الذي </a:t>
            </a:r>
            <a:r>
              <a:rPr lang="ar-SA" b="1" dirty="0" err="1" smtClean="0">
                <a:solidFill>
                  <a:srgbClr val="C00000"/>
                </a:solidFill>
              </a:rPr>
              <a:t>تلعبة</a:t>
            </a:r>
            <a:r>
              <a:rPr lang="ar-SA" b="1" dirty="0" smtClean="0">
                <a:solidFill>
                  <a:srgbClr val="C00000"/>
                </a:solidFill>
              </a:rPr>
              <a:t> الألوان في التأثير على النفسية</a:t>
            </a:r>
            <a:endParaRPr lang="ar-SA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9937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" y="0"/>
            <a:ext cx="12186987" cy="6858000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9702800" y="1358900"/>
            <a:ext cx="927100" cy="16256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ستطيل 3"/>
          <p:cNvSpPr/>
          <p:nvPr/>
        </p:nvSpPr>
        <p:spPr>
          <a:xfrm>
            <a:off x="10858500" y="1968500"/>
            <a:ext cx="1079499" cy="1879600"/>
          </a:xfrm>
          <a:prstGeom prst="rect">
            <a:avLst/>
          </a:prstGeom>
          <a:solidFill>
            <a:srgbClr val="FFFF0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انفجار 2 2"/>
          <p:cNvSpPr/>
          <p:nvPr/>
        </p:nvSpPr>
        <p:spPr>
          <a:xfrm>
            <a:off x="10541000" y="1714500"/>
            <a:ext cx="1524000" cy="914400"/>
          </a:xfrm>
          <a:prstGeom prst="irregularSeal2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00" b="1" dirty="0" smtClean="0"/>
              <a:t>لوحة المتميزات</a:t>
            </a:r>
            <a:endParaRPr lang="ar-SA" sz="1000" b="1" dirty="0"/>
          </a:p>
        </p:txBody>
      </p:sp>
      <p:sp>
        <p:nvSpPr>
          <p:cNvPr id="6" name="مستطيل 5"/>
          <p:cNvSpPr/>
          <p:nvPr/>
        </p:nvSpPr>
        <p:spPr>
          <a:xfrm>
            <a:off x="9702800" y="3270455"/>
            <a:ext cx="808497" cy="1213055"/>
          </a:xfrm>
          <a:prstGeom prst="rect">
            <a:avLst/>
          </a:prstGeom>
          <a:solidFill>
            <a:srgbClr val="92D05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50" b="1" dirty="0" smtClean="0"/>
              <a:t>عصف ذهني مناقشة نشطة</a:t>
            </a:r>
          </a:p>
          <a:p>
            <a:pPr algn="ctr"/>
            <a:r>
              <a:rPr lang="ar-SA" sz="1050" b="1" dirty="0" smtClean="0"/>
              <a:t>التعلم باللعب</a:t>
            </a:r>
          </a:p>
          <a:p>
            <a:pPr algn="ctr"/>
            <a:r>
              <a:rPr lang="ar-SA" sz="1050" b="1" dirty="0" smtClean="0"/>
              <a:t>قراءة الصورة</a:t>
            </a:r>
            <a:endParaRPr lang="ar-SA" sz="1050" b="1" dirty="0"/>
          </a:p>
        </p:txBody>
      </p:sp>
      <p:sp>
        <p:nvSpPr>
          <p:cNvPr id="7" name="انفجار 2 6"/>
          <p:cNvSpPr/>
          <p:nvPr/>
        </p:nvSpPr>
        <p:spPr>
          <a:xfrm>
            <a:off x="9017000" y="2744839"/>
            <a:ext cx="1841500" cy="914400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00" b="1" dirty="0" smtClean="0"/>
              <a:t>الاستراتيجيات</a:t>
            </a:r>
            <a:endParaRPr lang="ar-SA" sz="1000" b="1" dirty="0"/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608" y="2544558"/>
            <a:ext cx="1004580" cy="1938952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310" y="1075020"/>
            <a:ext cx="572654" cy="3418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9" y="765098"/>
            <a:ext cx="590814" cy="3099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88" y="958644"/>
            <a:ext cx="632755" cy="4002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96" y="1667925"/>
            <a:ext cx="771734" cy="722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صورة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" y="3613806"/>
            <a:ext cx="1234902" cy="17394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مخطط انسيابي: محطة طرفية 15"/>
          <p:cNvSpPr/>
          <p:nvPr/>
        </p:nvSpPr>
        <p:spPr>
          <a:xfrm>
            <a:off x="1350356" y="4601496"/>
            <a:ext cx="2017083" cy="221226"/>
          </a:xfrm>
          <a:prstGeom prst="flowChartTermina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 smtClean="0">
                <a:solidFill>
                  <a:srgbClr val="FF0000"/>
                </a:solidFill>
              </a:rPr>
              <a:t>معلمة التربية الفنية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11128746" y="4192228"/>
            <a:ext cx="914400" cy="126098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انفجار 2 18"/>
          <p:cNvSpPr/>
          <p:nvPr/>
        </p:nvSpPr>
        <p:spPr>
          <a:xfrm>
            <a:off x="10350500" y="3848100"/>
            <a:ext cx="1841500" cy="914400"/>
          </a:xfrm>
          <a:prstGeom prst="irregularSeal2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00" b="1" dirty="0" smtClean="0"/>
              <a:t>القوانين الصفية</a:t>
            </a:r>
            <a:endParaRPr lang="ar-SA" sz="1000" b="1" dirty="0"/>
          </a:p>
        </p:txBody>
      </p:sp>
      <p:sp>
        <p:nvSpPr>
          <p:cNvPr id="23" name="شكل بيضاوي 22"/>
          <p:cNvSpPr/>
          <p:nvPr/>
        </p:nvSpPr>
        <p:spPr>
          <a:xfrm>
            <a:off x="2861188" y="5582366"/>
            <a:ext cx="636749" cy="51598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A</a:t>
            </a:r>
            <a:endParaRPr lang="ar-SA" sz="2800" b="1" dirty="0">
              <a:solidFill>
                <a:srgbClr val="FFFF00"/>
              </a:solidFill>
            </a:endParaRPr>
          </a:p>
        </p:txBody>
      </p:sp>
      <p:sp>
        <p:nvSpPr>
          <p:cNvPr id="24" name="شكل بيضاوي 23"/>
          <p:cNvSpPr/>
          <p:nvPr/>
        </p:nvSpPr>
        <p:spPr>
          <a:xfrm>
            <a:off x="8698625" y="5527776"/>
            <a:ext cx="636749" cy="51598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 smtClean="0">
                <a:solidFill>
                  <a:srgbClr val="FF3300"/>
                </a:solidFill>
              </a:rPr>
              <a:t>T</a:t>
            </a:r>
            <a:endParaRPr lang="ar-SA" sz="2800" b="1" dirty="0">
              <a:solidFill>
                <a:srgbClr val="FF3300"/>
              </a:solidFill>
            </a:endParaRPr>
          </a:p>
        </p:txBody>
      </p:sp>
      <p:sp>
        <p:nvSpPr>
          <p:cNvPr id="25" name="شكل بيضاوي 24"/>
          <p:cNvSpPr/>
          <p:nvPr/>
        </p:nvSpPr>
        <p:spPr>
          <a:xfrm>
            <a:off x="5717364" y="5554149"/>
            <a:ext cx="636749" cy="51598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 smtClean="0">
                <a:solidFill>
                  <a:srgbClr val="92D050"/>
                </a:solidFill>
              </a:rPr>
              <a:t>R</a:t>
            </a:r>
            <a:endParaRPr lang="ar-SA" sz="2800" b="1" dirty="0">
              <a:solidFill>
                <a:srgbClr val="92D050"/>
              </a:solidFill>
            </a:endParaRPr>
          </a:p>
        </p:txBody>
      </p:sp>
      <p:pic>
        <p:nvPicPr>
          <p:cNvPr id="5" name="كيف تؤثر الألوان على النفسية؟ - YouTub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960665" y="1143000"/>
            <a:ext cx="5669086" cy="334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096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9" y="0"/>
            <a:ext cx="12186987" cy="6858000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9702800" y="1358900"/>
            <a:ext cx="927100" cy="16256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ستطيل 3"/>
          <p:cNvSpPr/>
          <p:nvPr/>
        </p:nvSpPr>
        <p:spPr>
          <a:xfrm>
            <a:off x="10858500" y="1968500"/>
            <a:ext cx="1079499" cy="1879600"/>
          </a:xfrm>
          <a:prstGeom prst="rect">
            <a:avLst/>
          </a:prstGeom>
          <a:solidFill>
            <a:srgbClr val="FFFF0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انفجار 2 2"/>
          <p:cNvSpPr/>
          <p:nvPr/>
        </p:nvSpPr>
        <p:spPr>
          <a:xfrm>
            <a:off x="10541000" y="1714500"/>
            <a:ext cx="1524000" cy="914400"/>
          </a:xfrm>
          <a:prstGeom prst="irregularSeal2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00" b="1" dirty="0" smtClean="0"/>
              <a:t>لوحة المتميزات</a:t>
            </a:r>
            <a:endParaRPr lang="ar-SA" sz="1000" b="1" dirty="0"/>
          </a:p>
        </p:txBody>
      </p:sp>
      <p:sp>
        <p:nvSpPr>
          <p:cNvPr id="6" name="مستطيل 5"/>
          <p:cNvSpPr/>
          <p:nvPr/>
        </p:nvSpPr>
        <p:spPr>
          <a:xfrm>
            <a:off x="9702800" y="3270455"/>
            <a:ext cx="808497" cy="1213055"/>
          </a:xfrm>
          <a:prstGeom prst="rect">
            <a:avLst/>
          </a:prstGeom>
          <a:solidFill>
            <a:srgbClr val="92D05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50" b="1" dirty="0" smtClean="0"/>
              <a:t>عصف ذهني مناقشة نشطة</a:t>
            </a:r>
          </a:p>
          <a:p>
            <a:pPr algn="ctr"/>
            <a:r>
              <a:rPr lang="ar-SA" sz="1050" b="1" dirty="0" smtClean="0"/>
              <a:t>التعلم باللعب</a:t>
            </a:r>
          </a:p>
          <a:p>
            <a:pPr algn="ctr"/>
            <a:r>
              <a:rPr lang="ar-SA" sz="1050" b="1" dirty="0" smtClean="0"/>
              <a:t>قراءة الصورة</a:t>
            </a:r>
            <a:endParaRPr lang="ar-SA" sz="1050" b="1" dirty="0"/>
          </a:p>
        </p:txBody>
      </p:sp>
      <p:sp>
        <p:nvSpPr>
          <p:cNvPr id="7" name="انفجار 2 6"/>
          <p:cNvSpPr/>
          <p:nvPr/>
        </p:nvSpPr>
        <p:spPr>
          <a:xfrm>
            <a:off x="9017000" y="2744839"/>
            <a:ext cx="1841500" cy="914400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00" b="1" dirty="0" smtClean="0"/>
              <a:t>الاستراتيجيات</a:t>
            </a:r>
            <a:endParaRPr lang="ar-SA" sz="1000" b="1" dirty="0"/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608" y="2544558"/>
            <a:ext cx="1004580" cy="1938952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310" y="1075020"/>
            <a:ext cx="572654" cy="3418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9" y="765098"/>
            <a:ext cx="590814" cy="3099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88" y="958644"/>
            <a:ext cx="632755" cy="4002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96" y="1667925"/>
            <a:ext cx="771734" cy="722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صورة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" y="3613806"/>
            <a:ext cx="1234902" cy="17394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مخطط انسيابي: محطة طرفية 15"/>
          <p:cNvSpPr/>
          <p:nvPr/>
        </p:nvSpPr>
        <p:spPr>
          <a:xfrm>
            <a:off x="1350356" y="4601496"/>
            <a:ext cx="2017083" cy="221226"/>
          </a:xfrm>
          <a:prstGeom prst="flowChartTermina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 smtClean="0">
                <a:solidFill>
                  <a:srgbClr val="FF0000"/>
                </a:solidFill>
              </a:rPr>
              <a:t>معلمة التربية الفنية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11128746" y="4192228"/>
            <a:ext cx="914400" cy="126098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انفجار 2 18"/>
          <p:cNvSpPr/>
          <p:nvPr/>
        </p:nvSpPr>
        <p:spPr>
          <a:xfrm>
            <a:off x="10350500" y="3848100"/>
            <a:ext cx="1841500" cy="914400"/>
          </a:xfrm>
          <a:prstGeom prst="irregularSeal2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00" b="1" dirty="0" smtClean="0"/>
              <a:t>القوانين الصفية</a:t>
            </a:r>
            <a:endParaRPr lang="ar-SA" sz="1000" b="1" dirty="0"/>
          </a:p>
        </p:txBody>
      </p:sp>
      <p:sp>
        <p:nvSpPr>
          <p:cNvPr id="23" name="شكل بيضاوي 22"/>
          <p:cNvSpPr/>
          <p:nvPr/>
        </p:nvSpPr>
        <p:spPr>
          <a:xfrm>
            <a:off x="2861188" y="5582366"/>
            <a:ext cx="636749" cy="51598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A</a:t>
            </a:r>
            <a:endParaRPr lang="ar-SA" sz="2800" b="1" dirty="0">
              <a:solidFill>
                <a:srgbClr val="FFFF00"/>
              </a:solidFill>
            </a:endParaRPr>
          </a:p>
        </p:txBody>
      </p:sp>
      <p:sp>
        <p:nvSpPr>
          <p:cNvPr id="24" name="شكل بيضاوي 23"/>
          <p:cNvSpPr/>
          <p:nvPr/>
        </p:nvSpPr>
        <p:spPr>
          <a:xfrm>
            <a:off x="8698625" y="5527776"/>
            <a:ext cx="636749" cy="51598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 smtClean="0">
                <a:solidFill>
                  <a:srgbClr val="FF3300"/>
                </a:solidFill>
              </a:rPr>
              <a:t>T</a:t>
            </a:r>
            <a:endParaRPr lang="ar-SA" sz="2800" b="1" dirty="0">
              <a:solidFill>
                <a:srgbClr val="FF3300"/>
              </a:solidFill>
            </a:endParaRPr>
          </a:p>
        </p:txBody>
      </p:sp>
      <p:sp>
        <p:nvSpPr>
          <p:cNvPr id="25" name="شكل بيضاوي 24"/>
          <p:cNvSpPr/>
          <p:nvPr/>
        </p:nvSpPr>
        <p:spPr>
          <a:xfrm>
            <a:off x="5717364" y="5554149"/>
            <a:ext cx="636749" cy="51598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 smtClean="0">
                <a:solidFill>
                  <a:srgbClr val="92D050"/>
                </a:solidFill>
              </a:rPr>
              <a:t>R</a:t>
            </a:r>
            <a:endParaRPr lang="ar-SA" sz="2800" b="1" dirty="0">
              <a:solidFill>
                <a:srgbClr val="92D050"/>
              </a:solidFill>
            </a:endParaRPr>
          </a:p>
        </p:txBody>
      </p:sp>
      <p:pic>
        <p:nvPicPr>
          <p:cNvPr id="17" name="صورة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666" y="1524366"/>
            <a:ext cx="4505034" cy="2655162"/>
          </a:xfrm>
          <a:prstGeom prst="rect">
            <a:avLst/>
          </a:prstGeom>
        </p:spPr>
      </p:pic>
      <p:sp>
        <p:nvSpPr>
          <p:cNvPr id="27" name="مستطيل 26"/>
          <p:cNvSpPr/>
          <p:nvPr/>
        </p:nvSpPr>
        <p:spPr>
          <a:xfrm>
            <a:off x="3595147" y="1581221"/>
            <a:ext cx="5103478" cy="16892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800" b="1" dirty="0">
              <a:solidFill>
                <a:srgbClr val="002060"/>
              </a:solidFill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179" y="2627288"/>
            <a:ext cx="1262984" cy="1714500"/>
          </a:xfrm>
          <a:prstGeom prst="rect">
            <a:avLst/>
          </a:prstGeom>
        </p:spPr>
      </p:pic>
      <p:sp>
        <p:nvSpPr>
          <p:cNvPr id="13" name="مستطيل 12"/>
          <p:cNvSpPr/>
          <p:nvPr/>
        </p:nvSpPr>
        <p:spPr>
          <a:xfrm>
            <a:off x="5052564" y="1979985"/>
            <a:ext cx="2176231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rgbClr val="FF0000"/>
                </a:solidFill>
              </a:rPr>
              <a:t>نشاط (2) صـ 31</a:t>
            </a:r>
            <a:endParaRPr lang="ar-SA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2382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" y="0"/>
            <a:ext cx="12186987" cy="6858000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9702800" y="1358900"/>
            <a:ext cx="927100" cy="16256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ستطيل 3"/>
          <p:cNvSpPr/>
          <p:nvPr/>
        </p:nvSpPr>
        <p:spPr>
          <a:xfrm>
            <a:off x="10858500" y="1968500"/>
            <a:ext cx="1079499" cy="1879600"/>
          </a:xfrm>
          <a:prstGeom prst="rect">
            <a:avLst/>
          </a:prstGeom>
          <a:solidFill>
            <a:srgbClr val="FFFF0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انفجار 2 2"/>
          <p:cNvSpPr/>
          <p:nvPr/>
        </p:nvSpPr>
        <p:spPr>
          <a:xfrm>
            <a:off x="10541000" y="1714500"/>
            <a:ext cx="1524000" cy="914400"/>
          </a:xfrm>
          <a:prstGeom prst="irregularSeal2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00" b="1" dirty="0" smtClean="0"/>
              <a:t>لوحة المتميزات</a:t>
            </a:r>
            <a:endParaRPr lang="ar-SA" sz="1000" b="1" dirty="0"/>
          </a:p>
        </p:txBody>
      </p:sp>
      <p:sp>
        <p:nvSpPr>
          <p:cNvPr id="6" name="مستطيل 5"/>
          <p:cNvSpPr/>
          <p:nvPr/>
        </p:nvSpPr>
        <p:spPr>
          <a:xfrm>
            <a:off x="9702800" y="3270455"/>
            <a:ext cx="808497" cy="1213055"/>
          </a:xfrm>
          <a:prstGeom prst="rect">
            <a:avLst/>
          </a:prstGeom>
          <a:solidFill>
            <a:srgbClr val="92D05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50" b="1" dirty="0" smtClean="0"/>
              <a:t>عصف ذهني مناقشة نشطة</a:t>
            </a:r>
          </a:p>
          <a:p>
            <a:pPr algn="ctr"/>
            <a:r>
              <a:rPr lang="ar-SA" sz="1050" b="1" dirty="0" smtClean="0"/>
              <a:t>التعلم باللعب</a:t>
            </a:r>
          </a:p>
          <a:p>
            <a:pPr algn="ctr"/>
            <a:r>
              <a:rPr lang="ar-SA" sz="1050" b="1" dirty="0" smtClean="0"/>
              <a:t>قراءة الصورة</a:t>
            </a:r>
            <a:endParaRPr lang="ar-SA" sz="1050" b="1" dirty="0"/>
          </a:p>
        </p:txBody>
      </p:sp>
      <p:sp>
        <p:nvSpPr>
          <p:cNvPr id="7" name="انفجار 2 6"/>
          <p:cNvSpPr/>
          <p:nvPr/>
        </p:nvSpPr>
        <p:spPr>
          <a:xfrm>
            <a:off x="9017000" y="2744839"/>
            <a:ext cx="1841500" cy="914400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00" b="1" dirty="0" smtClean="0"/>
              <a:t>الاستراتيجيات</a:t>
            </a:r>
            <a:endParaRPr lang="ar-SA" sz="1000" b="1" dirty="0"/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608" y="2544558"/>
            <a:ext cx="1004580" cy="1938952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310" y="1075020"/>
            <a:ext cx="572654" cy="3418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9" y="765098"/>
            <a:ext cx="590814" cy="3099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88" y="958644"/>
            <a:ext cx="632755" cy="4002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96" y="1667925"/>
            <a:ext cx="771734" cy="722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صورة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" y="3613806"/>
            <a:ext cx="1234902" cy="17394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مخطط انسيابي: محطة طرفية 15"/>
          <p:cNvSpPr/>
          <p:nvPr/>
        </p:nvSpPr>
        <p:spPr>
          <a:xfrm>
            <a:off x="1350356" y="4601496"/>
            <a:ext cx="2017083" cy="221226"/>
          </a:xfrm>
          <a:prstGeom prst="flowChartTermina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 smtClean="0">
                <a:solidFill>
                  <a:srgbClr val="FF0000"/>
                </a:solidFill>
              </a:rPr>
              <a:t>معلمة التربية الفنية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11128746" y="4192228"/>
            <a:ext cx="914400" cy="126098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انفجار 2 18"/>
          <p:cNvSpPr/>
          <p:nvPr/>
        </p:nvSpPr>
        <p:spPr>
          <a:xfrm>
            <a:off x="10350500" y="3848100"/>
            <a:ext cx="1841500" cy="914400"/>
          </a:xfrm>
          <a:prstGeom prst="irregularSeal2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00" b="1" dirty="0" smtClean="0"/>
              <a:t>القوانين الصفية</a:t>
            </a:r>
            <a:endParaRPr lang="ar-SA" sz="1000" b="1" dirty="0"/>
          </a:p>
        </p:txBody>
      </p:sp>
      <p:sp>
        <p:nvSpPr>
          <p:cNvPr id="23" name="شكل بيضاوي 22"/>
          <p:cNvSpPr/>
          <p:nvPr/>
        </p:nvSpPr>
        <p:spPr>
          <a:xfrm>
            <a:off x="2861188" y="5582366"/>
            <a:ext cx="636749" cy="51598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A</a:t>
            </a:r>
            <a:endParaRPr lang="ar-SA" sz="2800" b="1" dirty="0">
              <a:solidFill>
                <a:srgbClr val="FFFF00"/>
              </a:solidFill>
            </a:endParaRPr>
          </a:p>
        </p:txBody>
      </p:sp>
      <p:sp>
        <p:nvSpPr>
          <p:cNvPr id="24" name="شكل بيضاوي 23"/>
          <p:cNvSpPr/>
          <p:nvPr/>
        </p:nvSpPr>
        <p:spPr>
          <a:xfrm>
            <a:off x="8698625" y="5527776"/>
            <a:ext cx="636749" cy="51598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 smtClean="0">
                <a:solidFill>
                  <a:srgbClr val="FF3300"/>
                </a:solidFill>
              </a:rPr>
              <a:t>T</a:t>
            </a:r>
            <a:endParaRPr lang="ar-SA" sz="2800" b="1" dirty="0">
              <a:solidFill>
                <a:srgbClr val="FF3300"/>
              </a:solidFill>
            </a:endParaRPr>
          </a:p>
        </p:txBody>
      </p:sp>
      <p:sp>
        <p:nvSpPr>
          <p:cNvPr id="25" name="شكل بيضاوي 24"/>
          <p:cNvSpPr/>
          <p:nvPr/>
        </p:nvSpPr>
        <p:spPr>
          <a:xfrm>
            <a:off x="5717364" y="5554149"/>
            <a:ext cx="636749" cy="51598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 smtClean="0">
                <a:solidFill>
                  <a:srgbClr val="92D050"/>
                </a:solidFill>
              </a:rPr>
              <a:t>R</a:t>
            </a:r>
            <a:endParaRPr lang="ar-SA" sz="2800" b="1" dirty="0">
              <a:solidFill>
                <a:srgbClr val="92D050"/>
              </a:solidFill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86135" y="2812641"/>
            <a:ext cx="2523915" cy="1693196"/>
          </a:xfrm>
          <a:prstGeom prst="rect">
            <a:avLst/>
          </a:prstGeom>
        </p:spPr>
      </p:pic>
      <p:sp>
        <p:nvSpPr>
          <p:cNvPr id="13" name="وسيلة شرح بيضاوية 12"/>
          <p:cNvSpPr/>
          <p:nvPr/>
        </p:nvSpPr>
        <p:spPr>
          <a:xfrm>
            <a:off x="5986135" y="1395162"/>
            <a:ext cx="2373883" cy="1233738"/>
          </a:xfrm>
          <a:prstGeom prst="wedgeEllipseCallout">
            <a:avLst>
              <a:gd name="adj1" fmla="val -32016"/>
              <a:gd name="adj2" fmla="val 58914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 smtClean="0">
                <a:solidFill>
                  <a:srgbClr val="002060"/>
                </a:solidFill>
              </a:rPr>
              <a:t>الجديد الذي توصل إلية في مجال الوان الحائط</a:t>
            </a:r>
            <a:endParaRPr lang="ar-SA" b="1" dirty="0">
              <a:solidFill>
                <a:srgbClr val="002060"/>
              </a:solidFill>
            </a:endParaRPr>
          </a:p>
        </p:txBody>
      </p:sp>
      <p:sp>
        <p:nvSpPr>
          <p:cNvPr id="17" name="وسيلة شرح مستطيلة 16"/>
          <p:cNvSpPr/>
          <p:nvPr/>
        </p:nvSpPr>
        <p:spPr>
          <a:xfrm>
            <a:off x="3497937" y="1416822"/>
            <a:ext cx="2259598" cy="2431277"/>
          </a:xfrm>
          <a:prstGeom prst="wedgeRectCallout">
            <a:avLst>
              <a:gd name="adj1" fmla="val 64018"/>
              <a:gd name="adj2" fmla="val 4872"/>
            </a:avLst>
          </a:prstGeom>
          <a:solidFill>
            <a:schemeClr val="bg2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chemeClr val="accent4">
                    <a:lumMod val="50000"/>
                  </a:schemeClr>
                </a:solidFill>
              </a:rPr>
              <a:t>بعد سنوات من استخدام اللون الأبيض وأنواع من الطلاءات التقليدية في الجدران </a:t>
            </a:r>
            <a:endParaRPr lang="ar-SA" sz="24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8876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" y="85034"/>
            <a:ext cx="12186987" cy="6858000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9702800" y="1358900"/>
            <a:ext cx="927100" cy="16256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ستطيل 3"/>
          <p:cNvSpPr/>
          <p:nvPr/>
        </p:nvSpPr>
        <p:spPr>
          <a:xfrm>
            <a:off x="10858500" y="1968500"/>
            <a:ext cx="1079499" cy="1879600"/>
          </a:xfrm>
          <a:prstGeom prst="rect">
            <a:avLst/>
          </a:prstGeom>
          <a:solidFill>
            <a:srgbClr val="FFFF0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انفجار 2 2"/>
          <p:cNvSpPr/>
          <p:nvPr/>
        </p:nvSpPr>
        <p:spPr>
          <a:xfrm>
            <a:off x="10541000" y="1714500"/>
            <a:ext cx="1524000" cy="914400"/>
          </a:xfrm>
          <a:prstGeom prst="irregularSeal2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00" b="1" dirty="0" smtClean="0"/>
              <a:t>لوحة المتميزات</a:t>
            </a:r>
            <a:endParaRPr lang="ar-SA" sz="1000" b="1" dirty="0"/>
          </a:p>
        </p:txBody>
      </p:sp>
      <p:sp>
        <p:nvSpPr>
          <p:cNvPr id="6" name="مستطيل 5"/>
          <p:cNvSpPr/>
          <p:nvPr/>
        </p:nvSpPr>
        <p:spPr>
          <a:xfrm>
            <a:off x="9702800" y="3270455"/>
            <a:ext cx="808497" cy="1213055"/>
          </a:xfrm>
          <a:prstGeom prst="rect">
            <a:avLst/>
          </a:prstGeom>
          <a:solidFill>
            <a:srgbClr val="92D05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50" b="1" dirty="0" smtClean="0"/>
              <a:t>عصف ذهني مناقشة نشطة</a:t>
            </a:r>
          </a:p>
          <a:p>
            <a:pPr algn="ctr"/>
            <a:r>
              <a:rPr lang="ar-SA" sz="1050" b="1" dirty="0" smtClean="0"/>
              <a:t>التعلم باللعب</a:t>
            </a:r>
          </a:p>
          <a:p>
            <a:pPr algn="ctr"/>
            <a:r>
              <a:rPr lang="ar-SA" sz="1050" b="1" dirty="0" smtClean="0"/>
              <a:t>قراءة الصورة</a:t>
            </a:r>
            <a:endParaRPr lang="ar-SA" sz="1050" b="1" dirty="0"/>
          </a:p>
        </p:txBody>
      </p:sp>
      <p:sp>
        <p:nvSpPr>
          <p:cNvPr id="7" name="انفجار 2 6"/>
          <p:cNvSpPr/>
          <p:nvPr/>
        </p:nvSpPr>
        <p:spPr>
          <a:xfrm>
            <a:off x="9017000" y="2744839"/>
            <a:ext cx="1841500" cy="914400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00" b="1" dirty="0" smtClean="0"/>
              <a:t>الاستراتيجيات</a:t>
            </a:r>
            <a:endParaRPr lang="ar-SA" sz="1000" b="1" dirty="0"/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608" y="2544558"/>
            <a:ext cx="1004580" cy="1938952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310" y="1075020"/>
            <a:ext cx="572654" cy="3418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9" y="765098"/>
            <a:ext cx="590814" cy="3099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88" y="958644"/>
            <a:ext cx="632755" cy="4002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96" y="1667925"/>
            <a:ext cx="771734" cy="722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صورة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" y="3613806"/>
            <a:ext cx="1234902" cy="17394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مخطط انسيابي: محطة طرفية 15"/>
          <p:cNvSpPr/>
          <p:nvPr/>
        </p:nvSpPr>
        <p:spPr>
          <a:xfrm>
            <a:off x="1350356" y="4601496"/>
            <a:ext cx="2017083" cy="221226"/>
          </a:xfrm>
          <a:prstGeom prst="flowChartTermina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 smtClean="0">
                <a:solidFill>
                  <a:srgbClr val="FF0000"/>
                </a:solidFill>
              </a:rPr>
              <a:t>معلمة التربية الفنية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11128746" y="4192228"/>
            <a:ext cx="914400" cy="126098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انفجار 2 18"/>
          <p:cNvSpPr/>
          <p:nvPr/>
        </p:nvSpPr>
        <p:spPr>
          <a:xfrm>
            <a:off x="10350500" y="3848100"/>
            <a:ext cx="1841500" cy="914400"/>
          </a:xfrm>
          <a:prstGeom prst="irregularSeal2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00" b="1" dirty="0" smtClean="0"/>
              <a:t>القوانين الصفية</a:t>
            </a:r>
            <a:endParaRPr lang="ar-SA" sz="1000" b="1" dirty="0"/>
          </a:p>
        </p:txBody>
      </p:sp>
      <p:sp>
        <p:nvSpPr>
          <p:cNvPr id="23" name="شكل بيضاوي 22"/>
          <p:cNvSpPr/>
          <p:nvPr/>
        </p:nvSpPr>
        <p:spPr>
          <a:xfrm>
            <a:off x="2861188" y="5582366"/>
            <a:ext cx="636749" cy="51598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A</a:t>
            </a:r>
            <a:endParaRPr lang="ar-SA" sz="2800" b="1" dirty="0">
              <a:solidFill>
                <a:srgbClr val="FFFF00"/>
              </a:solidFill>
            </a:endParaRPr>
          </a:p>
        </p:txBody>
      </p:sp>
      <p:sp>
        <p:nvSpPr>
          <p:cNvPr id="24" name="شكل بيضاوي 23"/>
          <p:cNvSpPr/>
          <p:nvPr/>
        </p:nvSpPr>
        <p:spPr>
          <a:xfrm>
            <a:off x="8698625" y="5527776"/>
            <a:ext cx="636749" cy="51598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 smtClean="0">
                <a:solidFill>
                  <a:srgbClr val="FF3300"/>
                </a:solidFill>
              </a:rPr>
              <a:t>T</a:t>
            </a:r>
            <a:endParaRPr lang="ar-SA" sz="2800" b="1" dirty="0">
              <a:solidFill>
                <a:srgbClr val="FF3300"/>
              </a:solidFill>
            </a:endParaRPr>
          </a:p>
        </p:txBody>
      </p:sp>
      <p:sp>
        <p:nvSpPr>
          <p:cNvPr id="25" name="شكل بيضاوي 24"/>
          <p:cNvSpPr/>
          <p:nvPr/>
        </p:nvSpPr>
        <p:spPr>
          <a:xfrm>
            <a:off x="5717364" y="5554149"/>
            <a:ext cx="636749" cy="51598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 smtClean="0">
                <a:solidFill>
                  <a:srgbClr val="92D050"/>
                </a:solidFill>
              </a:rPr>
              <a:t>R</a:t>
            </a:r>
            <a:endParaRPr lang="ar-SA" sz="2800" b="1" dirty="0">
              <a:solidFill>
                <a:srgbClr val="92D050"/>
              </a:solidFill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084" y="1649711"/>
            <a:ext cx="2307082" cy="2517178"/>
          </a:xfrm>
          <a:prstGeom prst="rect">
            <a:avLst/>
          </a:prstGeom>
        </p:spPr>
      </p:pic>
      <p:sp>
        <p:nvSpPr>
          <p:cNvPr id="13" name="وسيلة شرح على شكل سحابة 12"/>
          <p:cNvSpPr/>
          <p:nvPr/>
        </p:nvSpPr>
        <p:spPr>
          <a:xfrm>
            <a:off x="3089789" y="1607104"/>
            <a:ext cx="3001296" cy="1519553"/>
          </a:xfrm>
          <a:prstGeom prst="cloudCallout">
            <a:avLst>
              <a:gd name="adj1" fmla="val 66263"/>
              <a:gd name="adj2" fmla="val 34394"/>
            </a:avLst>
          </a:prstGeom>
          <a:solidFill>
            <a:schemeClr val="accent2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 err="1" smtClean="0"/>
              <a:t>ماهو</a:t>
            </a:r>
            <a:r>
              <a:rPr lang="ar-SA" sz="2800" b="1" dirty="0" smtClean="0"/>
              <a:t> التعتيق </a:t>
            </a:r>
            <a:r>
              <a:rPr lang="ar-SA" sz="2800" b="1" dirty="0" err="1" smtClean="0"/>
              <a:t>ياجميلتي</a:t>
            </a:r>
            <a:endParaRPr lang="ar-SA" sz="2800" b="1" dirty="0"/>
          </a:p>
        </p:txBody>
      </p:sp>
    </p:spTree>
    <p:extLst>
      <p:ext uri="{BB962C8B-B14F-4D97-AF65-F5344CB8AC3E}">
        <p14:creationId xmlns:p14="http://schemas.microsoft.com/office/powerpoint/2010/main" val="38857776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" y="0"/>
            <a:ext cx="12186987" cy="6858000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9702800" y="1358900"/>
            <a:ext cx="927100" cy="16256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ستطيل 3"/>
          <p:cNvSpPr/>
          <p:nvPr/>
        </p:nvSpPr>
        <p:spPr>
          <a:xfrm>
            <a:off x="10858500" y="1968500"/>
            <a:ext cx="1079499" cy="1879600"/>
          </a:xfrm>
          <a:prstGeom prst="rect">
            <a:avLst/>
          </a:prstGeom>
          <a:solidFill>
            <a:srgbClr val="FFFF0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انفجار 2 2"/>
          <p:cNvSpPr/>
          <p:nvPr/>
        </p:nvSpPr>
        <p:spPr>
          <a:xfrm>
            <a:off x="10541000" y="1714500"/>
            <a:ext cx="1524000" cy="914400"/>
          </a:xfrm>
          <a:prstGeom prst="irregularSeal2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00" b="1" dirty="0" smtClean="0"/>
              <a:t>لوحة المتميزات</a:t>
            </a:r>
            <a:endParaRPr lang="ar-SA" sz="1000" b="1" dirty="0"/>
          </a:p>
        </p:txBody>
      </p:sp>
      <p:sp>
        <p:nvSpPr>
          <p:cNvPr id="6" name="مستطيل 5"/>
          <p:cNvSpPr/>
          <p:nvPr/>
        </p:nvSpPr>
        <p:spPr>
          <a:xfrm>
            <a:off x="9702800" y="3270455"/>
            <a:ext cx="808497" cy="1213055"/>
          </a:xfrm>
          <a:prstGeom prst="rect">
            <a:avLst/>
          </a:prstGeom>
          <a:solidFill>
            <a:srgbClr val="92D05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50" b="1" dirty="0" smtClean="0"/>
              <a:t>عصف ذهني مناقشة نشطة</a:t>
            </a:r>
          </a:p>
          <a:p>
            <a:pPr algn="ctr"/>
            <a:r>
              <a:rPr lang="ar-SA" sz="1050" b="1" dirty="0" smtClean="0"/>
              <a:t>التعلم باللعب</a:t>
            </a:r>
          </a:p>
          <a:p>
            <a:pPr algn="ctr"/>
            <a:r>
              <a:rPr lang="ar-SA" sz="1050" b="1" dirty="0" smtClean="0"/>
              <a:t>قراءة الصورة</a:t>
            </a:r>
            <a:endParaRPr lang="ar-SA" sz="1050" b="1" dirty="0"/>
          </a:p>
        </p:txBody>
      </p:sp>
      <p:sp>
        <p:nvSpPr>
          <p:cNvPr id="7" name="انفجار 2 6"/>
          <p:cNvSpPr/>
          <p:nvPr/>
        </p:nvSpPr>
        <p:spPr>
          <a:xfrm>
            <a:off x="9017000" y="2744839"/>
            <a:ext cx="1841500" cy="914400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00" b="1" dirty="0" smtClean="0"/>
              <a:t>الاستراتيجيات</a:t>
            </a:r>
            <a:endParaRPr lang="ar-SA" sz="1000" b="1" dirty="0"/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608" y="2544558"/>
            <a:ext cx="1004580" cy="1938952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310" y="1075020"/>
            <a:ext cx="572654" cy="3418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9" y="765098"/>
            <a:ext cx="590814" cy="3099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88" y="958644"/>
            <a:ext cx="632755" cy="4002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96" y="1667925"/>
            <a:ext cx="771734" cy="722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صورة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" y="3613806"/>
            <a:ext cx="1234902" cy="17394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مخطط انسيابي: محطة طرفية 15"/>
          <p:cNvSpPr/>
          <p:nvPr/>
        </p:nvSpPr>
        <p:spPr>
          <a:xfrm>
            <a:off x="1350356" y="4601496"/>
            <a:ext cx="2017083" cy="221226"/>
          </a:xfrm>
          <a:prstGeom prst="flowChartTermina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 smtClean="0">
                <a:solidFill>
                  <a:srgbClr val="FF0000"/>
                </a:solidFill>
              </a:rPr>
              <a:t>معلمة التربية الفنية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11128746" y="4192228"/>
            <a:ext cx="914400" cy="126098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انفجار 2 18"/>
          <p:cNvSpPr/>
          <p:nvPr/>
        </p:nvSpPr>
        <p:spPr>
          <a:xfrm>
            <a:off x="10350500" y="3848100"/>
            <a:ext cx="1841500" cy="914400"/>
          </a:xfrm>
          <a:prstGeom prst="irregularSeal2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00" b="1" dirty="0" smtClean="0"/>
              <a:t>القوانين الصفية</a:t>
            </a:r>
            <a:endParaRPr lang="ar-SA" sz="1000" b="1" dirty="0"/>
          </a:p>
        </p:txBody>
      </p:sp>
      <p:sp>
        <p:nvSpPr>
          <p:cNvPr id="23" name="شكل بيضاوي 22"/>
          <p:cNvSpPr/>
          <p:nvPr/>
        </p:nvSpPr>
        <p:spPr>
          <a:xfrm>
            <a:off x="2861188" y="5582366"/>
            <a:ext cx="636749" cy="51598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A</a:t>
            </a:r>
            <a:endParaRPr lang="ar-SA" sz="2800" b="1" dirty="0">
              <a:solidFill>
                <a:srgbClr val="FFFF00"/>
              </a:solidFill>
            </a:endParaRPr>
          </a:p>
        </p:txBody>
      </p:sp>
      <p:sp>
        <p:nvSpPr>
          <p:cNvPr id="24" name="شكل بيضاوي 23"/>
          <p:cNvSpPr/>
          <p:nvPr/>
        </p:nvSpPr>
        <p:spPr>
          <a:xfrm>
            <a:off x="8698625" y="5527776"/>
            <a:ext cx="636749" cy="51598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 smtClean="0">
                <a:solidFill>
                  <a:srgbClr val="FF3300"/>
                </a:solidFill>
              </a:rPr>
              <a:t>T</a:t>
            </a:r>
            <a:endParaRPr lang="ar-SA" sz="2800" b="1" dirty="0">
              <a:solidFill>
                <a:srgbClr val="FF3300"/>
              </a:solidFill>
            </a:endParaRPr>
          </a:p>
        </p:txBody>
      </p:sp>
      <p:sp>
        <p:nvSpPr>
          <p:cNvPr id="25" name="شكل بيضاوي 24"/>
          <p:cNvSpPr/>
          <p:nvPr/>
        </p:nvSpPr>
        <p:spPr>
          <a:xfrm>
            <a:off x="5717364" y="5554149"/>
            <a:ext cx="636749" cy="51598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 smtClean="0">
                <a:solidFill>
                  <a:srgbClr val="92D050"/>
                </a:solidFill>
              </a:rPr>
              <a:t>R</a:t>
            </a:r>
            <a:endParaRPr lang="ar-SA" sz="2800" b="1" dirty="0">
              <a:solidFill>
                <a:srgbClr val="92D050"/>
              </a:solidFill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5434601" y="1863292"/>
            <a:ext cx="2928784" cy="22424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هو استخدام لون مختلف عن اللون المستخدم في تلوين الجدار وعمل تأثيرات علية بخامات متنوعة</a:t>
            </a:r>
          </a:p>
        </p:txBody>
      </p:sp>
      <p:pic>
        <p:nvPicPr>
          <p:cNvPr id="13" name="صورة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7" r="10627" b="7527"/>
          <a:stretch/>
        </p:blipFill>
        <p:spPr>
          <a:xfrm>
            <a:off x="3759450" y="1558002"/>
            <a:ext cx="1498955" cy="270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805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" y="0"/>
            <a:ext cx="12186987" cy="6858000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9702800" y="1358900"/>
            <a:ext cx="927100" cy="16256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ستطيل 3"/>
          <p:cNvSpPr/>
          <p:nvPr/>
        </p:nvSpPr>
        <p:spPr>
          <a:xfrm>
            <a:off x="10858500" y="1968500"/>
            <a:ext cx="1079499" cy="1879600"/>
          </a:xfrm>
          <a:prstGeom prst="rect">
            <a:avLst/>
          </a:prstGeom>
          <a:solidFill>
            <a:srgbClr val="FFFF0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انفجار 2 2"/>
          <p:cNvSpPr/>
          <p:nvPr/>
        </p:nvSpPr>
        <p:spPr>
          <a:xfrm>
            <a:off x="10541000" y="1714500"/>
            <a:ext cx="1524000" cy="914400"/>
          </a:xfrm>
          <a:prstGeom prst="irregularSeal2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00" b="1" dirty="0" smtClean="0"/>
              <a:t>لوحة المتميزات</a:t>
            </a:r>
            <a:endParaRPr lang="ar-SA" sz="1000" b="1" dirty="0"/>
          </a:p>
        </p:txBody>
      </p:sp>
      <p:sp>
        <p:nvSpPr>
          <p:cNvPr id="6" name="مستطيل 5"/>
          <p:cNvSpPr/>
          <p:nvPr/>
        </p:nvSpPr>
        <p:spPr>
          <a:xfrm>
            <a:off x="9702800" y="3270455"/>
            <a:ext cx="808497" cy="1213055"/>
          </a:xfrm>
          <a:prstGeom prst="rect">
            <a:avLst/>
          </a:prstGeom>
          <a:solidFill>
            <a:srgbClr val="92D05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50" b="1" dirty="0" smtClean="0"/>
              <a:t>عصف ذهني مناقشة نشطة</a:t>
            </a:r>
          </a:p>
          <a:p>
            <a:pPr algn="ctr"/>
            <a:r>
              <a:rPr lang="ar-SA" sz="1050" b="1" dirty="0" smtClean="0"/>
              <a:t>التعلم باللعب</a:t>
            </a:r>
          </a:p>
          <a:p>
            <a:pPr algn="ctr"/>
            <a:r>
              <a:rPr lang="ar-SA" sz="1050" b="1" dirty="0" smtClean="0"/>
              <a:t>قراءة الصورة</a:t>
            </a:r>
            <a:endParaRPr lang="ar-SA" sz="1050" b="1" dirty="0"/>
          </a:p>
        </p:txBody>
      </p:sp>
      <p:sp>
        <p:nvSpPr>
          <p:cNvPr id="7" name="انفجار 2 6"/>
          <p:cNvSpPr/>
          <p:nvPr/>
        </p:nvSpPr>
        <p:spPr>
          <a:xfrm>
            <a:off x="9017000" y="2744839"/>
            <a:ext cx="1841500" cy="914400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00" b="1" dirty="0" smtClean="0"/>
              <a:t>الاستراتيجيات</a:t>
            </a:r>
            <a:endParaRPr lang="ar-SA" sz="1000" b="1" dirty="0"/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608" y="2544558"/>
            <a:ext cx="1004580" cy="1938952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310" y="1075020"/>
            <a:ext cx="572654" cy="3418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9" y="765098"/>
            <a:ext cx="590814" cy="3099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88" y="958644"/>
            <a:ext cx="632755" cy="4002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96" y="1667925"/>
            <a:ext cx="771734" cy="722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صورة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" y="3613806"/>
            <a:ext cx="1234902" cy="17394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مخطط انسيابي: محطة طرفية 15"/>
          <p:cNvSpPr/>
          <p:nvPr/>
        </p:nvSpPr>
        <p:spPr>
          <a:xfrm>
            <a:off x="1350356" y="4601496"/>
            <a:ext cx="2017083" cy="221226"/>
          </a:xfrm>
          <a:prstGeom prst="flowChartTermina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 smtClean="0">
                <a:solidFill>
                  <a:srgbClr val="FF0000"/>
                </a:solidFill>
              </a:rPr>
              <a:t>معلمة التربية الفنية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11128746" y="4192228"/>
            <a:ext cx="914400" cy="126098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انفجار 2 18"/>
          <p:cNvSpPr/>
          <p:nvPr/>
        </p:nvSpPr>
        <p:spPr>
          <a:xfrm>
            <a:off x="10350500" y="3848100"/>
            <a:ext cx="1841500" cy="914400"/>
          </a:xfrm>
          <a:prstGeom prst="irregularSeal2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00" b="1" dirty="0" smtClean="0"/>
              <a:t>القوانين الصفية</a:t>
            </a:r>
            <a:endParaRPr lang="ar-SA" sz="1000" b="1" dirty="0"/>
          </a:p>
        </p:txBody>
      </p:sp>
      <p:sp>
        <p:nvSpPr>
          <p:cNvPr id="23" name="شكل بيضاوي 22"/>
          <p:cNvSpPr/>
          <p:nvPr/>
        </p:nvSpPr>
        <p:spPr>
          <a:xfrm>
            <a:off x="2861188" y="5582366"/>
            <a:ext cx="636749" cy="51598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A</a:t>
            </a:r>
            <a:endParaRPr lang="ar-SA" sz="2800" b="1" dirty="0">
              <a:solidFill>
                <a:srgbClr val="FFFF00"/>
              </a:solidFill>
            </a:endParaRPr>
          </a:p>
        </p:txBody>
      </p:sp>
      <p:sp>
        <p:nvSpPr>
          <p:cNvPr id="24" name="شكل بيضاوي 23"/>
          <p:cNvSpPr/>
          <p:nvPr/>
        </p:nvSpPr>
        <p:spPr>
          <a:xfrm>
            <a:off x="8698625" y="5527776"/>
            <a:ext cx="636749" cy="51598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 smtClean="0">
                <a:solidFill>
                  <a:srgbClr val="FF3300"/>
                </a:solidFill>
              </a:rPr>
              <a:t>T</a:t>
            </a:r>
            <a:endParaRPr lang="ar-SA" sz="2800" b="1" dirty="0">
              <a:solidFill>
                <a:srgbClr val="FF3300"/>
              </a:solidFill>
            </a:endParaRPr>
          </a:p>
        </p:txBody>
      </p:sp>
      <p:sp>
        <p:nvSpPr>
          <p:cNvPr id="25" name="شكل بيضاوي 24"/>
          <p:cNvSpPr/>
          <p:nvPr/>
        </p:nvSpPr>
        <p:spPr>
          <a:xfrm>
            <a:off x="5717364" y="5554149"/>
            <a:ext cx="636749" cy="51598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 smtClean="0">
                <a:solidFill>
                  <a:srgbClr val="92D050"/>
                </a:solidFill>
              </a:rPr>
              <a:t>R</a:t>
            </a:r>
            <a:endParaRPr lang="ar-SA" sz="2800" b="1" dirty="0">
              <a:solidFill>
                <a:srgbClr val="92D050"/>
              </a:solidFill>
            </a:endParaRPr>
          </a:p>
        </p:txBody>
      </p:sp>
      <p:pic>
        <p:nvPicPr>
          <p:cNvPr id="17" name="صورة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618" y="1425251"/>
            <a:ext cx="4590547" cy="2919377"/>
          </a:xfrm>
          <a:prstGeom prst="rect">
            <a:avLst/>
          </a:prstGeom>
        </p:spPr>
      </p:pic>
      <p:sp>
        <p:nvSpPr>
          <p:cNvPr id="13" name="مخطط انسيابي: محطة طرفية 12"/>
          <p:cNvSpPr/>
          <p:nvPr/>
        </p:nvSpPr>
        <p:spPr>
          <a:xfrm>
            <a:off x="4008004" y="3416072"/>
            <a:ext cx="4390162" cy="764684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 smtClean="0">
                <a:solidFill>
                  <a:srgbClr val="00B050"/>
                </a:solidFill>
              </a:rPr>
              <a:t>مساء الورد فنانتي الجميلات</a:t>
            </a:r>
            <a:endParaRPr lang="ar-SA" sz="3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1479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" y="0"/>
            <a:ext cx="12186987" cy="6858000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9702800" y="1358900"/>
            <a:ext cx="927100" cy="16256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ستطيل 3"/>
          <p:cNvSpPr/>
          <p:nvPr/>
        </p:nvSpPr>
        <p:spPr>
          <a:xfrm>
            <a:off x="10858500" y="1968500"/>
            <a:ext cx="1079499" cy="1879600"/>
          </a:xfrm>
          <a:prstGeom prst="rect">
            <a:avLst/>
          </a:prstGeom>
          <a:solidFill>
            <a:srgbClr val="FFFF0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انفجار 2 2"/>
          <p:cNvSpPr/>
          <p:nvPr/>
        </p:nvSpPr>
        <p:spPr>
          <a:xfrm>
            <a:off x="10541000" y="1714500"/>
            <a:ext cx="1524000" cy="914400"/>
          </a:xfrm>
          <a:prstGeom prst="irregularSeal2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00" b="1" dirty="0" smtClean="0"/>
              <a:t>لوحة المتميزات</a:t>
            </a:r>
            <a:endParaRPr lang="ar-SA" sz="1000" b="1" dirty="0"/>
          </a:p>
        </p:txBody>
      </p:sp>
      <p:sp>
        <p:nvSpPr>
          <p:cNvPr id="6" name="مستطيل 5"/>
          <p:cNvSpPr/>
          <p:nvPr/>
        </p:nvSpPr>
        <p:spPr>
          <a:xfrm>
            <a:off x="9702800" y="3270455"/>
            <a:ext cx="808497" cy="1213055"/>
          </a:xfrm>
          <a:prstGeom prst="rect">
            <a:avLst/>
          </a:prstGeom>
          <a:solidFill>
            <a:srgbClr val="92D05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50" b="1" dirty="0" smtClean="0"/>
              <a:t>عصف ذهني مناقشة نشطة</a:t>
            </a:r>
          </a:p>
          <a:p>
            <a:pPr algn="ctr"/>
            <a:r>
              <a:rPr lang="ar-SA" sz="1050" b="1" dirty="0" smtClean="0"/>
              <a:t>التعلم باللعب</a:t>
            </a:r>
          </a:p>
          <a:p>
            <a:pPr algn="ctr"/>
            <a:r>
              <a:rPr lang="ar-SA" sz="1050" b="1" dirty="0" smtClean="0"/>
              <a:t>قراءة الصورة</a:t>
            </a:r>
            <a:endParaRPr lang="ar-SA" sz="1050" b="1" dirty="0"/>
          </a:p>
        </p:txBody>
      </p:sp>
      <p:sp>
        <p:nvSpPr>
          <p:cNvPr id="7" name="انفجار 2 6"/>
          <p:cNvSpPr/>
          <p:nvPr/>
        </p:nvSpPr>
        <p:spPr>
          <a:xfrm>
            <a:off x="9017000" y="2744839"/>
            <a:ext cx="1841500" cy="914400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00" b="1" dirty="0" smtClean="0"/>
              <a:t>الاستراتيجيات</a:t>
            </a:r>
            <a:endParaRPr lang="ar-SA" sz="1000" b="1" dirty="0"/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608" y="2544558"/>
            <a:ext cx="1004580" cy="1938952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310" y="1075020"/>
            <a:ext cx="572654" cy="3418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9" y="765098"/>
            <a:ext cx="590814" cy="3099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88" y="958644"/>
            <a:ext cx="632755" cy="4002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96" y="1667925"/>
            <a:ext cx="771734" cy="722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صورة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" y="3613806"/>
            <a:ext cx="1234902" cy="17394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مخطط انسيابي: محطة طرفية 15"/>
          <p:cNvSpPr/>
          <p:nvPr/>
        </p:nvSpPr>
        <p:spPr>
          <a:xfrm>
            <a:off x="1350356" y="4601496"/>
            <a:ext cx="2017083" cy="221226"/>
          </a:xfrm>
          <a:prstGeom prst="flowChartTermina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 smtClean="0">
                <a:solidFill>
                  <a:srgbClr val="FF0000"/>
                </a:solidFill>
              </a:rPr>
              <a:t>معلمة التربية الفنية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11128746" y="4192228"/>
            <a:ext cx="914400" cy="126098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انفجار 2 18"/>
          <p:cNvSpPr/>
          <p:nvPr/>
        </p:nvSpPr>
        <p:spPr>
          <a:xfrm>
            <a:off x="10350500" y="3848100"/>
            <a:ext cx="1841500" cy="914400"/>
          </a:xfrm>
          <a:prstGeom prst="irregularSeal2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00" b="1" dirty="0" smtClean="0"/>
              <a:t>القوانين الصفية</a:t>
            </a:r>
            <a:endParaRPr lang="ar-SA" sz="1000" b="1" dirty="0"/>
          </a:p>
        </p:txBody>
      </p:sp>
      <p:sp>
        <p:nvSpPr>
          <p:cNvPr id="23" name="شكل بيضاوي 22"/>
          <p:cNvSpPr/>
          <p:nvPr/>
        </p:nvSpPr>
        <p:spPr>
          <a:xfrm>
            <a:off x="2861188" y="5582366"/>
            <a:ext cx="636749" cy="51598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A</a:t>
            </a:r>
            <a:endParaRPr lang="ar-SA" sz="2800" b="1" dirty="0">
              <a:solidFill>
                <a:srgbClr val="FFFF00"/>
              </a:solidFill>
            </a:endParaRPr>
          </a:p>
        </p:txBody>
      </p:sp>
      <p:sp>
        <p:nvSpPr>
          <p:cNvPr id="24" name="شكل بيضاوي 23"/>
          <p:cNvSpPr/>
          <p:nvPr/>
        </p:nvSpPr>
        <p:spPr>
          <a:xfrm>
            <a:off x="8698625" y="5527776"/>
            <a:ext cx="636749" cy="51598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 smtClean="0">
                <a:solidFill>
                  <a:srgbClr val="FF3300"/>
                </a:solidFill>
              </a:rPr>
              <a:t>T</a:t>
            </a:r>
            <a:endParaRPr lang="ar-SA" sz="2800" b="1" dirty="0">
              <a:solidFill>
                <a:srgbClr val="FF3300"/>
              </a:solidFill>
            </a:endParaRPr>
          </a:p>
        </p:txBody>
      </p:sp>
      <p:sp>
        <p:nvSpPr>
          <p:cNvPr id="25" name="شكل بيضاوي 24"/>
          <p:cNvSpPr/>
          <p:nvPr/>
        </p:nvSpPr>
        <p:spPr>
          <a:xfrm>
            <a:off x="5717364" y="5554149"/>
            <a:ext cx="636749" cy="51598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 smtClean="0">
                <a:solidFill>
                  <a:srgbClr val="92D050"/>
                </a:solidFill>
              </a:rPr>
              <a:t>R</a:t>
            </a:r>
            <a:endParaRPr lang="ar-SA" sz="2800" b="1" dirty="0">
              <a:solidFill>
                <a:srgbClr val="92D050"/>
              </a:solidFill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276" y="1452255"/>
            <a:ext cx="1438890" cy="1438890"/>
          </a:xfrm>
          <a:prstGeom prst="rect">
            <a:avLst/>
          </a:prstGeom>
        </p:spPr>
      </p:pic>
      <p:pic>
        <p:nvPicPr>
          <p:cNvPr id="13" name="صورة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039" y="1452255"/>
            <a:ext cx="1692135" cy="2102478"/>
          </a:xfrm>
          <a:prstGeom prst="rect">
            <a:avLst/>
          </a:prstGeom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715" y="2984500"/>
            <a:ext cx="2714949" cy="145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3017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" y="0"/>
            <a:ext cx="12186987" cy="6858000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9702800" y="1358900"/>
            <a:ext cx="927100" cy="16256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ستطيل 3"/>
          <p:cNvSpPr/>
          <p:nvPr/>
        </p:nvSpPr>
        <p:spPr>
          <a:xfrm>
            <a:off x="10858500" y="1968500"/>
            <a:ext cx="1079499" cy="1879600"/>
          </a:xfrm>
          <a:prstGeom prst="rect">
            <a:avLst/>
          </a:prstGeom>
          <a:solidFill>
            <a:srgbClr val="FFFF0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انفجار 2 2"/>
          <p:cNvSpPr/>
          <p:nvPr/>
        </p:nvSpPr>
        <p:spPr>
          <a:xfrm>
            <a:off x="10541000" y="1714500"/>
            <a:ext cx="1524000" cy="914400"/>
          </a:xfrm>
          <a:prstGeom prst="irregularSeal2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00" b="1" dirty="0" smtClean="0"/>
              <a:t>لوحة المتميزات</a:t>
            </a:r>
            <a:endParaRPr lang="ar-SA" sz="1000" b="1" dirty="0"/>
          </a:p>
        </p:txBody>
      </p:sp>
      <p:sp>
        <p:nvSpPr>
          <p:cNvPr id="6" name="مستطيل 5"/>
          <p:cNvSpPr/>
          <p:nvPr/>
        </p:nvSpPr>
        <p:spPr>
          <a:xfrm>
            <a:off x="9702800" y="3270455"/>
            <a:ext cx="808497" cy="1213055"/>
          </a:xfrm>
          <a:prstGeom prst="rect">
            <a:avLst/>
          </a:prstGeom>
          <a:solidFill>
            <a:srgbClr val="92D05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50" b="1" dirty="0" smtClean="0"/>
              <a:t>عصف ذهني مناقشة نشطة</a:t>
            </a:r>
          </a:p>
          <a:p>
            <a:pPr algn="ctr"/>
            <a:r>
              <a:rPr lang="ar-SA" sz="1050" b="1" dirty="0" smtClean="0"/>
              <a:t>التعلم باللعب</a:t>
            </a:r>
          </a:p>
          <a:p>
            <a:pPr algn="ctr"/>
            <a:r>
              <a:rPr lang="ar-SA" sz="1050" b="1" dirty="0" smtClean="0"/>
              <a:t>قراءة الصورة</a:t>
            </a:r>
            <a:endParaRPr lang="ar-SA" sz="1050" b="1" dirty="0"/>
          </a:p>
        </p:txBody>
      </p:sp>
      <p:sp>
        <p:nvSpPr>
          <p:cNvPr id="7" name="انفجار 2 6"/>
          <p:cNvSpPr/>
          <p:nvPr/>
        </p:nvSpPr>
        <p:spPr>
          <a:xfrm>
            <a:off x="9017000" y="2744839"/>
            <a:ext cx="1841500" cy="914400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00" b="1" dirty="0" smtClean="0"/>
              <a:t>الاستراتيجيات</a:t>
            </a:r>
            <a:endParaRPr lang="ar-SA" sz="1000" b="1" dirty="0"/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608" y="2544558"/>
            <a:ext cx="1004580" cy="1938952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310" y="1075020"/>
            <a:ext cx="572654" cy="3418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9" y="765098"/>
            <a:ext cx="590814" cy="3099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88" y="958644"/>
            <a:ext cx="632755" cy="4002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96" y="1667925"/>
            <a:ext cx="771734" cy="722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صورة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" y="3613806"/>
            <a:ext cx="1234902" cy="17394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مخطط انسيابي: محطة طرفية 15"/>
          <p:cNvSpPr/>
          <p:nvPr/>
        </p:nvSpPr>
        <p:spPr>
          <a:xfrm>
            <a:off x="1350356" y="4601496"/>
            <a:ext cx="2017083" cy="221226"/>
          </a:xfrm>
          <a:prstGeom prst="flowChartTermina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 smtClean="0">
                <a:solidFill>
                  <a:srgbClr val="FF0000"/>
                </a:solidFill>
              </a:rPr>
              <a:t>معلمة التربية الفنية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11128746" y="4192228"/>
            <a:ext cx="914400" cy="126098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انفجار 2 18"/>
          <p:cNvSpPr/>
          <p:nvPr/>
        </p:nvSpPr>
        <p:spPr>
          <a:xfrm>
            <a:off x="10350500" y="3848100"/>
            <a:ext cx="1841500" cy="914400"/>
          </a:xfrm>
          <a:prstGeom prst="irregularSeal2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00" b="1" dirty="0" smtClean="0"/>
              <a:t>القوانين الصفية</a:t>
            </a:r>
            <a:endParaRPr lang="ar-SA" sz="1000" b="1" dirty="0"/>
          </a:p>
        </p:txBody>
      </p:sp>
      <p:sp>
        <p:nvSpPr>
          <p:cNvPr id="23" name="شكل بيضاوي 22"/>
          <p:cNvSpPr/>
          <p:nvPr/>
        </p:nvSpPr>
        <p:spPr>
          <a:xfrm>
            <a:off x="2861188" y="5582366"/>
            <a:ext cx="636749" cy="51598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A</a:t>
            </a:r>
            <a:endParaRPr lang="ar-SA" sz="2800" b="1" dirty="0">
              <a:solidFill>
                <a:srgbClr val="FFFF00"/>
              </a:solidFill>
            </a:endParaRPr>
          </a:p>
        </p:txBody>
      </p:sp>
      <p:sp>
        <p:nvSpPr>
          <p:cNvPr id="24" name="شكل بيضاوي 23"/>
          <p:cNvSpPr/>
          <p:nvPr/>
        </p:nvSpPr>
        <p:spPr>
          <a:xfrm>
            <a:off x="8698625" y="5527776"/>
            <a:ext cx="636749" cy="51598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 smtClean="0">
                <a:solidFill>
                  <a:srgbClr val="FF3300"/>
                </a:solidFill>
              </a:rPr>
              <a:t>T</a:t>
            </a:r>
            <a:endParaRPr lang="ar-SA" sz="2800" b="1" dirty="0">
              <a:solidFill>
                <a:srgbClr val="FF3300"/>
              </a:solidFill>
            </a:endParaRPr>
          </a:p>
        </p:txBody>
      </p:sp>
      <p:sp>
        <p:nvSpPr>
          <p:cNvPr id="25" name="شكل بيضاوي 24"/>
          <p:cNvSpPr/>
          <p:nvPr/>
        </p:nvSpPr>
        <p:spPr>
          <a:xfrm>
            <a:off x="5717364" y="5554149"/>
            <a:ext cx="636749" cy="51598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 smtClean="0">
                <a:solidFill>
                  <a:srgbClr val="92D050"/>
                </a:solidFill>
              </a:rPr>
              <a:t>R</a:t>
            </a:r>
            <a:endParaRPr lang="ar-SA" sz="2800" b="1" dirty="0">
              <a:solidFill>
                <a:srgbClr val="92D050"/>
              </a:solidFill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765" y="1175567"/>
            <a:ext cx="5599136" cy="334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9095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" y="0"/>
            <a:ext cx="12186987" cy="6858000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9702800" y="1358900"/>
            <a:ext cx="927100" cy="16256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ستطيل 3"/>
          <p:cNvSpPr/>
          <p:nvPr/>
        </p:nvSpPr>
        <p:spPr>
          <a:xfrm>
            <a:off x="10858500" y="1968500"/>
            <a:ext cx="1079499" cy="1879600"/>
          </a:xfrm>
          <a:prstGeom prst="rect">
            <a:avLst/>
          </a:prstGeom>
          <a:solidFill>
            <a:srgbClr val="FFFF0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انفجار 2 2"/>
          <p:cNvSpPr/>
          <p:nvPr/>
        </p:nvSpPr>
        <p:spPr>
          <a:xfrm>
            <a:off x="10541000" y="1714500"/>
            <a:ext cx="1524000" cy="914400"/>
          </a:xfrm>
          <a:prstGeom prst="irregularSeal2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00" b="1" dirty="0" smtClean="0"/>
              <a:t>لوحة المتميزات</a:t>
            </a:r>
            <a:endParaRPr lang="ar-SA" sz="1000" b="1" dirty="0"/>
          </a:p>
        </p:txBody>
      </p:sp>
      <p:sp>
        <p:nvSpPr>
          <p:cNvPr id="6" name="مستطيل 5"/>
          <p:cNvSpPr/>
          <p:nvPr/>
        </p:nvSpPr>
        <p:spPr>
          <a:xfrm>
            <a:off x="9702800" y="3270455"/>
            <a:ext cx="808497" cy="1213055"/>
          </a:xfrm>
          <a:prstGeom prst="rect">
            <a:avLst/>
          </a:prstGeom>
          <a:solidFill>
            <a:srgbClr val="92D05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50" b="1" dirty="0" smtClean="0"/>
              <a:t>عصف ذهني مناقشة نشطة</a:t>
            </a:r>
          </a:p>
          <a:p>
            <a:pPr algn="ctr"/>
            <a:r>
              <a:rPr lang="ar-SA" sz="1050" b="1" dirty="0" smtClean="0"/>
              <a:t>التعلم باللعب</a:t>
            </a:r>
          </a:p>
          <a:p>
            <a:pPr algn="ctr"/>
            <a:r>
              <a:rPr lang="ar-SA" sz="1050" b="1" dirty="0" smtClean="0"/>
              <a:t>قراءة الصورة</a:t>
            </a:r>
            <a:endParaRPr lang="ar-SA" sz="1050" b="1" dirty="0"/>
          </a:p>
        </p:txBody>
      </p:sp>
      <p:sp>
        <p:nvSpPr>
          <p:cNvPr id="7" name="انفجار 2 6"/>
          <p:cNvSpPr/>
          <p:nvPr/>
        </p:nvSpPr>
        <p:spPr>
          <a:xfrm>
            <a:off x="9017000" y="2744839"/>
            <a:ext cx="1841500" cy="914400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00" b="1" dirty="0" smtClean="0"/>
              <a:t>الاستراتيجيات</a:t>
            </a:r>
            <a:endParaRPr lang="ar-SA" sz="1000" b="1" dirty="0"/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608" y="2544558"/>
            <a:ext cx="1004580" cy="1938952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310" y="1075020"/>
            <a:ext cx="572654" cy="3418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9" y="765098"/>
            <a:ext cx="590814" cy="3099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88" y="958644"/>
            <a:ext cx="632755" cy="4002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96" y="1667925"/>
            <a:ext cx="771734" cy="722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صورة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" y="3613806"/>
            <a:ext cx="1234902" cy="17394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مخطط انسيابي: محطة طرفية 15"/>
          <p:cNvSpPr/>
          <p:nvPr/>
        </p:nvSpPr>
        <p:spPr>
          <a:xfrm>
            <a:off x="1350356" y="4601496"/>
            <a:ext cx="2017083" cy="221226"/>
          </a:xfrm>
          <a:prstGeom prst="flowChartTermina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 smtClean="0">
                <a:solidFill>
                  <a:srgbClr val="FF0000"/>
                </a:solidFill>
              </a:rPr>
              <a:t>معلمة التربية الفنية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11128746" y="4192228"/>
            <a:ext cx="914400" cy="126098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انفجار 2 18"/>
          <p:cNvSpPr/>
          <p:nvPr/>
        </p:nvSpPr>
        <p:spPr>
          <a:xfrm>
            <a:off x="10350500" y="3848100"/>
            <a:ext cx="1841500" cy="914400"/>
          </a:xfrm>
          <a:prstGeom prst="irregularSeal2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00" b="1" dirty="0" smtClean="0"/>
              <a:t>القوانين الصفية</a:t>
            </a:r>
            <a:endParaRPr lang="ar-SA" sz="1000" b="1" dirty="0"/>
          </a:p>
        </p:txBody>
      </p:sp>
      <p:sp>
        <p:nvSpPr>
          <p:cNvPr id="23" name="شكل بيضاوي 22"/>
          <p:cNvSpPr/>
          <p:nvPr/>
        </p:nvSpPr>
        <p:spPr>
          <a:xfrm>
            <a:off x="2861188" y="5582366"/>
            <a:ext cx="636749" cy="51598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A</a:t>
            </a:r>
            <a:endParaRPr lang="ar-SA" sz="2800" b="1" dirty="0">
              <a:solidFill>
                <a:srgbClr val="FFFF00"/>
              </a:solidFill>
            </a:endParaRPr>
          </a:p>
        </p:txBody>
      </p:sp>
      <p:sp>
        <p:nvSpPr>
          <p:cNvPr id="24" name="شكل بيضاوي 23"/>
          <p:cNvSpPr/>
          <p:nvPr/>
        </p:nvSpPr>
        <p:spPr>
          <a:xfrm>
            <a:off x="8698625" y="5527776"/>
            <a:ext cx="636749" cy="51598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 smtClean="0">
                <a:solidFill>
                  <a:srgbClr val="FF3300"/>
                </a:solidFill>
              </a:rPr>
              <a:t>T</a:t>
            </a:r>
            <a:endParaRPr lang="ar-SA" sz="2800" b="1" dirty="0">
              <a:solidFill>
                <a:srgbClr val="FF3300"/>
              </a:solidFill>
            </a:endParaRPr>
          </a:p>
        </p:txBody>
      </p:sp>
      <p:sp>
        <p:nvSpPr>
          <p:cNvPr id="25" name="شكل بيضاوي 24"/>
          <p:cNvSpPr/>
          <p:nvPr/>
        </p:nvSpPr>
        <p:spPr>
          <a:xfrm>
            <a:off x="5717364" y="5554149"/>
            <a:ext cx="636749" cy="51598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 smtClean="0">
                <a:solidFill>
                  <a:srgbClr val="92D050"/>
                </a:solidFill>
              </a:rPr>
              <a:t>R</a:t>
            </a:r>
            <a:endParaRPr lang="ar-SA" sz="2800" b="1" dirty="0">
              <a:solidFill>
                <a:srgbClr val="92D050"/>
              </a:solidFill>
            </a:endParaRPr>
          </a:p>
        </p:txBody>
      </p:sp>
      <p:pic>
        <p:nvPicPr>
          <p:cNvPr id="22" name="صورة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593" y="2565400"/>
            <a:ext cx="1081354" cy="1915279"/>
          </a:xfrm>
          <a:prstGeom prst="rect">
            <a:avLst/>
          </a:prstGeom>
        </p:spPr>
      </p:pic>
      <p:sp>
        <p:nvSpPr>
          <p:cNvPr id="26" name="وسيلة شرح بيضاوية 25"/>
          <p:cNvSpPr/>
          <p:nvPr/>
        </p:nvSpPr>
        <p:spPr>
          <a:xfrm>
            <a:off x="5735273" y="1529246"/>
            <a:ext cx="2731674" cy="861536"/>
          </a:xfrm>
          <a:prstGeom prst="wedgeEllipseCallout">
            <a:avLst>
              <a:gd name="adj1" fmla="val 10728"/>
              <a:gd name="adj2" fmla="val 609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/>
              <a:t>ضيوفنا ارتبط بهم درسنا اليوم</a:t>
            </a:r>
            <a:endParaRPr lang="ar-SA" dirty="0"/>
          </a:p>
        </p:txBody>
      </p:sp>
      <p:pic>
        <p:nvPicPr>
          <p:cNvPr id="27" name="صورة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543" y="1529246"/>
            <a:ext cx="1455259" cy="1363356"/>
          </a:xfrm>
          <a:prstGeom prst="rect">
            <a:avLst/>
          </a:prstGeom>
        </p:spPr>
      </p:pic>
      <p:pic>
        <p:nvPicPr>
          <p:cNvPr id="28" name="صورة 2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852" r="10370" b="21111"/>
          <a:stretch/>
        </p:blipFill>
        <p:spPr>
          <a:xfrm>
            <a:off x="5745764" y="2681021"/>
            <a:ext cx="1373389" cy="1611579"/>
          </a:xfrm>
          <a:prstGeom prst="rect">
            <a:avLst/>
          </a:prstGeom>
        </p:spPr>
      </p:pic>
      <p:pic>
        <p:nvPicPr>
          <p:cNvPr id="29" name="صورة 2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881" y="3089395"/>
            <a:ext cx="1252585" cy="133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9853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" y="85034"/>
            <a:ext cx="12186987" cy="6858000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9702800" y="1358900"/>
            <a:ext cx="927100" cy="16256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ستطيل 3"/>
          <p:cNvSpPr/>
          <p:nvPr/>
        </p:nvSpPr>
        <p:spPr>
          <a:xfrm>
            <a:off x="10858500" y="1968500"/>
            <a:ext cx="1079499" cy="1879600"/>
          </a:xfrm>
          <a:prstGeom prst="rect">
            <a:avLst/>
          </a:prstGeom>
          <a:solidFill>
            <a:srgbClr val="FFFF0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انفجار 2 2"/>
          <p:cNvSpPr/>
          <p:nvPr/>
        </p:nvSpPr>
        <p:spPr>
          <a:xfrm>
            <a:off x="10541000" y="1714500"/>
            <a:ext cx="1524000" cy="914400"/>
          </a:xfrm>
          <a:prstGeom prst="irregularSeal2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00" b="1" dirty="0" smtClean="0"/>
              <a:t>لوحة المتميزات</a:t>
            </a:r>
            <a:endParaRPr lang="ar-SA" sz="1000" b="1" dirty="0"/>
          </a:p>
        </p:txBody>
      </p:sp>
      <p:sp>
        <p:nvSpPr>
          <p:cNvPr id="6" name="مستطيل 5"/>
          <p:cNvSpPr/>
          <p:nvPr/>
        </p:nvSpPr>
        <p:spPr>
          <a:xfrm>
            <a:off x="9702800" y="3270455"/>
            <a:ext cx="808497" cy="1213055"/>
          </a:xfrm>
          <a:prstGeom prst="rect">
            <a:avLst/>
          </a:prstGeom>
          <a:solidFill>
            <a:srgbClr val="92D05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50" b="1" dirty="0" smtClean="0"/>
              <a:t>عصف ذهني مناقشة نشطة</a:t>
            </a:r>
          </a:p>
          <a:p>
            <a:pPr algn="ctr"/>
            <a:r>
              <a:rPr lang="ar-SA" sz="1050" b="1" dirty="0" smtClean="0"/>
              <a:t>التعلم باللعب</a:t>
            </a:r>
          </a:p>
          <a:p>
            <a:pPr algn="ctr"/>
            <a:r>
              <a:rPr lang="ar-SA" sz="1050" b="1" dirty="0" smtClean="0"/>
              <a:t>قراءة الصورة</a:t>
            </a:r>
            <a:endParaRPr lang="ar-SA" sz="1050" b="1" dirty="0"/>
          </a:p>
        </p:txBody>
      </p:sp>
      <p:sp>
        <p:nvSpPr>
          <p:cNvPr id="7" name="انفجار 2 6"/>
          <p:cNvSpPr/>
          <p:nvPr/>
        </p:nvSpPr>
        <p:spPr>
          <a:xfrm>
            <a:off x="9017000" y="2744839"/>
            <a:ext cx="1841500" cy="914400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00" b="1" dirty="0" smtClean="0"/>
              <a:t>الاستراتيجيات</a:t>
            </a:r>
            <a:endParaRPr lang="ar-SA" sz="1000" b="1" dirty="0"/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608" y="2544558"/>
            <a:ext cx="1004580" cy="1938952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310" y="1075020"/>
            <a:ext cx="572654" cy="3418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9" y="765098"/>
            <a:ext cx="590814" cy="3099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88" y="958644"/>
            <a:ext cx="632755" cy="4002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96" y="1667925"/>
            <a:ext cx="771734" cy="722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صورة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" y="3613806"/>
            <a:ext cx="1234902" cy="17394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مخطط انسيابي: محطة طرفية 15"/>
          <p:cNvSpPr/>
          <p:nvPr/>
        </p:nvSpPr>
        <p:spPr>
          <a:xfrm>
            <a:off x="1350356" y="4601496"/>
            <a:ext cx="2017083" cy="221226"/>
          </a:xfrm>
          <a:prstGeom prst="flowChartTermina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 smtClean="0">
                <a:solidFill>
                  <a:srgbClr val="FF0000"/>
                </a:solidFill>
              </a:rPr>
              <a:t>معلمة التربية الفنية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11128746" y="4192228"/>
            <a:ext cx="914400" cy="126098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انفجار 2 18"/>
          <p:cNvSpPr/>
          <p:nvPr/>
        </p:nvSpPr>
        <p:spPr>
          <a:xfrm>
            <a:off x="10350500" y="3848100"/>
            <a:ext cx="1841500" cy="914400"/>
          </a:xfrm>
          <a:prstGeom prst="irregularSeal2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00" b="1" dirty="0" smtClean="0"/>
              <a:t>القوانين الصفية</a:t>
            </a:r>
            <a:endParaRPr lang="ar-SA" sz="1000" b="1" dirty="0"/>
          </a:p>
        </p:txBody>
      </p:sp>
      <p:sp>
        <p:nvSpPr>
          <p:cNvPr id="23" name="شكل بيضاوي 22"/>
          <p:cNvSpPr/>
          <p:nvPr/>
        </p:nvSpPr>
        <p:spPr>
          <a:xfrm>
            <a:off x="2861188" y="5582366"/>
            <a:ext cx="636749" cy="51598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A</a:t>
            </a:r>
            <a:endParaRPr lang="ar-SA" sz="2800" b="1" dirty="0">
              <a:solidFill>
                <a:srgbClr val="FFFF00"/>
              </a:solidFill>
            </a:endParaRPr>
          </a:p>
        </p:txBody>
      </p:sp>
      <p:sp>
        <p:nvSpPr>
          <p:cNvPr id="24" name="شكل بيضاوي 23"/>
          <p:cNvSpPr/>
          <p:nvPr/>
        </p:nvSpPr>
        <p:spPr>
          <a:xfrm>
            <a:off x="8698625" y="5527776"/>
            <a:ext cx="636749" cy="51598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 smtClean="0">
                <a:solidFill>
                  <a:srgbClr val="FF3300"/>
                </a:solidFill>
              </a:rPr>
              <a:t>T</a:t>
            </a:r>
            <a:endParaRPr lang="ar-SA" sz="2800" b="1" dirty="0">
              <a:solidFill>
                <a:srgbClr val="FF3300"/>
              </a:solidFill>
            </a:endParaRPr>
          </a:p>
        </p:txBody>
      </p:sp>
      <p:sp>
        <p:nvSpPr>
          <p:cNvPr id="25" name="شكل بيضاوي 24"/>
          <p:cNvSpPr/>
          <p:nvPr/>
        </p:nvSpPr>
        <p:spPr>
          <a:xfrm>
            <a:off x="5717364" y="5554149"/>
            <a:ext cx="636749" cy="51598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 smtClean="0">
                <a:solidFill>
                  <a:srgbClr val="92D050"/>
                </a:solidFill>
              </a:rPr>
              <a:t>R</a:t>
            </a:r>
            <a:endParaRPr lang="ar-SA" sz="2800" b="1" dirty="0">
              <a:solidFill>
                <a:srgbClr val="92D050"/>
              </a:solidFill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084" y="1649711"/>
            <a:ext cx="2307082" cy="2517178"/>
          </a:xfrm>
          <a:prstGeom prst="rect">
            <a:avLst/>
          </a:prstGeom>
        </p:spPr>
      </p:pic>
      <p:sp>
        <p:nvSpPr>
          <p:cNvPr id="13" name="وسيلة شرح على شكل سحابة 12"/>
          <p:cNvSpPr/>
          <p:nvPr/>
        </p:nvSpPr>
        <p:spPr>
          <a:xfrm>
            <a:off x="3089789" y="1607104"/>
            <a:ext cx="3001296" cy="1519553"/>
          </a:xfrm>
          <a:prstGeom prst="cloudCallout">
            <a:avLst>
              <a:gd name="adj1" fmla="val 66263"/>
              <a:gd name="adj2" fmla="val 34394"/>
            </a:avLst>
          </a:prstGeom>
          <a:solidFill>
            <a:schemeClr val="accent2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 smtClean="0"/>
              <a:t>بطاقة خروج</a:t>
            </a:r>
          </a:p>
        </p:txBody>
      </p:sp>
      <p:sp>
        <p:nvSpPr>
          <p:cNvPr id="17" name="مستطيل 16"/>
          <p:cNvSpPr/>
          <p:nvPr/>
        </p:nvSpPr>
        <p:spPr>
          <a:xfrm>
            <a:off x="4295393" y="3351676"/>
            <a:ext cx="2221383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err="1" smtClean="0"/>
              <a:t>ماهو</a:t>
            </a:r>
            <a:r>
              <a:rPr lang="ar-SA" sz="2400" b="1" dirty="0" smtClean="0"/>
              <a:t> التعتيق؟</a:t>
            </a:r>
            <a:endParaRPr lang="ar-SA" sz="2400" b="1" dirty="0"/>
          </a:p>
        </p:txBody>
      </p:sp>
    </p:spTree>
    <p:extLst>
      <p:ext uri="{BB962C8B-B14F-4D97-AF65-F5344CB8AC3E}">
        <p14:creationId xmlns:p14="http://schemas.microsoft.com/office/powerpoint/2010/main" val="30264934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" y="0"/>
            <a:ext cx="12186987" cy="6858000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9702800" y="1358900"/>
            <a:ext cx="927100" cy="16256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ستطيل 3"/>
          <p:cNvSpPr/>
          <p:nvPr/>
        </p:nvSpPr>
        <p:spPr>
          <a:xfrm>
            <a:off x="10858500" y="1968500"/>
            <a:ext cx="1079499" cy="1879600"/>
          </a:xfrm>
          <a:prstGeom prst="rect">
            <a:avLst/>
          </a:prstGeom>
          <a:solidFill>
            <a:srgbClr val="FFFF0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انفجار 2 2"/>
          <p:cNvSpPr/>
          <p:nvPr/>
        </p:nvSpPr>
        <p:spPr>
          <a:xfrm>
            <a:off x="10541000" y="1714500"/>
            <a:ext cx="1524000" cy="914400"/>
          </a:xfrm>
          <a:prstGeom prst="irregularSeal2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00" b="1" dirty="0" smtClean="0"/>
              <a:t>لوحة المتميزات</a:t>
            </a:r>
            <a:endParaRPr lang="ar-SA" sz="1000" b="1" dirty="0"/>
          </a:p>
        </p:txBody>
      </p:sp>
      <p:sp>
        <p:nvSpPr>
          <p:cNvPr id="6" name="مستطيل 5"/>
          <p:cNvSpPr/>
          <p:nvPr/>
        </p:nvSpPr>
        <p:spPr>
          <a:xfrm>
            <a:off x="9702800" y="3270455"/>
            <a:ext cx="808497" cy="1213055"/>
          </a:xfrm>
          <a:prstGeom prst="rect">
            <a:avLst/>
          </a:prstGeom>
          <a:solidFill>
            <a:srgbClr val="92D05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50" b="1" dirty="0" smtClean="0"/>
              <a:t>عصف ذهني مناقشة نشطة</a:t>
            </a:r>
          </a:p>
          <a:p>
            <a:pPr algn="ctr"/>
            <a:r>
              <a:rPr lang="ar-SA" sz="1050" b="1" dirty="0" smtClean="0"/>
              <a:t>التعلم باللعب</a:t>
            </a:r>
          </a:p>
          <a:p>
            <a:pPr algn="ctr"/>
            <a:r>
              <a:rPr lang="ar-SA" sz="1050" b="1" dirty="0" smtClean="0"/>
              <a:t>قراءة الصورة</a:t>
            </a:r>
            <a:endParaRPr lang="ar-SA" sz="1050" b="1" dirty="0"/>
          </a:p>
        </p:txBody>
      </p:sp>
      <p:sp>
        <p:nvSpPr>
          <p:cNvPr id="7" name="انفجار 2 6"/>
          <p:cNvSpPr/>
          <p:nvPr/>
        </p:nvSpPr>
        <p:spPr>
          <a:xfrm>
            <a:off x="9017000" y="2744839"/>
            <a:ext cx="1841500" cy="914400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00" b="1" dirty="0" smtClean="0"/>
              <a:t>الاستراتيجيات</a:t>
            </a:r>
            <a:endParaRPr lang="ar-SA" sz="1000" b="1" dirty="0"/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608" y="2544558"/>
            <a:ext cx="1004580" cy="1938952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310" y="1075020"/>
            <a:ext cx="572654" cy="3418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9" y="765098"/>
            <a:ext cx="590814" cy="3099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88" y="958644"/>
            <a:ext cx="632755" cy="4002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96" y="1667925"/>
            <a:ext cx="771734" cy="722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صورة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" y="3613806"/>
            <a:ext cx="1234902" cy="17394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مخطط انسيابي: محطة طرفية 15"/>
          <p:cNvSpPr/>
          <p:nvPr/>
        </p:nvSpPr>
        <p:spPr>
          <a:xfrm>
            <a:off x="1350356" y="4601496"/>
            <a:ext cx="2017083" cy="221226"/>
          </a:xfrm>
          <a:prstGeom prst="flowChartTermina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 smtClean="0">
                <a:solidFill>
                  <a:srgbClr val="FF0000"/>
                </a:solidFill>
              </a:rPr>
              <a:t>معلمة التربية الفنية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11128746" y="4192228"/>
            <a:ext cx="914400" cy="126098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انفجار 2 18"/>
          <p:cNvSpPr/>
          <p:nvPr/>
        </p:nvSpPr>
        <p:spPr>
          <a:xfrm>
            <a:off x="10350500" y="3848100"/>
            <a:ext cx="1841500" cy="914400"/>
          </a:xfrm>
          <a:prstGeom prst="irregularSeal2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00" b="1" dirty="0" smtClean="0"/>
              <a:t>القوانين الصفية</a:t>
            </a:r>
            <a:endParaRPr lang="ar-SA" sz="1000" b="1" dirty="0"/>
          </a:p>
        </p:txBody>
      </p:sp>
      <p:sp>
        <p:nvSpPr>
          <p:cNvPr id="23" name="شكل بيضاوي 22"/>
          <p:cNvSpPr/>
          <p:nvPr/>
        </p:nvSpPr>
        <p:spPr>
          <a:xfrm>
            <a:off x="2861188" y="5582366"/>
            <a:ext cx="636749" cy="51598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A</a:t>
            </a:r>
            <a:endParaRPr lang="ar-SA" sz="2800" b="1" dirty="0">
              <a:solidFill>
                <a:srgbClr val="FFFF00"/>
              </a:solidFill>
            </a:endParaRPr>
          </a:p>
        </p:txBody>
      </p:sp>
      <p:sp>
        <p:nvSpPr>
          <p:cNvPr id="24" name="شكل بيضاوي 23"/>
          <p:cNvSpPr/>
          <p:nvPr/>
        </p:nvSpPr>
        <p:spPr>
          <a:xfrm>
            <a:off x="8698625" y="5527776"/>
            <a:ext cx="636749" cy="51598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 smtClean="0">
                <a:solidFill>
                  <a:srgbClr val="FF3300"/>
                </a:solidFill>
              </a:rPr>
              <a:t>T</a:t>
            </a:r>
            <a:endParaRPr lang="ar-SA" sz="2800" b="1" dirty="0">
              <a:solidFill>
                <a:srgbClr val="FF3300"/>
              </a:solidFill>
            </a:endParaRPr>
          </a:p>
        </p:txBody>
      </p:sp>
      <p:sp>
        <p:nvSpPr>
          <p:cNvPr id="25" name="شكل بيضاوي 24"/>
          <p:cNvSpPr/>
          <p:nvPr/>
        </p:nvSpPr>
        <p:spPr>
          <a:xfrm>
            <a:off x="5717364" y="5554149"/>
            <a:ext cx="636749" cy="51598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 smtClean="0">
                <a:solidFill>
                  <a:srgbClr val="92D050"/>
                </a:solidFill>
              </a:rPr>
              <a:t>R</a:t>
            </a:r>
            <a:endParaRPr lang="ar-SA" sz="2800" b="1" dirty="0">
              <a:solidFill>
                <a:srgbClr val="92D050"/>
              </a:solidFill>
            </a:endParaRPr>
          </a:p>
        </p:txBody>
      </p:sp>
      <p:sp>
        <p:nvSpPr>
          <p:cNvPr id="26" name="مستطيل 25"/>
          <p:cNvSpPr/>
          <p:nvPr/>
        </p:nvSpPr>
        <p:spPr>
          <a:xfrm>
            <a:off x="3628764" y="2113467"/>
            <a:ext cx="2653229" cy="1262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 smtClean="0">
                <a:solidFill>
                  <a:schemeClr val="accent2">
                    <a:lumMod val="50000"/>
                  </a:schemeClr>
                </a:solidFill>
              </a:rPr>
              <a:t>نُشاهد معاً خطوات التطبيق العملي</a:t>
            </a:r>
            <a:endParaRPr lang="ar-SA" b="1" dirty="0">
              <a:solidFill>
                <a:srgbClr val="0070C0"/>
              </a:solidFill>
            </a:endParaRPr>
          </a:p>
        </p:txBody>
      </p:sp>
      <p:pic>
        <p:nvPicPr>
          <p:cNvPr id="13" name="صورة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993" y="1416823"/>
            <a:ext cx="2186783" cy="293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2148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" y="0"/>
            <a:ext cx="12186987" cy="6858000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9702800" y="1358900"/>
            <a:ext cx="927100" cy="16256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ستطيل 3"/>
          <p:cNvSpPr/>
          <p:nvPr/>
        </p:nvSpPr>
        <p:spPr>
          <a:xfrm>
            <a:off x="10858500" y="1968500"/>
            <a:ext cx="1079499" cy="1879600"/>
          </a:xfrm>
          <a:prstGeom prst="rect">
            <a:avLst/>
          </a:prstGeom>
          <a:solidFill>
            <a:srgbClr val="FFFF0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انفجار 2 2"/>
          <p:cNvSpPr/>
          <p:nvPr/>
        </p:nvSpPr>
        <p:spPr>
          <a:xfrm>
            <a:off x="10541000" y="1714500"/>
            <a:ext cx="1524000" cy="914400"/>
          </a:xfrm>
          <a:prstGeom prst="irregularSeal2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00" b="1" dirty="0" smtClean="0"/>
              <a:t>لوحة المتميزات</a:t>
            </a:r>
            <a:endParaRPr lang="ar-SA" sz="1000" b="1" dirty="0"/>
          </a:p>
        </p:txBody>
      </p:sp>
      <p:sp>
        <p:nvSpPr>
          <p:cNvPr id="6" name="مستطيل 5"/>
          <p:cNvSpPr/>
          <p:nvPr/>
        </p:nvSpPr>
        <p:spPr>
          <a:xfrm>
            <a:off x="9702800" y="3270455"/>
            <a:ext cx="808497" cy="1213055"/>
          </a:xfrm>
          <a:prstGeom prst="rect">
            <a:avLst/>
          </a:prstGeom>
          <a:solidFill>
            <a:srgbClr val="92D05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50" b="1" dirty="0" smtClean="0"/>
              <a:t>عصف ذهني مناقشة نشطة</a:t>
            </a:r>
          </a:p>
          <a:p>
            <a:pPr algn="ctr"/>
            <a:r>
              <a:rPr lang="ar-SA" sz="1050" b="1" dirty="0" smtClean="0"/>
              <a:t>التعلم باللعب</a:t>
            </a:r>
          </a:p>
          <a:p>
            <a:pPr algn="ctr"/>
            <a:r>
              <a:rPr lang="ar-SA" sz="1050" b="1" dirty="0" smtClean="0"/>
              <a:t>قراءة الصورة</a:t>
            </a:r>
            <a:endParaRPr lang="ar-SA" sz="1050" b="1" dirty="0"/>
          </a:p>
        </p:txBody>
      </p:sp>
      <p:sp>
        <p:nvSpPr>
          <p:cNvPr id="7" name="انفجار 2 6"/>
          <p:cNvSpPr/>
          <p:nvPr/>
        </p:nvSpPr>
        <p:spPr>
          <a:xfrm>
            <a:off x="9017000" y="2744839"/>
            <a:ext cx="1841500" cy="914400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00" b="1" dirty="0" smtClean="0"/>
              <a:t>الاستراتيجيات</a:t>
            </a:r>
            <a:endParaRPr lang="ar-SA" sz="1000" b="1" dirty="0"/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608" y="2544558"/>
            <a:ext cx="1004580" cy="1938952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310" y="1075020"/>
            <a:ext cx="572654" cy="3418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9" y="765098"/>
            <a:ext cx="590814" cy="3099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88" y="958644"/>
            <a:ext cx="632755" cy="4002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96" y="1667925"/>
            <a:ext cx="771734" cy="722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صورة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" y="3613806"/>
            <a:ext cx="1234902" cy="17394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مخطط انسيابي: محطة طرفية 15"/>
          <p:cNvSpPr/>
          <p:nvPr/>
        </p:nvSpPr>
        <p:spPr>
          <a:xfrm>
            <a:off x="1350356" y="4601496"/>
            <a:ext cx="2017083" cy="221226"/>
          </a:xfrm>
          <a:prstGeom prst="flowChartTermina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 smtClean="0">
                <a:solidFill>
                  <a:srgbClr val="FF0000"/>
                </a:solidFill>
              </a:rPr>
              <a:t>معلمة التربية الفنية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11128746" y="4192228"/>
            <a:ext cx="914400" cy="126098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انفجار 2 18"/>
          <p:cNvSpPr/>
          <p:nvPr/>
        </p:nvSpPr>
        <p:spPr>
          <a:xfrm>
            <a:off x="10350500" y="3848100"/>
            <a:ext cx="1841500" cy="914400"/>
          </a:xfrm>
          <a:prstGeom prst="irregularSeal2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00" b="1" dirty="0" smtClean="0"/>
              <a:t>القوانين الصفية</a:t>
            </a:r>
            <a:endParaRPr lang="ar-SA" sz="1000" b="1" dirty="0"/>
          </a:p>
        </p:txBody>
      </p:sp>
      <p:sp>
        <p:nvSpPr>
          <p:cNvPr id="23" name="شكل بيضاوي 22"/>
          <p:cNvSpPr/>
          <p:nvPr/>
        </p:nvSpPr>
        <p:spPr>
          <a:xfrm>
            <a:off x="2861188" y="5582366"/>
            <a:ext cx="636749" cy="51598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A</a:t>
            </a:r>
            <a:endParaRPr lang="ar-SA" sz="2800" b="1" dirty="0">
              <a:solidFill>
                <a:srgbClr val="FFFF00"/>
              </a:solidFill>
            </a:endParaRPr>
          </a:p>
        </p:txBody>
      </p:sp>
      <p:sp>
        <p:nvSpPr>
          <p:cNvPr id="24" name="شكل بيضاوي 23"/>
          <p:cNvSpPr/>
          <p:nvPr/>
        </p:nvSpPr>
        <p:spPr>
          <a:xfrm>
            <a:off x="8698625" y="5527776"/>
            <a:ext cx="636749" cy="51598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 smtClean="0">
                <a:solidFill>
                  <a:srgbClr val="FF3300"/>
                </a:solidFill>
              </a:rPr>
              <a:t>T</a:t>
            </a:r>
            <a:endParaRPr lang="ar-SA" sz="2800" b="1" dirty="0">
              <a:solidFill>
                <a:srgbClr val="FF3300"/>
              </a:solidFill>
            </a:endParaRPr>
          </a:p>
        </p:txBody>
      </p:sp>
      <p:sp>
        <p:nvSpPr>
          <p:cNvPr id="25" name="شكل بيضاوي 24"/>
          <p:cNvSpPr/>
          <p:nvPr/>
        </p:nvSpPr>
        <p:spPr>
          <a:xfrm>
            <a:off x="5717364" y="5554149"/>
            <a:ext cx="636749" cy="51598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 smtClean="0">
                <a:solidFill>
                  <a:srgbClr val="92D050"/>
                </a:solidFill>
              </a:rPr>
              <a:t>R</a:t>
            </a:r>
            <a:endParaRPr lang="ar-SA" sz="2800" b="1" dirty="0">
              <a:solidFill>
                <a:srgbClr val="92D050"/>
              </a:solidFill>
            </a:endParaRPr>
          </a:p>
        </p:txBody>
      </p:sp>
      <p:pic>
        <p:nvPicPr>
          <p:cNvPr id="5" name="تعتيق الألوان الصف الثالث الابتدائي - YouTub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998764" y="1143000"/>
            <a:ext cx="5630986" cy="334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28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987" cy="6858000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9702800" y="1358900"/>
            <a:ext cx="927100" cy="16256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ستطيل 3"/>
          <p:cNvSpPr/>
          <p:nvPr/>
        </p:nvSpPr>
        <p:spPr>
          <a:xfrm>
            <a:off x="10858500" y="1968500"/>
            <a:ext cx="1079499" cy="1879600"/>
          </a:xfrm>
          <a:prstGeom prst="rect">
            <a:avLst/>
          </a:prstGeom>
          <a:solidFill>
            <a:srgbClr val="FFFF0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انفجار 2 2"/>
          <p:cNvSpPr/>
          <p:nvPr/>
        </p:nvSpPr>
        <p:spPr>
          <a:xfrm>
            <a:off x="10541000" y="1714500"/>
            <a:ext cx="1524000" cy="914400"/>
          </a:xfrm>
          <a:prstGeom prst="irregularSeal2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00" b="1" dirty="0" smtClean="0"/>
              <a:t>لوحة المتميزات</a:t>
            </a:r>
            <a:endParaRPr lang="ar-SA" sz="1000" b="1" dirty="0"/>
          </a:p>
        </p:txBody>
      </p:sp>
      <p:sp>
        <p:nvSpPr>
          <p:cNvPr id="6" name="مستطيل 5"/>
          <p:cNvSpPr/>
          <p:nvPr/>
        </p:nvSpPr>
        <p:spPr>
          <a:xfrm>
            <a:off x="9702800" y="3270455"/>
            <a:ext cx="808497" cy="1213055"/>
          </a:xfrm>
          <a:prstGeom prst="rect">
            <a:avLst/>
          </a:prstGeom>
          <a:solidFill>
            <a:srgbClr val="92D05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50" b="1" dirty="0" smtClean="0"/>
              <a:t>عصف ذهني مناقشة نشطة</a:t>
            </a:r>
          </a:p>
          <a:p>
            <a:pPr algn="ctr"/>
            <a:r>
              <a:rPr lang="ar-SA" sz="1050" b="1" dirty="0" smtClean="0"/>
              <a:t>التعلم باللعب</a:t>
            </a:r>
          </a:p>
          <a:p>
            <a:pPr algn="ctr"/>
            <a:r>
              <a:rPr lang="ar-SA" sz="1050" b="1" dirty="0" smtClean="0"/>
              <a:t>قراءة الصورة</a:t>
            </a:r>
            <a:endParaRPr lang="ar-SA" sz="1050" b="1" dirty="0"/>
          </a:p>
        </p:txBody>
      </p:sp>
      <p:sp>
        <p:nvSpPr>
          <p:cNvPr id="7" name="انفجار 2 6"/>
          <p:cNvSpPr/>
          <p:nvPr/>
        </p:nvSpPr>
        <p:spPr>
          <a:xfrm>
            <a:off x="9017000" y="2628900"/>
            <a:ext cx="1841500" cy="914400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00" b="1" dirty="0" smtClean="0"/>
              <a:t>الاستراتيجيات</a:t>
            </a:r>
            <a:endParaRPr lang="ar-SA" sz="1000" b="1" dirty="0"/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608" y="2544558"/>
            <a:ext cx="1004580" cy="1938952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310" y="1075020"/>
            <a:ext cx="572654" cy="3418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9" y="765098"/>
            <a:ext cx="590814" cy="3099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88" y="958644"/>
            <a:ext cx="632755" cy="4002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96" y="1667925"/>
            <a:ext cx="771734" cy="722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صورة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" y="3613806"/>
            <a:ext cx="1234902" cy="17394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مخطط انسيابي: محطة طرفية 15"/>
          <p:cNvSpPr/>
          <p:nvPr/>
        </p:nvSpPr>
        <p:spPr>
          <a:xfrm>
            <a:off x="1350356" y="4601496"/>
            <a:ext cx="2017083" cy="221226"/>
          </a:xfrm>
          <a:prstGeom prst="flowChartTermina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 smtClean="0">
                <a:solidFill>
                  <a:srgbClr val="FF0000"/>
                </a:solidFill>
              </a:rPr>
              <a:t>معلمة التربية الفنية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11128746" y="4192228"/>
            <a:ext cx="914400" cy="126098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انفجار 2 18"/>
          <p:cNvSpPr/>
          <p:nvPr/>
        </p:nvSpPr>
        <p:spPr>
          <a:xfrm>
            <a:off x="10350500" y="3848100"/>
            <a:ext cx="1841500" cy="914400"/>
          </a:xfrm>
          <a:prstGeom prst="irregularSeal2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00" b="1" dirty="0" smtClean="0"/>
              <a:t>القوانين الصفية</a:t>
            </a:r>
            <a:endParaRPr lang="ar-SA" sz="1000" b="1" dirty="0"/>
          </a:p>
        </p:txBody>
      </p:sp>
      <p:sp>
        <p:nvSpPr>
          <p:cNvPr id="23" name="شكل بيضاوي 22"/>
          <p:cNvSpPr/>
          <p:nvPr/>
        </p:nvSpPr>
        <p:spPr>
          <a:xfrm>
            <a:off x="2861188" y="5582366"/>
            <a:ext cx="636749" cy="51598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A</a:t>
            </a:r>
            <a:endParaRPr lang="ar-SA" sz="2800" b="1" dirty="0">
              <a:solidFill>
                <a:srgbClr val="FFFF00"/>
              </a:solidFill>
            </a:endParaRPr>
          </a:p>
        </p:txBody>
      </p:sp>
      <p:sp>
        <p:nvSpPr>
          <p:cNvPr id="24" name="شكل بيضاوي 23"/>
          <p:cNvSpPr/>
          <p:nvPr/>
        </p:nvSpPr>
        <p:spPr>
          <a:xfrm>
            <a:off x="8698625" y="5527776"/>
            <a:ext cx="636749" cy="51598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 smtClean="0">
                <a:solidFill>
                  <a:srgbClr val="FF3300"/>
                </a:solidFill>
              </a:rPr>
              <a:t>T</a:t>
            </a:r>
            <a:endParaRPr lang="ar-SA" sz="2800" b="1" dirty="0">
              <a:solidFill>
                <a:srgbClr val="FF3300"/>
              </a:solidFill>
            </a:endParaRPr>
          </a:p>
        </p:txBody>
      </p:sp>
      <p:sp>
        <p:nvSpPr>
          <p:cNvPr id="25" name="شكل بيضاوي 24"/>
          <p:cNvSpPr/>
          <p:nvPr/>
        </p:nvSpPr>
        <p:spPr>
          <a:xfrm>
            <a:off x="5717364" y="5554149"/>
            <a:ext cx="636749" cy="51598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 smtClean="0">
                <a:solidFill>
                  <a:srgbClr val="92D050"/>
                </a:solidFill>
              </a:rPr>
              <a:t>R</a:t>
            </a:r>
            <a:endParaRPr lang="ar-SA" sz="2800" b="1" dirty="0">
              <a:solidFill>
                <a:srgbClr val="92D050"/>
              </a:solidFill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860" y="1469245"/>
            <a:ext cx="4674310" cy="272298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1" name="مستطيل 30"/>
          <p:cNvSpPr/>
          <p:nvPr/>
        </p:nvSpPr>
        <p:spPr>
          <a:xfrm rot="19745402">
            <a:off x="6041208" y="2860849"/>
            <a:ext cx="1445742" cy="9697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 smtClean="0">
                <a:solidFill>
                  <a:srgbClr val="FF0000"/>
                </a:solidFill>
              </a:rPr>
              <a:t>الواجب المنزلي</a:t>
            </a:r>
          </a:p>
          <a:p>
            <a:pPr algn="ctr"/>
            <a:r>
              <a:rPr lang="ar-SA" b="1" dirty="0" smtClean="0">
                <a:solidFill>
                  <a:schemeClr val="accent6">
                    <a:lumMod val="50000"/>
                  </a:schemeClr>
                </a:solidFill>
              </a:rPr>
              <a:t>فنانتي الجميلة</a:t>
            </a:r>
            <a:endParaRPr lang="ar-SA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2" name="مستطيل 31"/>
          <p:cNvSpPr/>
          <p:nvPr/>
        </p:nvSpPr>
        <p:spPr>
          <a:xfrm>
            <a:off x="4655164" y="1795920"/>
            <a:ext cx="2158591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chemeClr val="tx1"/>
                </a:solidFill>
              </a:rPr>
              <a:t>نشاط </a:t>
            </a:r>
            <a:r>
              <a:rPr lang="ar-SA" sz="2400" b="1" dirty="0" smtClean="0">
                <a:solidFill>
                  <a:srgbClr val="C00000"/>
                </a:solidFill>
              </a:rPr>
              <a:t>3</a:t>
            </a:r>
            <a:r>
              <a:rPr lang="ar-SA" sz="2400" b="1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ar-SA" sz="2400" b="1" dirty="0" smtClean="0">
                <a:solidFill>
                  <a:schemeClr val="tx1"/>
                </a:solidFill>
              </a:rPr>
              <a:t>  صفحة </a:t>
            </a:r>
            <a:r>
              <a:rPr lang="ar-SA" sz="2400" b="1" dirty="0" smtClean="0">
                <a:solidFill>
                  <a:srgbClr val="7030A0"/>
                </a:solidFill>
              </a:rPr>
              <a:t>34</a:t>
            </a:r>
            <a:endParaRPr lang="ar-SA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91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" y="0"/>
            <a:ext cx="12186987" cy="6858000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9702800" y="1358900"/>
            <a:ext cx="927100" cy="16256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ستطيل 3"/>
          <p:cNvSpPr/>
          <p:nvPr/>
        </p:nvSpPr>
        <p:spPr>
          <a:xfrm>
            <a:off x="10858500" y="1968500"/>
            <a:ext cx="1079499" cy="1879600"/>
          </a:xfrm>
          <a:prstGeom prst="rect">
            <a:avLst/>
          </a:prstGeom>
          <a:solidFill>
            <a:srgbClr val="FFFF0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انفجار 2 2"/>
          <p:cNvSpPr/>
          <p:nvPr/>
        </p:nvSpPr>
        <p:spPr>
          <a:xfrm>
            <a:off x="10541000" y="1714500"/>
            <a:ext cx="1524000" cy="914400"/>
          </a:xfrm>
          <a:prstGeom prst="irregularSeal2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00" b="1" dirty="0" smtClean="0"/>
              <a:t>لوحة المتميزات</a:t>
            </a:r>
            <a:endParaRPr lang="ar-SA" sz="1000" b="1" dirty="0"/>
          </a:p>
        </p:txBody>
      </p:sp>
      <p:sp>
        <p:nvSpPr>
          <p:cNvPr id="6" name="مستطيل 5"/>
          <p:cNvSpPr/>
          <p:nvPr/>
        </p:nvSpPr>
        <p:spPr>
          <a:xfrm>
            <a:off x="9702800" y="3270455"/>
            <a:ext cx="808497" cy="1213055"/>
          </a:xfrm>
          <a:prstGeom prst="rect">
            <a:avLst/>
          </a:prstGeom>
          <a:solidFill>
            <a:srgbClr val="92D05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50" b="1" dirty="0" smtClean="0"/>
              <a:t>عصف ذهني مناقشة نشطة</a:t>
            </a:r>
          </a:p>
          <a:p>
            <a:pPr algn="ctr"/>
            <a:r>
              <a:rPr lang="ar-SA" sz="1050" b="1" dirty="0" smtClean="0"/>
              <a:t>التعلم باللعب</a:t>
            </a:r>
          </a:p>
          <a:p>
            <a:pPr algn="ctr"/>
            <a:r>
              <a:rPr lang="ar-SA" sz="1050" b="1" dirty="0" smtClean="0"/>
              <a:t>قراءة الصورة</a:t>
            </a:r>
            <a:endParaRPr lang="ar-SA" sz="1050" b="1" dirty="0"/>
          </a:p>
        </p:txBody>
      </p:sp>
      <p:sp>
        <p:nvSpPr>
          <p:cNvPr id="7" name="انفجار 2 6"/>
          <p:cNvSpPr/>
          <p:nvPr/>
        </p:nvSpPr>
        <p:spPr>
          <a:xfrm>
            <a:off x="9017000" y="2744839"/>
            <a:ext cx="1841500" cy="914400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00" b="1" dirty="0" smtClean="0"/>
              <a:t>الاستراتيجيات</a:t>
            </a:r>
            <a:endParaRPr lang="ar-SA" sz="1000" b="1" dirty="0"/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608" y="2544558"/>
            <a:ext cx="1004580" cy="1938952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310" y="1075020"/>
            <a:ext cx="572654" cy="3418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9" y="765098"/>
            <a:ext cx="590814" cy="3099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88" y="958644"/>
            <a:ext cx="632755" cy="4002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96" y="1667925"/>
            <a:ext cx="771734" cy="722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صورة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" y="3613806"/>
            <a:ext cx="1234902" cy="17394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مخطط انسيابي: محطة طرفية 15"/>
          <p:cNvSpPr/>
          <p:nvPr/>
        </p:nvSpPr>
        <p:spPr>
          <a:xfrm>
            <a:off x="1350356" y="4601496"/>
            <a:ext cx="2017083" cy="221226"/>
          </a:xfrm>
          <a:prstGeom prst="flowChartTermina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 smtClean="0">
                <a:solidFill>
                  <a:srgbClr val="FF0000"/>
                </a:solidFill>
              </a:rPr>
              <a:t>معلمة التربية الفنية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11128746" y="4192228"/>
            <a:ext cx="914400" cy="126098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انفجار 2 18"/>
          <p:cNvSpPr/>
          <p:nvPr/>
        </p:nvSpPr>
        <p:spPr>
          <a:xfrm>
            <a:off x="10350500" y="3848100"/>
            <a:ext cx="1841500" cy="914400"/>
          </a:xfrm>
          <a:prstGeom prst="irregularSeal2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00" b="1" dirty="0" smtClean="0"/>
              <a:t>القوانين الصفية</a:t>
            </a:r>
            <a:endParaRPr lang="ar-SA" sz="1000" b="1" dirty="0"/>
          </a:p>
        </p:txBody>
      </p:sp>
      <p:sp>
        <p:nvSpPr>
          <p:cNvPr id="23" name="شكل بيضاوي 22"/>
          <p:cNvSpPr/>
          <p:nvPr/>
        </p:nvSpPr>
        <p:spPr>
          <a:xfrm>
            <a:off x="2861188" y="5582366"/>
            <a:ext cx="636749" cy="51598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A</a:t>
            </a:r>
            <a:endParaRPr lang="ar-SA" sz="2800" b="1" dirty="0">
              <a:solidFill>
                <a:srgbClr val="FFFF00"/>
              </a:solidFill>
            </a:endParaRPr>
          </a:p>
        </p:txBody>
      </p:sp>
      <p:sp>
        <p:nvSpPr>
          <p:cNvPr id="24" name="شكل بيضاوي 23"/>
          <p:cNvSpPr/>
          <p:nvPr/>
        </p:nvSpPr>
        <p:spPr>
          <a:xfrm>
            <a:off x="8698625" y="5527776"/>
            <a:ext cx="636749" cy="51598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 smtClean="0">
                <a:solidFill>
                  <a:srgbClr val="FF3300"/>
                </a:solidFill>
              </a:rPr>
              <a:t>T</a:t>
            </a:r>
            <a:endParaRPr lang="ar-SA" sz="2800" b="1" dirty="0">
              <a:solidFill>
                <a:srgbClr val="FF3300"/>
              </a:solidFill>
            </a:endParaRPr>
          </a:p>
        </p:txBody>
      </p:sp>
      <p:sp>
        <p:nvSpPr>
          <p:cNvPr id="25" name="شكل بيضاوي 24"/>
          <p:cNvSpPr/>
          <p:nvPr/>
        </p:nvSpPr>
        <p:spPr>
          <a:xfrm>
            <a:off x="5717364" y="5554149"/>
            <a:ext cx="636749" cy="51598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 smtClean="0">
                <a:solidFill>
                  <a:srgbClr val="92D050"/>
                </a:solidFill>
              </a:rPr>
              <a:t>R</a:t>
            </a:r>
            <a:endParaRPr lang="ar-SA" sz="2800" b="1" dirty="0">
              <a:solidFill>
                <a:srgbClr val="92D050"/>
              </a:solidFill>
            </a:endParaRPr>
          </a:p>
        </p:txBody>
      </p:sp>
      <p:sp>
        <p:nvSpPr>
          <p:cNvPr id="20" name="شكل بيضاوي 19"/>
          <p:cNvSpPr/>
          <p:nvPr/>
        </p:nvSpPr>
        <p:spPr>
          <a:xfrm>
            <a:off x="3349371" y="1684529"/>
            <a:ext cx="4791330" cy="221330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إلى لقاء قريب أن </a:t>
            </a:r>
            <a:r>
              <a:rPr lang="ar-SA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شالله</a:t>
            </a:r>
            <a:r>
              <a:rPr lang="ar-SA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ctr"/>
            <a:r>
              <a:rPr lang="ar-SA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بموضوع جميل الحصة القادمة </a:t>
            </a:r>
          </a:p>
          <a:p>
            <a:pPr algn="ctr"/>
            <a:r>
              <a:rPr lang="ar-SA" b="1" dirty="0" smtClean="0"/>
              <a:t>محبتكم </a:t>
            </a:r>
            <a:r>
              <a:rPr lang="ar-SA" b="1" dirty="0"/>
              <a:t>معلمة التربية الفنية</a:t>
            </a:r>
          </a:p>
          <a:p>
            <a:pPr algn="ctr"/>
            <a:r>
              <a:rPr lang="ar-SA" sz="4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شفاء الجحدلي</a:t>
            </a:r>
          </a:p>
        </p:txBody>
      </p:sp>
    </p:spTree>
    <p:extLst>
      <p:ext uri="{BB962C8B-B14F-4D97-AF65-F5344CB8AC3E}">
        <p14:creationId xmlns:p14="http://schemas.microsoft.com/office/powerpoint/2010/main" val="2329934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" y="0"/>
            <a:ext cx="12186987" cy="6858000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9702800" y="1358900"/>
            <a:ext cx="927100" cy="16256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ستطيل 3"/>
          <p:cNvSpPr/>
          <p:nvPr/>
        </p:nvSpPr>
        <p:spPr>
          <a:xfrm>
            <a:off x="10858500" y="1968500"/>
            <a:ext cx="1079499" cy="1879600"/>
          </a:xfrm>
          <a:prstGeom prst="rect">
            <a:avLst/>
          </a:prstGeom>
          <a:solidFill>
            <a:srgbClr val="FFFF0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انفجار 2 2"/>
          <p:cNvSpPr/>
          <p:nvPr/>
        </p:nvSpPr>
        <p:spPr>
          <a:xfrm>
            <a:off x="10541000" y="1714500"/>
            <a:ext cx="1524000" cy="914400"/>
          </a:xfrm>
          <a:prstGeom prst="irregularSeal2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00" b="1" dirty="0" smtClean="0"/>
              <a:t>لوحة المتميزات</a:t>
            </a:r>
            <a:endParaRPr lang="ar-SA" sz="1000" b="1" dirty="0"/>
          </a:p>
        </p:txBody>
      </p:sp>
      <p:sp>
        <p:nvSpPr>
          <p:cNvPr id="6" name="مستطيل 5"/>
          <p:cNvSpPr/>
          <p:nvPr/>
        </p:nvSpPr>
        <p:spPr>
          <a:xfrm>
            <a:off x="9702800" y="3270455"/>
            <a:ext cx="808497" cy="1213055"/>
          </a:xfrm>
          <a:prstGeom prst="rect">
            <a:avLst/>
          </a:prstGeom>
          <a:solidFill>
            <a:srgbClr val="92D05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50" b="1" dirty="0" smtClean="0"/>
              <a:t>عصف ذهني مناقشة نشطة</a:t>
            </a:r>
          </a:p>
          <a:p>
            <a:pPr algn="ctr"/>
            <a:r>
              <a:rPr lang="ar-SA" sz="1050" b="1" dirty="0" smtClean="0"/>
              <a:t>التعلم باللعب</a:t>
            </a:r>
          </a:p>
          <a:p>
            <a:pPr algn="ctr"/>
            <a:r>
              <a:rPr lang="ar-SA" sz="1050" b="1" dirty="0" smtClean="0"/>
              <a:t>قراءة الصورة</a:t>
            </a:r>
            <a:endParaRPr lang="ar-SA" sz="1050" b="1" dirty="0"/>
          </a:p>
        </p:txBody>
      </p:sp>
      <p:sp>
        <p:nvSpPr>
          <p:cNvPr id="7" name="انفجار 2 6"/>
          <p:cNvSpPr/>
          <p:nvPr/>
        </p:nvSpPr>
        <p:spPr>
          <a:xfrm>
            <a:off x="9017000" y="2744839"/>
            <a:ext cx="1841500" cy="914400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00" b="1" dirty="0" smtClean="0"/>
              <a:t>الاستراتيجيات</a:t>
            </a:r>
            <a:endParaRPr lang="ar-SA" sz="1000" b="1" dirty="0"/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608" y="2544558"/>
            <a:ext cx="1004580" cy="1938952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310" y="1075020"/>
            <a:ext cx="572654" cy="3418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9" y="765098"/>
            <a:ext cx="590814" cy="3099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88" y="958644"/>
            <a:ext cx="632755" cy="4002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96" y="1667925"/>
            <a:ext cx="771734" cy="722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صورة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" y="3613806"/>
            <a:ext cx="1234902" cy="17394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مخطط انسيابي: محطة طرفية 15"/>
          <p:cNvSpPr/>
          <p:nvPr/>
        </p:nvSpPr>
        <p:spPr>
          <a:xfrm>
            <a:off x="1350356" y="4601496"/>
            <a:ext cx="2017083" cy="221226"/>
          </a:xfrm>
          <a:prstGeom prst="flowChartTermina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 smtClean="0">
                <a:solidFill>
                  <a:srgbClr val="FF0000"/>
                </a:solidFill>
              </a:rPr>
              <a:t>معلمة التربية الفنية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11128746" y="4192228"/>
            <a:ext cx="914400" cy="126098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انفجار 2 18"/>
          <p:cNvSpPr/>
          <p:nvPr/>
        </p:nvSpPr>
        <p:spPr>
          <a:xfrm>
            <a:off x="10350500" y="3848100"/>
            <a:ext cx="1841500" cy="914400"/>
          </a:xfrm>
          <a:prstGeom prst="irregularSeal2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00" b="1" dirty="0" smtClean="0"/>
              <a:t>القوانين الصفية</a:t>
            </a:r>
            <a:endParaRPr lang="ar-SA" sz="1000" b="1" dirty="0"/>
          </a:p>
        </p:txBody>
      </p:sp>
      <p:sp>
        <p:nvSpPr>
          <p:cNvPr id="23" name="شكل بيضاوي 22"/>
          <p:cNvSpPr/>
          <p:nvPr/>
        </p:nvSpPr>
        <p:spPr>
          <a:xfrm>
            <a:off x="2861188" y="5582366"/>
            <a:ext cx="636749" cy="51598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A</a:t>
            </a:r>
            <a:endParaRPr lang="ar-SA" sz="2800" b="1" dirty="0">
              <a:solidFill>
                <a:srgbClr val="FFFF00"/>
              </a:solidFill>
            </a:endParaRPr>
          </a:p>
        </p:txBody>
      </p:sp>
      <p:sp>
        <p:nvSpPr>
          <p:cNvPr id="24" name="شكل بيضاوي 23"/>
          <p:cNvSpPr/>
          <p:nvPr/>
        </p:nvSpPr>
        <p:spPr>
          <a:xfrm>
            <a:off x="8698625" y="5527776"/>
            <a:ext cx="636749" cy="51598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 smtClean="0">
                <a:solidFill>
                  <a:srgbClr val="FF3300"/>
                </a:solidFill>
              </a:rPr>
              <a:t>T</a:t>
            </a:r>
            <a:endParaRPr lang="ar-SA" sz="2800" b="1" dirty="0">
              <a:solidFill>
                <a:srgbClr val="FF3300"/>
              </a:solidFill>
            </a:endParaRPr>
          </a:p>
        </p:txBody>
      </p:sp>
      <p:sp>
        <p:nvSpPr>
          <p:cNvPr id="25" name="شكل بيضاوي 24"/>
          <p:cNvSpPr/>
          <p:nvPr/>
        </p:nvSpPr>
        <p:spPr>
          <a:xfrm>
            <a:off x="5717364" y="5554149"/>
            <a:ext cx="636749" cy="51598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 smtClean="0">
                <a:solidFill>
                  <a:srgbClr val="92D050"/>
                </a:solidFill>
              </a:rPr>
              <a:t>R</a:t>
            </a:r>
            <a:endParaRPr lang="ar-SA" sz="2800" b="1" dirty="0">
              <a:solidFill>
                <a:srgbClr val="92D050"/>
              </a:solidFill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085" y="1336506"/>
            <a:ext cx="2084437" cy="1844727"/>
          </a:xfrm>
          <a:prstGeom prst="rect">
            <a:avLst/>
          </a:prstGeom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613" y="1416823"/>
            <a:ext cx="2837543" cy="2837543"/>
          </a:xfrm>
          <a:prstGeom prst="rect">
            <a:avLst/>
          </a:prstGeom>
        </p:spPr>
      </p:pic>
      <p:pic>
        <p:nvPicPr>
          <p:cNvPr id="26" name="صورة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803" y="3084885"/>
            <a:ext cx="2522719" cy="139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996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" y="0"/>
            <a:ext cx="12186987" cy="6858000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9702800" y="1358900"/>
            <a:ext cx="927100" cy="16256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ستطيل 3"/>
          <p:cNvSpPr/>
          <p:nvPr/>
        </p:nvSpPr>
        <p:spPr>
          <a:xfrm>
            <a:off x="10858500" y="1968500"/>
            <a:ext cx="1079499" cy="1879600"/>
          </a:xfrm>
          <a:prstGeom prst="rect">
            <a:avLst/>
          </a:prstGeom>
          <a:solidFill>
            <a:srgbClr val="FFFF0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انفجار 2 2"/>
          <p:cNvSpPr/>
          <p:nvPr/>
        </p:nvSpPr>
        <p:spPr>
          <a:xfrm>
            <a:off x="10541000" y="1714500"/>
            <a:ext cx="1524000" cy="914400"/>
          </a:xfrm>
          <a:prstGeom prst="irregularSeal2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00" b="1" dirty="0" smtClean="0"/>
              <a:t>لوحة المتميزات</a:t>
            </a:r>
            <a:endParaRPr lang="ar-SA" sz="1000" b="1" dirty="0"/>
          </a:p>
        </p:txBody>
      </p:sp>
      <p:sp>
        <p:nvSpPr>
          <p:cNvPr id="6" name="مستطيل 5"/>
          <p:cNvSpPr/>
          <p:nvPr/>
        </p:nvSpPr>
        <p:spPr>
          <a:xfrm>
            <a:off x="9702800" y="3270455"/>
            <a:ext cx="808497" cy="1213055"/>
          </a:xfrm>
          <a:prstGeom prst="rect">
            <a:avLst/>
          </a:prstGeom>
          <a:solidFill>
            <a:srgbClr val="92D05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50" b="1" dirty="0" smtClean="0"/>
              <a:t>عصف ذهني مناقشة نشطة</a:t>
            </a:r>
          </a:p>
          <a:p>
            <a:pPr algn="ctr"/>
            <a:r>
              <a:rPr lang="ar-SA" sz="1050" b="1" dirty="0" smtClean="0"/>
              <a:t>التعلم باللعب</a:t>
            </a:r>
          </a:p>
          <a:p>
            <a:pPr algn="ctr"/>
            <a:r>
              <a:rPr lang="ar-SA" sz="1050" b="1" dirty="0" smtClean="0"/>
              <a:t>قراءة الصورة</a:t>
            </a:r>
            <a:endParaRPr lang="ar-SA" sz="1050" b="1" dirty="0"/>
          </a:p>
        </p:txBody>
      </p:sp>
      <p:sp>
        <p:nvSpPr>
          <p:cNvPr id="7" name="انفجار 2 6"/>
          <p:cNvSpPr/>
          <p:nvPr/>
        </p:nvSpPr>
        <p:spPr>
          <a:xfrm>
            <a:off x="9017000" y="2744839"/>
            <a:ext cx="1841500" cy="914400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00" b="1" dirty="0" smtClean="0"/>
              <a:t>الاستراتيجيات</a:t>
            </a:r>
            <a:endParaRPr lang="ar-SA" sz="1000" b="1" dirty="0"/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608" y="2544558"/>
            <a:ext cx="1004580" cy="1938952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310" y="1075020"/>
            <a:ext cx="572654" cy="3418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9" y="765098"/>
            <a:ext cx="590814" cy="3099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88" y="958644"/>
            <a:ext cx="632755" cy="4002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96" y="1667925"/>
            <a:ext cx="771734" cy="722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صورة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" y="3613806"/>
            <a:ext cx="1234902" cy="17394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مخطط انسيابي: محطة طرفية 15"/>
          <p:cNvSpPr/>
          <p:nvPr/>
        </p:nvSpPr>
        <p:spPr>
          <a:xfrm>
            <a:off x="1350356" y="4601496"/>
            <a:ext cx="2017083" cy="221226"/>
          </a:xfrm>
          <a:prstGeom prst="flowChartTermina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 smtClean="0">
                <a:solidFill>
                  <a:srgbClr val="FF0000"/>
                </a:solidFill>
              </a:rPr>
              <a:t>معلمة التربية الفنية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11128746" y="4192228"/>
            <a:ext cx="914400" cy="126098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انفجار 2 18"/>
          <p:cNvSpPr/>
          <p:nvPr/>
        </p:nvSpPr>
        <p:spPr>
          <a:xfrm>
            <a:off x="10350500" y="3848100"/>
            <a:ext cx="1841500" cy="914400"/>
          </a:xfrm>
          <a:prstGeom prst="irregularSeal2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00" b="1" dirty="0" smtClean="0"/>
              <a:t>القوانين الصفية</a:t>
            </a:r>
            <a:endParaRPr lang="ar-SA" sz="1000" b="1" dirty="0"/>
          </a:p>
        </p:txBody>
      </p:sp>
      <p:sp>
        <p:nvSpPr>
          <p:cNvPr id="23" name="شكل بيضاوي 22"/>
          <p:cNvSpPr/>
          <p:nvPr/>
        </p:nvSpPr>
        <p:spPr>
          <a:xfrm>
            <a:off x="2861188" y="5582366"/>
            <a:ext cx="636749" cy="51598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A</a:t>
            </a:r>
            <a:endParaRPr lang="ar-SA" sz="2800" b="1" dirty="0">
              <a:solidFill>
                <a:srgbClr val="FFFF00"/>
              </a:solidFill>
            </a:endParaRPr>
          </a:p>
        </p:txBody>
      </p:sp>
      <p:sp>
        <p:nvSpPr>
          <p:cNvPr id="24" name="شكل بيضاوي 23"/>
          <p:cNvSpPr/>
          <p:nvPr/>
        </p:nvSpPr>
        <p:spPr>
          <a:xfrm>
            <a:off x="8698625" y="5527776"/>
            <a:ext cx="636749" cy="51598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 smtClean="0">
                <a:solidFill>
                  <a:srgbClr val="FF3300"/>
                </a:solidFill>
              </a:rPr>
              <a:t>T</a:t>
            </a:r>
            <a:endParaRPr lang="ar-SA" sz="2800" b="1" dirty="0">
              <a:solidFill>
                <a:srgbClr val="FF3300"/>
              </a:solidFill>
            </a:endParaRPr>
          </a:p>
        </p:txBody>
      </p:sp>
      <p:sp>
        <p:nvSpPr>
          <p:cNvPr id="25" name="شكل بيضاوي 24"/>
          <p:cNvSpPr/>
          <p:nvPr/>
        </p:nvSpPr>
        <p:spPr>
          <a:xfrm>
            <a:off x="5717364" y="5554149"/>
            <a:ext cx="636749" cy="51598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 smtClean="0">
                <a:solidFill>
                  <a:srgbClr val="92D050"/>
                </a:solidFill>
              </a:rPr>
              <a:t>R</a:t>
            </a:r>
            <a:endParaRPr lang="ar-SA" sz="2800" b="1" dirty="0">
              <a:solidFill>
                <a:srgbClr val="92D050"/>
              </a:solidFill>
            </a:endParaRPr>
          </a:p>
        </p:txBody>
      </p:sp>
      <p:sp>
        <p:nvSpPr>
          <p:cNvPr id="26" name="مستطيل 25"/>
          <p:cNvSpPr/>
          <p:nvPr/>
        </p:nvSpPr>
        <p:spPr>
          <a:xfrm>
            <a:off x="3491530" y="1239776"/>
            <a:ext cx="4843580" cy="2875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صديقاتي الجميلات</a:t>
            </a:r>
          </a:p>
          <a:p>
            <a:pPr algn="ctr"/>
            <a:r>
              <a:rPr lang="ar-SA" sz="4000" b="1" dirty="0">
                <a:solidFill>
                  <a:srgbClr val="C00000"/>
                </a:solidFill>
              </a:rPr>
              <a:t>نستمع جيداً للقوانين الفصل </a:t>
            </a:r>
            <a:r>
              <a:rPr lang="ar-SA" sz="4000" b="1" dirty="0" err="1">
                <a:solidFill>
                  <a:srgbClr val="C00000"/>
                </a:solidFill>
              </a:rPr>
              <a:t>الأفتراضي</a:t>
            </a:r>
            <a:endParaRPr lang="ar-SA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2158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" y="0"/>
            <a:ext cx="12186987" cy="6858000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9702800" y="1358900"/>
            <a:ext cx="927100" cy="16256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ستطيل 3"/>
          <p:cNvSpPr/>
          <p:nvPr/>
        </p:nvSpPr>
        <p:spPr>
          <a:xfrm>
            <a:off x="10858500" y="1968500"/>
            <a:ext cx="1079499" cy="1879600"/>
          </a:xfrm>
          <a:prstGeom prst="rect">
            <a:avLst/>
          </a:prstGeom>
          <a:solidFill>
            <a:srgbClr val="FFFF0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انفجار 2 2"/>
          <p:cNvSpPr/>
          <p:nvPr/>
        </p:nvSpPr>
        <p:spPr>
          <a:xfrm>
            <a:off x="10541000" y="1714500"/>
            <a:ext cx="1524000" cy="914400"/>
          </a:xfrm>
          <a:prstGeom prst="irregularSeal2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00" b="1" dirty="0" smtClean="0"/>
              <a:t>لوحة المتميزات</a:t>
            </a:r>
            <a:endParaRPr lang="ar-SA" sz="1000" b="1" dirty="0"/>
          </a:p>
        </p:txBody>
      </p:sp>
      <p:sp>
        <p:nvSpPr>
          <p:cNvPr id="6" name="مستطيل 5"/>
          <p:cNvSpPr/>
          <p:nvPr/>
        </p:nvSpPr>
        <p:spPr>
          <a:xfrm>
            <a:off x="9702800" y="3270455"/>
            <a:ext cx="808497" cy="1213055"/>
          </a:xfrm>
          <a:prstGeom prst="rect">
            <a:avLst/>
          </a:prstGeom>
          <a:solidFill>
            <a:srgbClr val="92D05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50" b="1" dirty="0" smtClean="0"/>
              <a:t>عصف ذهني مناقشة نشطة</a:t>
            </a:r>
          </a:p>
          <a:p>
            <a:pPr algn="ctr"/>
            <a:r>
              <a:rPr lang="ar-SA" sz="1050" b="1" dirty="0" smtClean="0"/>
              <a:t>التعلم باللعب</a:t>
            </a:r>
          </a:p>
          <a:p>
            <a:pPr algn="ctr"/>
            <a:r>
              <a:rPr lang="ar-SA" sz="1050" b="1" dirty="0" smtClean="0"/>
              <a:t>قراءة الصورة</a:t>
            </a:r>
            <a:endParaRPr lang="ar-SA" sz="1050" b="1" dirty="0"/>
          </a:p>
        </p:txBody>
      </p:sp>
      <p:sp>
        <p:nvSpPr>
          <p:cNvPr id="7" name="انفجار 2 6"/>
          <p:cNvSpPr/>
          <p:nvPr/>
        </p:nvSpPr>
        <p:spPr>
          <a:xfrm>
            <a:off x="9017000" y="2744839"/>
            <a:ext cx="1841500" cy="914400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00" b="1" dirty="0" smtClean="0"/>
              <a:t>الاستراتيجيات</a:t>
            </a:r>
            <a:endParaRPr lang="ar-SA" sz="1000" b="1" dirty="0"/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310" y="1075020"/>
            <a:ext cx="572654" cy="3418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9" y="765098"/>
            <a:ext cx="590814" cy="3099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88" y="958644"/>
            <a:ext cx="632755" cy="4002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96" y="1667925"/>
            <a:ext cx="771734" cy="722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صورة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" y="3613806"/>
            <a:ext cx="1234902" cy="17394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مخطط انسيابي: محطة طرفية 15"/>
          <p:cNvSpPr/>
          <p:nvPr/>
        </p:nvSpPr>
        <p:spPr>
          <a:xfrm>
            <a:off x="1350356" y="4601496"/>
            <a:ext cx="2017083" cy="221226"/>
          </a:xfrm>
          <a:prstGeom prst="flowChartTermina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 smtClean="0">
                <a:solidFill>
                  <a:srgbClr val="FF0000"/>
                </a:solidFill>
              </a:rPr>
              <a:t>معلمة التربية الفنية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11128746" y="4192228"/>
            <a:ext cx="914400" cy="126098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انفجار 2 18"/>
          <p:cNvSpPr/>
          <p:nvPr/>
        </p:nvSpPr>
        <p:spPr>
          <a:xfrm>
            <a:off x="10350500" y="3848100"/>
            <a:ext cx="1841500" cy="914400"/>
          </a:xfrm>
          <a:prstGeom prst="irregularSeal2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00" b="1" dirty="0" smtClean="0"/>
              <a:t>القوانين الصفية</a:t>
            </a:r>
            <a:endParaRPr lang="ar-SA" sz="1000" b="1" dirty="0"/>
          </a:p>
        </p:txBody>
      </p:sp>
      <p:sp>
        <p:nvSpPr>
          <p:cNvPr id="23" name="شكل بيضاوي 22"/>
          <p:cNvSpPr/>
          <p:nvPr/>
        </p:nvSpPr>
        <p:spPr>
          <a:xfrm>
            <a:off x="2861188" y="5582366"/>
            <a:ext cx="636749" cy="51598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A</a:t>
            </a:r>
            <a:endParaRPr lang="ar-SA" sz="2800" b="1" dirty="0">
              <a:solidFill>
                <a:srgbClr val="FFFF00"/>
              </a:solidFill>
            </a:endParaRPr>
          </a:p>
        </p:txBody>
      </p:sp>
      <p:sp>
        <p:nvSpPr>
          <p:cNvPr id="24" name="شكل بيضاوي 23"/>
          <p:cNvSpPr/>
          <p:nvPr/>
        </p:nvSpPr>
        <p:spPr>
          <a:xfrm>
            <a:off x="8698625" y="5527776"/>
            <a:ext cx="636749" cy="51598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 smtClean="0">
                <a:solidFill>
                  <a:srgbClr val="FF3300"/>
                </a:solidFill>
              </a:rPr>
              <a:t>T</a:t>
            </a:r>
            <a:endParaRPr lang="ar-SA" sz="2800" b="1" dirty="0">
              <a:solidFill>
                <a:srgbClr val="FF3300"/>
              </a:solidFill>
            </a:endParaRPr>
          </a:p>
        </p:txBody>
      </p:sp>
      <p:sp>
        <p:nvSpPr>
          <p:cNvPr id="25" name="شكل بيضاوي 24"/>
          <p:cNvSpPr/>
          <p:nvPr/>
        </p:nvSpPr>
        <p:spPr>
          <a:xfrm>
            <a:off x="5717364" y="5554149"/>
            <a:ext cx="636749" cy="51598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 smtClean="0">
                <a:solidFill>
                  <a:srgbClr val="92D050"/>
                </a:solidFill>
              </a:rPr>
              <a:t>R</a:t>
            </a:r>
            <a:endParaRPr lang="ar-SA" sz="2800" b="1" dirty="0">
              <a:solidFill>
                <a:srgbClr val="92D050"/>
              </a:solidFill>
            </a:endParaRPr>
          </a:p>
        </p:txBody>
      </p:sp>
      <p:pic>
        <p:nvPicPr>
          <p:cNvPr id="26" name="VIDEO-2020-10-03-21-50-3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652542" y="1252686"/>
            <a:ext cx="4730049" cy="2984306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49696" y="2567949"/>
            <a:ext cx="1245651" cy="27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174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" y="0"/>
            <a:ext cx="12186987" cy="6858000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9702800" y="1358900"/>
            <a:ext cx="927100" cy="16256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ستطيل 3"/>
          <p:cNvSpPr/>
          <p:nvPr/>
        </p:nvSpPr>
        <p:spPr>
          <a:xfrm>
            <a:off x="10858500" y="1968500"/>
            <a:ext cx="1079499" cy="1879600"/>
          </a:xfrm>
          <a:prstGeom prst="rect">
            <a:avLst/>
          </a:prstGeom>
          <a:solidFill>
            <a:srgbClr val="FFFF0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انفجار 2 2"/>
          <p:cNvSpPr/>
          <p:nvPr/>
        </p:nvSpPr>
        <p:spPr>
          <a:xfrm>
            <a:off x="10541000" y="1714500"/>
            <a:ext cx="1524000" cy="914400"/>
          </a:xfrm>
          <a:prstGeom prst="irregularSeal2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00" b="1" dirty="0" smtClean="0"/>
              <a:t>لوحة المتميزات</a:t>
            </a:r>
            <a:endParaRPr lang="ar-SA" sz="1000" b="1" dirty="0"/>
          </a:p>
        </p:txBody>
      </p:sp>
      <p:sp>
        <p:nvSpPr>
          <p:cNvPr id="6" name="مستطيل 5"/>
          <p:cNvSpPr/>
          <p:nvPr/>
        </p:nvSpPr>
        <p:spPr>
          <a:xfrm>
            <a:off x="9702800" y="3270455"/>
            <a:ext cx="808497" cy="1492045"/>
          </a:xfrm>
          <a:prstGeom prst="rect">
            <a:avLst/>
          </a:prstGeom>
          <a:solidFill>
            <a:srgbClr val="92D05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50" b="1" dirty="0" smtClean="0"/>
              <a:t>عصف ذهني مناقشة نشطة</a:t>
            </a:r>
          </a:p>
          <a:p>
            <a:pPr algn="ctr"/>
            <a:r>
              <a:rPr lang="ar-SA" sz="1050" b="1" dirty="0" smtClean="0"/>
              <a:t>التعلم باللعب</a:t>
            </a:r>
          </a:p>
          <a:p>
            <a:pPr algn="ctr"/>
            <a:r>
              <a:rPr lang="ar-SA" sz="1050" b="1" dirty="0" smtClean="0"/>
              <a:t>قراءة الصورة</a:t>
            </a:r>
          </a:p>
          <a:p>
            <a:pPr algn="ctr"/>
            <a:r>
              <a:rPr lang="ar-SA" sz="1050" b="1" dirty="0" smtClean="0"/>
              <a:t>شريط الذكريات</a:t>
            </a:r>
            <a:endParaRPr lang="ar-SA" sz="1050" b="1" dirty="0"/>
          </a:p>
        </p:txBody>
      </p:sp>
      <p:sp>
        <p:nvSpPr>
          <p:cNvPr id="7" name="انفجار 2 6"/>
          <p:cNvSpPr/>
          <p:nvPr/>
        </p:nvSpPr>
        <p:spPr>
          <a:xfrm>
            <a:off x="9017000" y="2744839"/>
            <a:ext cx="1841500" cy="914400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00" b="1" dirty="0" smtClean="0"/>
              <a:t>الاستراتيجيات</a:t>
            </a:r>
            <a:endParaRPr lang="ar-SA" sz="1000" b="1" dirty="0"/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310" y="1075020"/>
            <a:ext cx="572654" cy="3418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9" y="765098"/>
            <a:ext cx="590814" cy="3099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88" y="958644"/>
            <a:ext cx="632755" cy="4002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96" y="1667925"/>
            <a:ext cx="771734" cy="722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صورة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" y="3613806"/>
            <a:ext cx="1234902" cy="17394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مخطط انسيابي: محطة طرفية 15"/>
          <p:cNvSpPr/>
          <p:nvPr/>
        </p:nvSpPr>
        <p:spPr>
          <a:xfrm>
            <a:off x="1350356" y="4601496"/>
            <a:ext cx="2017083" cy="221226"/>
          </a:xfrm>
          <a:prstGeom prst="flowChartTermina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 smtClean="0">
                <a:solidFill>
                  <a:srgbClr val="FF0000"/>
                </a:solidFill>
              </a:rPr>
              <a:t>معلمة التربية الفنية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11128746" y="4192228"/>
            <a:ext cx="914400" cy="126098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انفجار 2 18"/>
          <p:cNvSpPr/>
          <p:nvPr/>
        </p:nvSpPr>
        <p:spPr>
          <a:xfrm>
            <a:off x="10350500" y="3848100"/>
            <a:ext cx="1841500" cy="914400"/>
          </a:xfrm>
          <a:prstGeom prst="irregularSeal2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00" b="1" dirty="0" smtClean="0"/>
              <a:t>القوانين الصفية</a:t>
            </a:r>
            <a:endParaRPr lang="ar-SA" sz="1000" b="1" dirty="0"/>
          </a:p>
        </p:txBody>
      </p:sp>
      <p:sp>
        <p:nvSpPr>
          <p:cNvPr id="23" name="شكل بيضاوي 22"/>
          <p:cNvSpPr/>
          <p:nvPr/>
        </p:nvSpPr>
        <p:spPr>
          <a:xfrm>
            <a:off x="2861188" y="5582366"/>
            <a:ext cx="636749" cy="51598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A</a:t>
            </a:r>
            <a:endParaRPr lang="ar-SA" sz="2800" b="1" dirty="0">
              <a:solidFill>
                <a:srgbClr val="FFFF00"/>
              </a:solidFill>
            </a:endParaRPr>
          </a:p>
        </p:txBody>
      </p:sp>
      <p:sp>
        <p:nvSpPr>
          <p:cNvPr id="24" name="شكل بيضاوي 23"/>
          <p:cNvSpPr/>
          <p:nvPr/>
        </p:nvSpPr>
        <p:spPr>
          <a:xfrm>
            <a:off x="8698625" y="5527776"/>
            <a:ext cx="636749" cy="51598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 smtClean="0">
                <a:solidFill>
                  <a:srgbClr val="FF3300"/>
                </a:solidFill>
              </a:rPr>
              <a:t>T</a:t>
            </a:r>
            <a:endParaRPr lang="ar-SA" sz="2800" b="1" dirty="0">
              <a:solidFill>
                <a:srgbClr val="FF3300"/>
              </a:solidFill>
            </a:endParaRPr>
          </a:p>
        </p:txBody>
      </p:sp>
      <p:sp>
        <p:nvSpPr>
          <p:cNvPr id="25" name="شكل بيضاوي 24"/>
          <p:cNvSpPr/>
          <p:nvPr/>
        </p:nvSpPr>
        <p:spPr>
          <a:xfrm>
            <a:off x="5717364" y="5554149"/>
            <a:ext cx="636749" cy="51598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 smtClean="0">
                <a:solidFill>
                  <a:srgbClr val="92D050"/>
                </a:solidFill>
              </a:rPr>
              <a:t>R</a:t>
            </a:r>
            <a:endParaRPr lang="ar-SA" sz="2800" b="1" dirty="0">
              <a:solidFill>
                <a:srgbClr val="92D050"/>
              </a:solidFill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49696" y="2567949"/>
            <a:ext cx="1245651" cy="2785264"/>
          </a:xfrm>
          <a:prstGeom prst="rect">
            <a:avLst/>
          </a:prstGeom>
        </p:spPr>
      </p:pic>
      <p:pic>
        <p:nvPicPr>
          <p:cNvPr id="21" name="صورة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165" y="1429523"/>
            <a:ext cx="2584415" cy="2229716"/>
          </a:xfrm>
          <a:prstGeom prst="rect">
            <a:avLst/>
          </a:prstGeom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516" y="1553227"/>
            <a:ext cx="1494349" cy="1648812"/>
          </a:xfrm>
          <a:prstGeom prst="rect">
            <a:avLst/>
          </a:prstGeom>
        </p:spPr>
      </p:pic>
      <p:pic>
        <p:nvPicPr>
          <p:cNvPr id="27" name="صورة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343" y="3663733"/>
            <a:ext cx="3317237" cy="728469"/>
          </a:xfrm>
          <a:prstGeom prst="rect">
            <a:avLst/>
          </a:prstGeom>
        </p:spPr>
      </p:pic>
      <p:sp>
        <p:nvSpPr>
          <p:cNvPr id="28" name="مستطيل 27"/>
          <p:cNvSpPr/>
          <p:nvPr/>
        </p:nvSpPr>
        <p:spPr>
          <a:xfrm rot="21428801">
            <a:off x="5835954" y="2469725"/>
            <a:ext cx="1668486" cy="8122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 smtClean="0">
                <a:solidFill>
                  <a:schemeClr val="tx1"/>
                </a:solidFill>
              </a:rPr>
              <a:t>من خلال شريط الذكريات نسترجع ما أخذناه في الحصه السابقة</a:t>
            </a:r>
            <a:endParaRPr lang="ar-SA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36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" y="0"/>
            <a:ext cx="12186987" cy="6858000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9702800" y="1358900"/>
            <a:ext cx="927100" cy="16256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ستطيل 3"/>
          <p:cNvSpPr/>
          <p:nvPr/>
        </p:nvSpPr>
        <p:spPr>
          <a:xfrm>
            <a:off x="10858500" y="1968500"/>
            <a:ext cx="1079499" cy="1879600"/>
          </a:xfrm>
          <a:prstGeom prst="rect">
            <a:avLst/>
          </a:prstGeom>
          <a:solidFill>
            <a:srgbClr val="FFFF0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انفجار 2 2"/>
          <p:cNvSpPr/>
          <p:nvPr/>
        </p:nvSpPr>
        <p:spPr>
          <a:xfrm>
            <a:off x="10541000" y="1714500"/>
            <a:ext cx="1524000" cy="914400"/>
          </a:xfrm>
          <a:prstGeom prst="irregularSeal2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00" b="1" dirty="0" smtClean="0"/>
              <a:t>لوحة المتميزات</a:t>
            </a:r>
            <a:endParaRPr lang="ar-SA" sz="1000" b="1" dirty="0"/>
          </a:p>
        </p:txBody>
      </p:sp>
      <p:sp>
        <p:nvSpPr>
          <p:cNvPr id="6" name="مستطيل 5"/>
          <p:cNvSpPr/>
          <p:nvPr/>
        </p:nvSpPr>
        <p:spPr>
          <a:xfrm>
            <a:off x="9702800" y="3270455"/>
            <a:ext cx="808497" cy="1213055"/>
          </a:xfrm>
          <a:prstGeom prst="rect">
            <a:avLst/>
          </a:prstGeom>
          <a:solidFill>
            <a:srgbClr val="92D05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50" b="1" dirty="0" smtClean="0"/>
              <a:t>عصف ذهني مناقشة نشطة</a:t>
            </a:r>
          </a:p>
          <a:p>
            <a:pPr algn="ctr"/>
            <a:r>
              <a:rPr lang="ar-SA" sz="1050" b="1" dirty="0" smtClean="0"/>
              <a:t>التعلم باللعب</a:t>
            </a:r>
          </a:p>
          <a:p>
            <a:pPr algn="ctr"/>
            <a:r>
              <a:rPr lang="ar-SA" sz="1050" b="1" dirty="0" smtClean="0"/>
              <a:t>قراءة الصورة</a:t>
            </a:r>
            <a:endParaRPr lang="ar-SA" sz="1050" b="1" dirty="0"/>
          </a:p>
        </p:txBody>
      </p:sp>
      <p:sp>
        <p:nvSpPr>
          <p:cNvPr id="7" name="انفجار 2 6"/>
          <p:cNvSpPr/>
          <p:nvPr/>
        </p:nvSpPr>
        <p:spPr>
          <a:xfrm>
            <a:off x="9017000" y="2744839"/>
            <a:ext cx="1841500" cy="914400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00" b="1" dirty="0" smtClean="0"/>
              <a:t>الاستراتيجيات</a:t>
            </a:r>
            <a:endParaRPr lang="ar-SA" sz="1000" b="1" dirty="0"/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608" y="2544558"/>
            <a:ext cx="1004580" cy="1938952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310" y="1075020"/>
            <a:ext cx="572654" cy="3418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9" y="765098"/>
            <a:ext cx="590814" cy="3099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88" y="958644"/>
            <a:ext cx="632755" cy="4002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96" y="1667925"/>
            <a:ext cx="771734" cy="722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صورة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" y="3613806"/>
            <a:ext cx="1234902" cy="17394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مخطط انسيابي: محطة طرفية 15"/>
          <p:cNvSpPr/>
          <p:nvPr/>
        </p:nvSpPr>
        <p:spPr>
          <a:xfrm>
            <a:off x="1350356" y="4601496"/>
            <a:ext cx="2017083" cy="221226"/>
          </a:xfrm>
          <a:prstGeom prst="flowChartTermina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 smtClean="0">
                <a:solidFill>
                  <a:srgbClr val="FF0000"/>
                </a:solidFill>
              </a:rPr>
              <a:t>معلمة التربية الفنية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11128746" y="4192228"/>
            <a:ext cx="914400" cy="126098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انفجار 2 18"/>
          <p:cNvSpPr/>
          <p:nvPr/>
        </p:nvSpPr>
        <p:spPr>
          <a:xfrm>
            <a:off x="10350500" y="3848100"/>
            <a:ext cx="1841500" cy="914400"/>
          </a:xfrm>
          <a:prstGeom prst="irregularSeal2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00" b="1" dirty="0" smtClean="0"/>
              <a:t>القوانين الصفية</a:t>
            </a:r>
            <a:endParaRPr lang="ar-SA" sz="1000" b="1" dirty="0"/>
          </a:p>
        </p:txBody>
      </p:sp>
      <p:sp>
        <p:nvSpPr>
          <p:cNvPr id="23" name="شكل بيضاوي 22"/>
          <p:cNvSpPr/>
          <p:nvPr/>
        </p:nvSpPr>
        <p:spPr>
          <a:xfrm>
            <a:off x="2861188" y="5582366"/>
            <a:ext cx="636749" cy="51598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A</a:t>
            </a:r>
            <a:endParaRPr lang="ar-SA" sz="2800" b="1" dirty="0">
              <a:solidFill>
                <a:srgbClr val="FFFF00"/>
              </a:solidFill>
            </a:endParaRPr>
          </a:p>
        </p:txBody>
      </p:sp>
      <p:sp>
        <p:nvSpPr>
          <p:cNvPr id="24" name="شكل بيضاوي 23"/>
          <p:cNvSpPr/>
          <p:nvPr/>
        </p:nvSpPr>
        <p:spPr>
          <a:xfrm>
            <a:off x="8698625" y="5527776"/>
            <a:ext cx="636749" cy="51598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 smtClean="0">
                <a:solidFill>
                  <a:srgbClr val="FF3300"/>
                </a:solidFill>
              </a:rPr>
              <a:t>T</a:t>
            </a:r>
            <a:endParaRPr lang="ar-SA" sz="2800" b="1" dirty="0">
              <a:solidFill>
                <a:srgbClr val="FF3300"/>
              </a:solidFill>
            </a:endParaRPr>
          </a:p>
        </p:txBody>
      </p:sp>
      <p:sp>
        <p:nvSpPr>
          <p:cNvPr id="25" name="شكل بيضاوي 24"/>
          <p:cNvSpPr/>
          <p:nvPr/>
        </p:nvSpPr>
        <p:spPr>
          <a:xfrm>
            <a:off x="5717364" y="5554149"/>
            <a:ext cx="636749" cy="51598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 smtClean="0">
                <a:solidFill>
                  <a:srgbClr val="92D050"/>
                </a:solidFill>
              </a:rPr>
              <a:t>R</a:t>
            </a:r>
            <a:endParaRPr lang="ar-SA" sz="2800" b="1" dirty="0">
              <a:solidFill>
                <a:srgbClr val="92D050"/>
              </a:solidFill>
            </a:endParaRPr>
          </a:p>
        </p:txBody>
      </p:sp>
      <p:sp>
        <p:nvSpPr>
          <p:cNvPr id="26" name="مستطيل 25"/>
          <p:cNvSpPr/>
          <p:nvPr/>
        </p:nvSpPr>
        <p:spPr>
          <a:xfrm flipH="1">
            <a:off x="7096886" y="2390782"/>
            <a:ext cx="1344525" cy="2092727"/>
          </a:xfrm>
          <a:prstGeom prst="rect">
            <a:avLst/>
          </a:prstGeom>
          <a:blipFill>
            <a:blip r:embed="rId10"/>
            <a:stretch>
              <a:fillRect l="-264" t="-20540" r="74" b="-2143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aphicFrame>
        <p:nvGraphicFramePr>
          <p:cNvPr id="28" name="جدول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8565569"/>
              </p:ext>
            </p:extLst>
          </p:nvPr>
        </p:nvGraphicFramePr>
        <p:xfrm>
          <a:off x="3874586" y="2603090"/>
          <a:ext cx="3222303" cy="1811131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1090979"/>
                <a:gridCol w="1040345"/>
                <a:gridCol w="1090979"/>
              </a:tblGrid>
              <a:tr h="352282">
                <a:tc>
                  <a:txBody>
                    <a:bodyPr/>
                    <a:lstStyle/>
                    <a:p>
                      <a:pPr algn="ctr" rtl="1"/>
                      <a:r>
                        <a:rPr lang="ar-SA" sz="1800" dirty="0" smtClean="0"/>
                        <a:t>منزل</a:t>
                      </a:r>
                      <a:endParaRPr lang="ar-SA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 smtClean="0">
                          <a:solidFill>
                            <a:schemeClr val="lt1"/>
                          </a:solidFill>
                        </a:rPr>
                        <a:t>تعتيق</a:t>
                      </a:r>
                      <a:endParaRPr lang="ar-SA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 smtClean="0">
                          <a:solidFill>
                            <a:schemeClr val="bg1"/>
                          </a:solidFill>
                        </a:rPr>
                        <a:t>التوافق</a:t>
                      </a:r>
                      <a:endParaRPr lang="ar-SA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510676"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 smtClean="0">
                          <a:solidFill>
                            <a:schemeClr val="bg1"/>
                          </a:solidFill>
                        </a:rPr>
                        <a:t>التوافق</a:t>
                      </a:r>
                      <a:endParaRPr lang="ar-SA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 smtClean="0">
                          <a:solidFill>
                            <a:schemeClr val="bg1"/>
                          </a:solidFill>
                        </a:rPr>
                        <a:t>نفسياً</a:t>
                      </a:r>
                      <a:endParaRPr lang="ar-SA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 smtClean="0">
                          <a:solidFill>
                            <a:schemeClr val="bg1"/>
                          </a:solidFill>
                        </a:rPr>
                        <a:t>اسفنج</a:t>
                      </a:r>
                      <a:endParaRPr lang="ar-SA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352282"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 smtClean="0">
                          <a:solidFill>
                            <a:schemeClr val="bg1"/>
                          </a:solidFill>
                        </a:rPr>
                        <a:t>اسفنج</a:t>
                      </a:r>
                      <a:endParaRPr lang="ar-SA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 smtClean="0">
                          <a:solidFill>
                            <a:schemeClr val="bg1"/>
                          </a:solidFill>
                        </a:rPr>
                        <a:t>الطبيعة</a:t>
                      </a:r>
                      <a:endParaRPr lang="ar-SA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 smtClean="0">
                          <a:solidFill>
                            <a:schemeClr val="bg1"/>
                          </a:solidFill>
                        </a:rPr>
                        <a:t>منزل</a:t>
                      </a:r>
                      <a:endParaRPr lang="ar-SA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568935"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 smtClean="0">
                          <a:solidFill>
                            <a:schemeClr val="bg1"/>
                          </a:solidFill>
                        </a:rPr>
                        <a:t>نفسياً</a:t>
                      </a:r>
                      <a:endParaRPr lang="ar-SA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 smtClean="0">
                          <a:solidFill>
                            <a:schemeClr val="bg1"/>
                          </a:solidFill>
                        </a:rPr>
                        <a:t>الألوان</a:t>
                      </a:r>
                      <a:endParaRPr lang="ar-SA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 smtClean="0">
                          <a:solidFill>
                            <a:schemeClr val="bg1"/>
                          </a:solidFill>
                        </a:rPr>
                        <a:t>الطبيعة</a:t>
                      </a:r>
                      <a:endParaRPr lang="ar-SA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</a:tbl>
          </a:graphicData>
        </a:graphic>
      </p:graphicFrame>
      <p:sp>
        <p:nvSpPr>
          <p:cNvPr id="30" name="مخطط انسيابي: رابط 29"/>
          <p:cNvSpPr/>
          <p:nvPr/>
        </p:nvSpPr>
        <p:spPr>
          <a:xfrm flipH="1">
            <a:off x="3874586" y="1358899"/>
            <a:ext cx="2909318" cy="1137419"/>
          </a:xfrm>
          <a:prstGeom prst="flowChartConnector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 smtClean="0">
                <a:solidFill>
                  <a:srgbClr val="FF0000"/>
                </a:solidFill>
              </a:rPr>
              <a:t>صديقاتي الجميلات </a:t>
            </a:r>
          </a:p>
          <a:p>
            <a:pPr algn="ctr"/>
            <a:r>
              <a:rPr lang="ar-SA" sz="1400" b="1" dirty="0" smtClean="0"/>
              <a:t>قومي بحذف الكلمات المتكررة لكِ تستخرجي موضوع درسنا اليوم</a:t>
            </a:r>
            <a:endParaRPr lang="ar-SA" sz="1400" b="1" dirty="0"/>
          </a:p>
        </p:txBody>
      </p:sp>
    </p:spTree>
    <p:extLst>
      <p:ext uri="{BB962C8B-B14F-4D97-AF65-F5344CB8AC3E}">
        <p14:creationId xmlns:p14="http://schemas.microsoft.com/office/powerpoint/2010/main" val="4251389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987" cy="6858000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9702800" y="1358900"/>
            <a:ext cx="927100" cy="16256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ستطيل 3"/>
          <p:cNvSpPr/>
          <p:nvPr/>
        </p:nvSpPr>
        <p:spPr>
          <a:xfrm>
            <a:off x="10858500" y="1968500"/>
            <a:ext cx="1079499" cy="1879600"/>
          </a:xfrm>
          <a:prstGeom prst="rect">
            <a:avLst/>
          </a:prstGeom>
          <a:solidFill>
            <a:srgbClr val="FFFF00"/>
          </a:solidFill>
          <a:ln>
            <a:noFill/>
          </a:ln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انفجار 2 2"/>
          <p:cNvSpPr/>
          <p:nvPr/>
        </p:nvSpPr>
        <p:spPr>
          <a:xfrm>
            <a:off x="10541000" y="1714500"/>
            <a:ext cx="1524000" cy="914400"/>
          </a:xfrm>
          <a:prstGeom prst="irregularSeal2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00" b="1" dirty="0" smtClean="0"/>
              <a:t>لوحة المتميزات</a:t>
            </a:r>
            <a:endParaRPr lang="ar-SA" sz="1000" b="1" dirty="0"/>
          </a:p>
        </p:txBody>
      </p:sp>
      <p:sp>
        <p:nvSpPr>
          <p:cNvPr id="6" name="مستطيل 5"/>
          <p:cNvSpPr/>
          <p:nvPr/>
        </p:nvSpPr>
        <p:spPr>
          <a:xfrm>
            <a:off x="9702800" y="3270455"/>
            <a:ext cx="808497" cy="1213055"/>
          </a:xfrm>
          <a:prstGeom prst="rect">
            <a:avLst/>
          </a:prstGeom>
          <a:solidFill>
            <a:srgbClr val="92D050"/>
          </a:solidFill>
          <a:ln>
            <a:noFill/>
          </a:ln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50" b="1" dirty="0" smtClean="0"/>
              <a:t>عصف ذهني مناقشة نشطة</a:t>
            </a:r>
          </a:p>
          <a:p>
            <a:pPr algn="ctr"/>
            <a:r>
              <a:rPr lang="ar-SA" sz="1050" b="1" dirty="0" smtClean="0"/>
              <a:t>التعلم باللعب</a:t>
            </a:r>
          </a:p>
          <a:p>
            <a:pPr algn="ctr"/>
            <a:r>
              <a:rPr lang="ar-SA" sz="1050" b="1" dirty="0" smtClean="0"/>
              <a:t>قراءة الصورة</a:t>
            </a:r>
            <a:endParaRPr lang="ar-SA" sz="1050" b="1" dirty="0"/>
          </a:p>
        </p:txBody>
      </p:sp>
      <p:sp>
        <p:nvSpPr>
          <p:cNvPr id="7" name="انفجار 2 6"/>
          <p:cNvSpPr/>
          <p:nvPr/>
        </p:nvSpPr>
        <p:spPr>
          <a:xfrm>
            <a:off x="9017000" y="2744839"/>
            <a:ext cx="1841500" cy="914400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00" b="1" dirty="0" smtClean="0"/>
              <a:t>الاستراتيجيات</a:t>
            </a:r>
            <a:endParaRPr lang="ar-SA" sz="1000" b="1" dirty="0"/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608" y="2544558"/>
            <a:ext cx="1004580" cy="1938952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310" y="1075020"/>
            <a:ext cx="572654" cy="3418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9" y="765097"/>
            <a:ext cx="590814" cy="4442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88" y="958644"/>
            <a:ext cx="632755" cy="4002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96" y="1667925"/>
            <a:ext cx="771734" cy="722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صورة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" y="3613806"/>
            <a:ext cx="1234902" cy="17394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مخطط انسيابي: محطة طرفية 15"/>
          <p:cNvSpPr/>
          <p:nvPr/>
        </p:nvSpPr>
        <p:spPr>
          <a:xfrm>
            <a:off x="1350356" y="4601496"/>
            <a:ext cx="2017083" cy="221226"/>
          </a:xfrm>
          <a:prstGeom prst="flowChartTermina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 smtClean="0">
                <a:solidFill>
                  <a:srgbClr val="FF0000"/>
                </a:solidFill>
              </a:rPr>
              <a:t>معلمة التربية الفنية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11128746" y="4192228"/>
            <a:ext cx="914400" cy="126098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انفجار 2 18"/>
          <p:cNvSpPr/>
          <p:nvPr/>
        </p:nvSpPr>
        <p:spPr>
          <a:xfrm>
            <a:off x="10350500" y="3848100"/>
            <a:ext cx="1841500" cy="914400"/>
          </a:xfrm>
          <a:prstGeom prst="irregularSeal2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00" b="1" dirty="0" smtClean="0"/>
              <a:t>القوانين الصفية</a:t>
            </a:r>
            <a:endParaRPr lang="ar-SA" sz="1000" b="1" dirty="0"/>
          </a:p>
        </p:txBody>
      </p:sp>
      <p:sp>
        <p:nvSpPr>
          <p:cNvPr id="20" name="شريط إلى الأسفل 19"/>
          <p:cNvSpPr/>
          <p:nvPr/>
        </p:nvSpPr>
        <p:spPr>
          <a:xfrm>
            <a:off x="3258860" y="1358899"/>
            <a:ext cx="3910402" cy="851715"/>
          </a:xfrm>
          <a:prstGeom prst="ribbon">
            <a:avLst/>
          </a:prstGeom>
          <a:solidFill>
            <a:schemeClr val="accent2">
              <a:lumMod val="50000"/>
              <a:alpha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 smtClean="0"/>
              <a:t>بسم الله الرحمن الرحيم</a:t>
            </a:r>
            <a:endParaRPr lang="ar-SA" sz="1600" b="1" dirty="0"/>
          </a:p>
        </p:txBody>
      </p:sp>
      <p:sp>
        <p:nvSpPr>
          <p:cNvPr id="21" name="مستطيل 20"/>
          <p:cNvSpPr/>
          <p:nvPr/>
        </p:nvSpPr>
        <p:spPr>
          <a:xfrm>
            <a:off x="6695768" y="1572153"/>
            <a:ext cx="1742253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1600" b="1" dirty="0" smtClean="0">
                <a:solidFill>
                  <a:schemeClr val="tx1"/>
                </a:solidFill>
              </a:rPr>
              <a:t>التاريخ/  / 6/ 1442</a:t>
            </a:r>
          </a:p>
          <a:p>
            <a:r>
              <a:rPr lang="ar-SA" sz="1600" b="1" dirty="0" smtClean="0">
                <a:solidFill>
                  <a:schemeClr val="accent2"/>
                </a:solidFill>
              </a:rPr>
              <a:t>المادة/ </a:t>
            </a:r>
            <a:r>
              <a:rPr lang="ar-SA" sz="1600" b="1" dirty="0" smtClean="0">
                <a:solidFill>
                  <a:srgbClr val="7030A0"/>
                </a:solidFill>
              </a:rPr>
              <a:t>تربية فنية</a:t>
            </a:r>
          </a:p>
          <a:p>
            <a:r>
              <a:rPr lang="ar-SA" sz="1600" b="1" dirty="0" smtClean="0">
                <a:solidFill>
                  <a:srgbClr val="DD439F"/>
                </a:solidFill>
              </a:rPr>
              <a:t>المجال/</a:t>
            </a:r>
            <a:r>
              <a:rPr lang="ar-SA" sz="1600" b="1" dirty="0" smtClean="0">
                <a:solidFill>
                  <a:srgbClr val="C00000"/>
                </a:solidFill>
              </a:rPr>
              <a:t> الرسم</a:t>
            </a:r>
          </a:p>
          <a:p>
            <a:r>
              <a:rPr lang="ar-SA" sz="1600" b="1" dirty="0" smtClean="0">
                <a:solidFill>
                  <a:schemeClr val="accent6">
                    <a:lumMod val="50000"/>
                  </a:schemeClr>
                </a:solidFill>
              </a:rPr>
              <a:t>الوحدة / </a:t>
            </a:r>
            <a:r>
              <a:rPr lang="ar-SA" sz="1600" b="1" dirty="0" smtClean="0">
                <a:solidFill>
                  <a:schemeClr val="accent2">
                    <a:lumMod val="50000"/>
                  </a:schemeClr>
                </a:solidFill>
              </a:rPr>
              <a:t>الأولى</a:t>
            </a:r>
          </a:p>
        </p:txBody>
      </p:sp>
      <p:sp>
        <p:nvSpPr>
          <p:cNvPr id="22" name="مستطيل 21"/>
          <p:cNvSpPr/>
          <p:nvPr/>
        </p:nvSpPr>
        <p:spPr>
          <a:xfrm>
            <a:off x="3411911" y="2471757"/>
            <a:ext cx="4615199" cy="1074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 smtClean="0">
                <a:solidFill>
                  <a:srgbClr val="00B050"/>
                </a:solidFill>
              </a:rPr>
              <a:t>موضوع الدرس/</a:t>
            </a:r>
          </a:p>
          <a:p>
            <a:pPr algn="ctr"/>
            <a:r>
              <a:rPr lang="ar-SA" sz="3200" b="1" dirty="0" smtClean="0">
                <a:solidFill>
                  <a:srgbClr val="002060"/>
                </a:solidFill>
              </a:rPr>
              <a:t>تعتيق الألوان </a:t>
            </a:r>
          </a:p>
          <a:p>
            <a:pPr algn="ctr"/>
            <a:r>
              <a:rPr lang="ar-SA" sz="2800" b="1" dirty="0" smtClean="0">
                <a:solidFill>
                  <a:srgbClr val="00B050"/>
                </a:solidFill>
              </a:rPr>
              <a:t>(</a:t>
            </a:r>
            <a:r>
              <a:rPr lang="ar-SA" sz="2800" b="1" dirty="0" smtClean="0">
                <a:solidFill>
                  <a:schemeClr val="accent2"/>
                </a:solidFill>
              </a:rPr>
              <a:t>الألوان</a:t>
            </a:r>
            <a:r>
              <a:rPr lang="ar-SA" sz="2800" b="1" dirty="0" smtClean="0">
                <a:solidFill>
                  <a:srgbClr val="00B050"/>
                </a:solidFill>
              </a:rPr>
              <a:t> </a:t>
            </a:r>
            <a:r>
              <a:rPr lang="ar-SA" sz="2800" b="1" dirty="0" smtClean="0">
                <a:solidFill>
                  <a:srgbClr val="00B0F0"/>
                </a:solidFill>
              </a:rPr>
              <a:t>من</a:t>
            </a:r>
            <a:r>
              <a:rPr lang="ar-SA" sz="2800" b="1" dirty="0" smtClean="0">
                <a:solidFill>
                  <a:srgbClr val="00B050"/>
                </a:solidFill>
              </a:rPr>
              <a:t> </a:t>
            </a:r>
            <a:r>
              <a:rPr lang="ar-SA" sz="2800" b="1" dirty="0" smtClean="0">
                <a:solidFill>
                  <a:srgbClr val="7030A0"/>
                </a:solidFill>
              </a:rPr>
              <a:t>حولنا</a:t>
            </a:r>
            <a:r>
              <a:rPr lang="ar-SA" sz="2800" b="1" dirty="0" smtClean="0">
                <a:solidFill>
                  <a:srgbClr val="00B050"/>
                </a:solidFill>
              </a:rPr>
              <a:t>)</a:t>
            </a:r>
          </a:p>
        </p:txBody>
      </p:sp>
      <p:sp>
        <p:nvSpPr>
          <p:cNvPr id="23" name="شكل بيضاوي 22"/>
          <p:cNvSpPr/>
          <p:nvPr/>
        </p:nvSpPr>
        <p:spPr>
          <a:xfrm>
            <a:off x="2861188" y="5582366"/>
            <a:ext cx="636749" cy="51598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A</a:t>
            </a:r>
            <a:endParaRPr lang="ar-SA" sz="2800" b="1" dirty="0">
              <a:solidFill>
                <a:srgbClr val="FFFF00"/>
              </a:solidFill>
            </a:endParaRPr>
          </a:p>
        </p:txBody>
      </p:sp>
      <p:sp>
        <p:nvSpPr>
          <p:cNvPr id="24" name="شكل بيضاوي 23"/>
          <p:cNvSpPr/>
          <p:nvPr/>
        </p:nvSpPr>
        <p:spPr>
          <a:xfrm>
            <a:off x="8698625" y="5527776"/>
            <a:ext cx="636749" cy="51598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 smtClean="0">
                <a:solidFill>
                  <a:srgbClr val="FF3300"/>
                </a:solidFill>
              </a:rPr>
              <a:t>T</a:t>
            </a:r>
            <a:endParaRPr lang="ar-SA" sz="2800" b="1" dirty="0">
              <a:solidFill>
                <a:srgbClr val="FF3300"/>
              </a:solidFill>
            </a:endParaRPr>
          </a:p>
        </p:txBody>
      </p:sp>
      <p:sp>
        <p:nvSpPr>
          <p:cNvPr id="25" name="شكل بيضاوي 24"/>
          <p:cNvSpPr/>
          <p:nvPr/>
        </p:nvSpPr>
        <p:spPr>
          <a:xfrm>
            <a:off x="5717364" y="5554149"/>
            <a:ext cx="636749" cy="51598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 smtClean="0">
                <a:solidFill>
                  <a:srgbClr val="92D050"/>
                </a:solidFill>
              </a:rPr>
              <a:t>R</a:t>
            </a:r>
            <a:endParaRPr lang="ar-SA" sz="2800" b="1" dirty="0">
              <a:solidFill>
                <a:srgbClr val="92D050"/>
              </a:solidFill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61664">
            <a:off x="7056038" y="3337486"/>
            <a:ext cx="1194012" cy="964942"/>
          </a:xfrm>
          <a:prstGeom prst="rect">
            <a:avLst/>
          </a:prstGeom>
        </p:spPr>
      </p:pic>
      <p:pic>
        <p:nvPicPr>
          <p:cNvPr id="13" name="صورة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435" y="3501892"/>
            <a:ext cx="935909" cy="1380671"/>
          </a:xfrm>
          <a:prstGeom prst="rect">
            <a:avLst/>
          </a:prstGeom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975" y="4039009"/>
            <a:ext cx="493395" cy="444500"/>
          </a:xfrm>
          <a:prstGeom prst="rect">
            <a:avLst/>
          </a:prstGeom>
        </p:spPr>
      </p:pic>
      <p:pic>
        <p:nvPicPr>
          <p:cNvPr id="26" name="صورة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239" y="4192228"/>
            <a:ext cx="1151274" cy="29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6180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" y="0"/>
            <a:ext cx="12186987" cy="6858000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9702800" y="1358900"/>
            <a:ext cx="927100" cy="16256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ستطيل 3"/>
          <p:cNvSpPr/>
          <p:nvPr/>
        </p:nvSpPr>
        <p:spPr>
          <a:xfrm>
            <a:off x="10858500" y="1968500"/>
            <a:ext cx="1079499" cy="1879600"/>
          </a:xfrm>
          <a:prstGeom prst="rect">
            <a:avLst/>
          </a:prstGeom>
          <a:solidFill>
            <a:srgbClr val="FFFF0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انفجار 2 2"/>
          <p:cNvSpPr/>
          <p:nvPr/>
        </p:nvSpPr>
        <p:spPr>
          <a:xfrm>
            <a:off x="10541000" y="1714500"/>
            <a:ext cx="1524000" cy="914400"/>
          </a:xfrm>
          <a:prstGeom prst="irregularSeal2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00" b="1" dirty="0" smtClean="0"/>
              <a:t>لوحة المتميزات</a:t>
            </a:r>
            <a:endParaRPr lang="ar-SA" sz="1000" b="1" dirty="0"/>
          </a:p>
        </p:txBody>
      </p:sp>
      <p:sp>
        <p:nvSpPr>
          <p:cNvPr id="6" name="مستطيل 5"/>
          <p:cNvSpPr/>
          <p:nvPr/>
        </p:nvSpPr>
        <p:spPr>
          <a:xfrm>
            <a:off x="9702800" y="3270455"/>
            <a:ext cx="808497" cy="1213055"/>
          </a:xfrm>
          <a:prstGeom prst="rect">
            <a:avLst/>
          </a:prstGeom>
          <a:solidFill>
            <a:srgbClr val="92D050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50" b="1" dirty="0" smtClean="0"/>
              <a:t>عصف ذهني مناقشة نشطة</a:t>
            </a:r>
          </a:p>
          <a:p>
            <a:pPr algn="ctr"/>
            <a:r>
              <a:rPr lang="ar-SA" sz="1050" b="1" dirty="0" smtClean="0"/>
              <a:t>التعلم باللعب</a:t>
            </a:r>
          </a:p>
          <a:p>
            <a:pPr algn="ctr"/>
            <a:r>
              <a:rPr lang="ar-SA" sz="1050" b="1" dirty="0" smtClean="0"/>
              <a:t>قراءة الصورة</a:t>
            </a:r>
            <a:endParaRPr lang="ar-SA" sz="1050" b="1" dirty="0"/>
          </a:p>
        </p:txBody>
      </p:sp>
      <p:sp>
        <p:nvSpPr>
          <p:cNvPr id="7" name="انفجار 2 6"/>
          <p:cNvSpPr/>
          <p:nvPr/>
        </p:nvSpPr>
        <p:spPr>
          <a:xfrm>
            <a:off x="9017000" y="2744839"/>
            <a:ext cx="1841500" cy="914400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00" b="1" dirty="0" smtClean="0"/>
              <a:t>الاستراتيجيات</a:t>
            </a:r>
            <a:endParaRPr lang="ar-SA" sz="1000" b="1" dirty="0"/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608" y="2544558"/>
            <a:ext cx="1004580" cy="1938952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310" y="1075020"/>
            <a:ext cx="572654" cy="3418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9" y="765098"/>
            <a:ext cx="590814" cy="3099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88" y="958644"/>
            <a:ext cx="632755" cy="4002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96" y="1667925"/>
            <a:ext cx="771734" cy="722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صورة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" y="3613806"/>
            <a:ext cx="1234902" cy="17394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مخطط انسيابي: محطة طرفية 15"/>
          <p:cNvSpPr/>
          <p:nvPr/>
        </p:nvSpPr>
        <p:spPr>
          <a:xfrm>
            <a:off x="1350356" y="4601496"/>
            <a:ext cx="2017083" cy="221226"/>
          </a:xfrm>
          <a:prstGeom prst="flowChartTermina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 smtClean="0">
                <a:solidFill>
                  <a:srgbClr val="FF0000"/>
                </a:solidFill>
              </a:rPr>
              <a:t>معلمة التربية الفنية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11128746" y="4192228"/>
            <a:ext cx="914400" cy="126098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انفجار 2 18"/>
          <p:cNvSpPr/>
          <p:nvPr/>
        </p:nvSpPr>
        <p:spPr>
          <a:xfrm>
            <a:off x="10350500" y="3848100"/>
            <a:ext cx="1841500" cy="914400"/>
          </a:xfrm>
          <a:prstGeom prst="irregularSeal2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00" b="1" dirty="0" smtClean="0"/>
              <a:t>القوانين الصفية</a:t>
            </a:r>
            <a:endParaRPr lang="ar-SA" sz="1000" b="1" dirty="0"/>
          </a:p>
        </p:txBody>
      </p:sp>
      <p:sp>
        <p:nvSpPr>
          <p:cNvPr id="23" name="شكل بيضاوي 22"/>
          <p:cNvSpPr/>
          <p:nvPr/>
        </p:nvSpPr>
        <p:spPr>
          <a:xfrm>
            <a:off x="2861188" y="5582366"/>
            <a:ext cx="636749" cy="51598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A</a:t>
            </a:r>
            <a:endParaRPr lang="ar-SA" sz="2800" b="1" dirty="0">
              <a:solidFill>
                <a:srgbClr val="FFFF00"/>
              </a:solidFill>
            </a:endParaRPr>
          </a:p>
        </p:txBody>
      </p:sp>
      <p:sp>
        <p:nvSpPr>
          <p:cNvPr id="24" name="شكل بيضاوي 23"/>
          <p:cNvSpPr/>
          <p:nvPr/>
        </p:nvSpPr>
        <p:spPr>
          <a:xfrm>
            <a:off x="8698625" y="5527776"/>
            <a:ext cx="636749" cy="51598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 smtClean="0">
                <a:solidFill>
                  <a:srgbClr val="FF3300"/>
                </a:solidFill>
              </a:rPr>
              <a:t>T</a:t>
            </a:r>
            <a:endParaRPr lang="ar-SA" sz="2800" b="1" dirty="0">
              <a:solidFill>
                <a:srgbClr val="FF3300"/>
              </a:solidFill>
            </a:endParaRPr>
          </a:p>
        </p:txBody>
      </p:sp>
      <p:sp>
        <p:nvSpPr>
          <p:cNvPr id="25" name="شكل بيضاوي 24"/>
          <p:cNvSpPr/>
          <p:nvPr/>
        </p:nvSpPr>
        <p:spPr>
          <a:xfrm>
            <a:off x="5717364" y="5554149"/>
            <a:ext cx="636749" cy="51598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 smtClean="0">
                <a:solidFill>
                  <a:srgbClr val="92D050"/>
                </a:solidFill>
              </a:rPr>
              <a:t>R</a:t>
            </a:r>
            <a:endParaRPr lang="ar-SA" sz="2800" b="1" dirty="0">
              <a:solidFill>
                <a:srgbClr val="92D050"/>
              </a:solidFill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086" y="2310687"/>
            <a:ext cx="752702" cy="2132726"/>
          </a:xfrm>
          <a:prstGeom prst="rect">
            <a:avLst/>
          </a:prstGeom>
        </p:spPr>
      </p:pic>
      <p:sp>
        <p:nvSpPr>
          <p:cNvPr id="13" name="شريط إلى الأسفل 12"/>
          <p:cNvSpPr/>
          <p:nvPr/>
        </p:nvSpPr>
        <p:spPr>
          <a:xfrm>
            <a:off x="4048262" y="1340199"/>
            <a:ext cx="3364266" cy="327726"/>
          </a:xfrm>
          <a:prstGeom prst="ribbon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rgbClr val="C00000"/>
                </a:solidFill>
              </a:rPr>
              <a:t>أهداف الدرس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3770667" y="1667925"/>
            <a:ext cx="4220724" cy="27754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 smtClean="0">
                <a:solidFill>
                  <a:srgbClr val="002060"/>
                </a:solidFill>
              </a:rPr>
              <a:t>*أن تتوصل التلميذة على عنوان الدرس</a:t>
            </a:r>
          </a:p>
          <a:p>
            <a:pPr algn="ctr"/>
            <a:r>
              <a:rPr lang="ar-SA" sz="1600" b="1" dirty="0" smtClean="0">
                <a:solidFill>
                  <a:srgbClr val="002060"/>
                </a:solidFill>
              </a:rPr>
              <a:t>*أن تذكر التلميذة نبذة عن تاريخ الألوان عند القدماء </a:t>
            </a:r>
          </a:p>
          <a:p>
            <a:pPr algn="ctr"/>
            <a:r>
              <a:rPr lang="ar-SA" sz="1600" b="1" dirty="0" smtClean="0">
                <a:solidFill>
                  <a:srgbClr val="002060"/>
                </a:solidFill>
              </a:rPr>
              <a:t>*أن تشرح التلميذة دور الوان الطلاءات الداخلية والاثاث</a:t>
            </a:r>
          </a:p>
          <a:p>
            <a:pPr algn="ctr"/>
            <a:r>
              <a:rPr lang="ar-SA" sz="1600" b="1" dirty="0" smtClean="0">
                <a:solidFill>
                  <a:srgbClr val="002060"/>
                </a:solidFill>
              </a:rPr>
              <a:t>*أن تذكر التلميذة تطور الألوان </a:t>
            </a:r>
          </a:p>
          <a:p>
            <a:pPr algn="ctr"/>
            <a:r>
              <a:rPr lang="ar-SA" sz="1600" b="1" dirty="0" smtClean="0">
                <a:solidFill>
                  <a:srgbClr val="002060"/>
                </a:solidFill>
              </a:rPr>
              <a:t>*أن تربط التلميذة التأثير النفسي للألوان بالحالة النفسية</a:t>
            </a:r>
          </a:p>
          <a:p>
            <a:pPr algn="ctr"/>
            <a:r>
              <a:rPr lang="ar-SA" sz="1600" b="1" dirty="0" smtClean="0">
                <a:solidFill>
                  <a:srgbClr val="002060"/>
                </a:solidFill>
              </a:rPr>
              <a:t>*أن تستنتج التلميذة الجديد الذي طرأ في عالم الألوان</a:t>
            </a:r>
          </a:p>
          <a:p>
            <a:pPr algn="ctr"/>
            <a:r>
              <a:rPr lang="ar-SA" sz="1600" b="1" dirty="0" smtClean="0">
                <a:solidFill>
                  <a:srgbClr val="002060"/>
                </a:solidFill>
              </a:rPr>
              <a:t>*أن تُعرف التلميذة مفهوم التعتيق</a:t>
            </a:r>
          </a:p>
          <a:p>
            <a:pPr algn="ctr"/>
            <a:r>
              <a:rPr lang="ar-SA" sz="1600" b="1" dirty="0" smtClean="0">
                <a:solidFill>
                  <a:srgbClr val="002060"/>
                </a:solidFill>
              </a:rPr>
              <a:t>*أن تتبع التلميذة خطوات التعتيق</a:t>
            </a:r>
          </a:p>
          <a:p>
            <a:pPr algn="ctr"/>
            <a:r>
              <a:rPr lang="ar-SA" sz="1600" b="1" dirty="0" smtClean="0">
                <a:solidFill>
                  <a:srgbClr val="002060"/>
                </a:solidFill>
              </a:rPr>
              <a:t>*أن تُخطط وتنفذ التلميذ لوحة فنية</a:t>
            </a:r>
          </a:p>
          <a:p>
            <a:pPr algn="ctr"/>
            <a:r>
              <a:rPr lang="ar-SA" sz="1600" b="1" dirty="0" smtClean="0">
                <a:solidFill>
                  <a:srgbClr val="002060"/>
                </a:solidFill>
              </a:rPr>
              <a:t>*أن تبدي </a:t>
            </a:r>
            <a:r>
              <a:rPr lang="ar-SA" sz="1600" b="1" dirty="0" err="1" smtClean="0">
                <a:solidFill>
                  <a:srgbClr val="002060"/>
                </a:solidFill>
              </a:rPr>
              <a:t>التميذة</a:t>
            </a:r>
            <a:r>
              <a:rPr lang="ar-SA" sz="1600" b="1" dirty="0" smtClean="0">
                <a:solidFill>
                  <a:srgbClr val="002060"/>
                </a:solidFill>
              </a:rPr>
              <a:t> رأيها في اللوحات المنفذة</a:t>
            </a:r>
            <a:endParaRPr lang="ar-SA" sz="1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313016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754</TotalTime>
  <Words>830</Words>
  <Application>Microsoft Office PowerPoint</Application>
  <PresentationFormat>ملء الشاشة</PresentationFormat>
  <Paragraphs>333</Paragraphs>
  <Slides>27</Slides>
  <Notes>0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CS</dc:creator>
  <cp:lastModifiedBy>CS</cp:lastModifiedBy>
  <cp:revision>95</cp:revision>
  <dcterms:created xsi:type="dcterms:W3CDTF">2021-01-22T19:34:55Z</dcterms:created>
  <dcterms:modified xsi:type="dcterms:W3CDTF">2021-01-30T20:20:29Z</dcterms:modified>
</cp:coreProperties>
</file>