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0"/>
  </p:notesMasterIdLst>
  <p:sldIdLst>
    <p:sldId id="830" r:id="rId2"/>
    <p:sldId id="831" r:id="rId3"/>
    <p:sldId id="838" r:id="rId4"/>
    <p:sldId id="839" r:id="rId5"/>
    <p:sldId id="843" r:id="rId6"/>
    <p:sldId id="844" r:id="rId7"/>
    <p:sldId id="850" r:id="rId8"/>
    <p:sldId id="851" r:id="rId9"/>
    <p:sldId id="854" r:id="rId10"/>
    <p:sldId id="861" r:id="rId11"/>
    <p:sldId id="862" r:id="rId12"/>
    <p:sldId id="867" r:id="rId13"/>
    <p:sldId id="868" r:id="rId14"/>
    <p:sldId id="872" r:id="rId15"/>
    <p:sldId id="873" r:id="rId16"/>
    <p:sldId id="877" r:id="rId17"/>
    <p:sldId id="878" r:id="rId18"/>
    <p:sldId id="880" r:id="rId19"/>
    <p:sldId id="881" r:id="rId20"/>
    <p:sldId id="885" r:id="rId21"/>
    <p:sldId id="886" r:id="rId22"/>
    <p:sldId id="893" r:id="rId23"/>
    <p:sldId id="894" r:id="rId24"/>
    <p:sldId id="899" r:id="rId25"/>
    <p:sldId id="900" r:id="rId26"/>
    <p:sldId id="909" r:id="rId27"/>
    <p:sldId id="907" r:id="rId28"/>
    <p:sldId id="908" r:id="rId2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DEC99BE-EB8D-4A43-8921-E555BE8C395A}" type="datetimeFigureOut">
              <a:rPr lang="ar-SA" smtClean="0"/>
              <a:t>03/06/41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8CE0335-07E5-4B7B-8950-33B4E85EF10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342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51F7-AC8B-434C-8906-88B8C6C3440F}" type="slidenum">
              <a:rPr lang="ar-EG" smtClean="0"/>
              <a:pPr/>
              <a:t>7</a:t>
            </a:fld>
            <a:endParaRPr lang="ar-E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81E6C3-72D1-4650-9CC1-908AB3897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013BB99-E059-41CB-AC6D-C52A232FD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0279D90-101B-484B-A9FD-83D2C673C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FF92-8B7E-48AA-9C42-5B72061836CA}" type="datetimeFigureOut">
              <a:rPr lang="ar-SA" smtClean="0"/>
              <a:t>03/06/41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CEFE27A-4771-4110-A8B7-0F9B91E24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043C9FD-96D4-4A8B-9606-7F24B772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96CF-C94F-4A53-B6E0-4CB1357EB4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6243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224649F-A8F8-481A-9CD1-3E1EEF0E2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CA42FED-4040-4B34-9DE4-0C0963110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93EDD8-7EF4-4F35-9F18-8A2B32663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FF92-8B7E-48AA-9C42-5B72061836CA}" type="datetimeFigureOut">
              <a:rPr lang="ar-SA" smtClean="0"/>
              <a:t>03/06/41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E023AC5-6468-4D79-AD54-8E70B6416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FAE69C0-9255-43FF-AC84-5EC5AE831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96CF-C94F-4A53-B6E0-4CB1357EB4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6126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F152F093-2B59-4467-BEFE-DDCBD6B6DD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915885D-AF9B-4E91-8E00-E19755A0A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A71DB4C-7CD8-4536-8477-50F7501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FF92-8B7E-48AA-9C42-5B72061836CA}" type="datetimeFigureOut">
              <a:rPr lang="ar-SA" smtClean="0"/>
              <a:t>03/06/41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3AF9344-A244-496A-9D08-0C5A1897E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3887FA9-E4BA-409A-A88A-5356E1C92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96CF-C94F-4A53-B6E0-4CB1357EB4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3632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8C4A44E-6D38-4DC0-906D-CB0DA63B5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557D4F6-49A4-4698-BFE6-A8D8008BE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5609FA-AB1B-400F-82D7-13D13952A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FF92-8B7E-48AA-9C42-5B72061836CA}" type="datetimeFigureOut">
              <a:rPr lang="ar-SA" smtClean="0"/>
              <a:t>03/06/41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C035569-CF71-40CA-BD38-046EFF59A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F0B8E44-54DF-4820-BF4A-60C35C08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96CF-C94F-4A53-B6E0-4CB1357EB4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55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BC4357-5CBC-45E3-A64A-EB0240A90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71413DA-494B-441F-BC66-ABDBE49ED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8C64F08-B775-4F14-B6A2-CBF4AC82C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FF92-8B7E-48AA-9C42-5B72061836CA}" type="datetimeFigureOut">
              <a:rPr lang="ar-SA" smtClean="0"/>
              <a:t>03/06/41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B119C01-19A5-4975-9024-B16FDE82D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5C32B8E-F265-4420-8CE1-7E9D5A6C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96CF-C94F-4A53-B6E0-4CB1357EB4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0042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5AB9CE-B0B6-40F5-9649-57A7B546F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CE34EDB-A878-4522-B31E-A32818AB5C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26B794F-0CA8-4095-AD6A-E08FA61F1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762B571-2C35-4D8F-AC2E-CE0676107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FF92-8B7E-48AA-9C42-5B72061836CA}" type="datetimeFigureOut">
              <a:rPr lang="ar-SA" smtClean="0"/>
              <a:t>03/06/41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BDA0635-188C-4D93-B0D4-65C644D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C6AE3C0-19D6-4364-B246-17D762055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96CF-C94F-4A53-B6E0-4CB1357EB4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94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8815013-B104-4151-9D9E-D1F2AFCE7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FFE0BFC-691C-418D-98D8-5B009CB6D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1EDC839-DA56-4170-96CA-91D2E23B4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BB2855C-D1F2-430E-A050-1AA0225AA8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AA26224-8062-489A-A66A-2002603B2C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E217CA9-B158-4B0B-A274-7C869F194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FF92-8B7E-48AA-9C42-5B72061836CA}" type="datetimeFigureOut">
              <a:rPr lang="ar-SA" smtClean="0"/>
              <a:t>03/06/41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BF6DF5F-841D-4DC9-895E-A16456B0C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933BA41-37F4-431F-A4FF-D5616459C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96CF-C94F-4A53-B6E0-4CB1357EB4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95035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EBBCE1-AE75-417F-96B4-E1B7D0F6D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D417636-DC84-41AE-B559-FF6B85165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FF92-8B7E-48AA-9C42-5B72061836CA}" type="datetimeFigureOut">
              <a:rPr lang="ar-SA" smtClean="0"/>
              <a:t>03/06/41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9786ECB-253C-4279-821E-0311B2FAA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3481EF4-F252-4E9B-AD30-322269E2F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96CF-C94F-4A53-B6E0-4CB1357EB4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2584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B83CB15-E24A-44E1-8834-1454FFB52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FF92-8B7E-48AA-9C42-5B72061836CA}" type="datetimeFigureOut">
              <a:rPr lang="ar-SA" smtClean="0"/>
              <a:t>03/06/41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C3F81E0-A9F8-485D-8777-2F2370933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604EAB2-990E-4EFA-9CAE-1C134D8D4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96CF-C94F-4A53-B6E0-4CB1357EB4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8822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BFCEA3A-5E81-4E88-BF5F-57BD99874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F52C80B-F4EE-4B0C-88C0-67D51CC5E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556B2B4-EEF7-449E-AA23-E5EB4EA0F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5B11DC-FF57-49E9-872D-F9F0594F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FF92-8B7E-48AA-9C42-5B72061836CA}" type="datetimeFigureOut">
              <a:rPr lang="ar-SA" smtClean="0"/>
              <a:t>03/06/41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F16759-7C17-48C6-81A5-20CE89F66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43C4037-242C-4F48-B4C6-C5CDAEB27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96CF-C94F-4A53-B6E0-4CB1357EB4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484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29E09B-E7BF-4CA4-8C56-044532FF9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590A21D-783C-43A0-9E49-3B30DF00F9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AC6F144-0BA3-46D6-91A1-BA2DF453C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593F037-1702-4823-84E1-F9A44532F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FF92-8B7E-48AA-9C42-5B72061836CA}" type="datetimeFigureOut">
              <a:rPr lang="ar-SA" smtClean="0"/>
              <a:t>03/06/41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6B55991-642E-4833-8C27-3709C5554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854D127-5129-4EC2-B9CC-E21B95C52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96CF-C94F-4A53-B6E0-4CB1357EB4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4610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AEE5719-D1DD-48CD-8FD9-C8D2C0BA4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D12333C-A930-45C7-9A09-6C5D1BAE9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C17DCB6-720B-4AEE-8B76-52E5E67CB6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7FF92-8B7E-48AA-9C42-5B72061836CA}" type="datetimeFigureOut">
              <a:rPr lang="ar-SA" smtClean="0"/>
              <a:t>03/06/41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63BB75A-6D95-45C2-91CC-B9155C947B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7DA2AE2-121B-467D-B5D4-78B5CDC15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E96CF-C94F-4A53-B6E0-4CB1357EB4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62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05" y="785794"/>
            <a:ext cx="7325543" cy="5072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3738546" y="3714752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b="1" dirty="0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3753294" y="4108648"/>
            <a:ext cx="50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√</a:t>
            </a:r>
          </a:p>
          <a:p>
            <a:pPr algn="ctr" rtl="1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3768042" y="4565838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b="1">
                <a:solidFill>
                  <a:srgbClr val="FF0000"/>
                </a:solidFill>
              </a:rPr>
              <a:t>×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3782790" y="4925936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>
                <a:solidFill>
                  <a:srgbClr val="FF0000"/>
                </a:solidFill>
              </a:rPr>
              <a:t>×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3782790" y="5319832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b="1" dirty="0">
                <a:solidFill>
                  <a:srgbClr val="FF0000"/>
                </a:solidFill>
              </a:rPr>
              <a:t>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166" y="785794"/>
            <a:ext cx="7406526" cy="5000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452794" y="338608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452794" y="379996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452794" y="421384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452794" y="462772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452794" y="504160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29" y="428604"/>
            <a:ext cx="7467385" cy="5715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3238480" y="785794"/>
            <a:ext cx="6914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الأسلوب التقليدي ، الأسلوب العلمي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238480" y="1500174"/>
            <a:ext cx="6914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اللجوء لشخص لديه خبرة حياتية أو تأهيل علمي لحل المشكلة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238480" y="2157864"/>
            <a:ext cx="6914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طبيعة المشكلة ، موقع المدير في الهيكل التنظيمي ، تكلفة البحث عن بدائل جديدة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6295566" y="419909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6295566" y="482728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6295566" y="365806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6295566" y="311737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6295566" y="528541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5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291" y="714356"/>
            <a:ext cx="7563395" cy="5000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مربع نص 17"/>
          <p:cNvSpPr txBox="1"/>
          <p:nvPr/>
        </p:nvSpPr>
        <p:spPr>
          <a:xfrm>
            <a:off x="3038914" y="358662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024166" y="395988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024166" y="434789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024166" y="475065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3024166" y="515341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05" y="857232"/>
            <a:ext cx="7405121" cy="4643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6524628" y="321370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6524628" y="465721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6524628" y="418532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6524628" y="272936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6524628" y="368755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5</a:t>
            </a:r>
            <a:endParaRPr lang="en-US" sz="2000" b="1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6D422CA9-4688-4DFC-9129-6A6051BF2532}"/>
              </a:ext>
            </a:extLst>
          </p:cNvPr>
          <p:cNvSpPr/>
          <p:nvPr/>
        </p:nvSpPr>
        <p:spPr>
          <a:xfrm>
            <a:off x="4301754" y="1454746"/>
            <a:ext cx="604043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القانون يفترض أن الجزء الظاهر في الجبل هيا العوارض والغير ظاهر المشكلة الأساسية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43" y="714356"/>
            <a:ext cx="7208731" cy="5214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681856" y="378619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709050" y="417189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681856" y="458675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667108" y="500161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696604" y="541647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05" y="285728"/>
            <a:ext cx="7333683" cy="5357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6480384" y="424333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6467938" y="375669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6455492" y="324320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6482686" y="475912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952860" y="928670"/>
            <a:ext cx="612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لأن تحديد الأسباب يوفر الجهد والوقت .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3952860" y="1785926"/>
            <a:ext cx="612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يمكننا استخدام نماذج حلول المشكلات  (</a:t>
            </a:r>
            <a:r>
              <a:rPr lang="ar-SA" sz="2000" b="1" dirty="0" err="1"/>
              <a:t>كبنر</a:t>
            </a:r>
            <a:r>
              <a:rPr lang="ar-SA" sz="2000" b="1" dirty="0"/>
              <a:t> وتريجو).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28" y="785794"/>
            <a:ext cx="7500194" cy="4857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3366608" y="368525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354162" y="400182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341716" y="434789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344018" y="475295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361068" y="512852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357" y="642918"/>
            <a:ext cx="7425129" cy="5214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3309918" y="1142984"/>
            <a:ext cx="684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ارتباط وثيق لأنه إن تمت الخطوات السابقة بشكل صحيح فإن الحلول المستنتجة تكون على قدر كبير من التوفيق .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5381620" y="358662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824732" y="401525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5381620" y="442913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5381620" y="485776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3809984" y="528638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43" y="571480"/>
            <a:ext cx="7288267" cy="5143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637612" y="355943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652360" y="398477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667108" y="441012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667108" y="483547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652360" y="526082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167" y="1000108"/>
            <a:ext cx="7398835" cy="47149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3881422" y="1573915"/>
            <a:ext cx="6271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b="1" dirty="0"/>
              <a:t>1- تحليل مزايا وعيوب كل بديل  </a:t>
            </a:r>
          </a:p>
          <a:p>
            <a:pPr algn="r" rtl="1"/>
            <a:r>
              <a:rPr lang="ar-SA" sz="2400" b="1" dirty="0"/>
              <a:t>2- تضييق البدائل المحتملة </a:t>
            </a:r>
          </a:p>
          <a:p>
            <a:pPr algn="r" rtl="1"/>
            <a:r>
              <a:rPr lang="ar-SA" sz="2400" b="1" dirty="0"/>
              <a:t>3- تقييم البدائل والاختيار من بينها</a:t>
            </a:r>
            <a:endParaRPr lang="en-US" sz="24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6352256" y="398477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 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6352256" y="514483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6339810" y="475815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6352256" y="362856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6352256" y="435769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5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167" y="571481"/>
            <a:ext cx="7358681" cy="5500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3595670" y="1285861"/>
            <a:ext cx="64294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1- التنبؤ بالمستقبل </a:t>
            </a:r>
          </a:p>
          <a:p>
            <a:pPr algn="r" rtl="1"/>
            <a:r>
              <a:rPr lang="ar-SA" sz="2800" b="1" dirty="0"/>
              <a:t>2- تحديد الأهداف </a:t>
            </a:r>
          </a:p>
          <a:p>
            <a:pPr algn="r" rtl="1"/>
            <a:r>
              <a:rPr lang="ar-SA" sz="2800" b="1" dirty="0"/>
              <a:t>3- الاستخدام الأمثل للموارد</a:t>
            </a:r>
            <a:endParaRPr lang="en-US" sz="28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381356" y="3763036"/>
            <a:ext cx="392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800" b="1" dirty="0"/>
              <a:t>افتتاح فرع جديد</a:t>
            </a:r>
            <a:endParaRPr lang="en-US" sz="28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393802" y="4420726"/>
            <a:ext cx="392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800" b="1" dirty="0"/>
              <a:t>وضع خطة لتحسين العمل</a:t>
            </a:r>
            <a:endParaRPr lang="en-US" sz="28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309918" y="5135106"/>
            <a:ext cx="392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800" b="1" dirty="0"/>
              <a:t>خطة يومية لأعمال التركيبات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43" y="857232"/>
            <a:ext cx="7232161" cy="4643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مربع نص 17"/>
          <p:cNvSpPr txBox="1"/>
          <p:nvPr/>
        </p:nvSpPr>
        <p:spPr>
          <a:xfrm>
            <a:off x="3309918" y="331562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309918" y="401427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309918" y="437014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324666" y="468538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3339414" y="500196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42" y="857232"/>
            <a:ext cx="7298158" cy="47149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3467542" y="1413988"/>
            <a:ext cx="6700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b="1" dirty="0"/>
              <a:t>1- تحديد مراحل لتنفيذ البديل </a:t>
            </a:r>
          </a:p>
          <a:p>
            <a:pPr algn="r" rtl="1"/>
            <a:r>
              <a:rPr lang="ar-SA" sz="2400" b="1" dirty="0"/>
              <a:t>2- تحديد توقيت محدد لكل مرحلة  </a:t>
            </a:r>
          </a:p>
          <a:p>
            <a:pPr algn="r" rtl="1"/>
            <a:r>
              <a:rPr lang="ar-SA" sz="2400" b="1" dirty="0"/>
              <a:t>3- تحديد من سيقوم بتنفيذ كل مرحلة </a:t>
            </a:r>
          </a:p>
          <a:p>
            <a:pPr algn="r" rtl="1"/>
            <a:r>
              <a:rPr lang="ar-SA" sz="2400" b="1" dirty="0"/>
              <a:t>4- تحديد من سيراقب تنفيذ هذه المراحل </a:t>
            </a:r>
            <a:endParaRPr lang="en-US" sz="24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524232" y="3443748"/>
            <a:ext cx="6700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b="1" dirty="0"/>
              <a:t>1- التفسير الخاطئ للمشكلة </a:t>
            </a:r>
          </a:p>
          <a:p>
            <a:pPr algn="r" rtl="1"/>
            <a:r>
              <a:rPr lang="ar-SA" sz="2400" b="1" dirty="0"/>
              <a:t>2- عدم الالتزام الجدي بحل المشكلة  </a:t>
            </a:r>
          </a:p>
          <a:p>
            <a:pPr algn="r" rtl="1"/>
            <a:r>
              <a:rPr lang="ar-SA" sz="2400" b="1" dirty="0"/>
              <a:t>3- عدم كفاية المعلومات </a:t>
            </a:r>
          </a:p>
          <a:p>
            <a:pPr algn="r" rtl="1"/>
            <a:r>
              <a:rPr lang="ar-SA" sz="2400" b="1" dirty="0"/>
              <a:t>4- التقصير في تحليل المعلومات </a:t>
            </a:r>
          </a:p>
          <a:p>
            <a:pPr algn="r" rtl="1"/>
            <a:r>
              <a:rPr lang="ar-SA" sz="2400" b="1" dirty="0"/>
              <a:t>5- اختيار بديل غير مناسب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43" y="500042"/>
            <a:ext cx="7222711" cy="55007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610418" y="365806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610418" y="407326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610418" y="448847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610418" y="4888926"/>
            <a:ext cx="48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/>
              <a:t>×</a:t>
            </a:r>
            <a:endParaRPr lang="en-US" sz="2000" b="1" dirty="0"/>
          </a:p>
          <a:p>
            <a:pPr algn="ctr" rtl="1"/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625166" y="525988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42" y="428604"/>
            <a:ext cx="7219888" cy="55007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738546" y="1142984"/>
            <a:ext cx="6200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الاختيار بين عدة بدائل مطروحة بقصد تحقيق هدف أو عدة أهداف محددة 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452794" y="2357430"/>
            <a:ext cx="6486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الاختيار بين الصواب والخطأ ، وجود بديلين على الأقل ، وجود أهداف عامة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6381752" y="461527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6396500" y="358662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6381752" y="514351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6381752" y="410143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167" y="571480"/>
            <a:ext cx="7407847" cy="5072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538980" y="346864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538980" y="388614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538980" y="431840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524232" y="475065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538980" y="515341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43" y="857232"/>
            <a:ext cx="7262245" cy="4572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6381752" y="245738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6381752" y="315701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6381752" y="452908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6381752" y="178592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6381752" y="382715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5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5B66BBE-115F-4283-8492-5666647B7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حدد نوع القرار المناسب لكل حالة من الحالات التالية </a:t>
            </a:r>
          </a:p>
        </p:txBody>
      </p:sp>
      <p:graphicFrame>
        <p:nvGraphicFramePr>
          <p:cNvPr id="4" name="جدول 4">
            <a:extLst>
              <a:ext uri="{FF2B5EF4-FFF2-40B4-BE49-F238E27FC236}">
                <a16:creationId xmlns:a16="http://schemas.microsoft.com/office/drawing/2014/main" id="{DA9A54BC-85C9-4D59-A101-9DA332105B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0691312"/>
              </p:ext>
            </p:extLst>
          </p:nvPr>
        </p:nvGraphicFramePr>
        <p:xfrm>
          <a:off x="838203" y="1825625"/>
          <a:ext cx="10515597" cy="14833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95300">
                  <a:extLst>
                    <a:ext uri="{9D8B030D-6E8A-4147-A177-3AD203B41FA5}">
                      <a16:colId xmlns:a16="http://schemas.microsoft.com/office/drawing/2014/main" val="1677257084"/>
                    </a:ext>
                  </a:extLst>
                </a:gridCol>
                <a:gridCol w="6515098">
                  <a:extLst>
                    <a:ext uri="{9D8B030D-6E8A-4147-A177-3AD203B41FA5}">
                      <a16:colId xmlns:a16="http://schemas.microsoft.com/office/drawing/2014/main" val="695968554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1163748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الحالة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نوع القرار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118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اتخاذ المنظمة قرارًا بتوسيع نشاطها لآسواق دولية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استراتيجية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212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اتخاذ إدارة التسويق قرارًا بالتركيز على الإعلان في الصحف اليومية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تكتيكية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495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ترقية عدد من موظفي إدارة المشتريات بالمنظمة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روتينية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931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1960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43" y="642918"/>
            <a:ext cx="7188287" cy="5000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381356" y="355712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/>
              <a:t>×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396104" y="392808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410852" y="429904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410852" y="467000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410852" y="504096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291" y="571481"/>
            <a:ext cx="7474039" cy="5500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095604" y="1142984"/>
            <a:ext cx="7057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وضع الذهن في حالة من الإثارة </a:t>
            </a:r>
            <a:r>
              <a:rPr lang="ar-SA" sz="2000" b="1" dirty="0" err="1"/>
              <a:t>والجاهزية</a:t>
            </a:r>
            <a:r>
              <a:rPr lang="ar-SA" sz="2000" b="1" dirty="0"/>
              <a:t> للتفكير في كل الاتجاهات 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095604" y="1857364"/>
            <a:ext cx="7057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الإعداد ، التركيز ، الكمون ، الإشراق ، الإصرار ، التحقق والتجريب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5982620" y="471620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5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5982620" y="413225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5982620" y="531490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6009814" y="297087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5995066" y="355845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42" y="785794"/>
            <a:ext cx="7286676" cy="5072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893868" y="3755352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>
                <a:solidFill>
                  <a:srgbClr val="FF0000"/>
                </a:solidFill>
              </a:rPr>
              <a:t>×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3908616" y="4149248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b="1" dirty="0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3923364" y="4587388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>
                <a:solidFill>
                  <a:srgbClr val="FF0000"/>
                </a:solidFill>
              </a:rPr>
              <a:t>×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3938112" y="4966536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b="1" dirty="0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3938112" y="5360432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>
                <a:solidFill>
                  <a:srgbClr val="FF0000"/>
                </a:solidFill>
              </a:rPr>
              <a:t>×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29" y="571480"/>
            <a:ext cx="7506305" cy="5429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3238480" y="1130539"/>
            <a:ext cx="70009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1- خطة طويلة الأجل </a:t>
            </a:r>
          </a:p>
          <a:p>
            <a:pPr algn="r" rtl="1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2- خطة متوسطة الأجل</a:t>
            </a:r>
          </a:p>
          <a:p>
            <a:pPr algn="r" rtl="1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3- خطة قصيرة الأجل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6295566" y="5345684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6295566" y="4313450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6295566" y="4843012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6295566" y="3286124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6295566" y="3786190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04" y="642918"/>
            <a:ext cx="7303438" cy="5072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295170" y="3696360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>
                <a:solidFill>
                  <a:srgbClr val="FF0000"/>
                </a:solidFill>
              </a:rPr>
              <a:t>√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3265674" y="4091598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>
                <a:solidFill>
                  <a:srgbClr val="FF0000"/>
                </a:solidFill>
              </a:rPr>
              <a:t>×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3250926" y="4486836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>
                <a:solidFill>
                  <a:srgbClr val="FF0000"/>
                </a:solidFill>
              </a:rPr>
              <a:t>×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3265674" y="4882074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>
                <a:solidFill>
                  <a:srgbClr val="FF0000"/>
                </a:solidFill>
              </a:rPr>
              <a:t>√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3280422" y="5262564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>
                <a:solidFill>
                  <a:srgbClr val="FF0000"/>
                </a:solidFill>
              </a:rPr>
              <a:t>×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997" y="571480"/>
            <a:ext cx="7355737" cy="5286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8293528" y="1655496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8295830" y="2717226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8283384" y="3286124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8285686" y="1113488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8287988" y="2202412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6295566" y="5087126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6310314" y="5431870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6310314" y="4786322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6310314" y="4488428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b="1" dirty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919" y="428604"/>
            <a:ext cx="7182465" cy="5429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3467542" y="3914318"/>
            <a:ext cx="6715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عبارة عن وضع صعب ومعقد يواجه الانسان ليس له حل واضح 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595670" y="4929198"/>
            <a:ext cx="6715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إن مفهوم المشكلة يتعدى ذلك ويساعدنا في أي عمل نريد أن نقوم </a:t>
            </a:r>
            <a:r>
              <a:rPr lang="ar-SA" sz="2000" b="1" dirty="0" err="1"/>
              <a:t>به</a:t>
            </a:r>
            <a:r>
              <a:rPr lang="ar-SA" sz="2000" b="1" dirty="0"/>
              <a:t> وتواجهنا صعوبة في اختيار الأسلوب الأفضل لتحقيقه .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919" y="142852"/>
            <a:ext cx="7119369" cy="3857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صورة 17" descr="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918" y="4214818"/>
            <a:ext cx="7143800" cy="2453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524232" y="842484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النجاح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538980" y="1457254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التعرض للظلم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553728" y="2072024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الحصول على معدل منخفض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595670" y="3143248"/>
            <a:ext cx="6572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1- متوقعة الحدوث      2 – تاريخية      3- متغيرة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6367004" y="4702438"/>
            <a:ext cx="642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6367004" y="5043902"/>
            <a:ext cx="642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6367004" y="5457782"/>
            <a:ext cx="642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5307880" y="5458760"/>
            <a:ext cx="642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6" name="مربع نص 25"/>
          <p:cNvSpPr txBox="1"/>
          <p:nvPr/>
        </p:nvSpPr>
        <p:spPr>
          <a:xfrm>
            <a:off x="4238612" y="5785476"/>
            <a:ext cx="642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7" name="مربع نص 26"/>
          <p:cNvSpPr txBox="1"/>
          <p:nvPr/>
        </p:nvSpPr>
        <p:spPr>
          <a:xfrm>
            <a:off x="6381752" y="5786454"/>
            <a:ext cx="642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8" name="مربع نص 27"/>
          <p:cNvSpPr txBox="1"/>
          <p:nvPr/>
        </p:nvSpPr>
        <p:spPr>
          <a:xfrm>
            <a:off x="5310182" y="6172162"/>
            <a:ext cx="642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9" name="مربع نص 28"/>
          <p:cNvSpPr txBox="1"/>
          <p:nvPr/>
        </p:nvSpPr>
        <p:spPr>
          <a:xfrm>
            <a:off x="4253360" y="6185586"/>
            <a:ext cx="642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050" y="214290"/>
            <a:ext cx="6110144" cy="3354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صورة 17" descr="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050" y="3857628"/>
            <a:ext cx="6143668" cy="26147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6995198" y="2428868"/>
            <a:ext cx="556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6995198" y="2743138"/>
            <a:ext cx="556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6995198" y="3085580"/>
            <a:ext cx="556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4381488" y="4457650"/>
            <a:ext cx="1785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>
                <a:solidFill>
                  <a:schemeClr val="bg1"/>
                </a:solidFill>
              </a:rPr>
              <a:t>التأخر في الاستيقاظ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4396236" y="4956392"/>
            <a:ext cx="1785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النسيان</a:t>
            </a:r>
            <a:endParaRPr lang="en-US" sz="2000" b="1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4410984" y="5844468"/>
            <a:ext cx="17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1400" b="1" dirty="0">
                <a:solidFill>
                  <a:schemeClr val="bg1"/>
                </a:solidFill>
              </a:rPr>
              <a:t>ندرة المصادر- الامراض المزمنة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445</Words>
  <Application>Microsoft Office PowerPoint</Application>
  <PresentationFormat>شاشة عريضة</PresentationFormat>
  <Paragraphs>178</Paragraphs>
  <Slides>28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حدد نوع القرار المناسب لكل حالة من الحالات التالية 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ashwaq -</dc:creator>
  <cp:lastModifiedBy>ashwaq -</cp:lastModifiedBy>
  <cp:revision>8</cp:revision>
  <dcterms:created xsi:type="dcterms:W3CDTF">2020-01-27T06:05:21Z</dcterms:created>
  <dcterms:modified xsi:type="dcterms:W3CDTF">2020-01-28T12:34:50Z</dcterms:modified>
</cp:coreProperties>
</file>