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4.wav" ContentType="audio/wav"/>
  <Override PartName="/ppt/media/audio5.wav" ContentType="audio/wav"/>
  <Override PartName="/ppt/media/audio6.wav" ContentType="audio/wav"/>
  <Override PartName="/ppt/media/audio7.wav" ContentType="audio/wav"/>
  <Override PartName="/ppt/media/audio8.wav" ContentType="audio/wav"/>
  <Override PartName="/ppt/media/audio9.wav" ContentType="audio/wav"/>
  <Override PartName="/ppt/media/audio10.wav" ContentType="audio/wav"/>
  <Override PartName="/ppt/notesSlides/notesSlide1.xml" ContentType="application/vnd.openxmlformats-officedocument.presentationml.notesSlide+xml"/>
  <Override PartName="/ppt/media/audio11.wav" ContentType="audio/wav"/>
  <Override PartName="/ppt/media/audio12.wav" ContentType="audio/wav"/>
  <Override PartName="/ppt/media/audio13.wav" ContentType="audio/wav"/>
  <Override PartName="/ppt/media/audio14.wav" ContentType="audio/wav"/>
  <Override PartName="/ppt/media/audio15.wav" ContentType="audio/wav"/>
  <Override PartName="/ppt/media/audio16.wav" ContentType="audio/wav"/>
  <Override PartName="/ppt/media/audio17.wav" ContentType="audio/wav"/>
  <Override PartName="/ppt/media/audio18.wav" ContentType="audio/wav"/>
  <Override PartName="/ppt/media/audio19.wav" ContentType="audio/wav"/>
  <Override PartName="/ppt/media/audio20.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2"/>
  </p:notesMasterIdLst>
  <p:sldIdLst>
    <p:sldId id="325" r:id="rId2"/>
    <p:sldId id="326" r:id="rId3"/>
    <p:sldId id="256" r:id="rId4"/>
    <p:sldId id="257" r:id="rId5"/>
    <p:sldId id="258" r:id="rId6"/>
    <p:sldId id="259" r:id="rId7"/>
    <p:sldId id="260" r:id="rId8"/>
    <p:sldId id="327" r:id="rId9"/>
    <p:sldId id="279" r:id="rId10"/>
    <p:sldId id="261" r:id="rId11"/>
    <p:sldId id="262" r:id="rId12"/>
    <p:sldId id="263" r:id="rId13"/>
    <p:sldId id="264" r:id="rId14"/>
    <p:sldId id="265" r:id="rId15"/>
    <p:sldId id="266" r:id="rId16"/>
    <p:sldId id="267" r:id="rId17"/>
    <p:sldId id="328" r:id="rId18"/>
    <p:sldId id="269" r:id="rId19"/>
    <p:sldId id="329" r:id="rId20"/>
    <p:sldId id="330" r:id="rId21"/>
    <p:sldId id="331" r:id="rId22"/>
    <p:sldId id="332" r:id="rId23"/>
    <p:sldId id="333" r:id="rId24"/>
    <p:sldId id="275" r:id="rId25"/>
    <p:sldId id="276" r:id="rId26"/>
    <p:sldId id="334" r:id="rId27"/>
    <p:sldId id="280" r:id="rId28"/>
    <p:sldId id="277" r:id="rId29"/>
    <p:sldId id="278" r:id="rId30"/>
    <p:sldId id="282" r:id="rId31"/>
  </p:sldIdLst>
  <p:sldSz cx="9144000" cy="6858000" type="screen4x3"/>
  <p:notesSz cx="6858000" cy="9144000"/>
  <p:defaultTextStyle>
    <a:defPPr>
      <a:defRPr lang="ar-E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FF00"/>
    <a:srgbClr val="CC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p:cViewPr varScale="1">
        <p:scale>
          <a:sx n="70" d="100"/>
          <a:sy n="70" d="100"/>
        </p:scale>
        <p:origin x="55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7B5B447F-CB2C-4419-A35F-E33A1D2537F0}" type="datetimeFigureOut">
              <a:rPr lang="ar-EG"/>
              <a:pPr>
                <a:defRPr/>
              </a:pPr>
              <a:t>16/03/1443</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414BAC93-00CE-43F3-A175-7C42E0003C01}" type="slidenum">
              <a:rPr lang="ar-EG"/>
              <a:pPr>
                <a:defRPr/>
              </a:pPr>
              <a:t>‹#›</a:t>
            </a:fld>
            <a:endParaRPr lang="ar-EG"/>
          </a:p>
        </p:txBody>
      </p:sp>
    </p:spTree>
    <p:extLst>
      <p:ext uri="{BB962C8B-B14F-4D97-AF65-F5344CB8AC3E}">
        <p14:creationId xmlns:p14="http://schemas.microsoft.com/office/powerpoint/2010/main" val="257447850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endParaRPr lang="ar-EG"/>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E8D13D-9841-48B2-8724-19DDAFA0FD20}" type="slidenum">
              <a:rPr lang="ar-EG" smtClean="0"/>
              <a:pPr fontAlgn="base">
                <a:spcBef>
                  <a:spcPct val="0"/>
                </a:spcBef>
                <a:spcAft>
                  <a:spcPct val="0"/>
                </a:spcAft>
                <a:defRPr/>
              </a:pPr>
              <a:t>11</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Date Placeholder 3">
            <a:extLst>
              <a:ext uri="{FF2B5EF4-FFF2-40B4-BE49-F238E27FC236}">
                <a16:creationId xmlns:a16="http://schemas.microsoft.com/office/drawing/2014/main" id="{177BA573-6EC1-4891-8A87-3F3489F87047}"/>
              </a:ext>
            </a:extLst>
          </p:cNvPr>
          <p:cNvSpPr>
            <a:spLocks noGrp="1"/>
          </p:cNvSpPr>
          <p:nvPr>
            <p:ph type="dt" sz="half" idx="10"/>
          </p:nvPr>
        </p:nvSpPr>
        <p:spPr/>
        <p:txBody>
          <a:bodyPr/>
          <a:lstStyle>
            <a:lvl1pPr>
              <a:defRPr/>
            </a:lvl1pPr>
          </a:lstStyle>
          <a:p>
            <a:pPr>
              <a:defRPr/>
            </a:pPr>
            <a:fld id="{EB51467A-ED89-477D-BB5E-337E720D1B09}" type="datetimeFigureOut">
              <a:rPr lang="ar-EG"/>
              <a:pPr>
                <a:defRPr/>
              </a:pPr>
              <a:t>16/03/1443</a:t>
            </a:fld>
            <a:endParaRPr lang="ar-EG"/>
          </a:p>
        </p:txBody>
      </p:sp>
      <p:sp>
        <p:nvSpPr>
          <p:cNvPr id="5" name="Footer Placeholder 4">
            <a:extLst>
              <a:ext uri="{FF2B5EF4-FFF2-40B4-BE49-F238E27FC236}">
                <a16:creationId xmlns:a16="http://schemas.microsoft.com/office/drawing/2014/main" id="{6ED38CCE-5849-4113-BDA6-8FF95A7BC070}"/>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52F438BB-B59F-4E4B-9EAF-C355DBF158A0}"/>
              </a:ext>
            </a:extLst>
          </p:cNvPr>
          <p:cNvSpPr>
            <a:spLocks noGrp="1"/>
          </p:cNvSpPr>
          <p:nvPr>
            <p:ph type="sldNum" sz="quarter" idx="12"/>
          </p:nvPr>
        </p:nvSpPr>
        <p:spPr/>
        <p:txBody>
          <a:bodyPr/>
          <a:lstStyle>
            <a:lvl1pPr>
              <a:defRPr smtClean="0"/>
            </a:lvl1pPr>
          </a:lstStyle>
          <a:p>
            <a:pPr>
              <a:defRPr/>
            </a:pPr>
            <a:fld id="{E5294E3E-7EA3-456A-85C4-8BECC72F2E48}" type="slidenum">
              <a:rPr lang="ar-EG" altLang="ar-SA"/>
              <a:pPr>
                <a:defRPr/>
              </a:pPr>
              <a:t>‹#›</a:t>
            </a:fld>
            <a:endParaRPr lang="ar-EG" altLang="ar-SA"/>
          </a:p>
        </p:txBody>
      </p:sp>
    </p:spTree>
    <p:extLst>
      <p:ext uri="{BB962C8B-B14F-4D97-AF65-F5344CB8AC3E}">
        <p14:creationId xmlns:p14="http://schemas.microsoft.com/office/powerpoint/2010/main" val="2750500513"/>
      </p:ext>
    </p:extLst>
  </p:cSld>
  <p:clrMapOvr>
    <a:masterClrMapping/>
  </p:clrMapOvr>
  <p:transition>
    <p:split dir="in"/>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ar-EG"/>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Date Placeholder 3">
            <a:extLst>
              <a:ext uri="{FF2B5EF4-FFF2-40B4-BE49-F238E27FC236}">
                <a16:creationId xmlns:a16="http://schemas.microsoft.com/office/drawing/2014/main" id="{53435148-25D8-4BAE-ACD0-72558AE2D055}"/>
              </a:ext>
            </a:extLst>
          </p:cNvPr>
          <p:cNvSpPr>
            <a:spLocks noGrp="1"/>
          </p:cNvSpPr>
          <p:nvPr>
            <p:ph type="dt" sz="half" idx="10"/>
          </p:nvPr>
        </p:nvSpPr>
        <p:spPr/>
        <p:txBody>
          <a:bodyPr/>
          <a:lstStyle>
            <a:lvl1pPr>
              <a:defRPr/>
            </a:lvl1pPr>
          </a:lstStyle>
          <a:p>
            <a:pPr>
              <a:defRPr/>
            </a:pPr>
            <a:fld id="{0F8BE3FC-FDD4-4ED6-99FF-65CD649D4002}" type="datetimeFigureOut">
              <a:rPr lang="ar-EG"/>
              <a:pPr>
                <a:defRPr/>
              </a:pPr>
              <a:t>16/03/1443</a:t>
            </a:fld>
            <a:endParaRPr lang="ar-EG"/>
          </a:p>
        </p:txBody>
      </p:sp>
      <p:sp>
        <p:nvSpPr>
          <p:cNvPr id="5" name="Footer Placeholder 4">
            <a:extLst>
              <a:ext uri="{FF2B5EF4-FFF2-40B4-BE49-F238E27FC236}">
                <a16:creationId xmlns:a16="http://schemas.microsoft.com/office/drawing/2014/main" id="{87CB79B8-0535-4F31-81C2-DA7FA1D1F1EC}"/>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80D36A72-680E-48F4-ACF5-429AF4A9AA9C}"/>
              </a:ext>
            </a:extLst>
          </p:cNvPr>
          <p:cNvSpPr>
            <a:spLocks noGrp="1"/>
          </p:cNvSpPr>
          <p:nvPr>
            <p:ph type="sldNum" sz="quarter" idx="12"/>
          </p:nvPr>
        </p:nvSpPr>
        <p:spPr/>
        <p:txBody>
          <a:bodyPr/>
          <a:lstStyle>
            <a:lvl1pPr>
              <a:defRPr smtClean="0"/>
            </a:lvl1pPr>
          </a:lstStyle>
          <a:p>
            <a:pPr>
              <a:defRPr/>
            </a:pPr>
            <a:fld id="{AD2E9061-BA8C-4167-8082-7DDD1BF7325C}" type="slidenum">
              <a:rPr lang="ar-EG" altLang="ar-SA"/>
              <a:pPr>
                <a:defRPr/>
              </a:pPr>
              <a:t>‹#›</a:t>
            </a:fld>
            <a:endParaRPr lang="ar-EG" altLang="ar-SA"/>
          </a:p>
        </p:txBody>
      </p:sp>
    </p:spTree>
    <p:extLst>
      <p:ext uri="{BB962C8B-B14F-4D97-AF65-F5344CB8AC3E}">
        <p14:creationId xmlns:p14="http://schemas.microsoft.com/office/powerpoint/2010/main" val="2961165466"/>
      </p:ext>
    </p:extLst>
  </p:cSld>
  <p:clrMapOvr>
    <a:masterClrMapping/>
  </p:clrMapOvr>
  <p:transition>
    <p:split dir="in"/>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Date Placeholder 3">
            <a:extLst>
              <a:ext uri="{FF2B5EF4-FFF2-40B4-BE49-F238E27FC236}">
                <a16:creationId xmlns:a16="http://schemas.microsoft.com/office/drawing/2014/main" id="{90B2D9AC-3113-4240-87BF-26B0FD13A74E}"/>
              </a:ext>
            </a:extLst>
          </p:cNvPr>
          <p:cNvSpPr>
            <a:spLocks noGrp="1"/>
          </p:cNvSpPr>
          <p:nvPr>
            <p:ph type="dt" sz="half" idx="10"/>
          </p:nvPr>
        </p:nvSpPr>
        <p:spPr/>
        <p:txBody>
          <a:bodyPr/>
          <a:lstStyle>
            <a:lvl1pPr>
              <a:defRPr/>
            </a:lvl1pPr>
          </a:lstStyle>
          <a:p>
            <a:pPr>
              <a:defRPr/>
            </a:pPr>
            <a:fld id="{1FB20709-B240-447C-891F-888A25F09DA1}" type="datetimeFigureOut">
              <a:rPr lang="ar-EG"/>
              <a:pPr>
                <a:defRPr/>
              </a:pPr>
              <a:t>16/03/1443</a:t>
            </a:fld>
            <a:endParaRPr lang="ar-EG"/>
          </a:p>
        </p:txBody>
      </p:sp>
      <p:sp>
        <p:nvSpPr>
          <p:cNvPr id="5" name="Footer Placeholder 4">
            <a:extLst>
              <a:ext uri="{FF2B5EF4-FFF2-40B4-BE49-F238E27FC236}">
                <a16:creationId xmlns:a16="http://schemas.microsoft.com/office/drawing/2014/main" id="{49CE3B7C-DB56-405C-8CD8-4E2EE7E00DD5}"/>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F77C60FA-6245-4CFB-B591-177DEE578094}"/>
              </a:ext>
            </a:extLst>
          </p:cNvPr>
          <p:cNvSpPr>
            <a:spLocks noGrp="1"/>
          </p:cNvSpPr>
          <p:nvPr>
            <p:ph type="sldNum" sz="quarter" idx="12"/>
          </p:nvPr>
        </p:nvSpPr>
        <p:spPr/>
        <p:txBody>
          <a:bodyPr/>
          <a:lstStyle>
            <a:lvl1pPr>
              <a:defRPr smtClean="0"/>
            </a:lvl1pPr>
          </a:lstStyle>
          <a:p>
            <a:pPr>
              <a:defRPr/>
            </a:pPr>
            <a:fld id="{3C8CFF34-2C4D-4A0A-8C5A-E1E1572B053E}" type="slidenum">
              <a:rPr lang="ar-EG" altLang="ar-SA"/>
              <a:pPr>
                <a:defRPr/>
              </a:pPr>
              <a:t>‹#›</a:t>
            </a:fld>
            <a:endParaRPr lang="ar-EG" altLang="ar-SA"/>
          </a:p>
        </p:txBody>
      </p:sp>
    </p:spTree>
    <p:extLst>
      <p:ext uri="{BB962C8B-B14F-4D97-AF65-F5344CB8AC3E}">
        <p14:creationId xmlns:p14="http://schemas.microsoft.com/office/powerpoint/2010/main" val="3405513784"/>
      </p:ext>
    </p:extLst>
  </p:cSld>
  <p:clrMapOvr>
    <a:masterClrMapping/>
  </p:clrMapOvr>
  <p:transition>
    <p:split dir="in"/>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ar-EG"/>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Date Placeholder 3">
            <a:extLst>
              <a:ext uri="{FF2B5EF4-FFF2-40B4-BE49-F238E27FC236}">
                <a16:creationId xmlns:a16="http://schemas.microsoft.com/office/drawing/2014/main" id="{6EE30C35-2A3D-4A38-8F15-D7006378EC1E}"/>
              </a:ext>
            </a:extLst>
          </p:cNvPr>
          <p:cNvSpPr>
            <a:spLocks noGrp="1"/>
          </p:cNvSpPr>
          <p:nvPr>
            <p:ph type="dt" sz="half" idx="10"/>
          </p:nvPr>
        </p:nvSpPr>
        <p:spPr/>
        <p:txBody>
          <a:bodyPr/>
          <a:lstStyle>
            <a:lvl1pPr>
              <a:defRPr/>
            </a:lvl1pPr>
          </a:lstStyle>
          <a:p>
            <a:pPr>
              <a:defRPr/>
            </a:pPr>
            <a:fld id="{C80DA558-577A-4DCE-9B8E-C0A8A74273EA}" type="datetimeFigureOut">
              <a:rPr lang="ar-EG"/>
              <a:pPr>
                <a:defRPr/>
              </a:pPr>
              <a:t>16/03/1443</a:t>
            </a:fld>
            <a:endParaRPr lang="ar-EG"/>
          </a:p>
        </p:txBody>
      </p:sp>
      <p:sp>
        <p:nvSpPr>
          <p:cNvPr id="5" name="Footer Placeholder 4">
            <a:extLst>
              <a:ext uri="{FF2B5EF4-FFF2-40B4-BE49-F238E27FC236}">
                <a16:creationId xmlns:a16="http://schemas.microsoft.com/office/drawing/2014/main" id="{ED3EEA7E-BEF4-4A2F-B3D5-78EAA33C5289}"/>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3D10CB04-1CA4-417D-8744-BAB7B2831B5D}"/>
              </a:ext>
            </a:extLst>
          </p:cNvPr>
          <p:cNvSpPr>
            <a:spLocks noGrp="1"/>
          </p:cNvSpPr>
          <p:nvPr>
            <p:ph type="sldNum" sz="quarter" idx="12"/>
          </p:nvPr>
        </p:nvSpPr>
        <p:spPr/>
        <p:txBody>
          <a:bodyPr/>
          <a:lstStyle>
            <a:lvl1pPr>
              <a:defRPr smtClean="0"/>
            </a:lvl1pPr>
          </a:lstStyle>
          <a:p>
            <a:pPr>
              <a:defRPr/>
            </a:pPr>
            <a:fld id="{C29B412C-E7AC-42C3-87C0-1D303C777AB2}" type="slidenum">
              <a:rPr lang="ar-EG" altLang="ar-SA"/>
              <a:pPr>
                <a:defRPr/>
              </a:pPr>
              <a:t>‹#›</a:t>
            </a:fld>
            <a:endParaRPr lang="ar-EG" altLang="ar-SA"/>
          </a:p>
        </p:txBody>
      </p:sp>
    </p:spTree>
    <p:extLst>
      <p:ext uri="{BB962C8B-B14F-4D97-AF65-F5344CB8AC3E}">
        <p14:creationId xmlns:p14="http://schemas.microsoft.com/office/powerpoint/2010/main" val="190123262"/>
      </p:ext>
    </p:extLst>
  </p:cSld>
  <p:clrMapOvr>
    <a:masterClrMapping/>
  </p:clrMapOvr>
  <p:transition>
    <p:split dir="in"/>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a:extLst>
              <a:ext uri="{FF2B5EF4-FFF2-40B4-BE49-F238E27FC236}">
                <a16:creationId xmlns:a16="http://schemas.microsoft.com/office/drawing/2014/main" id="{96A20D2C-97FB-4B3E-9A43-B0B2DB5F22CB}"/>
              </a:ext>
            </a:extLst>
          </p:cNvPr>
          <p:cNvSpPr>
            <a:spLocks noGrp="1"/>
          </p:cNvSpPr>
          <p:nvPr>
            <p:ph type="dt" sz="half" idx="10"/>
          </p:nvPr>
        </p:nvSpPr>
        <p:spPr/>
        <p:txBody>
          <a:bodyPr/>
          <a:lstStyle>
            <a:lvl1pPr>
              <a:defRPr/>
            </a:lvl1pPr>
          </a:lstStyle>
          <a:p>
            <a:pPr>
              <a:defRPr/>
            </a:pPr>
            <a:fld id="{680BA0EA-DF63-4280-8349-C32113CAF484}" type="datetimeFigureOut">
              <a:rPr lang="ar-EG"/>
              <a:pPr>
                <a:defRPr/>
              </a:pPr>
              <a:t>16/03/1443</a:t>
            </a:fld>
            <a:endParaRPr lang="ar-EG"/>
          </a:p>
        </p:txBody>
      </p:sp>
      <p:sp>
        <p:nvSpPr>
          <p:cNvPr id="5" name="Footer Placeholder 4">
            <a:extLst>
              <a:ext uri="{FF2B5EF4-FFF2-40B4-BE49-F238E27FC236}">
                <a16:creationId xmlns:a16="http://schemas.microsoft.com/office/drawing/2014/main" id="{80603E94-C9FC-497C-BC9F-593750E101D1}"/>
              </a:ext>
            </a:extLst>
          </p:cNvPr>
          <p:cNvSpPr>
            <a:spLocks noGrp="1"/>
          </p:cNvSpPr>
          <p:nvPr>
            <p:ph type="ftr" sz="quarter" idx="11"/>
          </p:nvPr>
        </p:nvSpPr>
        <p:spPr/>
        <p:txBody>
          <a:bodyPr/>
          <a:lstStyle>
            <a:lvl1pPr>
              <a:defRPr/>
            </a:lvl1pPr>
          </a:lstStyle>
          <a:p>
            <a:pPr>
              <a:defRPr/>
            </a:pPr>
            <a:endParaRPr lang="ar-EG"/>
          </a:p>
        </p:txBody>
      </p:sp>
      <p:sp>
        <p:nvSpPr>
          <p:cNvPr id="6" name="Slide Number Placeholder 5">
            <a:extLst>
              <a:ext uri="{FF2B5EF4-FFF2-40B4-BE49-F238E27FC236}">
                <a16:creationId xmlns:a16="http://schemas.microsoft.com/office/drawing/2014/main" id="{EC2540C3-96F9-42CA-8CF7-D650B9DAC3AF}"/>
              </a:ext>
            </a:extLst>
          </p:cNvPr>
          <p:cNvSpPr>
            <a:spLocks noGrp="1"/>
          </p:cNvSpPr>
          <p:nvPr>
            <p:ph type="sldNum" sz="quarter" idx="12"/>
          </p:nvPr>
        </p:nvSpPr>
        <p:spPr/>
        <p:txBody>
          <a:bodyPr/>
          <a:lstStyle>
            <a:lvl1pPr>
              <a:defRPr smtClean="0"/>
            </a:lvl1pPr>
          </a:lstStyle>
          <a:p>
            <a:pPr>
              <a:defRPr/>
            </a:pPr>
            <a:fld id="{BE850E89-6B01-4769-A242-F505FE07799B}" type="slidenum">
              <a:rPr lang="ar-EG" altLang="ar-SA"/>
              <a:pPr>
                <a:defRPr/>
              </a:pPr>
              <a:t>‹#›</a:t>
            </a:fld>
            <a:endParaRPr lang="ar-EG" altLang="ar-SA"/>
          </a:p>
        </p:txBody>
      </p:sp>
    </p:spTree>
    <p:extLst>
      <p:ext uri="{BB962C8B-B14F-4D97-AF65-F5344CB8AC3E}">
        <p14:creationId xmlns:p14="http://schemas.microsoft.com/office/powerpoint/2010/main" val="873914877"/>
      </p:ext>
    </p:extLst>
  </p:cSld>
  <p:clrMapOvr>
    <a:masterClrMapping/>
  </p:clrMapOvr>
  <p:transition>
    <p:split dir="in"/>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Date Placeholder 3">
            <a:extLst>
              <a:ext uri="{FF2B5EF4-FFF2-40B4-BE49-F238E27FC236}">
                <a16:creationId xmlns:a16="http://schemas.microsoft.com/office/drawing/2014/main" id="{CA6C0173-7A06-40F3-8ADB-C4F8AF2276AC}"/>
              </a:ext>
            </a:extLst>
          </p:cNvPr>
          <p:cNvSpPr>
            <a:spLocks noGrp="1"/>
          </p:cNvSpPr>
          <p:nvPr>
            <p:ph type="dt" sz="half" idx="10"/>
          </p:nvPr>
        </p:nvSpPr>
        <p:spPr/>
        <p:txBody>
          <a:bodyPr/>
          <a:lstStyle>
            <a:lvl1pPr>
              <a:defRPr/>
            </a:lvl1pPr>
          </a:lstStyle>
          <a:p>
            <a:pPr>
              <a:defRPr/>
            </a:pPr>
            <a:fld id="{0461EEAD-A534-41EC-AC21-9DCE654A4247}" type="datetimeFigureOut">
              <a:rPr lang="ar-EG"/>
              <a:pPr>
                <a:defRPr/>
              </a:pPr>
              <a:t>16/03/1443</a:t>
            </a:fld>
            <a:endParaRPr lang="ar-EG"/>
          </a:p>
        </p:txBody>
      </p:sp>
      <p:sp>
        <p:nvSpPr>
          <p:cNvPr id="6" name="Footer Placeholder 4">
            <a:extLst>
              <a:ext uri="{FF2B5EF4-FFF2-40B4-BE49-F238E27FC236}">
                <a16:creationId xmlns:a16="http://schemas.microsoft.com/office/drawing/2014/main" id="{DD95AFF5-6DE4-4B4E-B1E5-233E6F0DE225}"/>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BE542098-335C-45AC-AC79-10259C5BF804}"/>
              </a:ext>
            </a:extLst>
          </p:cNvPr>
          <p:cNvSpPr>
            <a:spLocks noGrp="1"/>
          </p:cNvSpPr>
          <p:nvPr>
            <p:ph type="sldNum" sz="quarter" idx="12"/>
          </p:nvPr>
        </p:nvSpPr>
        <p:spPr/>
        <p:txBody>
          <a:bodyPr/>
          <a:lstStyle>
            <a:lvl1pPr>
              <a:defRPr smtClean="0"/>
            </a:lvl1pPr>
          </a:lstStyle>
          <a:p>
            <a:pPr>
              <a:defRPr/>
            </a:pPr>
            <a:fld id="{4F729BA2-27BE-4C2A-8A87-0348AF84C96E}" type="slidenum">
              <a:rPr lang="ar-EG" altLang="ar-SA"/>
              <a:pPr>
                <a:defRPr/>
              </a:pPr>
              <a:t>‹#›</a:t>
            </a:fld>
            <a:endParaRPr lang="ar-EG" altLang="ar-SA"/>
          </a:p>
        </p:txBody>
      </p:sp>
    </p:spTree>
    <p:extLst>
      <p:ext uri="{BB962C8B-B14F-4D97-AF65-F5344CB8AC3E}">
        <p14:creationId xmlns:p14="http://schemas.microsoft.com/office/powerpoint/2010/main" val="2103089215"/>
      </p:ext>
    </p:extLst>
  </p:cSld>
  <p:clrMapOvr>
    <a:masterClrMapping/>
  </p:clrMapOvr>
  <p:transition>
    <p:split dir="in"/>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Date Placeholder 3">
            <a:extLst>
              <a:ext uri="{FF2B5EF4-FFF2-40B4-BE49-F238E27FC236}">
                <a16:creationId xmlns:a16="http://schemas.microsoft.com/office/drawing/2014/main" id="{E9F52DBD-4664-43A9-979F-35BDD3AB478A}"/>
              </a:ext>
            </a:extLst>
          </p:cNvPr>
          <p:cNvSpPr>
            <a:spLocks noGrp="1"/>
          </p:cNvSpPr>
          <p:nvPr>
            <p:ph type="dt" sz="half" idx="10"/>
          </p:nvPr>
        </p:nvSpPr>
        <p:spPr/>
        <p:txBody>
          <a:bodyPr/>
          <a:lstStyle>
            <a:lvl1pPr>
              <a:defRPr/>
            </a:lvl1pPr>
          </a:lstStyle>
          <a:p>
            <a:pPr>
              <a:defRPr/>
            </a:pPr>
            <a:fld id="{127A73D5-3D71-465E-BAEE-4D6456C16832}" type="datetimeFigureOut">
              <a:rPr lang="ar-EG"/>
              <a:pPr>
                <a:defRPr/>
              </a:pPr>
              <a:t>16/03/1443</a:t>
            </a:fld>
            <a:endParaRPr lang="ar-EG"/>
          </a:p>
        </p:txBody>
      </p:sp>
      <p:sp>
        <p:nvSpPr>
          <p:cNvPr id="8" name="Footer Placeholder 4">
            <a:extLst>
              <a:ext uri="{FF2B5EF4-FFF2-40B4-BE49-F238E27FC236}">
                <a16:creationId xmlns:a16="http://schemas.microsoft.com/office/drawing/2014/main" id="{52F555F4-83E1-4F35-90A7-0A1510C5E371}"/>
              </a:ext>
            </a:extLst>
          </p:cNvPr>
          <p:cNvSpPr>
            <a:spLocks noGrp="1"/>
          </p:cNvSpPr>
          <p:nvPr>
            <p:ph type="ftr" sz="quarter" idx="11"/>
          </p:nvPr>
        </p:nvSpPr>
        <p:spPr/>
        <p:txBody>
          <a:bodyPr/>
          <a:lstStyle>
            <a:lvl1pPr>
              <a:defRPr/>
            </a:lvl1pPr>
          </a:lstStyle>
          <a:p>
            <a:pPr>
              <a:defRPr/>
            </a:pPr>
            <a:endParaRPr lang="ar-EG"/>
          </a:p>
        </p:txBody>
      </p:sp>
      <p:sp>
        <p:nvSpPr>
          <p:cNvPr id="9" name="Slide Number Placeholder 5">
            <a:extLst>
              <a:ext uri="{FF2B5EF4-FFF2-40B4-BE49-F238E27FC236}">
                <a16:creationId xmlns:a16="http://schemas.microsoft.com/office/drawing/2014/main" id="{A0119321-8CD0-4C2F-ABAF-68C3313C9CA7}"/>
              </a:ext>
            </a:extLst>
          </p:cNvPr>
          <p:cNvSpPr>
            <a:spLocks noGrp="1"/>
          </p:cNvSpPr>
          <p:nvPr>
            <p:ph type="sldNum" sz="quarter" idx="12"/>
          </p:nvPr>
        </p:nvSpPr>
        <p:spPr/>
        <p:txBody>
          <a:bodyPr/>
          <a:lstStyle>
            <a:lvl1pPr>
              <a:defRPr smtClean="0"/>
            </a:lvl1pPr>
          </a:lstStyle>
          <a:p>
            <a:pPr>
              <a:defRPr/>
            </a:pPr>
            <a:fld id="{66296E42-7794-42D0-B920-FDDE0C815EE6}" type="slidenum">
              <a:rPr lang="ar-EG" altLang="ar-SA"/>
              <a:pPr>
                <a:defRPr/>
              </a:pPr>
              <a:t>‹#›</a:t>
            </a:fld>
            <a:endParaRPr lang="ar-EG" altLang="ar-SA"/>
          </a:p>
        </p:txBody>
      </p:sp>
    </p:spTree>
    <p:extLst>
      <p:ext uri="{BB962C8B-B14F-4D97-AF65-F5344CB8AC3E}">
        <p14:creationId xmlns:p14="http://schemas.microsoft.com/office/powerpoint/2010/main" val="24358412"/>
      </p:ext>
    </p:extLst>
  </p:cSld>
  <p:clrMapOvr>
    <a:masterClrMapping/>
  </p:clrMapOvr>
  <p:transition>
    <p:split dir="in"/>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ar-EG"/>
          </a:p>
        </p:txBody>
      </p:sp>
      <p:sp>
        <p:nvSpPr>
          <p:cNvPr id="3" name="Date Placeholder 3">
            <a:extLst>
              <a:ext uri="{FF2B5EF4-FFF2-40B4-BE49-F238E27FC236}">
                <a16:creationId xmlns:a16="http://schemas.microsoft.com/office/drawing/2014/main" id="{1A115301-C19F-4D14-8323-C2353A97F79F}"/>
              </a:ext>
            </a:extLst>
          </p:cNvPr>
          <p:cNvSpPr>
            <a:spLocks noGrp="1"/>
          </p:cNvSpPr>
          <p:nvPr>
            <p:ph type="dt" sz="half" idx="10"/>
          </p:nvPr>
        </p:nvSpPr>
        <p:spPr/>
        <p:txBody>
          <a:bodyPr/>
          <a:lstStyle>
            <a:lvl1pPr>
              <a:defRPr/>
            </a:lvl1pPr>
          </a:lstStyle>
          <a:p>
            <a:pPr>
              <a:defRPr/>
            </a:pPr>
            <a:fld id="{4556529B-1A4A-4071-BB41-C7014A62555C}" type="datetimeFigureOut">
              <a:rPr lang="ar-EG"/>
              <a:pPr>
                <a:defRPr/>
              </a:pPr>
              <a:t>16/03/1443</a:t>
            </a:fld>
            <a:endParaRPr lang="ar-EG"/>
          </a:p>
        </p:txBody>
      </p:sp>
      <p:sp>
        <p:nvSpPr>
          <p:cNvPr id="4" name="Footer Placeholder 4">
            <a:extLst>
              <a:ext uri="{FF2B5EF4-FFF2-40B4-BE49-F238E27FC236}">
                <a16:creationId xmlns:a16="http://schemas.microsoft.com/office/drawing/2014/main" id="{7C13319C-8296-449C-95CE-DFB6725193F1}"/>
              </a:ext>
            </a:extLst>
          </p:cNvPr>
          <p:cNvSpPr>
            <a:spLocks noGrp="1"/>
          </p:cNvSpPr>
          <p:nvPr>
            <p:ph type="ftr" sz="quarter" idx="11"/>
          </p:nvPr>
        </p:nvSpPr>
        <p:spPr/>
        <p:txBody>
          <a:bodyPr/>
          <a:lstStyle>
            <a:lvl1pPr>
              <a:defRPr/>
            </a:lvl1pPr>
          </a:lstStyle>
          <a:p>
            <a:pPr>
              <a:defRPr/>
            </a:pPr>
            <a:endParaRPr lang="ar-EG"/>
          </a:p>
        </p:txBody>
      </p:sp>
      <p:sp>
        <p:nvSpPr>
          <p:cNvPr id="5" name="Slide Number Placeholder 5">
            <a:extLst>
              <a:ext uri="{FF2B5EF4-FFF2-40B4-BE49-F238E27FC236}">
                <a16:creationId xmlns:a16="http://schemas.microsoft.com/office/drawing/2014/main" id="{97D53C0B-B36E-4107-84EC-F10EA5114B71}"/>
              </a:ext>
            </a:extLst>
          </p:cNvPr>
          <p:cNvSpPr>
            <a:spLocks noGrp="1"/>
          </p:cNvSpPr>
          <p:nvPr>
            <p:ph type="sldNum" sz="quarter" idx="12"/>
          </p:nvPr>
        </p:nvSpPr>
        <p:spPr/>
        <p:txBody>
          <a:bodyPr/>
          <a:lstStyle>
            <a:lvl1pPr>
              <a:defRPr smtClean="0"/>
            </a:lvl1pPr>
          </a:lstStyle>
          <a:p>
            <a:pPr>
              <a:defRPr/>
            </a:pPr>
            <a:fld id="{82FAEFD5-ECA4-43F3-8459-3F42A36F938C}" type="slidenum">
              <a:rPr lang="ar-EG" altLang="ar-SA"/>
              <a:pPr>
                <a:defRPr/>
              </a:pPr>
              <a:t>‹#›</a:t>
            </a:fld>
            <a:endParaRPr lang="ar-EG" altLang="ar-SA"/>
          </a:p>
        </p:txBody>
      </p:sp>
    </p:spTree>
    <p:extLst>
      <p:ext uri="{BB962C8B-B14F-4D97-AF65-F5344CB8AC3E}">
        <p14:creationId xmlns:p14="http://schemas.microsoft.com/office/powerpoint/2010/main" val="1041389144"/>
      </p:ext>
    </p:extLst>
  </p:cSld>
  <p:clrMapOvr>
    <a:masterClrMapping/>
  </p:clrMapOvr>
  <p:transition>
    <p:split dir="in"/>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DAED320-2E4D-4CA5-A119-5055BF84593E}"/>
              </a:ext>
            </a:extLst>
          </p:cNvPr>
          <p:cNvSpPr>
            <a:spLocks noGrp="1"/>
          </p:cNvSpPr>
          <p:nvPr>
            <p:ph type="dt" sz="half" idx="10"/>
          </p:nvPr>
        </p:nvSpPr>
        <p:spPr/>
        <p:txBody>
          <a:bodyPr/>
          <a:lstStyle>
            <a:lvl1pPr>
              <a:defRPr/>
            </a:lvl1pPr>
          </a:lstStyle>
          <a:p>
            <a:pPr>
              <a:defRPr/>
            </a:pPr>
            <a:fld id="{FD9F6888-16CB-42B0-9E23-778BE722D57C}" type="datetimeFigureOut">
              <a:rPr lang="ar-EG"/>
              <a:pPr>
                <a:defRPr/>
              </a:pPr>
              <a:t>16/03/1443</a:t>
            </a:fld>
            <a:endParaRPr lang="ar-EG"/>
          </a:p>
        </p:txBody>
      </p:sp>
      <p:sp>
        <p:nvSpPr>
          <p:cNvPr id="3" name="Footer Placeholder 4">
            <a:extLst>
              <a:ext uri="{FF2B5EF4-FFF2-40B4-BE49-F238E27FC236}">
                <a16:creationId xmlns:a16="http://schemas.microsoft.com/office/drawing/2014/main" id="{5D3FF063-7B41-46BB-AD72-EA2D1B303F7E}"/>
              </a:ext>
            </a:extLst>
          </p:cNvPr>
          <p:cNvSpPr>
            <a:spLocks noGrp="1"/>
          </p:cNvSpPr>
          <p:nvPr>
            <p:ph type="ftr" sz="quarter" idx="11"/>
          </p:nvPr>
        </p:nvSpPr>
        <p:spPr/>
        <p:txBody>
          <a:bodyPr/>
          <a:lstStyle>
            <a:lvl1pPr>
              <a:defRPr/>
            </a:lvl1pPr>
          </a:lstStyle>
          <a:p>
            <a:pPr>
              <a:defRPr/>
            </a:pPr>
            <a:endParaRPr lang="ar-EG"/>
          </a:p>
        </p:txBody>
      </p:sp>
      <p:sp>
        <p:nvSpPr>
          <p:cNvPr id="4" name="Slide Number Placeholder 5">
            <a:extLst>
              <a:ext uri="{FF2B5EF4-FFF2-40B4-BE49-F238E27FC236}">
                <a16:creationId xmlns:a16="http://schemas.microsoft.com/office/drawing/2014/main" id="{03A57A81-A69F-4FAD-B1AB-E18BE498CD87}"/>
              </a:ext>
            </a:extLst>
          </p:cNvPr>
          <p:cNvSpPr>
            <a:spLocks noGrp="1"/>
          </p:cNvSpPr>
          <p:nvPr>
            <p:ph type="sldNum" sz="quarter" idx="12"/>
          </p:nvPr>
        </p:nvSpPr>
        <p:spPr/>
        <p:txBody>
          <a:bodyPr/>
          <a:lstStyle>
            <a:lvl1pPr>
              <a:defRPr smtClean="0"/>
            </a:lvl1pPr>
          </a:lstStyle>
          <a:p>
            <a:pPr>
              <a:defRPr/>
            </a:pPr>
            <a:fld id="{1C61A116-99FD-4262-ABD0-F6C50929B9A1}" type="slidenum">
              <a:rPr lang="ar-EG" altLang="ar-SA"/>
              <a:pPr>
                <a:defRPr/>
              </a:pPr>
              <a:t>‹#›</a:t>
            </a:fld>
            <a:endParaRPr lang="ar-EG" altLang="ar-SA"/>
          </a:p>
        </p:txBody>
      </p:sp>
    </p:spTree>
    <p:extLst>
      <p:ext uri="{BB962C8B-B14F-4D97-AF65-F5344CB8AC3E}">
        <p14:creationId xmlns:p14="http://schemas.microsoft.com/office/powerpoint/2010/main" val="1195435423"/>
      </p:ext>
    </p:extLst>
  </p:cSld>
  <p:clrMapOvr>
    <a:masterClrMapping/>
  </p:clrMapOvr>
  <p:transition>
    <p:split dir="in"/>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3">
            <a:extLst>
              <a:ext uri="{FF2B5EF4-FFF2-40B4-BE49-F238E27FC236}">
                <a16:creationId xmlns:a16="http://schemas.microsoft.com/office/drawing/2014/main" id="{E282ECDA-2B78-4D4D-89C9-AD6AA84B4AF1}"/>
              </a:ext>
            </a:extLst>
          </p:cNvPr>
          <p:cNvSpPr>
            <a:spLocks noGrp="1"/>
          </p:cNvSpPr>
          <p:nvPr>
            <p:ph type="dt" sz="half" idx="10"/>
          </p:nvPr>
        </p:nvSpPr>
        <p:spPr/>
        <p:txBody>
          <a:bodyPr/>
          <a:lstStyle>
            <a:lvl1pPr>
              <a:defRPr/>
            </a:lvl1pPr>
          </a:lstStyle>
          <a:p>
            <a:pPr>
              <a:defRPr/>
            </a:pPr>
            <a:fld id="{112B4D4D-7463-4858-92B9-902B4D4264CE}" type="datetimeFigureOut">
              <a:rPr lang="ar-EG"/>
              <a:pPr>
                <a:defRPr/>
              </a:pPr>
              <a:t>16/03/1443</a:t>
            </a:fld>
            <a:endParaRPr lang="ar-EG"/>
          </a:p>
        </p:txBody>
      </p:sp>
      <p:sp>
        <p:nvSpPr>
          <p:cNvPr id="6" name="Footer Placeholder 4">
            <a:extLst>
              <a:ext uri="{FF2B5EF4-FFF2-40B4-BE49-F238E27FC236}">
                <a16:creationId xmlns:a16="http://schemas.microsoft.com/office/drawing/2014/main" id="{E924274C-D658-4EC6-815D-649EDD3748CB}"/>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9ECE428C-AD80-4F45-B0CC-671159AEC525}"/>
              </a:ext>
            </a:extLst>
          </p:cNvPr>
          <p:cNvSpPr>
            <a:spLocks noGrp="1"/>
          </p:cNvSpPr>
          <p:nvPr>
            <p:ph type="sldNum" sz="quarter" idx="12"/>
          </p:nvPr>
        </p:nvSpPr>
        <p:spPr/>
        <p:txBody>
          <a:bodyPr/>
          <a:lstStyle>
            <a:lvl1pPr>
              <a:defRPr smtClean="0"/>
            </a:lvl1pPr>
          </a:lstStyle>
          <a:p>
            <a:pPr>
              <a:defRPr/>
            </a:pPr>
            <a:fld id="{E4645F8F-B589-4AD2-BC40-D896EB66F168}" type="slidenum">
              <a:rPr lang="ar-EG" altLang="ar-SA"/>
              <a:pPr>
                <a:defRPr/>
              </a:pPr>
              <a:t>‹#›</a:t>
            </a:fld>
            <a:endParaRPr lang="ar-EG" altLang="ar-SA"/>
          </a:p>
        </p:txBody>
      </p:sp>
    </p:spTree>
    <p:extLst>
      <p:ext uri="{BB962C8B-B14F-4D97-AF65-F5344CB8AC3E}">
        <p14:creationId xmlns:p14="http://schemas.microsoft.com/office/powerpoint/2010/main" val="1457637046"/>
      </p:ext>
    </p:extLst>
  </p:cSld>
  <p:clrMapOvr>
    <a:masterClrMapping/>
  </p:clrMapOvr>
  <p:transition>
    <p:split dir="in"/>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a:t>انقر فوق الأيقونة لإضافة صورة</a:t>
            </a:r>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3">
            <a:extLst>
              <a:ext uri="{FF2B5EF4-FFF2-40B4-BE49-F238E27FC236}">
                <a16:creationId xmlns:a16="http://schemas.microsoft.com/office/drawing/2014/main" id="{98801146-2B8A-4B93-B17F-6473BD40CBBA}"/>
              </a:ext>
            </a:extLst>
          </p:cNvPr>
          <p:cNvSpPr>
            <a:spLocks noGrp="1"/>
          </p:cNvSpPr>
          <p:nvPr>
            <p:ph type="dt" sz="half" idx="10"/>
          </p:nvPr>
        </p:nvSpPr>
        <p:spPr/>
        <p:txBody>
          <a:bodyPr/>
          <a:lstStyle>
            <a:lvl1pPr>
              <a:defRPr/>
            </a:lvl1pPr>
          </a:lstStyle>
          <a:p>
            <a:pPr>
              <a:defRPr/>
            </a:pPr>
            <a:fld id="{863BE40A-57F5-4656-8A41-107E11901292}" type="datetimeFigureOut">
              <a:rPr lang="ar-EG"/>
              <a:pPr>
                <a:defRPr/>
              </a:pPr>
              <a:t>16/03/1443</a:t>
            </a:fld>
            <a:endParaRPr lang="ar-EG"/>
          </a:p>
        </p:txBody>
      </p:sp>
      <p:sp>
        <p:nvSpPr>
          <p:cNvPr id="6" name="Footer Placeholder 4">
            <a:extLst>
              <a:ext uri="{FF2B5EF4-FFF2-40B4-BE49-F238E27FC236}">
                <a16:creationId xmlns:a16="http://schemas.microsoft.com/office/drawing/2014/main" id="{3942F1CC-C9AC-4146-8517-8F3F51E72E3A}"/>
              </a:ext>
            </a:extLst>
          </p:cNvPr>
          <p:cNvSpPr>
            <a:spLocks noGrp="1"/>
          </p:cNvSpPr>
          <p:nvPr>
            <p:ph type="ftr" sz="quarter" idx="11"/>
          </p:nvPr>
        </p:nvSpPr>
        <p:spPr/>
        <p:txBody>
          <a:bodyPr/>
          <a:lstStyle>
            <a:lvl1pPr>
              <a:defRPr/>
            </a:lvl1pPr>
          </a:lstStyle>
          <a:p>
            <a:pPr>
              <a:defRPr/>
            </a:pPr>
            <a:endParaRPr lang="ar-EG"/>
          </a:p>
        </p:txBody>
      </p:sp>
      <p:sp>
        <p:nvSpPr>
          <p:cNvPr id="7" name="Slide Number Placeholder 5">
            <a:extLst>
              <a:ext uri="{FF2B5EF4-FFF2-40B4-BE49-F238E27FC236}">
                <a16:creationId xmlns:a16="http://schemas.microsoft.com/office/drawing/2014/main" id="{C2FD5748-46B8-4CB5-BA28-250CEB0D7A7D}"/>
              </a:ext>
            </a:extLst>
          </p:cNvPr>
          <p:cNvSpPr>
            <a:spLocks noGrp="1"/>
          </p:cNvSpPr>
          <p:nvPr>
            <p:ph type="sldNum" sz="quarter" idx="12"/>
          </p:nvPr>
        </p:nvSpPr>
        <p:spPr/>
        <p:txBody>
          <a:bodyPr/>
          <a:lstStyle>
            <a:lvl1pPr>
              <a:defRPr/>
            </a:lvl1pPr>
          </a:lstStyle>
          <a:p>
            <a:pPr>
              <a:defRPr/>
            </a:pPr>
            <a:fld id="{F4EF1048-DD6D-40B9-877E-37FB42D96355}" type="slidenum">
              <a:rPr lang="ar-EG" altLang="ar-SA"/>
              <a:pPr>
                <a:defRPr/>
              </a:pPr>
              <a:t>‹#›</a:t>
            </a:fld>
            <a:endParaRPr lang="ar-EG" altLang="ar-SA"/>
          </a:p>
        </p:txBody>
      </p:sp>
    </p:spTree>
    <p:extLst>
      <p:ext uri="{BB962C8B-B14F-4D97-AF65-F5344CB8AC3E}">
        <p14:creationId xmlns:p14="http://schemas.microsoft.com/office/powerpoint/2010/main" val="82943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9C9E8B-1942-424A-8DC5-C76E75F8E36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ar-EG" altLang="en-US"/>
          </a:p>
        </p:txBody>
      </p:sp>
      <p:sp>
        <p:nvSpPr>
          <p:cNvPr id="1027" name="Text Placeholder 2">
            <a:extLst>
              <a:ext uri="{FF2B5EF4-FFF2-40B4-BE49-F238E27FC236}">
                <a16:creationId xmlns:a16="http://schemas.microsoft.com/office/drawing/2014/main" id="{0C822296-8D21-4DF7-8F0D-F2C5DC4B75E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endParaRPr lang="ar-EG" altLang="en-US"/>
          </a:p>
        </p:txBody>
      </p:sp>
      <p:sp>
        <p:nvSpPr>
          <p:cNvPr id="4" name="Date Placeholder 3">
            <a:extLst>
              <a:ext uri="{FF2B5EF4-FFF2-40B4-BE49-F238E27FC236}">
                <a16:creationId xmlns:a16="http://schemas.microsoft.com/office/drawing/2014/main" id="{EF4A61EC-20FA-4A64-A4CB-85822F70031C}"/>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8F46AB8B-B652-4F48-AEEE-272EC2A6A2D3}" type="datetimeFigureOut">
              <a:rPr lang="ar-EG"/>
              <a:pPr>
                <a:defRPr/>
              </a:pPr>
              <a:t>16/03/1443</a:t>
            </a:fld>
            <a:endParaRPr lang="ar-EG"/>
          </a:p>
        </p:txBody>
      </p:sp>
      <p:sp>
        <p:nvSpPr>
          <p:cNvPr id="5" name="Footer Placeholder 4">
            <a:extLst>
              <a:ext uri="{FF2B5EF4-FFF2-40B4-BE49-F238E27FC236}">
                <a16:creationId xmlns:a16="http://schemas.microsoft.com/office/drawing/2014/main" id="{BF5D6867-E26B-4348-B86E-89D54622B16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a:extLst>
              <a:ext uri="{FF2B5EF4-FFF2-40B4-BE49-F238E27FC236}">
                <a16:creationId xmlns:a16="http://schemas.microsoft.com/office/drawing/2014/main" id="{BAE7E663-7580-42D5-889D-F3257E553F12}"/>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smtClean="0">
                <a:solidFill>
                  <a:srgbClr val="898989"/>
                </a:solidFill>
              </a:defRPr>
            </a:lvl1pPr>
          </a:lstStyle>
          <a:p>
            <a:pPr>
              <a:defRPr/>
            </a:pPr>
            <a:fld id="{8FD52CAD-5ED9-4AEA-9BCC-830EFEBBC906}" type="slidenum">
              <a:rPr lang="ar-EG" altLang="ar-SA"/>
              <a:pPr>
                <a:defRPr/>
              </a:pPr>
              <a:t>‹#›</a:t>
            </a:fld>
            <a:endParaRPr lang="ar-EG" altLang="ar-SA"/>
          </a:p>
        </p:txBody>
      </p:sp>
    </p:spTree>
    <p:extLst>
      <p:ext uri="{BB962C8B-B14F-4D97-AF65-F5344CB8AC3E}">
        <p14:creationId xmlns:p14="http://schemas.microsoft.com/office/powerpoint/2010/main" val="4213298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dir="in"/>
    <p:sndAc>
      <p:stSnd>
        <p:snd r:embed="rId13" name="الوحدة الثالثة.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eaLnBrk="0" fontAlgn="base" hangingPunct="0">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14.wav"/><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15.wav"/><Relationship Id="rId7" Type="http://schemas.openxmlformats.org/officeDocument/2006/relationships/audio" Target="../media/audio19.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audio" Target="../media/audio6.wav"/></Relationships>
</file>

<file path=ppt/slides/_rels/slide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audio" Target="../media/audio9.wav"/></Relationships>
</file>

<file path=ppt/slides/_rels/slide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مربع نص 10">
            <a:extLst>
              <a:ext uri="{FF2B5EF4-FFF2-40B4-BE49-F238E27FC236}">
                <a16:creationId xmlns:a16="http://schemas.microsoft.com/office/drawing/2014/main" id="{FB7DFE76-9518-4E43-A063-05DE44D443CE}"/>
              </a:ext>
            </a:extLst>
          </p:cNvPr>
          <p:cNvSpPr txBox="1">
            <a:spLocks noChangeArrowheads="1"/>
          </p:cNvSpPr>
          <p:nvPr/>
        </p:nvSpPr>
        <p:spPr bwMode="auto">
          <a:xfrm>
            <a:off x="2267744" y="2590800"/>
            <a:ext cx="4608512" cy="1015663"/>
          </a:xfrm>
          <a:prstGeom prst="rect">
            <a:avLst/>
          </a:prstGeom>
          <a:solidFill>
            <a:srgbClr val="CC0099"/>
          </a:solid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114300" prst="artDeco"/>
          </a:sp3d>
        </p:spPr>
        <p:txBody>
          <a:bodyPr>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haroni" pitchFamily="2" charset="-79"/>
                <a:ea typeface="+mn-ea"/>
                <a:cs typeface="Arial" panose="020B0604020202020204" pitchFamily="34" charset="0"/>
              </a:rPr>
              <a:t>الغذاء والتغذية</a:t>
            </a:r>
          </a:p>
        </p:txBody>
      </p:sp>
      <p:sp>
        <p:nvSpPr>
          <p:cNvPr id="5" name="Flowchart: Punched Tape 10">
            <a:extLst>
              <a:ext uri="{FF2B5EF4-FFF2-40B4-BE49-F238E27FC236}">
                <a16:creationId xmlns:a16="http://schemas.microsoft.com/office/drawing/2014/main" id="{B7CF9A94-0829-4EF0-9ECC-00C27DA0BBED}"/>
              </a:ext>
            </a:extLst>
          </p:cNvPr>
          <p:cNvSpPr/>
          <p:nvPr/>
        </p:nvSpPr>
        <p:spPr>
          <a:xfrm>
            <a:off x="4067944" y="980728"/>
            <a:ext cx="3312368" cy="895992"/>
          </a:xfrm>
          <a:prstGeom prst="roundRect">
            <a:avLst/>
          </a:prstGeom>
          <a:solidFill>
            <a:srgbClr val="FFFF00"/>
          </a:solidFill>
          <a:ln>
            <a:noFill/>
          </a:ln>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1" eaLnBrk="0" fontAlgn="auto" latinLnBrk="0" hangingPunct="0">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الوحدة الثانية</a:t>
            </a:r>
          </a:p>
        </p:txBody>
      </p:sp>
    </p:spTree>
  </p:cSld>
  <p:clrMapOvr>
    <a:masterClrMapping/>
  </p:clrMapOvr>
  <p:transition>
    <p:split dir="in"/>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الغذاء والتغذي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71600" y="836712"/>
            <a:ext cx="7220893" cy="2862322"/>
          </a:xfrm>
          <a:prstGeom prst="rect">
            <a:avLst/>
          </a:prstGeom>
          <a:noFill/>
          <a:ln w="9525">
            <a:noFill/>
            <a:miter lim="800000"/>
            <a:headEnd/>
            <a:tailEnd/>
          </a:ln>
        </p:spPr>
        <p:txBody>
          <a:bodyPr wrap="square">
            <a:spAutoFit/>
          </a:bodyPr>
          <a:lstStyle/>
          <a:p>
            <a:pPr algn="r" rtl="1"/>
            <a:r>
              <a:rPr lang="ar-EG" sz="3600" b="1" dirty="0">
                <a:latin typeface="Calibri" pitchFamily="34" charset="0"/>
              </a:rPr>
              <a:t>4 - يمنع ضرر السُّم والسحر فعن سعد بن أبي وقاص رضي الله عنه قال الرسول صلى الله عليه وسلم: </a:t>
            </a:r>
            <a:r>
              <a:rPr lang="ar-EG" sz="3600" b="1" dirty="0">
                <a:solidFill>
                  <a:srgbClr val="0070C0"/>
                </a:solidFill>
                <a:latin typeface="Calibri" pitchFamily="34" charset="0"/>
              </a:rPr>
              <a:t>(من تَصَبَّح بسبع تمرات عجوة لم يضرُّه ذلك اليوم سُمِّ ولا سحر) رواه البخاري 5769</a:t>
            </a:r>
            <a:endParaRPr lang="en-US" sz="3600" dirty="0">
              <a:solidFill>
                <a:srgbClr val="0070C0"/>
              </a:solidFill>
              <a:latin typeface="Calibri" pitchFamily="34" charset="0"/>
            </a:endParaRPr>
          </a:p>
        </p:txBody>
      </p:sp>
      <p:sp>
        <p:nvSpPr>
          <p:cNvPr id="6" name="TextBox 1">
            <a:extLst>
              <a:ext uri="{FF2B5EF4-FFF2-40B4-BE49-F238E27FC236}">
                <a16:creationId xmlns:a16="http://schemas.microsoft.com/office/drawing/2014/main" id="{6F165E7D-5F8C-4271-9093-749A54CD0C97}"/>
              </a:ext>
            </a:extLst>
          </p:cNvPr>
          <p:cNvSpPr txBox="1">
            <a:spLocks noChangeArrowheads="1"/>
          </p:cNvSpPr>
          <p:nvPr/>
        </p:nvSpPr>
        <p:spPr bwMode="auto">
          <a:xfrm>
            <a:off x="1619672" y="4509120"/>
            <a:ext cx="6438503" cy="646331"/>
          </a:xfrm>
          <a:prstGeom prst="rect">
            <a:avLst/>
          </a:prstGeom>
          <a:noFill/>
          <a:ln w="9525">
            <a:noFill/>
            <a:miter lim="800000"/>
            <a:headEnd/>
            <a:tailEnd/>
          </a:ln>
        </p:spPr>
        <p:txBody>
          <a:bodyPr wrap="square">
            <a:spAutoFit/>
          </a:bodyPr>
          <a:lstStyle/>
          <a:p>
            <a:pPr algn="r" rtl="1"/>
            <a:r>
              <a:rPr lang="ar-EG" sz="3600" b="1" dirty="0">
                <a:latin typeface="Calibri" pitchFamily="34" charset="0"/>
              </a:rPr>
              <a:t>5 - يُقوّي النظر ويغذي شبكية العين. </a:t>
            </a:r>
            <a:endParaRPr lang="ar-EG" sz="3600" dirty="0">
              <a:latin typeface="Calibri" pitchFamily="34" charset="0"/>
            </a:endParaRPr>
          </a:p>
        </p:txBody>
      </p:sp>
    </p:spTree>
  </p:cSld>
  <p:clrMapOvr>
    <a:masterClrMapping/>
  </p:clrMapOvr>
  <p:transition>
    <p:cover dir="lu"/>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400" decel="100000"/>
                                        <p:tgtEl>
                                          <p:spTgt spid="6"/>
                                        </p:tgtEl>
                                      </p:cBhvr>
                                    </p:animEffect>
                                    <p:anim calcmode="lin" valueType="num">
                                      <p:cBhvr>
                                        <p:cTn id="18" dur="400" decel="100000" fill="hold"/>
                                        <p:tgtEl>
                                          <p:spTgt spid="6"/>
                                        </p:tgtEl>
                                        <p:attrNameLst>
                                          <p:attrName>style.rotation</p:attrName>
                                        </p:attrNameLst>
                                      </p:cBhvr>
                                      <p:tavLst>
                                        <p:tav tm="0">
                                          <p:val>
                                            <p:fltVal val="-90"/>
                                          </p:val>
                                        </p:tav>
                                        <p:tav tm="100000">
                                          <p:val>
                                            <p:fltVal val="0"/>
                                          </p:val>
                                        </p:tav>
                                      </p:tavLst>
                                    </p:anim>
                                    <p:anim calcmode="lin" valueType="num">
                                      <p:cBhvr>
                                        <p:cTn id="19" dur="400" decel="100000" fill="hold"/>
                                        <p:tgtEl>
                                          <p:spTgt spid="6"/>
                                        </p:tgtEl>
                                        <p:attrNameLst>
                                          <p:attrName>ppt_x</p:attrName>
                                        </p:attrNameLst>
                                      </p:cBhvr>
                                      <p:tavLst>
                                        <p:tav tm="0">
                                          <p:val>
                                            <p:strVal val="#ppt_x+0.4"/>
                                          </p:val>
                                        </p:tav>
                                        <p:tav tm="100000">
                                          <p:val>
                                            <p:strVal val="#ppt_x-0.05"/>
                                          </p:val>
                                        </p:tav>
                                      </p:tavLst>
                                    </p:anim>
                                    <p:anim calcmode="lin" valueType="num">
                                      <p:cBhvr>
                                        <p:cTn id="20" dur="400" decel="100000" fill="hold"/>
                                        <p:tgtEl>
                                          <p:spTgt spid="6"/>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يُقوّي النظر ويغذي شبكة العي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051720" y="836712"/>
            <a:ext cx="6000750" cy="1754326"/>
          </a:xfrm>
          <a:prstGeom prst="rect">
            <a:avLst/>
          </a:prstGeom>
          <a:noFill/>
          <a:ln w="9525">
            <a:noFill/>
            <a:miter lim="800000"/>
            <a:headEnd/>
            <a:tailEnd/>
          </a:ln>
        </p:spPr>
        <p:txBody>
          <a:bodyPr>
            <a:spAutoFit/>
          </a:bodyPr>
          <a:lstStyle/>
          <a:p>
            <a:pPr algn="r" rtl="1"/>
            <a:r>
              <a:rPr lang="ar-EG" sz="3600" b="1" dirty="0">
                <a:latin typeface="Calibri" pitchFamily="34" charset="0"/>
              </a:rPr>
              <a:t>6 - يحمي الجسم بمشيئة الله – سبحانه وتعالى- من أمراض السرطان بسبب .........................................</a:t>
            </a:r>
            <a:endParaRPr lang="ar-EG" sz="3600" dirty="0">
              <a:latin typeface="Calibri" pitchFamily="34" charset="0"/>
            </a:endParaRPr>
          </a:p>
        </p:txBody>
      </p:sp>
      <p:sp>
        <p:nvSpPr>
          <p:cNvPr id="4" name="TextBox 3"/>
          <p:cNvSpPr txBox="1">
            <a:spLocks noChangeArrowheads="1"/>
          </p:cNvSpPr>
          <p:nvPr/>
        </p:nvSpPr>
        <p:spPr bwMode="auto">
          <a:xfrm>
            <a:off x="1403648" y="3789040"/>
            <a:ext cx="6648822" cy="1754326"/>
          </a:xfrm>
          <a:prstGeom prst="rect">
            <a:avLst/>
          </a:prstGeom>
          <a:noFill/>
          <a:ln w="9525">
            <a:noFill/>
            <a:miter lim="800000"/>
            <a:headEnd/>
            <a:tailEnd/>
          </a:ln>
        </p:spPr>
        <p:txBody>
          <a:bodyPr wrap="square">
            <a:spAutoFit/>
          </a:bodyPr>
          <a:lstStyle/>
          <a:p>
            <a:pPr algn="r" rtl="1"/>
            <a:r>
              <a:rPr lang="ar-EG" sz="3600" b="1" dirty="0">
                <a:latin typeface="Calibri" pitchFamily="34" charset="0"/>
              </a:rPr>
              <a:t>7 - يُقوّي العضلات المعوية، ويساعد في حالات الإمساك، لأنه ....................................</a:t>
            </a:r>
            <a:endParaRPr lang="ar-EG" sz="3600" dirty="0">
              <a:latin typeface="Calibri" pitchFamily="34" charset="0"/>
            </a:endParaRPr>
          </a:p>
        </p:txBody>
      </p:sp>
      <p:sp>
        <p:nvSpPr>
          <p:cNvPr id="7" name="مربع نص 6">
            <a:extLst>
              <a:ext uri="{FF2B5EF4-FFF2-40B4-BE49-F238E27FC236}">
                <a16:creationId xmlns:a16="http://schemas.microsoft.com/office/drawing/2014/main" id="{83B037E6-C6C0-4BC0-954E-46C07209599C}"/>
              </a:ext>
            </a:extLst>
          </p:cNvPr>
          <p:cNvSpPr txBox="1"/>
          <p:nvPr/>
        </p:nvSpPr>
        <p:spPr>
          <a:xfrm>
            <a:off x="1559707" y="1899160"/>
            <a:ext cx="6984776" cy="707886"/>
          </a:xfrm>
          <a:prstGeom prst="rect">
            <a:avLst/>
          </a:prstGeom>
          <a:noFill/>
        </p:spPr>
        <p:txBody>
          <a:bodyPr wrap="square">
            <a:spAutoFit/>
          </a:bodyPr>
          <a:lstStyle/>
          <a:p>
            <a:pPr algn="ctr" rtl="1"/>
            <a:r>
              <a:rPr lang="ar-EG" sz="4000" b="1" dirty="0">
                <a:solidFill>
                  <a:srgbClr val="0000FF"/>
                </a:solidFill>
                <a:latin typeface="Calibri" pitchFamily="34" charset="0"/>
              </a:rPr>
              <a:t>ما </a:t>
            </a:r>
            <a:r>
              <a:rPr lang="ar-EG" sz="4000" b="1" dirty="0" err="1">
                <a:solidFill>
                  <a:srgbClr val="0000FF"/>
                </a:solidFill>
                <a:latin typeface="Calibri" pitchFamily="34" charset="0"/>
              </a:rPr>
              <a:t>يحويه</a:t>
            </a:r>
            <a:r>
              <a:rPr lang="ar-EG" sz="4000" b="1" dirty="0">
                <a:solidFill>
                  <a:srgbClr val="0000FF"/>
                </a:solidFill>
                <a:latin typeface="Calibri" pitchFamily="34" charset="0"/>
              </a:rPr>
              <a:t> من أملاح المغنيسيوم.</a:t>
            </a:r>
            <a:endParaRPr lang="ar-EG" sz="4000" dirty="0">
              <a:solidFill>
                <a:srgbClr val="0000FF"/>
              </a:solidFill>
            </a:endParaRPr>
          </a:p>
        </p:txBody>
      </p:sp>
      <p:sp>
        <p:nvSpPr>
          <p:cNvPr id="8" name="مربع نص 7">
            <a:extLst>
              <a:ext uri="{FF2B5EF4-FFF2-40B4-BE49-F238E27FC236}">
                <a16:creationId xmlns:a16="http://schemas.microsoft.com/office/drawing/2014/main" id="{5775E131-74C9-4CE0-B688-16E668A2A27C}"/>
              </a:ext>
            </a:extLst>
          </p:cNvPr>
          <p:cNvSpPr txBox="1"/>
          <p:nvPr/>
        </p:nvSpPr>
        <p:spPr>
          <a:xfrm>
            <a:off x="1403648" y="4835480"/>
            <a:ext cx="6984776" cy="707886"/>
          </a:xfrm>
          <a:prstGeom prst="rect">
            <a:avLst/>
          </a:prstGeom>
          <a:noFill/>
        </p:spPr>
        <p:txBody>
          <a:bodyPr wrap="square">
            <a:spAutoFit/>
          </a:bodyPr>
          <a:lstStyle/>
          <a:p>
            <a:pPr algn="ctr" rtl="1"/>
            <a:r>
              <a:rPr lang="ar-EG" sz="4000" b="1" dirty="0">
                <a:solidFill>
                  <a:srgbClr val="0000FF"/>
                </a:solidFill>
                <a:latin typeface="Calibri" pitchFamily="34" charset="0"/>
              </a:rPr>
              <a:t>يحتوي على الألياف</a:t>
            </a:r>
            <a:endParaRPr lang="ar-EG" sz="4000" dirty="0">
              <a:solidFill>
                <a:srgbClr val="0000FF"/>
              </a:solidFill>
            </a:endParaRPr>
          </a:p>
        </p:txBody>
      </p:sp>
    </p:spTree>
  </p:cSld>
  <p:clrMapOvr>
    <a:masterClrMapping/>
  </p:clrMapOvr>
  <p:transition>
    <p:dissolve/>
    <p:sndAc>
      <p:stSnd>
        <p:snd r:embed="rId3"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400" decel="100000"/>
                                        <p:tgtEl>
                                          <p:spTgt spid="4"/>
                                        </p:tgtEl>
                                      </p:cBhvr>
                                    </p:animEffect>
                                    <p:anim calcmode="lin" valueType="num">
                                      <p:cBhvr>
                                        <p:cTn id="24" dur="400" decel="100000" fill="hold"/>
                                        <p:tgtEl>
                                          <p:spTgt spid="4"/>
                                        </p:tgtEl>
                                        <p:attrNameLst>
                                          <p:attrName>style.rotation</p:attrName>
                                        </p:attrNameLst>
                                      </p:cBhvr>
                                      <p:tavLst>
                                        <p:tav tm="0">
                                          <p:val>
                                            <p:fltVal val="-90"/>
                                          </p:val>
                                        </p:tav>
                                        <p:tav tm="100000">
                                          <p:val>
                                            <p:fltVal val="0"/>
                                          </p:val>
                                        </p:tav>
                                      </p:tavLst>
                                    </p:anim>
                                    <p:anim calcmode="lin" valueType="num">
                                      <p:cBhvr>
                                        <p:cTn id="25" dur="400" decel="100000" fill="hold"/>
                                        <p:tgtEl>
                                          <p:spTgt spid="4"/>
                                        </p:tgtEl>
                                        <p:attrNameLst>
                                          <p:attrName>ppt_x</p:attrName>
                                        </p:attrNameLst>
                                      </p:cBhvr>
                                      <p:tavLst>
                                        <p:tav tm="0">
                                          <p:val>
                                            <p:strVal val="#ppt_x+0.4"/>
                                          </p:val>
                                        </p:tav>
                                        <p:tav tm="100000">
                                          <p:val>
                                            <p:strVal val="#ppt_x-0.05"/>
                                          </p:val>
                                        </p:tav>
                                      </p:tavLst>
                                    </p:anim>
                                    <p:anim calcmode="lin" valueType="num">
                                      <p:cBhvr>
                                        <p:cTn id="26" dur="400" decel="100000" fill="hold"/>
                                        <p:tgtEl>
                                          <p:spTgt spid="4"/>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012160" y="777185"/>
            <a:ext cx="2144034" cy="1200329"/>
          </a:xfrm>
          <a:prstGeom prst="rect">
            <a:avLst/>
          </a:prstGeom>
          <a:solidFill>
            <a:schemeClr val="accent1">
              <a:lumMod val="20000"/>
              <a:lumOff val="80000"/>
            </a:schemeClr>
          </a:solidFill>
          <a:ln w="9525">
            <a:noFill/>
            <a:miter lim="800000"/>
            <a:headEnd/>
            <a:tailEnd/>
          </a:ln>
          <a:effectLst/>
        </p:spPr>
        <p:txBody>
          <a:bodyPr wrap="square" anchor="ctr">
            <a:spAutoFit/>
          </a:bodyPr>
          <a:lstStyle/>
          <a:p>
            <a:pPr algn="ctr" rtl="1">
              <a:defRPr/>
            </a:pPr>
            <a:r>
              <a:rPr lang="ar-EG" sz="7200" b="1" dirty="0">
                <a:latin typeface="Calibri" pitchFamily="34" charset="0"/>
                <a:ea typeface="Times New Roman" pitchFamily="18" charset="0"/>
                <a:cs typeface="Traditional Arabic" pitchFamily="2" charset="-78"/>
              </a:rPr>
              <a:t>تذكر</a:t>
            </a:r>
            <a:endParaRPr lang="ar-EG" sz="8800" b="1" dirty="0">
              <a:cs typeface="Traditional Arabic" pitchFamily="2" charset="-78"/>
            </a:endParaRPr>
          </a:p>
        </p:txBody>
      </p:sp>
      <p:sp>
        <p:nvSpPr>
          <p:cNvPr id="12" name="TextBox 2"/>
          <p:cNvSpPr txBox="1"/>
          <p:nvPr/>
        </p:nvSpPr>
        <p:spPr>
          <a:xfrm>
            <a:off x="1763688" y="2996952"/>
            <a:ext cx="5956451" cy="2123658"/>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1">
            <a:spAutoFit/>
          </a:bodyPr>
          <a:lstStyle/>
          <a:p>
            <a:pPr algn="ctr" rtl="1" fontAlgn="auto">
              <a:spcBef>
                <a:spcPts val="0"/>
              </a:spcBef>
              <a:spcAft>
                <a:spcPts val="0"/>
              </a:spcAft>
              <a:defRPr/>
            </a:pPr>
            <a:r>
              <a:rPr lang="ar-EG" sz="4400" b="1" dirty="0"/>
              <a:t>لزيادة استفادة الجسم من التمر يُفضل تناوله مع الحليب أو مشتقاته.</a:t>
            </a:r>
            <a:endParaRPr lang="en-US" sz="4400" b="1" dirty="0"/>
          </a:p>
        </p:txBody>
      </p:sp>
    </p:spTree>
  </p:cSld>
  <p:clrMapOvr>
    <a:masterClrMapping/>
  </p:clrMapOvr>
  <p:transition>
    <p:blinds/>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2348880"/>
            <a:ext cx="4511994" cy="1512168"/>
          </a:xfrm>
          <a:prstGeom prst="rect">
            <a:avLst/>
          </a:prstGeom>
          <a:solidFill>
            <a:schemeClr val="accent6">
              <a:lumMod val="75000"/>
            </a:schemeClr>
          </a:solidFill>
          <a:ln>
            <a:solidFill>
              <a:schemeClr val="tx1"/>
            </a:solidFill>
          </a:ln>
          <a:effectLst>
            <a:innerShdw blurRad="749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rtl="1" fontAlgn="auto">
              <a:spcBef>
                <a:spcPts val="0"/>
              </a:spcBef>
              <a:spcAft>
                <a:spcPts val="0"/>
              </a:spcAft>
              <a:defRPr sz="48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ar-EG" dirty="0"/>
              <a:t>حلوى التمر بالبسكوت</a:t>
            </a:r>
            <a:endParaRPr lang="en-US" dirty="0"/>
          </a:p>
        </p:txBody>
      </p:sp>
    </p:spTree>
  </p:cSld>
  <p:clrMapOvr>
    <a:masterClrMapping/>
  </p:clrMapOvr>
  <p:transition>
    <p:cover dir="ru"/>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763688" y="1404837"/>
            <a:ext cx="6429375" cy="5078313"/>
          </a:xfrm>
          <a:prstGeom prst="rect">
            <a:avLst/>
          </a:prstGeom>
          <a:noFill/>
          <a:ln w="9525">
            <a:noFill/>
            <a:miter lim="800000"/>
            <a:headEnd/>
            <a:tailEnd/>
          </a:ln>
        </p:spPr>
        <p:txBody>
          <a:bodyPr>
            <a:spAutoFit/>
          </a:bodyPr>
          <a:lstStyle/>
          <a:p>
            <a:pPr algn="r" rtl="1">
              <a:buFont typeface="Wingdings" pitchFamily="2" charset="2"/>
              <a:buChar char="q"/>
              <a:defRPr/>
            </a:pPr>
            <a:r>
              <a:rPr lang="ar-EG" sz="3600" b="1" dirty="0">
                <a:latin typeface="Calibri" pitchFamily="34" charset="0"/>
                <a:cs typeface="+mn-cs"/>
              </a:rPr>
              <a:t> علبتا بسكويت سادة.</a:t>
            </a:r>
          </a:p>
          <a:p>
            <a:pPr algn="r" rtl="1">
              <a:buFont typeface="Wingdings" pitchFamily="2" charset="2"/>
              <a:buChar char="q"/>
              <a:defRPr/>
            </a:pPr>
            <a:r>
              <a:rPr lang="ar-EG" sz="3600" b="1" dirty="0">
                <a:latin typeface="Calibri" pitchFamily="34" charset="0"/>
                <a:cs typeface="+mn-cs"/>
              </a:rPr>
              <a:t>نصف كوب جوز الهند.</a:t>
            </a:r>
          </a:p>
          <a:p>
            <a:pPr algn="r" rtl="1">
              <a:buFont typeface="Wingdings" pitchFamily="2" charset="2"/>
              <a:buChar char="q"/>
              <a:defRPr/>
            </a:pPr>
            <a:r>
              <a:rPr lang="ar-EG" sz="3600" b="1" dirty="0">
                <a:latin typeface="Calibri" pitchFamily="34" charset="0"/>
                <a:cs typeface="+mn-cs"/>
              </a:rPr>
              <a:t>علبة قشطة.</a:t>
            </a:r>
          </a:p>
          <a:p>
            <a:pPr algn="r" rtl="1">
              <a:buFont typeface="Wingdings" pitchFamily="2" charset="2"/>
              <a:buChar char="q"/>
              <a:defRPr/>
            </a:pPr>
            <a:r>
              <a:rPr lang="ar-EG" sz="3600" b="1" dirty="0">
                <a:latin typeface="Calibri" pitchFamily="34" charset="0"/>
                <a:cs typeface="+mn-cs"/>
              </a:rPr>
              <a:t>نصف كوب حليبًا باردًا.</a:t>
            </a:r>
          </a:p>
          <a:p>
            <a:pPr algn="r" rtl="1">
              <a:buFont typeface="Wingdings" pitchFamily="2" charset="2"/>
              <a:buChar char="q"/>
              <a:defRPr/>
            </a:pPr>
            <a:r>
              <a:rPr lang="ar-EG" sz="3600" b="1" dirty="0">
                <a:latin typeface="Calibri" pitchFamily="34" charset="0"/>
                <a:cs typeface="+mn-cs"/>
              </a:rPr>
              <a:t>معجون تمر (800 جرام).</a:t>
            </a:r>
          </a:p>
          <a:p>
            <a:pPr algn="r" rtl="1">
              <a:buFont typeface="Wingdings" pitchFamily="2" charset="2"/>
              <a:buChar char="q"/>
              <a:defRPr/>
            </a:pPr>
            <a:r>
              <a:rPr lang="ar-EG" sz="3600" b="1" dirty="0">
                <a:latin typeface="Calibri" pitchFamily="34" charset="0"/>
                <a:cs typeface="+mn-cs"/>
              </a:rPr>
              <a:t>ثلاث ملاعق سمسم.</a:t>
            </a:r>
          </a:p>
          <a:p>
            <a:pPr algn="r" rtl="1">
              <a:buFont typeface="Wingdings" pitchFamily="2" charset="2"/>
              <a:buChar char="q"/>
              <a:defRPr/>
            </a:pPr>
            <a:r>
              <a:rPr lang="ar-EG" sz="3600" b="1" dirty="0">
                <a:latin typeface="Calibri" pitchFamily="34" charset="0"/>
                <a:cs typeface="+mn-cs"/>
              </a:rPr>
              <a:t>ملعقتا ماء زهر.</a:t>
            </a:r>
          </a:p>
          <a:p>
            <a:pPr algn="r" rtl="1">
              <a:buFont typeface="Wingdings" pitchFamily="2" charset="2"/>
              <a:buChar char="q"/>
              <a:defRPr/>
            </a:pPr>
            <a:r>
              <a:rPr lang="ar-EG" sz="3600" b="1" dirty="0">
                <a:latin typeface="Calibri" pitchFamily="34" charset="0"/>
                <a:cs typeface="+mn-cs"/>
              </a:rPr>
              <a:t>ملعقتا زبدة (بحرارة الغرفة).</a:t>
            </a:r>
          </a:p>
          <a:p>
            <a:pPr algn="r" rtl="1">
              <a:buFont typeface="Wingdings" pitchFamily="2" charset="2"/>
              <a:buChar char="q"/>
              <a:defRPr/>
            </a:pPr>
            <a:r>
              <a:rPr lang="ar-EG" sz="3600" b="1" dirty="0">
                <a:latin typeface="Calibri" pitchFamily="34" charset="0"/>
                <a:cs typeface="+mn-cs"/>
              </a:rPr>
              <a:t>للتزيين؛ فستق، أو لوز، أو سمسم.</a:t>
            </a:r>
            <a:endParaRPr lang="en-US" sz="3600" dirty="0">
              <a:latin typeface="Calibri" pitchFamily="34" charset="0"/>
              <a:cs typeface="+mn-cs"/>
            </a:endParaRPr>
          </a:p>
        </p:txBody>
      </p:sp>
      <p:sp>
        <p:nvSpPr>
          <p:cNvPr id="11" name="Rectangle 2"/>
          <p:cNvSpPr>
            <a:spLocks noChangeArrowheads="1"/>
          </p:cNvSpPr>
          <p:nvPr/>
        </p:nvSpPr>
        <p:spPr bwMode="auto">
          <a:xfrm>
            <a:off x="6300192" y="548680"/>
            <a:ext cx="2082622" cy="830997"/>
          </a:xfrm>
          <a:prstGeom prst="rect">
            <a:avLst/>
          </a:prstGeom>
          <a:solidFill>
            <a:schemeClr val="accent4">
              <a:lumMod val="20000"/>
              <a:lumOff val="80000"/>
            </a:schemeClr>
          </a:solidFill>
          <a:ln w="9525">
            <a:noFill/>
            <a:miter lim="800000"/>
            <a:headEnd/>
            <a:tailEnd/>
          </a:ln>
        </p:spPr>
        <p:txBody>
          <a:bodyPr wrap="none" anchor="ctr">
            <a:spAutoFit/>
          </a:bodyPr>
          <a:lstStyle/>
          <a:p>
            <a:pPr algn="r" rtl="1">
              <a:defRPr/>
            </a:pPr>
            <a:r>
              <a:rPr lang="ar-EG" sz="4800" b="1" dirty="0">
                <a:solidFill>
                  <a:srgbClr val="C00000"/>
                </a:solidFill>
                <a:latin typeface="Calibri" pitchFamily="34" charset="0"/>
                <a:cs typeface="+mn-cs"/>
              </a:rPr>
              <a:t>المقادير: </a:t>
            </a:r>
            <a:endParaRPr lang="ar-EG" sz="6000" dirty="0">
              <a:solidFill>
                <a:srgbClr val="C00000"/>
              </a:solidFill>
              <a:cs typeface="+mn-cs"/>
            </a:endParaRPr>
          </a:p>
        </p:txBody>
      </p:sp>
    </p:spTree>
  </p:cSld>
  <p:clrMapOvr>
    <a:masterClrMapping/>
  </p:clrMapOvr>
  <p:transition>
    <p:cover dir="d"/>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p:cTn id="41"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p:cTn id="48"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49" dur="500" fill="hold"/>
                                        <p:tgtEl>
                                          <p:spTgt spid="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5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56" dur="500" fill="hold"/>
                                        <p:tgtEl>
                                          <p:spTgt spid="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7" dur="500"/>
                                        <p:tgtEl>
                                          <p:spTgt spid="4">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 calcmode="lin" valueType="num">
                                      <p:cBhvr>
                                        <p:cTn id="62" dur="5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63" dur="500" fill="hold"/>
                                        <p:tgtEl>
                                          <p:spTgt spid="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4" dur="500"/>
                                        <p:tgtEl>
                                          <p:spTgt spid="4">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nodeType="clickEffect">
                                  <p:stCondLst>
                                    <p:cond delay="0"/>
                                  </p:stCondLst>
                                  <p:childTnLst>
                                    <p:set>
                                      <p:cBhvr>
                                        <p:cTn id="68" dur="1" fill="hold">
                                          <p:stCondLst>
                                            <p:cond delay="0"/>
                                          </p:stCondLst>
                                        </p:cTn>
                                        <p:tgtEl>
                                          <p:spTgt spid="4">
                                            <p:txEl>
                                              <p:pRg st="8" end="8"/>
                                            </p:txEl>
                                          </p:spTgt>
                                        </p:tgtEl>
                                        <p:attrNameLst>
                                          <p:attrName>style.visibility</p:attrName>
                                        </p:attrNameLst>
                                      </p:cBhvr>
                                      <p:to>
                                        <p:strVal val="visible"/>
                                      </p:to>
                                    </p:set>
                                    <p:anim calcmode="lin" valueType="num">
                                      <p:cBhvr>
                                        <p:cTn id="69" dur="5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70" dur="500" fill="hold"/>
                                        <p:tgtEl>
                                          <p:spTgt spid="4">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7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4101323-A50F-42D5-9E09-8ED3D7E636A3}"/>
              </a:ext>
            </a:extLst>
          </p:cNvPr>
          <p:cNvPicPr>
            <a:picLocks noChangeAspect="1"/>
          </p:cNvPicPr>
          <p:nvPr/>
        </p:nvPicPr>
        <p:blipFill>
          <a:blip r:embed="rId3"/>
          <a:stretch>
            <a:fillRect/>
          </a:stretch>
        </p:blipFill>
        <p:spPr>
          <a:xfrm>
            <a:off x="2843808" y="1524041"/>
            <a:ext cx="4123062" cy="3809917"/>
          </a:xfrm>
          <a:prstGeom prst="rect">
            <a:avLst/>
          </a:prstGeom>
        </p:spPr>
      </p:pic>
    </p:spTree>
  </p:cSld>
  <p:clrMapOvr>
    <a:masterClrMapping/>
  </p:clrMapOvr>
  <p:transition>
    <p:wedge/>
    <p:sndAc>
      <p:stSnd>
        <p:snd r:embed="rId2" name="0523 - ending drum beat.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96255" y="889843"/>
            <a:ext cx="7751490" cy="5078313"/>
          </a:xfrm>
          <a:prstGeom prst="rect">
            <a:avLst/>
          </a:prstGeom>
          <a:noFill/>
          <a:ln w="9525">
            <a:noFill/>
            <a:miter lim="800000"/>
            <a:headEnd/>
            <a:tailEnd/>
          </a:ln>
        </p:spPr>
        <p:txBody>
          <a:bodyPr wrap="square">
            <a:spAutoFit/>
          </a:bodyPr>
          <a:lstStyle/>
          <a:p>
            <a:pPr algn="r" rtl="1">
              <a:defRPr/>
            </a:pPr>
            <a:r>
              <a:rPr lang="ar-EG" sz="3600" b="1" dirty="0">
                <a:latin typeface="Calibri" pitchFamily="34" charset="0"/>
                <a:cs typeface="+mn-cs"/>
              </a:rPr>
              <a:t>1- يعجن التمر جيدًا مع السمسم وماء الزهر والزبدة حتى تصبح عجينة سهلة التشكيل.</a:t>
            </a:r>
          </a:p>
          <a:p>
            <a:pPr algn="r" rtl="1">
              <a:defRPr/>
            </a:pPr>
            <a:r>
              <a:rPr lang="ar-EG" sz="3600" b="1" dirty="0">
                <a:latin typeface="Calibri" pitchFamily="34" charset="0"/>
                <a:cs typeface="+mn-cs"/>
              </a:rPr>
              <a:t>2- تفرد حشوة التمر على شكل مستطيل بين طبقتين من ورق الزبدة أو البلاستيك الخاص بتغليف الأطعمة.</a:t>
            </a:r>
          </a:p>
          <a:p>
            <a:pPr algn="r" rtl="1">
              <a:defRPr/>
            </a:pPr>
            <a:r>
              <a:rPr lang="ar-EG" sz="3600" b="1" dirty="0">
                <a:latin typeface="Calibri" pitchFamily="34" charset="0"/>
                <a:cs typeface="+mn-cs"/>
              </a:rPr>
              <a:t>3- يطحن البسكويت ويضاف له جوز الهند ويقلب جيدًا.</a:t>
            </a:r>
          </a:p>
          <a:p>
            <a:pPr algn="r" rtl="1">
              <a:defRPr/>
            </a:pPr>
            <a:r>
              <a:rPr lang="ar-EG" sz="3600" b="1" dirty="0">
                <a:latin typeface="Calibri" pitchFamily="34" charset="0"/>
                <a:cs typeface="+mn-cs"/>
              </a:rPr>
              <a:t>4- يضاف للخليط القشطة والحليب ويعجن جيدًا؛ حتى تتكون عجينة متماسكة.</a:t>
            </a:r>
          </a:p>
        </p:txBody>
      </p:sp>
    </p:spTree>
  </p:cSld>
  <p:clrMapOvr>
    <a:masterClrMapping/>
  </p:clrMapOvr>
  <p:transition>
    <p:diamond/>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96255" y="1844824"/>
            <a:ext cx="7751490" cy="2862322"/>
          </a:xfrm>
          <a:prstGeom prst="rect">
            <a:avLst/>
          </a:prstGeom>
          <a:noFill/>
          <a:ln w="9525">
            <a:noFill/>
            <a:miter lim="800000"/>
            <a:headEnd/>
            <a:tailEnd/>
          </a:ln>
        </p:spPr>
        <p:txBody>
          <a:bodyPr wrap="square">
            <a:spAutoFit/>
          </a:bodyPr>
          <a:lstStyle/>
          <a:p>
            <a:pPr algn="r" rtl="1">
              <a:defRPr/>
            </a:pPr>
            <a:r>
              <a:rPr lang="ar-EG" sz="3600" b="1" dirty="0">
                <a:latin typeface="Calibri" pitchFamily="34" charset="0"/>
                <a:cs typeface="+mn-cs"/>
              </a:rPr>
              <a:t>5- تمدد عجينة البسكويت على شكل مستطيل بين طبقتين من ورق الزبدة أو البلاستيك الخاص بتغليف الأطعمة.</a:t>
            </a:r>
          </a:p>
          <a:p>
            <a:pPr algn="r" rtl="1">
              <a:defRPr/>
            </a:pPr>
            <a:r>
              <a:rPr lang="ar-EG" sz="3600" b="1" dirty="0">
                <a:latin typeface="Calibri" pitchFamily="34" charset="0"/>
                <a:cs typeface="+mn-cs"/>
              </a:rPr>
              <a:t>6- توضع عجينة البسكويت فوق حشوة التمر.</a:t>
            </a:r>
          </a:p>
          <a:p>
            <a:pPr algn="r" rtl="1">
              <a:defRPr/>
            </a:pPr>
            <a:r>
              <a:rPr lang="ar-EG" sz="3600" b="1" dirty="0">
                <a:latin typeface="Calibri" pitchFamily="34" charset="0"/>
                <a:cs typeface="+mn-cs"/>
              </a:rPr>
              <a:t>7- تلف رول وتقطع ثم تزين بالفستق أو السمسم.</a:t>
            </a:r>
            <a:endParaRPr lang="en-US" sz="3600" dirty="0">
              <a:latin typeface="Calibri" pitchFamily="34" charset="0"/>
              <a:cs typeface="+mn-cs"/>
            </a:endParaRPr>
          </a:p>
        </p:txBody>
      </p:sp>
    </p:spTree>
    <p:extLst>
      <p:ext uri="{BB962C8B-B14F-4D97-AF65-F5344CB8AC3E}">
        <p14:creationId xmlns:p14="http://schemas.microsoft.com/office/powerpoint/2010/main" val="176998483"/>
      </p:ext>
    </p:extLst>
  </p:cSld>
  <p:clrMapOvr>
    <a:masterClrMapping/>
  </p:clrMapOvr>
  <p:transition>
    <p:diamond/>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12"/>
          <p:cNvSpPr txBox="1">
            <a:spLocks noChangeArrowheads="1"/>
          </p:cNvSpPr>
          <p:nvPr/>
        </p:nvSpPr>
        <p:spPr bwMode="auto">
          <a:xfrm>
            <a:off x="2339975" y="3789040"/>
            <a:ext cx="4968875" cy="769441"/>
          </a:xfrm>
          <a:prstGeom prst="rect">
            <a:avLst/>
          </a:prstGeom>
          <a:noFill/>
          <a:ln w="9525">
            <a:noFill/>
            <a:miter lim="800000"/>
            <a:headEnd/>
            <a:tailEnd/>
          </a:ln>
        </p:spPr>
        <p:txBody>
          <a:bodyPr>
            <a:spAutoFit/>
          </a:bodyPr>
          <a:lstStyle/>
          <a:p>
            <a:pPr algn="ctr" rtl="1"/>
            <a:r>
              <a:rPr lang="ar-SA" sz="4400" b="1" dirty="0">
                <a:solidFill>
                  <a:srgbClr val="C00000"/>
                </a:solidFill>
              </a:rPr>
              <a:t>لرفع قيمته الغذائية</a:t>
            </a:r>
            <a:endParaRPr lang="en-US" sz="4400" b="1" dirty="0">
              <a:solidFill>
                <a:srgbClr val="C00000"/>
              </a:solidFill>
            </a:endParaRPr>
          </a:p>
        </p:txBody>
      </p:sp>
      <p:sp>
        <p:nvSpPr>
          <p:cNvPr id="14" name="TextBox 1"/>
          <p:cNvSpPr txBox="1">
            <a:spLocks noChangeArrowheads="1"/>
          </p:cNvSpPr>
          <p:nvPr/>
        </p:nvSpPr>
        <p:spPr bwMode="auto">
          <a:xfrm>
            <a:off x="2038349" y="1834869"/>
            <a:ext cx="5572125" cy="1323439"/>
          </a:xfrm>
          <a:prstGeom prst="rect">
            <a:avLst/>
          </a:prstGeom>
          <a:noFill/>
          <a:ln w="9525">
            <a:noFill/>
            <a:miter lim="800000"/>
            <a:headEnd/>
            <a:tailEnd/>
          </a:ln>
        </p:spPr>
        <p:txBody>
          <a:bodyPr>
            <a:spAutoFit/>
          </a:bodyPr>
          <a:lstStyle/>
          <a:p>
            <a:pPr algn="r" rtl="1"/>
            <a:r>
              <a:rPr lang="ar-EG" sz="4000" b="1" dirty="0">
                <a:latin typeface="Calibri" pitchFamily="34" charset="0"/>
              </a:rPr>
              <a:t>لماذا يضاف الحليب البارد إلى حلى التمر مع البسكويت؟</a:t>
            </a:r>
          </a:p>
        </p:txBody>
      </p:sp>
      <p:sp>
        <p:nvSpPr>
          <p:cNvPr id="8" name="Heptagon 2">
            <a:extLst>
              <a:ext uri="{FF2B5EF4-FFF2-40B4-BE49-F238E27FC236}">
                <a16:creationId xmlns:a16="http://schemas.microsoft.com/office/drawing/2014/main" id="{4B105093-FF4E-46A3-AE8D-63E649DA06A6}"/>
              </a:ext>
            </a:extLst>
          </p:cNvPr>
          <p:cNvSpPr/>
          <p:nvPr/>
        </p:nvSpPr>
        <p:spPr>
          <a:xfrm>
            <a:off x="982653" y="851873"/>
            <a:ext cx="1357322" cy="1000132"/>
          </a:xfrm>
          <a:prstGeom prst="heptagon">
            <a:avLst/>
          </a:prstGeom>
          <a:solidFill>
            <a:srgbClr val="CC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Tree>
  </p:cSld>
  <p:clrMapOvr>
    <a:masterClrMapping/>
  </p:clrMapOvr>
  <p:transition>
    <p:plus/>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1.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12"/>
          <p:cNvSpPr txBox="1">
            <a:spLocks noChangeArrowheads="1"/>
          </p:cNvSpPr>
          <p:nvPr/>
        </p:nvSpPr>
        <p:spPr bwMode="auto">
          <a:xfrm>
            <a:off x="2334760" y="4216654"/>
            <a:ext cx="4968875" cy="923330"/>
          </a:xfrm>
          <a:prstGeom prst="rect">
            <a:avLst/>
          </a:prstGeom>
          <a:noFill/>
          <a:ln w="9525">
            <a:noFill/>
            <a:miter lim="800000"/>
            <a:headEnd/>
            <a:tailEnd/>
          </a:ln>
        </p:spPr>
        <p:txBody>
          <a:bodyPr>
            <a:spAutoFit/>
          </a:bodyPr>
          <a:lstStyle/>
          <a:p>
            <a:pPr algn="ctr" rtl="1"/>
            <a:r>
              <a:rPr lang="ar-SA" sz="5400" b="1" dirty="0">
                <a:solidFill>
                  <a:srgbClr val="C00000"/>
                </a:solidFill>
              </a:rPr>
              <a:t>بسبوسة التمر</a:t>
            </a:r>
            <a:endParaRPr lang="en-US" sz="5400" b="1" dirty="0">
              <a:solidFill>
                <a:srgbClr val="C00000"/>
              </a:solidFill>
            </a:endParaRPr>
          </a:p>
        </p:txBody>
      </p:sp>
      <p:sp>
        <p:nvSpPr>
          <p:cNvPr id="14" name="TextBox 1"/>
          <p:cNvSpPr txBox="1">
            <a:spLocks noChangeArrowheads="1"/>
          </p:cNvSpPr>
          <p:nvPr/>
        </p:nvSpPr>
        <p:spPr bwMode="auto">
          <a:xfrm>
            <a:off x="2334760" y="1619215"/>
            <a:ext cx="5918027" cy="2554545"/>
          </a:xfrm>
          <a:prstGeom prst="rect">
            <a:avLst/>
          </a:prstGeom>
          <a:noFill/>
          <a:ln w="9525">
            <a:noFill/>
            <a:miter lim="800000"/>
            <a:headEnd/>
            <a:tailEnd/>
          </a:ln>
        </p:spPr>
        <p:txBody>
          <a:bodyPr wrap="square">
            <a:spAutoFit/>
          </a:bodyPr>
          <a:lstStyle/>
          <a:p>
            <a:pPr algn="r" rtl="1"/>
            <a:r>
              <a:rPr lang="ar-EG" sz="4000" b="1" dirty="0">
                <a:latin typeface="Calibri" pitchFamily="34" charset="0"/>
              </a:rPr>
              <a:t>لو كنت مشاركًا في مسابقة "أفضل منتج" التي أطلقها المركز الوطني للنخيل والتمور، ما فكرة المنتج التي ستشارك بها؟</a:t>
            </a:r>
          </a:p>
        </p:txBody>
      </p:sp>
      <p:sp>
        <p:nvSpPr>
          <p:cNvPr id="8" name="Heptagon 2">
            <a:extLst>
              <a:ext uri="{FF2B5EF4-FFF2-40B4-BE49-F238E27FC236}">
                <a16:creationId xmlns:a16="http://schemas.microsoft.com/office/drawing/2014/main" id="{4B105093-FF4E-46A3-AE8D-63E649DA06A6}"/>
              </a:ext>
            </a:extLst>
          </p:cNvPr>
          <p:cNvSpPr/>
          <p:nvPr/>
        </p:nvSpPr>
        <p:spPr>
          <a:xfrm>
            <a:off x="982653" y="851873"/>
            <a:ext cx="1357322" cy="1000132"/>
          </a:xfrm>
          <a:prstGeom prst="heptagon">
            <a:avLst/>
          </a:prstGeom>
          <a:solidFill>
            <a:srgbClr val="CC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Tree>
    <p:extLst>
      <p:ext uri="{BB962C8B-B14F-4D97-AF65-F5344CB8AC3E}">
        <p14:creationId xmlns:p14="http://schemas.microsoft.com/office/powerpoint/2010/main" val="2109047393"/>
      </p:ext>
    </p:extLst>
  </p:cSld>
  <p:clrMapOvr>
    <a:masterClrMapping/>
  </p:clrMapOvr>
  <p:transition>
    <p:plus/>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739134FC-F71E-40D4-841E-D25A975DF4DC}"/>
              </a:ext>
            </a:extLst>
          </p:cNvPr>
          <p:cNvSpPr txBox="1"/>
          <p:nvPr/>
        </p:nvSpPr>
        <p:spPr bwMode="auto">
          <a:xfrm>
            <a:off x="980134" y="1872779"/>
            <a:ext cx="7200145" cy="769441"/>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rtlCol="1">
            <a:spAutoFit/>
          </a:body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يُتوقعُ من الطالب في نهايةِ الوحدةِ أن:</a:t>
            </a:r>
            <a:endPar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E66D4793-8E4E-4C80-B536-BA4D63EBDBC0}"/>
              </a:ext>
            </a:extLst>
          </p:cNvPr>
          <p:cNvSpPr txBox="1">
            <a:spLocks noChangeArrowheads="1"/>
          </p:cNvSpPr>
          <p:nvPr/>
        </p:nvSpPr>
        <p:spPr bwMode="auto">
          <a:xfrm>
            <a:off x="722384" y="3150209"/>
            <a:ext cx="76676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altLang="ar-EG"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rPr>
              <a:t>1- يطبق</a:t>
            </a:r>
            <a:r>
              <a:rPr kumimoji="0" lang="ar-EG" altLang="ar-EG" sz="3600" b="1" i="0" u="none" strike="noStrike" kern="1200" cap="none" spc="0" normalizeH="0" noProof="0" dirty="0">
                <a:ln>
                  <a:noFill/>
                </a:ln>
                <a:solidFill>
                  <a:srgbClr val="002060"/>
                </a:solidFill>
                <a:effectLst/>
                <a:uLnTx/>
                <a:uFillTx/>
                <a:latin typeface="Calibri" panose="020F0502020204030204" pitchFamily="34" charset="0"/>
                <a:ea typeface="+mn-ea"/>
                <a:cs typeface="Arial" panose="020B0604020202020204" pitchFamily="34" charset="0"/>
              </a:rPr>
              <a:t> طرق مختلفة لإعداد المشروبات.</a:t>
            </a:r>
          </a:p>
          <a:p>
            <a:pPr marL="0" marR="0" lvl="0" indent="0" algn="r" defTabSz="914400" rtl="1" eaLnBrk="0" fontAlgn="base" latinLnBrk="0" hangingPunct="0">
              <a:lnSpc>
                <a:spcPct val="100000"/>
              </a:lnSpc>
              <a:spcBef>
                <a:spcPct val="0"/>
              </a:spcBef>
              <a:spcAft>
                <a:spcPct val="0"/>
              </a:spcAft>
              <a:buClrTx/>
              <a:buSzTx/>
              <a:buFontTx/>
              <a:buNone/>
              <a:tabLst/>
              <a:defRPr/>
            </a:pPr>
            <a:r>
              <a:rPr lang="ar-EG" altLang="ar-EG" sz="3600" b="1" baseline="0" dirty="0">
                <a:solidFill>
                  <a:srgbClr val="002060"/>
                </a:solidFill>
              </a:rPr>
              <a:t>2-</a:t>
            </a:r>
            <a:r>
              <a:rPr lang="ar-EG" altLang="ar-EG" sz="3600" b="1" dirty="0">
                <a:solidFill>
                  <a:srgbClr val="002060"/>
                </a:solidFill>
              </a:rPr>
              <a:t> يقارن بين العصائر والمشروبات.</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altLang="ar-EG"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rPr>
              <a:t>3-</a:t>
            </a:r>
            <a:r>
              <a:rPr kumimoji="0" lang="ar-EG" altLang="ar-EG" sz="3600" b="1" i="0" u="none" strike="noStrike" kern="1200" cap="none" spc="0" normalizeH="0" noProof="0" dirty="0">
                <a:ln>
                  <a:noFill/>
                </a:ln>
                <a:solidFill>
                  <a:srgbClr val="002060"/>
                </a:solidFill>
                <a:effectLst/>
                <a:uLnTx/>
                <a:uFillTx/>
                <a:latin typeface="Calibri" panose="020F0502020204030204" pitchFamily="34" charset="0"/>
                <a:ea typeface="+mn-ea"/>
                <a:cs typeface="Arial" panose="020B0604020202020204" pitchFamily="34" charset="0"/>
              </a:rPr>
              <a:t> يناقش أهمية التمور وفوائدها.</a:t>
            </a:r>
          </a:p>
          <a:p>
            <a:pPr marL="0" marR="0" lvl="0" indent="0" algn="r" defTabSz="914400" rtl="1" eaLnBrk="0" fontAlgn="base" latinLnBrk="0" hangingPunct="0">
              <a:lnSpc>
                <a:spcPct val="100000"/>
              </a:lnSpc>
              <a:spcBef>
                <a:spcPct val="0"/>
              </a:spcBef>
              <a:spcAft>
                <a:spcPct val="0"/>
              </a:spcAft>
              <a:buClrTx/>
              <a:buSzTx/>
              <a:buFontTx/>
              <a:buNone/>
              <a:tabLst/>
              <a:defRPr/>
            </a:pPr>
            <a:r>
              <a:rPr lang="ar-EG" altLang="ar-EG" sz="3600" b="1" baseline="0" dirty="0">
                <a:solidFill>
                  <a:srgbClr val="002060"/>
                </a:solidFill>
              </a:rPr>
              <a:t>4-</a:t>
            </a:r>
            <a:r>
              <a:rPr lang="ar-EG" altLang="ar-EG" sz="3600" b="1" dirty="0">
                <a:solidFill>
                  <a:srgbClr val="002060"/>
                </a:solidFill>
              </a:rPr>
              <a:t> يقيم غذائيًا كل صنف يعده.</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altLang="ar-EG"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rPr>
              <a:t>5-</a:t>
            </a:r>
            <a:r>
              <a:rPr kumimoji="0" lang="ar-EG" altLang="ar-EG" sz="3600" b="1" i="0" u="none" strike="noStrike" kern="1200" cap="none" spc="0" normalizeH="0" noProof="0" dirty="0">
                <a:ln>
                  <a:noFill/>
                </a:ln>
                <a:solidFill>
                  <a:srgbClr val="002060"/>
                </a:solidFill>
                <a:effectLst/>
                <a:uLnTx/>
                <a:uFillTx/>
                <a:latin typeface="Calibri" panose="020F0502020204030204" pitchFamily="34" charset="0"/>
                <a:ea typeface="+mn-ea"/>
                <a:cs typeface="Arial" panose="020B0604020202020204" pitchFamily="34" charset="0"/>
              </a:rPr>
              <a:t> يبتكر طريقة تجميل جذابة للأصناف المعدة.</a:t>
            </a:r>
            <a:endParaRPr kumimoji="0" lang="ar-EG" altLang="ar-EG"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endParaRPr>
          </a:p>
        </p:txBody>
      </p:sp>
      <p:grpSp>
        <p:nvGrpSpPr>
          <p:cNvPr id="2" name="مجموعة 1">
            <a:extLst>
              <a:ext uri="{FF2B5EF4-FFF2-40B4-BE49-F238E27FC236}">
                <a16:creationId xmlns:a16="http://schemas.microsoft.com/office/drawing/2014/main" id="{B40646F8-65B6-4639-96CE-ACB35FB67D6E}"/>
              </a:ext>
            </a:extLst>
          </p:cNvPr>
          <p:cNvGrpSpPr>
            <a:grpSpLocks/>
          </p:cNvGrpSpPr>
          <p:nvPr/>
        </p:nvGrpSpPr>
        <p:grpSpPr bwMode="auto">
          <a:xfrm>
            <a:off x="755576" y="332656"/>
            <a:ext cx="4968875" cy="1730375"/>
            <a:chOff x="1763688" y="380009"/>
            <a:chExt cx="4968552" cy="1731087"/>
          </a:xfrm>
        </p:grpSpPr>
        <p:sp>
          <p:nvSpPr>
            <p:cNvPr id="6" name="Rounded Rectangle 2">
              <a:extLst>
                <a:ext uri="{FF2B5EF4-FFF2-40B4-BE49-F238E27FC236}">
                  <a16:creationId xmlns:a16="http://schemas.microsoft.com/office/drawing/2014/main" id="{FB15576E-1A75-40AA-9747-40EEDC6EA2FA}"/>
                </a:ext>
              </a:extLst>
            </p:cNvPr>
            <p:cNvSpPr/>
            <p:nvPr/>
          </p:nvSpPr>
          <p:spPr bwMode="auto">
            <a:xfrm>
              <a:off x="3024081" y="792929"/>
              <a:ext cx="3708159" cy="929070"/>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EG"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أهداف الوحدة</a:t>
              </a:r>
              <a:endParaRPr kumimoji="0" lang="en-US" sz="5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4340" name="صورة 3">
              <a:extLst>
                <a:ext uri="{FF2B5EF4-FFF2-40B4-BE49-F238E27FC236}">
                  <a16:creationId xmlns:a16="http://schemas.microsoft.com/office/drawing/2014/main" id="{8EAD6067-C08C-4457-82D6-CADCF318E32C}"/>
                </a:ext>
              </a:extLst>
            </p:cNvPr>
            <p:cNvPicPr>
              <a:picLocks noChangeAspect="1" noChangeArrowheads="1"/>
            </p:cNvPicPr>
            <p:nvPr/>
          </p:nvPicPr>
          <p:blipFill>
            <a:blip r:embed="rId3">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a:fillRect/>
            </a:stretch>
          </p:blipFill>
          <p:spPr bwMode="auto">
            <a:xfrm>
              <a:off x="1763688" y="380009"/>
              <a:ext cx="1788790" cy="173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pull/>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p:cTn id="3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 calcmode="lin" valueType="num">
                                      <p:cBhvr>
                                        <p:cTn id="44"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4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204864"/>
            <a:ext cx="5160066" cy="1656184"/>
          </a:xfrm>
          <a:prstGeom prst="rect">
            <a:avLst/>
          </a:prstGeom>
          <a:solidFill>
            <a:schemeClr val="accent5">
              <a:lumMod val="75000"/>
            </a:schemeClr>
          </a:solidFill>
          <a:ln>
            <a:solidFill>
              <a:schemeClr val="tx1"/>
            </a:solidFill>
          </a:ln>
          <a:effectLst>
            <a:innerShdw blurRad="749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rtl="1" fontAlgn="auto">
              <a:spcBef>
                <a:spcPts val="0"/>
              </a:spcBef>
              <a:spcAft>
                <a:spcPts val="0"/>
              </a:spcAft>
              <a:defRPr sz="48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ar-EG" dirty="0"/>
              <a:t>مشروب التمر (</a:t>
            </a:r>
            <a:r>
              <a:rPr lang="ar-EG" dirty="0" err="1"/>
              <a:t>سموثي</a:t>
            </a:r>
            <a:r>
              <a:rPr lang="ar-EG" dirty="0"/>
              <a:t>) التمر الصحي</a:t>
            </a:r>
            <a:endParaRPr lang="en-US" dirty="0"/>
          </a:p>
        </p:txBody>
      </p:sp>
    </p:spTree>
    <p:extLst>
      <p:ext uri="{BB962C8B-B14F-4D97-AF65-F5344CB8AC3E}">
        <p14:creationId xmlns:p14="http://schemas.microsoft.com/office/powerpoint/2010/main" val="1851547975"/>
      </p:ext>
    </p:extLst>
  </p:cSld>
  <p:clrMapOvr>
    <a:masterClrMapping/>
  </p:clrMapOvr>
  <p:transition>
    <p:cover dir="ru"/>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19672" y="1997839"/>
            <a:ext cx="6429375" cy="2862322"/>
          </a:xfrm>
          <a:prstGeom prst="rect">
            <a:avLst/>
          </a:prstGeom>
          <a:noFill/>
          <a:ln w="9525">
            <a:noFill/>
            <a:miter lim="800000"/>
            <a:headEnd/>
            <a:tailEnd/>
          </a:ln>
        </p:spPr>
        <p:txBody>
          <a:bodyPr>
            <a:spAutoFit/>
          </a:bodyPr>
          <a:lstStyle/>
          <a:p>
            <a:pPr algn="r" rtl="1">
              <a:buFont typeface="Wingdings" pitchFamily="2" charset="2"/>
              <a:buChar char="q"/>
              <a:defRPr/>
            </a:pPr>
            <a:r>
              <a:rPr lang="ar-EG" sz="3600" b="1" dirty="0">
                <a:latin typeface="Calibri" pitchFamily="34" charset="0"/>
                <a:cs typeface="+mn-cs"/>
              </a:rPr>
              <a:t> حبة موز.</a:t>
            </a:r>
          </a:p>
          <a:p>
            <a:pPr algn="r" rtl="1">
              <a:buFont typeface="Wingdings" pitchFamily="2" charset="2"/>
              <a:buChar char="q"/>
              <a:defRPr/>
            </a:pPr>
            <a:r>
              <a:rPr lang="ar-EG" sz="3600" b="1" dirty="0">
                <a:latin typeface="Calibri" pitchFamily="34" charset="0"/>
                <a:cs typeface="+mn-cs"/>
              </a:rPr>
              <a:t> كوب حليب.</a:t>
            </a:r>
          </a:p>
          <a:p>
            <a:pPr algn="r" rtl="1">
              <a:buFont typeface="Wingdings" pitchFamily="2" charset="2"/>
              <a:buChar char="q"/>
              <a:defRPr/>
            </a:pPr>
            <a:r>
              <a:rPr lang="ar-EG" sz="3600" b="1" dirty="0">
                <a:latin typeface="Calibri" pitchFamily="34" charset="0"/>
                <a:cs typeface="+mn-cs"/>
              </a:rPr>
              <a:t> خمس حبات تمر.</a:t>
            </a:r>
          </a:p>
          <a:p>
            <a:pPr algn="r" rtl="1">
              <a:buFont typeface="Wingdings" pitchFamily="2" charset="2"/>
              <a:buChar char="q"/>
              <a:defRPr/>
            </a:pPr>
            <a:r>
              <a:rPr lang="ar-EG" sz="3600" b="1" dirty="0">
                <a:latin typeface="Calibri" pitchFamily="34" charset="0"/>
                <a:cs typeface="+mn-cs"/>
              </a:rPr>
              <a:t> قرفة (اختياري).</a:t>
            </a:r>
          </a:p>
          <a:p>
            <a:pPr algn="r" rtl="1">
              <a:buFont typeface="Wingdings" pitchFamily="2" charset="2"/>
              <a:buChar char="q"/>
              <a:defRPr/>
            </a:pPr>
            <a:r>
              <a:rPr lang="ar-EG" sz="3600" b="1" dirty="0">
                <a:latin typeface="Calibri" pitchFamily="34" charset="0"/>
                <a:cs typeface="+mn-cs"/>
              </a:rPr>
              <a:t> ثلج.</a:t>
            </a:r>
            <a:endParaRPr lang="en-US" sz="3600" dirty="0">
              <a:latin typeface="Calibri" pitchFamily="34" charset="0"/>
              <a:cs typeface="+mn-cs"/>
            </a:endParaRPr>
          </a:p>
        </p:txBody>
      </p:sp>
      <p:sp>
        <p:nvSpPr>
          <p:cNvPr id="11" name="Rectangle 2"/>
          <p:cNvSpPr>
            <a:spLocks noChangeArrowheads="1"/>
          </p:cNvSpPr>
          <p:nvPr/>
        </p:nvSpPr>
        <p:spPr bwMode="auto">
          <a:xfrm>
            <a:off x="6228184" y="764704"/>
            <a:ext cx="2082622" cy="830997"/>
          </a:xfrm>
          <a:prstGeom prst="rect">
            <a:avLst/>
          </a:prstGeom>
          <a:solidFill>
            <a:schemeClr val="accent4">
              <a:lumMod val="20000"/>
              <a:lumOff val="80000"/>
            </a:schemeClr>
          </a:solidFill>
          <a:ln w="9525">
            <a:noFill/>
            <a:miter lim="800000"/>
            <a:headEnd/>
            <a:tailEnd/>
          </a:ln>
        </p:spPr>
        <p:txBody>
          <a:bodyPr wrap="none" anchor="ctr">
            <a:spAutoFit/>
          </a:bodyPr>
          <a:lstStyle/>
          <a:p>
            <a:pPr algn="r" rtl="1">
              <a:defRPr/>
            </a:pPr>
            <a:r>
              <a:rPr lang="ar-EG" sz="4800" b="1" dirty="0">
                <a:solidFill>
                  <a:srgbClr val="C00000"/>
                </a:solidFill>
                <a:latin typeface="Calibri" pitchFamily="34" charset="0"/>
                <a:cs typeface="+mn-cs"/>
              </a:rPr>
              <a:t>المقادير: </a:t>
            </a:r>
            <a:endParaRPr lang="ar-EG" sz="6000" dirty="0">
              <a:solidFill>
                <a:srgbClr val="C00000"/>
              </a:solidFill>
              <a:cs typeface="+mn-cs"/>
            </a:endParaRPr>
          </a:p>
        </p:txBody>
      </p:sp>
    </p:spTree>
    <p:extLst>
      <p:ext uri="{BB962C8B-B14F-4D97-AF65-F5344CB8AC3E}">
        <p14:creationId xmlns:p14="http://schemas.microsoft.com/office/powerpoint/2010/main" val="530464724"/>
      </p:ext>
    </p:extLst>
  </p:cSld>
  <p:clrMapOvr>
    <a:masterClrMapping/>
  </p:clrMapOvr>
  <p:transition>
    <p:cover dir="d"/>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p:cTn id="41"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42" dur="5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4101323-A50F-42D5-9E09-8ED3D7E636A3}"/>
              </a:ext>
            </a:extLst>
          </p:cNvPr>
          <p:cNvPicPr>
            <a:picLocks noChangeAspect="1"/>
          </p:cNvPicPr>
          <p:nvPr/>
        </p:nvPicPr>
        <p:blipFill>
          <a:blip r:embed="rId3"/>
          <a:stretch>
            <a:fillRect/>
          </a:stretch>
        </p:blipFill>
        <p:spPr>
          <a:xfrm>
            <a:off x="2843808" y="1524041"/>
            <a:ext cx="4123062" cy="3809917"/>
          </a:xfrm>
          <a:prstGeom prst="rect">
            <a:avLst/>
          </a:prstGeom>
        </p:spPr>
      </p:pic>
    </p:spTree>
    <p:extLst>
      <p:ext uri="{BB962C8B-B14F-4D97-AF65-F5344CB8AC3E}">
        <p14:creationId xmlns:p14="http://schemas.microsoft.com/office/powerpoint/2010/main" val="2691364429"/>
      </p:ext>
    </p:extLst>
  </p:cSld>
  <p:clrMapOvr>
    <a:masterClrMapping/>
  </p:clrMapOvr>
  <p:transition>
    <p:wedge/>
    <p:sndAc>
      <p:stSnd>
        <p:snd r:embed="rId2" name="0523 - ending drum beat.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96255" y="1484784"/>
            <a:ext cx="7751490" cy="3170099"/>
          </a:xfrm>
          <a:prstGeom prst="rect">
            <a:avLst/>
          </a:prstGeom>
          <a:noFill/>
          <a:ln w="9525">
            <a:noFill/>
            <a:miter lim="800000"/>
            <a:headEnd/>
            <a:tailEnd/>
          </a:ln>
        </p:spPr>
        <p:txBody>
          <a:bodyPr wrap="square">
            <a:spAutoFit/>
          </a:bodyPr>
          <a:lstStyle/>
          <a:p>
            <a:pPr algn="r" rtl="1">
              <a:defRPr/>
            </a:pPr>
            <a:r>
              <a:rPr lang="ar-EG" sz="4000" b="1" dirty="0">
                <a:latin typeface="Calibri" pitchFamily="34" charset="0"/>
                <a:cs typeface="+mn-cs"/>
              </a:rPr>
              <a:t>1- يقطع الموز إلى حلقات دائرية، يوضع الحليب والموز في الخلاط الكهربائي.</a:t>
            </a:r>
          </a:p>
          <a:p>
            <a:pPr algn="r" rtl="1">
              <a:defRPr/>
            </a:pPr>
            <a:r>
              <a:rPr lang="ar-EG" sz="4000" b="1" dirty="0">
                <a:latin typeface="Calibri" pitchFamily="34" charset="0"/>
                <a:cs typeface="+mn-cs"/>
              </a:rPr>
              <a:t>2- يقطع التمر ويزال النوى ثم يضاف التمر مع القرفة إلى الخليط السابق ويخلط جيدًا.</a:t>
            </a:r>
          </a:p>
          <a:p>
            <a:pPr algn="r" rtl="1">
              <a:defRPr/>
            </a:pPr>
            <a:r>
              <a:rPr lang="ar-EG" sz="4000" b="1" dirty="0">
                <a:latin typeface="Calibri" pitchFamily="34" charset="0"/>
                <a:cs typeface="+mn-cs"/>
              </a:rPr>
              <a:t>توضع قطع الثلج ويقدم المشروب باردًا.</a:t>
            </a:r>
          </a:p>
        </p:txBody>
      </p:sp>
    </p:spTree>
    <p:extLst>
      <p:ext uri="{BB962C8B-B14F-4D97-AF65-F5344CB8AC3E}">
        <p14:creationId xmlns:p14="http://schemas.microsoft.com/office/powerpoint/2010/main" val="2224104622"/>
      </p:ext>
    </p:extLst>
  </p:cSld>
  <p:clrMapOvr>
    <a:masterClrMapping/>
  </p:clrMapOvr>
  <p:transition>
    <p:diamond/>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85AD440A-EC77-499B-8E58-137188F52492}"/>
              </a:ext>
            </a:extLst>
          </p:cNvPr>
          <p:cNvPicPr>
            <a:picLocks noChangeAspect="1"/>
          </p:cNvPicPr>
          <p:nvPr/>
        </p:nvPicPr>
        <p:blipFill rotWithShape="1">
          <a:blip r:embed="rId3">
            <a:clrChange>
              <a:clrFrom>
                <a:srgbClr val="000000"/>
              </a:clrFrom>
              <a:clrTo>
                <a:srgbClr val="000000">
                  <a:alpha val="0"/>
                </a:srgbClr>
              </a:clrTo>
            </a:clrChange>
          </a:blip>
          <a:srcRect r="4341" b="6081"/>
          <a:stretch/>
        </p:blipFill>
        <p:spPr>
          <a:xfrm>
            <a:off x="6628635" y="820916"/>
            <a:ext cx="1791386" cy="1408422"/>
          </a:xfrm>
          <a:prstGeom prst="rect">
            <a:avLst/>
          </a:prstGeom>
        </p:spPr>
      </p:pic>
      <p:sp>
        <p:nvSpPr>
          <p:cNvPr id="21508" name="TextBox 2"/>
          <p:cNvSpPr txBox="1">
            <a:spLocks noChangeArrowheads="1"/>
          </p:cNvSpPr>
          <p:nvPr/>
        </p:nvSpPr>
        <p:spPr bwMode="auto">
          <a:xfrm>
            <a:off x="1619672" y="2204864"/>
            <a:ext cx="6264696" cy="3046988"/>
          </a:xfrm>
          <a:prstGeom prst="rect">
            <a:avLst/>
          </a:prstGeom>
          <a:solidFill>
            <a:schemeClr val="accent6">
              <a:lumMod val="20000"/>
              <a:lumOff val="80000"/>
            </a:schemeClr>
          </a:solidFill>
          <a:ln w="9525">
            <a:noFill/>
            <a:miter lim="800000"/>
            <a:headEnd/>
            <a:tailEnd/>
          </a:ln>
          <a:scene3d>
            <a:camera prst="orthographicFront"/>
            <a:lightRig rig="threePt" dir="t"/>
          </a:scene3d>
          <a:sp3d>
            <a:bevelT w="114300" prst="artDeco"/>
          </a:sp3d>
        </p:spPr>
        <p:txBody>
          <a:bodyPr wrap="square">
            <a:spAutoFit/>
          </a:bodyPr>
          <a:lstStyle/>
          <a:p>
            <a:pPr marL="0" lvl="1" algn="ctr" rtl="1">
              <a:defRPr/>
            </a:pPr>
            <a:r>
              <a:rPr lang="ar-EG" sz="3200" b="1" dirty="0">
                <a:latin typeface="Calibri" pitchFamily="34" charset="0"/>
                <a:cs typeface="+mn-cs"/>
              </a:rPr>
              <a:t>كلمة </a:t>
            </a:r>
            <a:r>
              <a:rPr lang="ar-EG" sz="3200" b="1" dirty="0" err="1">
                <a:latin typeface="Calibri" pitchFamily="34" charset="0"/>
                <a:cs typeface="+mn-cs"/>
              </a:rPr>
              <a:t>سموثي</a:t>
            </a:r>
            <a:r>
              <a:rPr lang="ar-EG" sz="3200" b="1" dirty="0">
                <a:latin typeface="Calibri" pitchFamily="34" charset="0"/>
                <a:cs typeface="+mn-cs"/>
              </a:rPr>
              <a:t> أصلها إنجليزية هي (</a:t>
            </a:r>
            <a:r>
              <a:rPr lang="en-US" sz="3200" b="1" dirty="0">
                <a:latin typeface="Calibri" pitchFamily="34" charset="0"/>
                <a:cs typeface="+mn-cs"/>
              </a:rPr>
              <a:t>smoothie</a:t>
            </a:r>
            <a:r>
              <a:rPr lang="ar-EG" sz="3200" b="1" dirty="0">
                <a:latin typeface="Calibri" pitchFamily="34" charset="0"/>
                <a:cs typeface="+mn-cs"/>
              </a:rPr>
              <a:t>) وتعني أملس أو ناعم، وعند ربطها بالعصائر يقصد بها: عصير سميك القوام بارد ولذيذ، يحتوي على قطع الفاكهة الطازجة الممزوجة مع قطع الثلج المجروس، ولها نكهات ووصفات متعددة.</a:t>
            </a:r>
          </a:p>
        </p:txBody>
      </p:sp>
    </p:spTree>
  </p:cSld>
  <p:clrMapOvr>
    <a:masterClrMapping/>
  </p:clrMapOvr>
  <p:transition>
    <p:diamond/>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fade">
                                      <p:cBhvr>
                                        <p:cTn id="10"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1"/>
          <p:cNvSpPr>
            <a:spLocks noChangeArrowheads="1"/>
          </p:cNvSpPr>
          <p:nvPr/>
        </p:nvSpPr>
        <p:spPr bwMode="auto">
          <a:xfrm>
            <a:off x="1835696" y="2584649"/>
            <a:ext cx="5905078" cy="1323439"/>
          </a:xfrm>
          <a:prstGeom prst="rect">
            <a:avLst/>
          </a:prstGeom>
          <a:noFill/>
          <a:ln w="9525">
            <a:noFill/>
            <a:miter lim="800000"/>
            <a:headEnd/>
            <a:tailEnd/>
          </a:ln>
        </p:spPr>
        <p:txBody>
          <a:bodyPr wrap="square" anchor="ctr">
            <a:spAutoFit/>
          </a:bodyPr>
          <a:lstStyle/>
          <a:p>
            <a:pPr algn="ctr" rtl="1"/>
            <a:r>
              <a:rPr lang="ar-EG" sz="4000" b="1" dirty="0">
                <a:solidFill>
                  <a:srgbClr val="C00000"/>
                </a:solidFill>
                <a:latin typeface="Calibri" pitchFamily="34" charset="0"/>
                <a:cs typeface="Times New Roman" pitchFamily="18" charset="0"/>
              </a:rPr>
              <a:t>ما الخيار الأفضل العصير أم </a:t>
            </a:r>
            <a:r>
              <a:rPr lang="ar-EG" sz="4000" b="1" dirty="0" err="1">
                <a:solidFill>
                  <a:srgbClr val="C00000"/>
                </a:solidFill>
                <a:latin typeface="Calibri" pitchFamily="34" charset="0"/>
                <a:cs typeface="Times New Roman" pitchFamily="18" charset="0"/>
              </a:rPr>
              <a:t>السموثي</a:t>
            </a:r>
            <a:r>
              <a:rPr lang="ar-EG" sz="4000" b="1" dirty="0">
                <a:solidFill>
                  <a:srgbClr val="C00000"/>
                </a:solidFill>
                <a:latin typeface="Calibri" pitchFamily="34" charset="0"/>
                <a:cs typeface="Times New Roman" pitchFamily="18" charset="0"/>
              </a:rPr>
              <a:t>؟ ولماذا؟</a:t>
            </a:r>
            <a:endParaRPr lang="ar-EG" sz="4800" dirty="0">
              <a:solidFill>
                <a:srgbClr val="C00000"/>
              </a:solidFill>
              <a:cs typeface="Times New Roman" pitchFamily="18" charset="0"/>
            </a:endParaRPr>
          </a:p>
        </p:txBody>
      </p:sp>
      <p:sp>
        <p:nvSpPr>
          <p:cNvPr id="3" name="Heptagon 2"/>
          <p:cNvSpPr/>
          <p:nvPr/>
        </p:nvSpPr>
        <p:spPr>
          <a:xfrm>
            <a:off x="2123728" y="765203"/>
            <a:ext cx="1357322" cy="1000132"/>
          </a:xfrm>
          <a:prstGeom prst="heptagon">
            <a:avLst/>
          </a:prstGeom>
          <a:solidFill>
            <a:srgbClr val="CC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5" name="Rectangle 1">
            <a:extLst>
              <a:ext uri="{FF2B5EF4-FFF2-40B4-BE49-F238E27FC236}">
                <a16:creationId xmlns:a16="http://schemas.microsoft.com/office/drawing/2014/main" id="{06C0B956-7E40-4573-A817-F9EAF52187A0}"/>
              </a:ext>
            </a:extLst>
          </p:cNvPr>
          <p:cNvSpPr>
            <a:spLocks noChangeArrowheads="1"/>
          </p:cNvSpPr>
          <p:nvPr/>
        </p:nvSpPr>
        <p:spPr bwMode="auto">
          <a:xfrm>
            <a:off x="1835696" y="4572917"/>
            <a:ext cx="5905078" cy="707886"/>
          </a:xfrm>
          <a:prstGeom prst="rect">
            <a:avLst/>
          </a:prstGeom>
          <a:noFill/>
          <a:ln w="9525">
            <a:noFill/>
            <a:miter lim="800000"/>
            <a:headEnd/>
            <a:tailEnd/>
          </a:ln>
        </p:spPr>
        <p:txBody>
          <a:bodyPr wrap="square" anchor="ctr">
            <a:spAutoFit/>
          </a:bodyPr>
          <a:lstStyle/>
          <a:p>
            <a:pPr algn="ctr" rtl="1"/>
            <a:r>
              <a:rPr lang="ar-EG" sz="4000" b="1" dirty="0" err="1">
                <a:solidFill>
                  <a:srgbClr val="002060"/>
                </a:solidFill>
                <a:latin typeface="Calibri" pitchFamily="34" charset="0"/>
                <a:cs typeface="Times New Roman" pitchFamily="18" charset="0"/>
              </a:rPr>
              <a:t>السموثي</a:t>
            </a:r>
            <a:r>
              <a:rPr lang="ar-EG" sz="4000" b="1" dirty="0">
                <a:solidFill>
                  <a:srgbClr val="002060"/>
                </a:solidFill>
                <a:latin typeface="Calibri" pitchFamily="34" charset="0"/>
                <a:cs typeface="Times New Roman" pitchFamily="18" charset="0"/>
              </a:rPr>
              <a:t>، لأنه سميك القوام</a:t>
            </a:r>
            <a:endParaRPr lang="ar-EG" sz="4800" dirty="0">
              <a:solidFill>
                <a:srgbClr val="002060"/>
              </a:solidFill>
              <a:cs typeface="Times New Roman" pitchFamily="18" charset="0"/>
            </a:endParaRPr>
          </a:p>
        </p:txBody>
      </p:sp>
    </p:spTree>
  </p:cSld>
  <p:clrMapOvr>
    <a:masterClrMapping/>
  </p:clrMapOvr>
  <p:transition>
    <p:cover dir="r"/>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534"/>
                                        </p:tgtEl>
                                        <p:attrNameLst>
                                          <p:attrName>style.visibility</p:attrName>
                                        </p:attrNameLst>
                                      </p:cBhvr>
                                      <p:to>
                                        <p:strVal val="visible"/>
                                      </p:to>
                                    </p:set>
                                    <p:animEffect transition="in" filter="fade">
                                      <p:cBhvr>
                                        <p:cTn id="15" dur="500"/>
                                        <p:tgtEl>
                                          <p:spTgt spid="2253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1"/>
          <p:cNvSpPr>
            <a:spLocks noChangeArrowheads="1"/>
          </p:cNvSpPr>
          <p:nvPr/>
        </p:nvSpPr>
        <p:spPr bwMode="auto">
          <a:xfrm>
            <a:off x="1835696" y="2459504"/>
            <a:ext cx="5905078" cy="1938992"/>
          </a:xfrm>
          <a:prstGeom prst="rect">
            <a:avLst/>
          </a:prstGeom>
          <a:noFill/>
          <a:ln w="9525">
            <a:noFill/>
            <a:miter lim="800000"/>
            <a:headEnd/>
            <a:tailEnd/>
          </a:ln>
        </p:spPr>
        <p:txBody>
          <a:bodyPr wrap="square" anchor="ctr">
            <a:spAutoFit/>
          </a:bodyPr>
          <a:lstStyle/>
          <a:p>
            <a:pPr algn="ctr" rtl="1"/>
            <a:r>
              <a:rPr lang="ar-EG" sz="4000" b="1" dirty="0">
                <a:solidFill>
                  <a:srgbClr val="C00000"/>
                </a:solidFill>
                <a:latin typeface="Calibri" pitchFamily="34" charset="0"/>
                <a:cs typeface="Times New Roman" pitchFamily="18" charset="0"/>
              </a:rPr>
              <a:t>اكتب عن أهمية التمور مستدلًا بالآيات القرآنية والأحاديث الشريفة. </a:t>
            </a:r>
            <a:endParaRPr lang="ar-EG" sz="4800" dirty="0">
              <a:solidFill>
                <a:srgbClr val="C00000"/>
              </a:solidFill>
              <a:cs typeface="Times New Roman" pitchFamily="18" charset="0"/>
            </a:endParaRPr>
          </a:p>
        </p:txBody>
      </p:sp>
      <p:sp>
        <p:nvSpPr>
          <p:cNvPr id="3" name="Heptagon 2"/>
          <p:cNvSpPr/>
          <p:nvPr/>
        </p:nvSpPr>
        <p:spPr>
          <a:xfrm>
            <a:off x="2627784" y="836712"/>
            <a:ext cx="1357322" cy="1000132"/>
          </a:xfrm>
          <a:prstGeom prst="heptagon">
            <a:avLst/>
          </a:prstGeom>
          <a:solidFill>
            <a:srgbClr val="CC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54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Tree>
    <p:extLst>
      <p:ext uri="{BB962C8B-B14F-4D97-AF65-F5344CB8AC3E}">
        <p14:creationId xmlns:p14="http://schemas.microsoft.com/office/powerpoint/2010/main" val="4064169256"/>
      </p:ext>
    </p:extLst>
  </p:cSld>
  <p:clrMapOvr>
    <a:masterClrMapping/>
  </p:clrMapOvr>
  <p:transition>
    <p:cover dir="r"/>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 calcmode="lin" valueType="num">
                                      <p:cBhvr additive="base">
                                        <p:cTn id="12" dur="500" fill="hold"/>
                                        <p:tgtEl>
                                          <p:spTgt spid="22534"/>
                                        </p:tgtEl>
                                        <p:attrNameLst>
                                          <p:attrName>ppt_x</p:attrName>
                                        </p:attrNameLst>
                                      </p:cBhvr>
                                      <p:tavLst>
                                        <p:tav tm="0">
                                          <p:val>
                                            <p:strVal val="#ppt_x"/>
                                          </p:val>
                                        </p:tav>
                                        <p:tav tm="100000">
                                          <p:val>
                                            <p:strVal val="#ppt_x"/>
                                          </p:val>
                                        </p:tav>
                                      </p:tavLst>
                                    </p:anim>
                                    <p:anim calcmode="lin" valueType="num">
                                      <p:cBhvr additive="base">
                                        <p:cTn id="13"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719572" y="797510"/>
            <a:ext cx="7704856" cy="526297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rtl="1">
              <a:buFont typeface="Arial" pitchFamily="34" charset="0"/>
              <a:buChar char="•"/>
            </a:pPr>
            <a:r>
              <a:rPr lang="ar-SA" sz="2800" b="1" dirty="0">
                <a:solidFill>
                  <a:srgbClr val="002060"/>
                </a:solidFill>
                <a:latin typeface="Times New Roman" pitchFamily="18" charset="0"/>
                <a:cs typeface="Times New Roman" pitchFamily="18" charset="0"/>
              </a:rPr>
              <a:t>قال تعالى مخاطباً السيدة مريم عليها السلام: </a:t>
            </a:r>
            <a:r>
              <a:rPr lang="ar-SA" sz="2800" b="1" dirty="0">
                <a:solidFill>
                  <a:srgbClr val="00B050"/>
                </a:solidFill>
                <a:latin typeface="Times New Roman" pitchFamily="18" charset="0"/>
                <a:cs typeface="Times New Roman" pitchFamily="18" charset="0"/>
              </a:rPr>
              <a:t>(وَهُزِّي إِلَيْكِ بِجِذْعِ النَّخْلَةِ تُسَاقِطْ عَلَيْكِ رُطَبًا جَنِيًّا)</a:t>
            </a:r>
            <a:r>
              <a:rPr lang="ar-SA" sz="2800" b="1" dirty="0">
                <a:solidFill>
                  <a:srgbClr val="002060"/>
                </a:solidFill>
                <a:latin typeface="Times New Roman" pitchFamily="18" charset="0"/>
                <a:cs typeface="Times New Roman" pitchFamily="18" charset="0"/>
              </a:rPr>
              <a:t> (سورة مريم : 25).</a:t>
            </a:r>
            <a:endParaRPr lang="ar-EG" sz="2800" b="1" dirty="0">
              <a:solidFill>
                <a:srgbClr val="002060"/>
              </a:solidFill>
              <a:latin typeface="Times New Roman" pitchFamily="18" charset="0"/>
              <a:cs typeface="Times New Roman" pitchFamily="18" charset="0"/>
            </a:endParaRPr>
          </a:p>
          <a:p>
            <a:pPr algn="r" rtl="1">
              <a:buFont typeface="Arial" pitchFamily="34" charset="0"/>
              <a:buChar char="•"/>
            </a:pPr>
            <a:r>
              <a:rPr lang="ar-SA" sz="2800" b="1" dirty="0">
                <a:solidFill>
                  <a:srgbClr val="002060"/>
                </a:solidFill>
                <a:latin typeface="Times New Roman" pitchFamily="18" charset="0"/>
                <a:cs typeface="Times New Roman" pitchFamily="18" charset="0"/>
              </a:rPr>
              <a:t>ورد في فضل التمر وأكله عدة أحاديث</a:t>
            </a:r>
            <a:r>
              <a:rPr lang="ar-EG" sz="2800" b="1" dirty="0">
                <a:solidFill>
                  <a:srgbClr val="002060"/>
                </a:solidFill>
                <a:latin typeface="Times New Roman" pitchFamily="18" charset="0"/>
                <a:cs typeface="Times New Roman" pitchFamily="18" charset="0"/>
              </a:rPr>
              <a:t>.</a:t>
            </a:r>
          </a:p>
          <a:p>
            <a:pPr algn="r" rtl="1">
              <a:buFont typeface="Arial" pitchFamily="34" charset="0"/>
              <a:buChar char="•"/>
            </a:pPr>
            <a:r>
              <a:rPr lang="ar-SA" sz="2800" b="1" dirty="0">
                <a:solidFill>
                  <a:srgbClr val="002060"/>
                </a:solidFill>
                <a:latin typeface="Times New Roman" pitchFamily="18" charset="0"/>
                <a:cs typeface="Times New Roman" pitchFamily="18" charset="0"/>
              </a:rPr>
              <a:t>عن رسول الله صلى الله عليه وسلم قال: </a:t>
            </a:r>
            <a:r>
              <a:rPr lang="ar-SA" sz="2800" b="1" dirty="0">
                <a:solidFill>
                  <a:srgbClr val="0070C0"/>
                </a:solidFill>
                <a:latin typeface="Times New Roman" pitchFamily="18" charset="0"/>
                <a:cs typeface="Times New Roman" pitchFamily="18" charset="0"/>
              </a:rPr>
              <a:t>"خير تمراتكم البُرنيُّ، يذهب الدّاء"</a:t>
            </a:r>
            <a:r>
              <a:rPr lang="ar-SA" sz="2800" b="1" dirty="0">
                <a:solidFill>
                  <a:srgbClr val="002060"/>
                </a:solidFill>
                <a:latin typeface="Times New Roman" pitchFamily="18" charset="0"/>
                <a:cs typeface="Times New Roman" pitchFamily="18" charset="0"/>
              </a:rPr>
              <a:t>.</a:t>
            </a:r>
            <a:r>
              <a:rPr lang="en-US" sz="2800" b="1" dirty="0">
                <a:solidFill>
                  <a:srgbClr val="002060"/>
                </a:solidFill>
                <a:cs typeface="Times New Roman" pitchFamily="18" charset="0"/>
              </a:rPr>
              <a:t> </a:t>
            </a:r>
            <a:br>
              <a:rPr lang="en-US" sz="2800" b="1" dirty="0">
                <a:solidFill>
                  <a:srgbClr val="002060"/>
                </a:solidFill>
                <a:latin typeface="Times New Roman" pitchFamily="18" charset="0"/>
                <a:cs typeface="Times New Roman" pitchFamily="18" charset="0"/>
              </a:rPr>
            </a:br>
            <a:r>
              <a:rPr lang="ar-SA" sz="2800" b="1" dirty="0">
                <a:solidFill>
                  <a:srgbClr val="002060"/>
                </a:solidFill>
                <a:latin typeface="Times New Roman" pitchFamily="18" charset="0"/>
                <a:cs typeface="Times New Roman" pitchFamily="18" charset="0"/>
              </a:rPr>
              <a:t>وقوله صلى الله عليه وسلم: </a:t>
            </a:r>
            <a:r>
              <a:rPr lang="ar-SA" sz="2800" b="1" dirty="0">
                <a:solidFill>
                  <a:srgbClr val="0070C0"/>
                </a:solidFill>
                <a:latin typeface="Times New Roman" pitchFamily="18" charset="0"/>
                <a:cs typeface="Times New Roman" pitchFamily="18" charset="0"/>
              </a:rPr>
              <a:t>(النخيل والشجر بركة على أهلها وعلى عقبهم).</a:t>
            </a:r>
            <a:br>
              <a:rPr lang="en-US" sz="2800" b="1" dirty="0">
                <a:solidFill>
                  <a:srgbClr val="002060"/>
                </a:solidFill>
                <a:latin typeface="Times New Roman" pitchFamily="18" charset="0"/>
                <a:cs typeface="Times New Roman" pitchFamily="18" charset="0"/>
              </a:rPr>
            </a:br>
            <a:r>
              <a:rPr lang="ar-SA" sz="2800" b="1" dirty="0">
                <a:solidFill>
                  <a:srgbClr val="002060"/>
                </a:solidFill>
                <a:latin typeface="Times New Roman" pitchFamily="18" charset="0"/>
                <a:cs typeface="Times New Roman" pitchFamily="18" charset="0"/>
              </a:rPr>
              <a:t>قال رسول الله صلى الله عليه وسلم </a:t>
            </a:r>
            <a:r>
              <a:rPr lang="ar-SA" sz="2800" b="1" dirty="0">
                <a:solidFill>
                  <a:srgbClr val="0070C0"/>
                </a:solidFill>
                <a:latin typeface="Times New Roman" pitchFamily="18" charset="0"/>
                <a:cs typeface="Times New Roman" pitchFamily="18" charset="0"/>
              </a:rPr>
              <a:t>(بيت لا تمر فيه، جياع أهله)</a:t>
            </a:r>
            <a:r>
              <a:rPr lang="en-US" sz="2800" b="1" dirty="0">
                <a:solidFill>
                  <a:srgbClr val="002060"/>
                </a:solidFill>
                <a:latin typeface="Times New Roman" pitchFamily="18" charset="0"/>
                <a:cs typeface="Times New Roman" pitchFamily="18" charset="0"/>
              </a:rPr>
              <a:t>.</a:t>
            </a:r>
            <a:br>
              <a:rPr lang="en-US" sz="2800" b="1" dirty="0">
                <a:solidFill>
                  <a:srgbClr val="002060"/>
                </a:solidFill>
                <a:latin typeface="Times New Roman" pitchFamily="18" charset="0"/>
                <a:cs typeface="Times New Roman" pitchFamily="18" charset="0"/>
              </a:rPr>
            </a:br>
            <a:r>
              <a:rPr lang="ar-SA" sz="2800" b="1" dirty="0">
                <a:solidFill>
                  <a:srgbClr val="002060"/>
                </a:solidFill>
                <a:latin typeface="Times New Roman" pitchFamily="18" charset="0"/>
                <a:cs typeface="Times New Roman" pitchFamily="18" charset="0"/>
              </a:rPr>
              <a:t>وقال رسول الله صلى الله عليه وسلم (</a:t>
            </a:r>
            <a:r>
              <a:rPr lang="ar-SA" sz="2800" b="1" dirty="0">
                <a:solidFill>
                  <a:srgbClr val="0070C0"/>
                </a:solidFill>
                <a:latin typeface="Times New Roman" pitchFamily="18" charset="0"/>
                <a:cs typeface="Times New Roman" pitchFamily="18" charset="0"/>
              </a:rPr>
              <a:t>من تصبح بسبع تمرات، لم يضره ذلك اليوم سم ولا سحر).</a:t>
            </a:r>
            <a:br>
              <a:rPr lang="en-US" sz="2800" b="1" dirty="0">
                <a:solidFill>
                  <a:srgbClr val="0070C0"/>
                </a:solidFill>
                <a:latin typeface="Times New Roman" pitchFamily="18" charset="0"/>
                <a:cs typeface="Times New Roman" pitchFamily="18" charset="0"/>
              </a:rPr>
            </a:br>
            <a:r>
              <a:rPr lang="ar-SA" sz="2800" b="1" dirty="0">
                <a:solidFill>
                  <a:srgbClr val="002060"/>
                </a:solidFill>
                <a:latin typeface="Times New Roman" pitchFamily="18" charset="0"/>
                <a:cs typeface="Times New Roman" pitchFamily="18" charset="0"/>
              </a:rPr>
              <a:t>وفي الصحيحين عن عبد الله بن جعفر قال: </a:t>
            </a:r>
            <a:r>
              <a:rPr lang="ar-SA" sz="2800" b="1" dirty="0">
                <a:solidFill>
                  <a:srgbClr val="0070C0"/>
                </a:solidFill>
                <a:latin typeface="Times New Roman" pitchFamily="18" charset="0"/>
                <a:cs typeface="Times New Roman" pitchFamily="18" charset="0"/>
              </a:rPr>
              <a:t>(رأيت رسول الله صلى الله عليه وسلم يأكل القثاء بالرطب)</a:t>
            </a:r>
            <a:r>
              <a:rPr lang="en-US" sz="2800" b="1" dirty="0">
                <a:solidFill>
                  <a:srgbClr val="0070C0"/>
                </a:solidFill>
                <a:latin typeface="Times New Roman" pitchFamily="18" charset="0"/>
                <a:cs typeface="Times New Roman" pitchFamily="18" charset="0"/>
              </a:rPr>
              <a:t>.</a:t>
            </a:r>
            <a:endParaRPr lang="en-US" sz="4000" dirty="0">
              <a:solidFill>
                <a:srgbClr val="0070C0"/>
              </a:solidFill>
              <a:cs typeface="Arial" pitchFamily="34" charset="0"/>
            </a:endParaRPr>
          </a:p>
        </p:txBody>
      </p:sp>
    </p:spTree>
  </p:cSld>
  <p:clrMapOvr>
    <a:masterClrMapping/>
  </p:clrMapOvr>
  <p:transition>
    <p:split dir="in"/>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8913">
                                            <p:txEl>
                                              <p:pRg st="0" end="0"/>
                                            </p:txEl>
                                          </p:spTgt>
                                        </p:tgtEl>
                                        <p:attrNameLst>
                                          <p:attrName>style.visibility</p:attrName>
                                        </p:attrNameLst>
                                      </p:cBhvr>
                                      <p:to>
                                        <p:strVal val="visible"/>
                                      </p:to>
                                    </p:set>
                                    <p:anim calcmode="lin" valueType="num">
                                      <p:cBhvr additive="base">
                                        <p:cTn id="7" dur="500" fill="hold"/>
                                        <p:tgtEl>
                                          <p:spTgt spid="389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قال تعالى مخاطباً السيدة مريم عليها السلام.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3">
                                            <p:txEl>
                                              <p:pRg st="1" end="1"/>
                                            </p:txEl>
                                          </p:spTgt>
                                        </p:tgtEl>
                                        <p:attrNameLst>
                                          <p:attrName>style.visibility</p:attrName>
                                        </p:attrNameLst>
                                      </p:cBhvr>
                                      <p:to>
                                        <p:strVal val="visible"/>
                                      </p:to>
                                    </p:set>
                                    <p:anim calcmode="lin" valueType="num">
                                      <p:cBhvr additive="base">
                                        <p:cTn id="13" dur="500" fill="hold"/>
                                        <p:tgtEl>
                                          <p:spTgt spid="389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ورد في فضل التمر وأكله عدة أحاديث.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3">
                                            <p:txEl>
                                              <p:pRg st="2" end="2"/>
                                            </p:txEl>
                                          </p:spTgt>
                                        </p:tgtEl>
                                        <p:attrNameLst>
                                          <p:attrName>style.visibility</p:attrName>
                                        </p:attrNameLst>
                                      </p:cBhvr>
                                      <p:to>
                                        <p:strVal val="visible"/>
                                      </p:to>
                                    </p:set>
                                    <p:anim calcmode="lin" valueType="num">
                                      <p:cBhvr additive="base">
                                        <p:cTn id="19" dur="500" fill="hold"/>
                                        <p:tgtEl>
                                          <p:spTgt spid="389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عن رسول الله صلى الله عليه و سلم قال خير تمراتكم.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5776" y="2780928"/>
            <a:ext cx="4357718" cy="1938992"/>
          </a:xfrm>
          <a:prstGeom prst="rect">
            <a:avLst/>
          </a:prstGeom>
          <a:noFill/>
        </p:spPr>
        <p:txBody>
          <a:bodyPr rtlCol="1">
            <a:spAutoFit/>
          </a:bodyPr>
          <a:lstStyle/>
          <a:p>
            <a:pPr algn="ctr" rtl="1" fontAlgn="auto">
              <a:spcBef>
                <a:spcPts val="0"/>
              </a:spcBef>
              <a:spcAft>
                <a:spcPts val="0"/>
              </a:spcAft>
              <a:defRPr/>
            </a:pPr>
            <a:r>
              <a:rPr lang="ar-EG" sz="4000" b="1" dirty="0">
                <a:solidFill>
                  <a:srgbClr val="7030A0"/>
                </a:solidFill>
                <a:latin typeface="+mn-lt"/>
                <a:cs typeface="+mn-cs"/>
              </a:rPr>
              <a:t>اكتب عن جهود المملكة العربية السعودية في دعم منتجات التمور.</a:t>
            </a:r>
          </a:p>
        </p:txBody>
      </p:sp>
      <p:grpSp>
        <p:nvGrpSpPr>
          <p:cNvPr id="4" name="Group 3"/>
          <p:cNvGrpSpPr>
            <a:grpSpLocks/>
          </p:cNvGrpSpPr>
          <p:nvPr/>
        </p:nvGrpSpPr>
        <p:grpSpPr bwMode="auto">
          <a:xfrm>
            <a:off x="6012160" y="714375"/>
            <a:ext cx="2428875" cy="1857375"/>
            <a:chOff x="6215074" y="3357562"/>
            <a:chExt cx="2428892" cy="1857388"/>
          </a:xfrm>
        </p:grpSpPr>
        <p:sp>
          <p:nvSpPr>
            <p:cNvPr id="5" name="Left-Up Arrow 4"/>
            <p:cNvSpPr/>
            <p:nvPr/>
          </p:nvSpPr>
          <p:spPr>
            <a:xfrm>
              <a:off x="6429389" y="3714753"/>
              <a:ext cx="1714512" cy="1500197"/>
            </a:xfrm>
            <a:prstGeom prst="leftUpArrow">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6" name="Flowchart: Stored Data 5"/>
            <p:cNvSpPr/>
            <p:nvPr/>
          </p:nvSpPr>
          <p:spPr>
            <a:xfrm>
              <a:off x="6215074" y="3357562"/>
              <a:ext cx="2428892" cy="785818"/>
            </a:xfrm>
            <a:prstGeom prst="flowChartOnlineStorage">
              <a:avLst/>
            </a:prstGeom>
            <a:solidFill>
              <a:schemeClr val="accent4">
                <a:lumMod val="20000"/>
                <a:lumOff val="80000"/>
              </a:schemeClr>
            </a:solidFill>
            <a:ln w="38100">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3600" b="1" dirty="0">
                  <a:solidFill>
                    <a:srgbClr val="C00000"/>
                  </a:solidFill>
                </a:rPr>
                <a:t>نشاط (أ)</a:t>
              </a:r>
            </a:p>
          </p:txBody>
        </p:sp>
      </p:grpSp>
    </p:spTree>
  </p:cSld>
  <p:clrMapOvr>
    <a:masterClrMapping/>
  </p:clrMapOvr>
  <p:transition>
    <p:pull dir="u"/>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300" fill="hold">
                                          <p:stCondLst>
                                            <p:cond delay="0"/>
                                          </p:stCondLst>
                                        </p:cTn>
                                        <p:tgtEl>
                                          <p:spTgt spid="4"/>
                                        </p:tgtEl>
                                        <p:attrNameLst>
                                          <p:attrName>ppt_x</p:attrName>
                                        </p:attrNameLst>
                                      </p:cBhvr>
                                    </p:anim>
                                    <p:anim from="0" to="-1.0" calcmode="lin" valueType="num">
                                      <p:cBhvr>
                                        <p:cTn id="8" dur="100" decel="50000" autoRev="1" fill="hold">
                                          <p:stCondLst>
                                            <p:cond delay="300"/>
                                          </p:stCondLst>
                                        </p:cTn>
                                        <p:tgtEl>
                                          <p:spTgt spid="4"/>
                                        </p:tgtEl>
                                        <p:attrNameLst>
                                          <p:attrName>xshear</p:attrName>
                                        </p:attrNameLst>
                                      </p:cBhvr>
                                    </p:anim>
                                    <p:animScale>
                                      <p:cBhvr>
                                        <p:cTn id="9" dur="100" decel="100000" autoRev="1" fill="hold">
                                          <p:stCondLst>
                                            <p:cond delay="300"/>
                                          </p:stCondLst>
                                        </p:cTn>
                                        <p:tgtEl>
                                          <p:spTgt spid="4"/>
                                        </p:tgtEl>
                                      </p:cBhvr>
                                      <p:from x="100000" y="100000"/>
                                      <p:to x="80000" y="100000"/>
                                    </p:animScale>
                                    <p:anim by="(#ppt_h/3+#ppt_w*0.1)" calcmode="lin" valueType="num">
                                      <p:cBhvr additive="sum">
                                        <p:cTn id="10" dur="100" decel="100000" autoRev="1" fill="hold">
                                          <p:stCondLst>
                                            <p:cond delay="300"/>
                                          </p:stCondLst>
                                        </p:cTn>
                                        <p:tgtEl>
                                          <p:spTgt spid="4"/>
                                        </p:tgtEl>
                                        <p:attrNameLst>
                                          <p:attrName>ppt_x</p:attrName>
                                        </p:attrNameLst>
                                      </p:cBhvr>
                                    </p:anim>
                                  </p:childTnLst>
                                </p:cTn>
                              </p:par>
                              <p:par>
                                <p:cTn id="11" presetID="5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3"/>
                                        </p:tgtEl>
                                        <p:attrNameLst>
                                          <p:attrName>ppt_x</p:attrName>
                                          <p:attrName>ppt_y</p:attrName>
                                        </p:attrNameLst>
                                      </p:cBhvr>
                                    </p:animMotion>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0995" y="2969658"/>
            <a:ext cx="4908132" cy="1938992"/>
          </a:xfrm>
          <a:prstGeom prst="rect">
            <a:avLst/>
          </a:prstGeom>
          <a:noFill/>
        </p:spPr>
        <p:txBody>
          <a:bodyPr rtlCol="1">
            <a:spAutoFit/>
          </a:bodyPr>
          <a:lstStyle>
            <a:defPPr>
              <a:defRPr lang="ar-EG"/>
            </a:defPPr>
            <a:lvl1pPr algn="ctr" rtl="1" fontAlgn="auto">
              <a:spcBef>
                <a:spcPts val="0"/>
              </a:spcBef>
              <a:spcAft>
                <a:spcPts val="0"/>
              </a:spcAft>
              <a:defRPr sz="4000" b="1">
                <a:solidFill>
                  <a:srgbClr val="7030A0"/>
                </a:solidFill>
                <a:latin typeface="+mn-lt"/>
                <a:cs typeface="+mn-cs"/>
              </a:defRPr>
            </a:lvl1pPr>
          </a:lstStyle>
          <a:p>
            <a:r>
              <a:rPr lang="ar-EG" dirty="0"/>
              <a:t>اقترح صنفًا يمكن عمله من التمر، ثم قيم الصنف من الناحية الغذائية والاقتصادية.</a:t>
            </a:r>
            <a:endParaRPr lang="en-US" dirty="0"/>
          </a:p>
        </p:txBody>
      </p:sp>
      <p:grpSp>
        <p:nvGrpSpPr>
          <p:cNvPr id="4" name="Group 3"/>
          <p:cNvGrpSpPr>
            <a:grpSpLocks/>
          </p:cNvGrpSpPr>
          <p:nvPr/>
        </p:nvGrpSpPr>
        <p:grpSpPr bwMode="auto">
          <a:xfrm>
            <a:off x="5436096" y="636091"/>
            <a:ext cx="2786062" cy="1928813"/>
            <a:chOff x="6215074" y="3357562"/>
            <a:chExt cx="2428892" cy="1857388"/>
          </a:xfrm>
        </p:grpSpPr>
        <p:sp>
          <p:nvSpPr>
            <p:cNvPr id="5" name="Left-Up Arrow 4"/>
            <p:cNvSpPr/>
            <p:nvPr/>
          </p:nvSpPr>
          <p:spPr>
            <a:xfrm>
              <a:off x="6429591" y="3715281"/>
              <a:ext cx="1714757" cy="1499669"/>
            </a:xfrm>
            <a:prstGeom prst="leftUpArrow">
              <a:avLst/>
            </a:prstGeom>
            <a:solidFill>
              <a:schemeClr val="accent4">
                <a:lumMod val="20000"/>
                <a:lumOff val="80000"/>
              </a:schemeClr>
            </a:solidFill>
            <a:ln w="38100">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rtl="1" fontAlgn="auto">
                <a:spcBef>
                  <a:spcPts val="0"/>
                </a:spcBef>
                <a:spcAft>
                  <a:spcPts val="0"/>
                </a:spcAft>
              </a:pPr>
              <a:endParaRPr lang="ar-EG" sz="3600" b="1">
                <a:solidFill>
                  <a:srgbClr val="C00000"/>
                </a:solidFill>
              </a:endParaRPr>
            </a:p>
          </p:txBody>
        </p:sp>
        <p:sp>
          <p:nvSpPr>
            <p:cNvPr id="6" name="Flowchart: Stored Data 5"/>
            <p:cNvSpPr/>
            <p:nvPr/>
          </p:nvSpPr>
          <p:spPr>
            <a:xfrm>
              <a:off x="6215074" y="3357562"/>
              <a:ext cx="2428892" cy="785818"/>
            </a:xfrm>
            <a:prstGeom prst="flowChartOnlineStorage">
              <a:avLst/>
            </a:prstGeom>
            <a:solidFill>
              <a:schemeClr val="accent4">
                <a:lumMod val="20000"/>
                <a:lumOff val="80000"/>
              </a:schemeClr>
            </a:solidFill>
            <a:ln w="38100">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rtl="1" fontAlgn="auto">
                <a:spcBef>
                  <a:spcPts val="0"/>
                </a:spcBef>
                <a:spcAft>
                  <a:spcPts val="0"/>
                </a:spcAft>
              </a:pPr>
              <a:r>
                <a:rPr lang="ar-EG" sz="3600" b="1" dirty="0">
                  <a:solidFill>
                    <a:srgbClr val="C00000"/>
                  </a:solidFill>
                </a:rPr>
                <a:t>نشاط (ب)</a:t>
              </a:r>
            </a:p>
          </p:txBody>
        </p:sp>
      </p:grpSp>
    </p:spTree>
  </p:cSld>
  <p:clrMapOvr>
    <a:masterClrMapping/>
  </p:clrMapOvr>
  <p:transition>
    <p:newsflash/>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300" fill="hold">
                                          <p:stCondLst>
                                            <p:cond delay="0"/>
                                          </p:stCondLst>
                                        </p:cTn>
                                        <p:tgtEl>
                                          <p:spTgt spid="4"/>
                                        </p:tgtEl>
                                        <p:attrNameLst>
                                          <p:attrName>ppt_x</p:attrName>
                                        </p:attrNameLst>
                                      </p:cBhvr>
                                    </p:anim>
                                    <p:anim from="0" to="-1.0" calcmode="lin" valueType="num">
                                      <p:cBhvr>
                                        <p:cTn id="8" dur="100" decel="50000" autoRev="1" fill="hold">
                                          <p:stCondLst>
                                            <p:cond delay="300"/>
                                          </p:stCondLst>
                                        </p:cTn>
                                        <p:tgtEl>
                                          <p:spTgt spid="4"/>
                                        </p:tgtEl>
                                        <p:attrNameLst>
                                          <p:attrName>xshear</p:attrName>
                                        </p:attrNameLst>
                                      </p:cBhvr>
                                    </p:anim>
                                    <p:animScale>
                                      <p:cBhvr>
                                        <p:cTn id="9" dur="100" decel="100000" autoRev="1" fill="hold">
                                          <p:stCondLst>
                                            <p:cond delay="300"/>
                                          </p:stCondLst>
                                        </p:cTn>
                                        <p:tgtEl>
                                          <p:spTgt spid="4"/>
                                        </p:tgtEl>
                                      </p:cBhvr>
                                      <p:from x="100000" y="100000"/>
                                      <p:to x="80000" y="100000"/>
                                    </p:animScale>
                                    <p:anim by="(#ppt_h/3+#ppt_w*0.1)" calcmode="lin" valueType="num">
                                      <p:cBhvr additive="sum">
                                        <p:cTn id="10" dur="100" decel="100000" autoRev="1" fill="hold">
                                          <p:stCondLst>
                                            <p:cond delay="300"/>
                                          </p:stCondLst>
                                        </p:cTn>
                                        <p:tgtEl>
                                          <p:spTgt spid="4"/>
                                        </p:tgtEl>
                                        <p:attrNameLst>
                                          <p:attrName>ppt_x</p:attrName>
                                        </p:attrNameLst>
                                      </p:cBhvr>
                                    </p:anim>
                                  </p:childTnLst>
                                </p:cTn>
                              </p:par>
                              <p:par>
                                <p:cTn id="11" presetID="5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3"/>
                                        </p:tgtEl>
                                        <p:attrNameLst>
                                          <p:attrName>ppt_x</p:attrName>
                                          <p:attrName>ppt_y</p:attrName>
                                        </p:attrNameLst>
                                      </p:cBhvr>
                                    </p:animMotion>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29" b="97143" l="6250" r="95000"/>
                    </a14:imgEffect>
                  </a14:imgLayer>
                </a14:imgProps>
              </a:ext>
            </a:extLst>
          </a:blip>
          <a:srcRect/>
          <a:stretch>
            <a:fillRect/>
          </a:stretch>
        </p:blipFill>
        <p:spPr bwMode="auto">
          <a:xfrm>
            <a:off x="2615555" y="3645024"/>
            <a:ext cx="1952636" cy="1708557"/>
          </a:xfrm>
          <a:prstGeom prst="rect">
            <a:avLst/>
          </a:prstGeom>
        </p:spPr>
      </p:pic>
      <p:grpSp>
        <p:nvGrpSpPr>
          <p:cNvPr id="3" name="Group 4"/>
          <p:cNvGrpSpPr>
            <a:grpSpLocks/>
          </p:cNvGrpSpPr>
          <p:nvPr/>
        </p:nvGrpSpPr>
        <p:grpSpPr bwMode="auto">
          <a:xfrm>
            <a:off x="4211960" y="2143125"/>
            <a:ext cx="2857500" cy="1285875"/>
            <a:chOff x="5572132" y="357166"/>
            <a:chExt cx="2857520" cy="1285884"/>
          </a:xfrm>
        </p:grpSpPr>
        <p:sp>
          <p:nvSpPr>
            <p:cNvPr id="6" name="Horizontal Scroll 5"/>
            <p:cNvSpPr/>
            <p:nvPr/>
          </p:nvSpPr>
          <p:spPr>
            <a:xfrm>
              <a:off x="5572132" y="357166"/>
              <a:ext cx="2857520" cy="1285884"/>
            </a:xfrm>
            <a:prstGeom prst="horizontalScroll">
              <a:avLst/>
            </a:prstGeom>
            <a:solidFill>
              <a:schemeClr val="accent3">
                <a:lumMod val="40000"/>
                <a:lumOff val="60000"/>
              </a:schemeClr>
            </a:solidFill>
            <a:ln w="38100">
              <a:solidFill>
                <a:schemeClr val="tx1"/>
              </a:solidFill>
            </a:ln>
            <a:effectLst>
              <a:outerShdw blurRad="76200" dir="13500000" sy="23000" kx="1200000" algn="br" rotWithShape="0">
                <a:prstClr val="black">
                  <a:alpha val="20000"/>
                </a:prstClr>
              </a:outerShdw>
            </a:effectLst>
            <a:scene3d>
              <a:camera prst="isometricOffAxis2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7" name="Rectangle 1"/>
            <p:cNvSpPr>
              <a:spLocks noChangeArrowheads="1"/>
            </p:cNvSpPr>
            <p:nvPr/>
          </p:nvSpPr>
          <p:spPr bwMode="auto">
            <a:xfrm rot="455547">
              <a:off x="6148200" y="571481"/>
              <a:ext cx="1800213" cy="830997"/>
            </a:xfrm>
            <a:prstGeom prst="rect">
              <a:avLst/>
            </a:prstGeom>
            <a:noFill/>
            <a:ln w="9525">
              <a:noFill/>
              <a:miter lim="800000"/>
              <a:headEnd/>
              <a:tailEnd/>
            </a:ln>
            <a:effectLst/>
          </p:spPr>
          <p:txBody>
            <a:bodyPr wrap="square" anchor="ctr">
              <a:spAutoFit/>
            </a:bodyPr>
            <a:lstStyle/>
            <a:p>
              <a:pPr algn="ctr" rtl="1">
                <a:defRPr/>
              </a:pPr>
              <a:r>
                <a:rPr lang="ar-EG" sz="4800" dirty="0">
                  <a:ln>
                    <a:solidFill>
                      <a:sysClr val="windowText" lastClr="000000"/>
                    </a:solidFill>
                  </a:ln>
                  <a:solidFill>
                    <a:sysClr val="windowText" lastClr="000000"/>
                  </a:solidFill>
                  <a:latin typeface="Calibri" pitchFamily="34" charset="0"/>
                  <a:ea typeface="Times New Roman" pitchFamily="18" charset="0"/>
                </a:rPr>
                <a:t>التمور</a:t>
              </a:r>
              <a:endParaRPr lang="ar-EG" sz="6000" dirty="0">
                <a:ln>
                  <a:solidFill>
                    <a:sysClr val="windowText" lastClr="000000"/>
                  </a:solidFill>
                </a:ln>
                <a:solidFill>
                  <a:sysClr val="windowText" lastClr="000000"/>
                </a:solidFill>
              </a:endParaRPr>
            </a:p>
          </p:txBody>
        </p:sp>
      </p:grpSp>
    </p:spTree>
  </p:cSld>
  <p:clrMapOvr>
    <a:masterClrMapping/>
  </p:clrMapOvr>
  <p:transition>
    <p:wheel spokes="3"/>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par>
                                <p:cTn id="13" presetID="5"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heckerboard(across)">
                                      <p:cBhvr>
                                        <p:cTn id="15" dur="500"/>
                                        <p:tgtEl>
                                          <p:spTgt spid="1026"/>
                                        </p:tgtEl>
                                      </p:cBhvr>
                                    </p:animEffect>
                                  </p:childTnLst>
                                  <p:subTnLst>
                                    <p:audio>
                                      <p:cMediaNode>
                                        <p:cTn display="0" masterRel="sameClick">
                                          <p:stCondLst>
                                            <p:cond evt="begin" delay="0">
                                              <p:tn val="13"/>
                                            </p:cond>
                                          </p:stCondLst>
                                          <p:endCondLst>
                                            <p:cond evt="onStopAudio" delay="0">
                                              <p:tgtEl>
                                                <p:sldTgt/>
                                              </p:tgtEl>
                                            </p:cond>
                                          </p:endCondLst>
                                        </p:cTn>
                                        <p:tgtEl>
                                          <p:sndTgt r:embed="rId3" name="التمو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007604" y="612844"/>
            <a:ext cx="7128792" cy="563231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rtl="1"/>
            <a:r>
              <a:rPr lang="ar-SA" sz="4000" b="1" dirty="0">
                <a:solidFill>
                  <a:srgbClr val="C00000"/>
                </a:solidFill>
                <a:latin typeface="Times New Roman" pitchFamily="18" charset="0"/>
                <a:cs typeface="Times New Roman" pitchFamily="18" charset="0"/>
              </a:rPr>
              <a:t>معمول التمر</a:t>
            </a:r>
            <a:endParaRPr lang="ar-EG" sz="4000" b="1" dirty="0">
              <a:solidFill>
                <a:srgbClr val="C00000"/>
              </a:solidFill>
              <a:latin typeface="Times New Roman" pitchFamily="18" charset="0"/>
              <a:cs typeface="Times New Roman" pitchFamily="18" charset="0"/>
            </a:endParaRPr>
          </a:p>
          <a:p>
            <a:pPr algn="r" rtl="1"/>
            <a:r>
              <a:rPr lang="ar-SA" sz="3200" b="1" dirty="0">
                <a:solidFill>
                  <a:srgbClr val="C00000"/>
                </a:solidFill>
                <a:latin typeface="Times New Roman" pitchFamily="18" charset="0"/>
                <a:cs typeface="Times New Roman" pitchFamily="18" charset="0"/>
              </a:rPr>
              <a:t>المقادير: </a:t>
            </a:r>
            <a:endParaRPr lang="ar-EG" sz="3200" b="1" dirty="0">
              <a:solidFill>
                <a:srgbClr val="C00000"/>
              </a:solidFill>
              <a:latin typeface="Times New Roman" pitchFamily="18" charset="0"/>
              <a:cs typeface="Times New Roman" pitchFamily="18" charset="0"/>
            </a:endParaRPr>
          </a:p>
          <a:p>
            <a:pPr algn="r" rtl="1"/>
            <a:r>
              <a:rPr lang="ar-SA" sz="3200" b="1" dirty="0">
                <a:solidFill>
                  <a:srgbClr val="0000FF"/>
                </a:solidFill>
                <a:latin typeface="Times New Roman" pitchFamily="18" charset="0"/>
                <a:cs typeface="Times New Roman" pitchFamily="18" charset="0"/>
              </a:rPr>
              <a:t> </a:t>
            </a:r>
            <a:r>
              <a:rPr lang="ar-EG" sz="3200" b="1" dirty="0">
                <a:solidFill>
                  <a:srgbClr val="0000FF"/>
                </a:solidFill>
                <a:latin typeface="Times New Roman" pitchFamily="18" charset="0"/>
                <a:cs typeface="Times New Roman" pitchFamily="18" charset="0"/>
              </a:rPr>
              <a:t>4</a:t>
            </a:r>
            <a:r>
              <a:rPr lang="ar-SA" sz="3200" b="1" dirty="0">
                <a:solidFill>
                  <a:srgbClr val="0000FF"/>
                </a:solidFill>
                <a:latin typeface="Times New Roman" pitchFamily="18" charset="0"/>
                <a:cs typeface="Times New Roman" pitchFamily="18" charset="0"/>
              </a:rPr>
              <a:t>أكواب دقيق، ½ كوب سمن،  ½ ملعقة صغيرة </a:t>
            </a:r>
            <a:r>
              <a:rPr lang="ar-EG" sz="3200" b="1" dirty="0">
                <a:solidFill>
                  <a:srgbClr val="0000FF"/>
                </a:solidFill>
                <a:latin typeface="Times New Roman" pitchFamily="18" charset="0"/>
                <a:cs typeface="Times New Roman" pitchFamily="18" charset="0"/>
              </a:rPr>
              <a:t>مسحوق الخبز</a:t>
            </a:r>
            <a:r>
              <a:rPr lang="ar-SA" sz="3200" b="1" dirty="0">
                <a:solidFill>
                  <a:srgbClr val="0000FF"/>
                </a:solidFill>
                <a:latin typeface="Times New Roman" pitchFamily="18" charset="0"/>
                <a:cs typeface="Times New Roman" pitchFamily="18" charset="0"/>
              </a:rPr>
              <a:t>، 4 ملاعق بودرة</a:t>
            </a:r>
            <a:r>
              <a:rPr lang="ar-EG" sz="3200" b="1" dirty="0">
                <a:solidFill>
                  <a:srgbClr val="0000FF"/>
                </a:solidFill>
                <a:latin typeface="Times New Roman" pitchFamily="18" charset="0"/>
                <a:cs typeface="Times New Roman" pitchFamily="18" charset="0"/>
              </a:rPr>
              <a:t> حليب</a:t>
            </a:r>
            <a:r>
              <a:rPr lang="ar-SA" sz="3200" b="1" dirty="0">
                <a:solidFill>
                  <a:srgbClr val="0000FF"/>
                </a:solidFill>
                <a:latin typeface="Times New Roman" pitchFamily="18" charset="0"/>
                <a:cs typeface="Times New Roman" pitchFamily="18" charset="0"/>
              </a:rPr>
              <a:t>، 4بيض، كوب سكر، تمر مذاب على النار مع قطعة من الزبد.</a:t>
            </a:r>
            <a:endParaRPr lang="en-US" sz="1600" dirty="0">
              <a:solidFill>
                <a:schemeClr val="tx1"/>
              </a:solidFill>
              <a:latin typeface="Arial" pitchFamily="34" charset="0"/>
              <a:cs typeface="Arial" pitchFamily="34" charset="0"/>
            </a:endParaRPr>
          </a:p>
          <a:p>
            <a:pPr algn="r" rtl="1" eaLnBrk="0" hangingPunct="0"/>
            <a:r>
              <a:rPr lang="ar-SA" sz="3200" b="1" dirty="0">
                <a:solidFill>
                  <a:srgbClr val="C00000"/>
                </a:solidFill>
                <a:latin typeface="Times New Roman" pitchFamily="18" charset="0"/>
                <a:cs typeface="Times New Roman" pitchFamily="18" charset="0"/>
              </a:rPr>
              <a:t>الطريقة:</a:t>
            </a:r>
            <a:endParaRPr lang="ar-EG" sz="3200" b="1" dirty="0">
              <a:solidFill>
                <a:srgbClr val="C00000"/>
              </a:solidFill>
              <a:latin typeface="Times New Roman" pitchFamily="18" charset="0"/>
              <a:cs typeface="Times New Roman" pitchFamily="18" charset="0"/>
            </a:endParaRPr>
          </a:p>
          <a:p>
            <a:pPr algn="r" rtl="1" eaLnBrk="0" hangingPunct="0"/>
            <a:r>
              <a:rPr lang="ar-EG" sz="3200" b="1" dirty="0">
                <a:solidFill>
                  <a:srgbClr val="0000FF"/>
                </a:solidFill>
                <a:latin typeface="Times New Roman" pitchFamily="18" charset="0"/>
                <a:cs typeface="Times New Roman" pitchFamily="18" charset="0"/>
              </a:rPr>
              <a:t>ت</a:t>
            </a:r>
            <a:r>
              <a:rPr lang="ar-SA" sz="3200" b="1" dirty="0">
                <a:solidFill>
                  <a:srgbClr val="0000FF"/>
                </a:solidFill>
                <a:latin typeface="Times New Roman" pitchFamily="18" charset="0"/>
                <a:cs typeface="Times New Roman" pitchFamily="18" charset="0"/>
              </a:rPr>
              <a:t>خلط جميع المقادير في الخلاط، ثم تضاف إلى الدقيق، ثم تعجن.</a:t>
            </a:r>
            <a:endParaRPr lang="en-US" sz="1600" dirty="0">
              <a:solidFill>
                <a:schemeClr val="tx1"/>
              </a:solidFill>
              <a:latin typeface="Arial" pitchFamily="34" charset="0"/>
              <a:cs typeface="Arial" pitchFamily="34" charset="0"/>
            </a:endParaRPr>
          </a:p>
          <a:p>
            <a:pPr algn="r" rtl="1" eaLnBrk="0" hangingPunct="0"/>
            <a:r>
              <a:rPr lang="ar-SA" sz="3200" b="1" dirty="0">
                <a:solidFill>
                  <a:srgbClr val="0000FF"/>
                </a:solidFill>
                <a:latin typeface="Times New Roman" pitchFamily="18" charset="0"/>
                <a:cs typeface="Times New Roman" pitchFamily="18" charset="0"/>
              </a:rPr>
              <a:t>يتم تشكيل المعمول ويتم إضافة حشوة التمر ثم يتم وضعه في فرن درجة حرارته 350 درجة مئوية، وبعد إتمام النضج يتم التأكد من إحمرار الوجه.</a:t>
            </a:r>
            <a:endParaRPr lang="en-US" sz="1600" dirty="0">
              <a:solidFill>
                <a:schemeClr val="tx1"/>
              </a:solidFill>
              <a:latin typeface="Arial" pitchFamily="34" charset="0"/>
              <a:cs typeface="Arial" pitchFamily="34" charset="0"/>
            </a:endParaRPr>
          </a:p>
        </p:txBody>
      </p:sp>
    </p:spTree>
  </p:cSld>
  <p:clrMapOvr>
    <a:masterClrMapping/>
  </p:clrMapOvr>
  <p:transition>
    <p:newsflash/>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animEffect transition="in" filter="blinds(horizontal)">
                                      <p:cBhvr>
                                        <p:cTn id="7" dur="500"/>
                                        <p:tgtEl>
                                          <p:spTgt spid="5222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معمول التمر.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225">
                                            <p:txEl>
                                              <p:pRg st="1" end="1"/>
                                            </p:txEl>
                                          </p:spTgt>
                                        </p:tgtEl>
                                        <p:attrNameLst>
                                          <p:attrName>style.visibility</p:attrName>
                                        </p:attrNameLst>
                                      </p:cBhvr>
                                      <p:to>
                                        <p:strVal val="visible"/>
                                      </p:to>
                                    </p:set>
                                    <p:animEffect transition="in" filter="blinds(horizontal)">
                                      <p:cBhvr>
                                        <p:cTn id="12" dur="500"/>
                                        <p:tgtEl>
                                          <p:spTgt spid="5222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المقادير.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225">
                                            <p:txEl>
                                              <p:pRg st="2" end="2"/>
                                            </p:txEl>
                                          </p:spTgt>
                                        </p:tgtEl>
                                        <p:attrNameLst>
                                          <p:attrName>style.visibility</p:attrName>
                                        </p:attrNameLst>
                                      </p:cBhvr>
                                      <p:to>
                                        <p:strVal val="visible"/>
                                      </p:to>
                                    </p:set>
                                    <p:animEffect transition="in" filter="blinds(horizontal)">
                                      <p:cBhvr>
                                        <p:cTn id="17" dur="500"/>
                                        <p:tgtEl>
                                          <p:spTgt spid="5222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4أكواب دقيق.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2225">
                                            <p:txEl>
                                              <p:pRg st="3" end="3"/>
                                            </p:txEl>
                                          </p:spTgt>
                                        </p:tgtEl>
                                        <p:attrNameLst>
                                          <p:attrName>style.visibility</p:attrName>
                                        </p:attrNameLst>
                                      </p:cBhvr>
                                      <p:to>
                                        <p:strVal val="visible"/>
                                      </p:to>
                                    </p:set>
                                    <p:animEffect transition="in" filter="blinds(horizontal)">
                                      <p:cBhvr>
                                        <p:cTn id="22" dur="500"/>
                                        <p:tgtEl>
                                          <p:spTgt spid="5222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6" name="الطريقة.wav"/>
                                        </p:tgtEl>
                                      </p:cMediaNode>
                                    </p:audio>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2225">
                                            <p:txEl>
                                              <p:pRg st="4" end="4"/>
                                            </p:txEl>
                                          </p:spTgt>
                                        </p:tgtEl>
                                        <p:attrNameLst>
                                          <p:attrName>style.visibility</p:attrName>
                                        </p:attrNameLst>
                                      </p:cBhvr>
                                      <p:to>
                                        <p:strVal val="visible"/>
                                      </p:to>
                                    </p:set>
                                    <p:animEffect transition="in" filter="blinds(horizontal)">
                                      <p:cBhvr>
                                        <p:cTn id="27" dur="500"/>
                                        <p:tgtEl>
                                          <p:spTgt spid="5222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7" name="تخلط جميع المقادير في الخلاط، ثم تضاف إلى الدقيق، ثم تعجن.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2225">
                                            <p:txEl>
                                              <p:pRg st="5" end="5"/>
                                            </p:txEl>
                                          </p:spTgt>
                                        </p:tgtEl>
                                        <p:attrNameLst>
                                          <p:attrName>style.visibility</p:attrName>
                                        </p:attrNameLst>
                                      </p:cBhvr>
                                      <p:to>
                                        <p:strVal val="visible"/>
                                      </p:to>
                                    </p:set>
                                    <p:anim calcmode="lin" valueType="num">
                                      <p:cBhvr additive="base">
                                        <p:cTn id="32" dur="500" fill="hold"/>
                                        <p:tgtEl>
                                          <p:spTgt spid="5222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222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8" name="يتم تشكيل المعمو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2"/>
          <p:cNvSpPr txBox="1">
            <a:spLocks noChangeArrowheads="1"/>
          </p:cNvSpPr>
          <p:nvPr/>
        </p:nvSpPr>
        <p:spPr bwMode="auto">
          <a:xfrm>
            <a:off x="3419872" y="3284984"/>
            <a:ext cx="3128053" cy="923330"/>
          </a:xfrm>
          <a:prstGeom prst="rect">
            <a:avLst/>
          </a:prstGeom>
          <a:noFill/>
          <a:ln w="9525">
            <a:noFill/>
            <a:miter lim="800000"/>
            <a:headEnd/>
            <a:tailEnd/>
          </a:ln>
        </p:spPr>
        <p:txBody>
          <a:bodyPr wrap="square">
            <a:spAutoFit/>
          </a:bodyPr>
          <a:lstStyle/>
          <a:p>
            <a:pPr algn="r" rtl="1">
              <a:buFont typeface="Wingdings" pitchFamily="2" charset="2"/>
              <a:buChar char="Ø"/>
              <a:defRPr/>
            </a:pPr>
            <a:r>
              <a:rPr lang="ar-EG" sz="5400" b="1" dirty="0">
                <a:latin typeface="Calibri" pitchFamily="34" charset="0"/>
                <a:cs typeface="+mn-cs"/>
              </a:rPr>
              <a:t>التمور</a:t>
            </a:r>
          </a:p>
        </p:txBody>
      </p:sp>
      <p:sp>
        <p:nvSpPr>
          <p:cNvPr id="13" name="TextBox 12"/>
          <p:cNvSpPr txBox="1"/>
          <p:nvPr/>
        </p:nvSpPr>
        <p:spPr>
          <a:xfrm>
            <a:off x="3680738" y="4590613"/>
            <a:ext cx="3000396" cy="923330"/>
          </a:xfrm>
          <a:prstGeom prst="rect">
            <a:avLst/>
          </a:prstGeom>
          <a:noFill/>
          <a:ln w="9525">
            <a:noFill/>
            <a:miter lim="800000"/>
            <a:headEnd/>
            <a:tailEnd/>
          </a:ln>
        </p:spPr>
        <p:txBody>
          <a:bodyPr wrap="square">
            <a:spAutoFit/>
          </a:bodyPr>
          <a:lstStyle>
            <a:defPPr>
              <a:defRPr lang="ar-EG"/>
            </a:defPPr>
            <a:lvl1pPr algn="r" rtl="1">
              <a:buFont typeface="Wingdings" pitchFamily="2" charset="2"/>
              <a:buChar char="Ø"/>
              <a:defRPr sz="5400" b="1">
                <a:latin typeface="Calibri" pitchFamily="34" charset="0"/>
                <a:cs typeface="+mn-cs"/>
              </a:defRPr>
            </a:lvl1pPr>
          </a:lstStyle>
          <a:p>
            <a:r>
              <a:rPr lang="ar-EG" dirty="0"/>
              <a:t>فوائدها </a:t>
            </a:r>
          </a:p>
        </p:txBody>
      </p:sp>
      <p:sp>
        <p:nvSpPr>
          <p:cNvPr id="14" name="Rectangle 1"/>
          <p:cNvSpPr>
            <a:spLocks noChangeArrowheads="1"/>
          </p:cNvSpPr>
          <p:nvPr/>
        </p:nvSpPr>
        <p:spPr bwMode="auto">
          <a:xfrm>
            <a:off x="4350877" y="974725"/>
            <a:ext cx="3793026" cy="830997"/>
          </a:xfrm>
          <a:prstGeom prst="rect">
            <a:avLst/>
          </a:prstGeom>
          <a:solidFill>
            <a:schemeClr val="accent5">
              <a:lumMod val="40000"/>
              <a:lumOff val="60000"/>
            </a:schemeClr>
          </a:solidFill>
          <a:ln w="9525">
            <a:noFill/>
            <a:miter lim="800000"/>
            <a:headEnd/>
            <a:tailEnd/>
          </a:ln>
        </p:spPr>
        <p:txBody>
          <a:bodyPr wrap="none">
            <a:spAutoFit/>
          </a:bodyPr>
          <a:lstStyle/>
          <a:p>
            <a:pPr algn="r" rtl="1"/>
            <a:r>
              <a:rPr lang="ar-EG" sz="4800" b="1" dirty="0">
                <a:latin typeface="Calibri" pitchFamily="34" charset="0"/>
              </a:rPr>
              <a:t>المفاهيم الرئيسة: </a:t>
            </a:r>
            <a:endParaRPr lang="ar-EG" sz="4800" dirty="0">
              <a:latin typeface="Calibri" pitchFamily="34" charset="0"/>
            </a:endParaRPr>
          </a:p>
        </p:txBody>
      </p:sp>
    </p:spTree>
  </p:cSld>
  <p:clrMapOvr>
    <a:masterClrMapping/>
  </p:clrMapOvr>
  <p:transition>
    <p:split orient="vert" dir="in"/>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التمور.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4" name="فوائده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791580" y="1228397"/>
            <a:ext cx="7560840" cy="4401205"/>
          </a:xfrm>
          <a:prstGeom prst="rect">
            <a:avLst/>
          </a:prstGeom>
          <a:noFill/>
          <a:ln w="9525">
            <a:noFill/>
            <a:miter lim="800000"/>
            <a:headEnd/>
            <a:tailEnd/>
          </a:ln>
        </p:spPr>
        <p:txBody>
          <a:bodyPr wrap="square">
            <a:spAutoFit/>
          </a:bodyPr>
          <a:lstStyle/>
          <a:p>
            <a:pPr algn="ctr" rtl="1">
              <a:defRPr/>
            </a:pPr>
            <a:r>
              <a:rPr lang="ar-EG" sz="4000" b="1" dirty="0">
                <a:solidFill>
                  <a:srgbClr val="002060"/>
                </a:solidFill>
                <a:latin typeface="Calibri" pitchFamily="34" charset="0"/>
                <a:cs typeface="+mn-cs"/>
              </a:rPr>
              <a:t>التمر من نعم الله علينا، وهو أكثر أنواع الفاكهة انتشاراً في بلادنا الحبيبة، ومتوفر بأسعار مناسبة للجميع، وهو غذاء صحي يفوق كثيراً من الأغذية، لاحتوائه على العناصر الغذائية المفيدة لجسم الإنسان. وللتمور مكانة خاصة عند المسلمين في شهر رمضان المبارك؛ لارتباطها بوجبة الإفطار.</a:t>
            </a:r>
            <a:endParaRPr lang="en-US" sz="4000" dirty="0">
              <a:solidFill>
                <a:srgbClr val="002060"/>
              </a:solidFill>
              <a:latin typeface="Calibri" pitchFamily="34" charset="0"/>
              <a:cs typeface="+mn-cs"/>
            </a:endParaRPr>
          </a:p>
        </p:txBody>
      </p:sp>
    </p:spTree>
  </p:cSld>
  <p:clrMapOvr>
    <a:masterClrMapping/>
  </p:clrMapOvr>
  <p:transition>
    <p:strips dir="rd"/>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593056" y="960475"/>
            <a:ext cx="5957888" cy="3371850"/>
          </a:xfrm>
          <a:prstGeom prst="roundRect">
            <a:avLst/>
          </a:prstGeom>
          <a:solidFill>
            <a:schemeClr val="accent6">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2" name="TextBox 1"/>
          <p:cNvSpPr txBox="1">
            <a:spLocks noChangeArrowheads="1"/>
          </p:cNvSpPr>
          <p:nvPr/>
        </p:nvSpPr>
        <p:spPr bwMode="auto">
          <a:xfrm>
            <a:off x="1964531" y="1215269"/>
            <a:ext cx="5214937" cy="2862262"/>
          </a:xfrm>
          <a:prstGeom prst="rect">
            <a:avLst/>
          </a:prstGeom>
          <a:noFill/>
          <a:ln w="9525">
            <a:noFill/>
            <a:miter lim="800000"/>
            <a:headEnd/>
            <a:tailEnd/>
          </a:ln>
        </p:spPr>
        <p:txBody>
          <a:bodyPr>
            <a:spAutoFit/>
          </a:bodyPr>
          <a:lstStyle/>
          <a:p>
            <a:pPr algn="ctr" rtl="1"/>
            <a:r>
              <a:rPr lang="ar-EG" sz="3600" b="1" dirty="0">
                <a:latin typeface="Calibri" pitchFamily="34" charset="0"/>
              </a:rPr>
              <a:t>كان رسول الله صلى الله عليه وسلم يفطر على رطبات عند صومه، وقد ثبت طبيًّا أن السكر والماء هما أهم ما يحتاج إليه جسم الصائم بعد فترة الصوم.</a:t>
            </a:r>
            <a:endParaRPr lang="ar-EG" sz="3600" dirty="0">
              <a:latin typeface="Calibri" pitchFamily="34" charset="0"/>
            </a:endParaRPr>
          </a:p>
        </p:txBody>
      </p:sp>
      <p:pic>
        <p:nvPicPr>
          <p:cNvPr id="21506" name="Picture 2" descr="http://www.kushicenter.com/images/fruit-dried-dates-deglett.jpg"/>
          <p:cNvPicPr>
            <a:picLocks noChangeAspect="1" noChangeArrowheads="1"/>
          </p:cNvPicPr>
          <p:nvPr/>
        </p:nvPicPr>
        <p:blipFill>
          <a:blip r:embed="rId4" cstate="print"/>
          <a:srcRect/>
          <a:stretch>
            <a:fillRect/>
          </a:stretch>
        </p:blipFill>
        <p:spPr bwMode="auto">
          <a:xfrm>
            <a:off x="3428992" y="4211600"/>
            <a:ext cx="2286016" cy="19812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cover dir="u"/>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كان رسول الله صلى الله عليه وسلم يفطر على رطبات عند.wav"/>
                                        </p:tgtEl>
                                      </p:cMediaNode>
                                    </p:audio>
                                  </p:subTnLst>
                                </p:cTn>
                              </p:par>
                              <p:par>
                                <p:cTn id="8" presetID="18" presetClass="entr" presetSubtype="12"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strips(downLeft)">
                                      <p:cBhvr>
                                        <p:cTn id="1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1"/>
          <p:cNvGrpSpPr>
            <a:grpSpLocks/>
          </p:cNvGrpSpPr>
          <p:nvPr/>
        </p:nvGrpSpPr>
        <p:grpSpPr bwMode="auto">
          <a:xfrm>
            <a:off x="2678906" y="2204864"/>
            <a:ext cx="3786187" cy="1643062"/>
            <a:chOff x="5143504" y="500042"/>
            <a:chExt cx="3786214" cy="1643074"/>
          </a:xfrm>
        </p:grpSpPr>
        <p:sp>
          <p:nvSpPr>
            <p:cNvPr id="11" name="Cloud 10"/>
            <p:cNvSpPr/>
            <p:nvPr/>
          </p:nvSpPr>
          <p:spPr>
            <a:xfrm>
              <a:off x="5143504" y="500042"/>
              <a:ext cx="3786214" cy="1643074"/>
            </a:xfrm>
            <a:prstGeom prst="cloud">
              <a:avLst/>
            </a:prstGeom>
            <a:solidFill>
              <a:schemeClr val="accent4">
                <a:lumMod val="20000"/>
                <a:lumOff val="8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 name="TextBox 1"/>
            <p:cNvSpPr txBox="1"/>
            <p:nvPr/>
          </p:nvSpPr>
          <p:spPr>
            <a:xfrm>
              <a:off x="5357818" y="785794"/>
              <a:ext cx="3000396" cy="923330"/>
            </a:xfrm>
            <a:prstGeom prst="rect">
              <a:avLst/>
            </a:prstGeom>
            <a:noFill/>
          </p:spPr>
          <p:txBody>
            <a:bodyPr rtlCol="1">
              <a:spAutoFit/>
            </a:bodyPr>
            <a:lstStyle/>
            <a:p>
              <a:pPr algn="r" rtl="1" fontAlgn="auto">
                <a:spcBef>
                  <a:spcPts val="0"/>
                </a:spcBef>
                <a:spcAft>
                  <a:spcPts val="0"/>
                </a:spcAft>
                <a:defRPr/>
              </a:pPr>
              <a:r>
                <a:rPr lang="ar-EG" sz="5400" b="1" dirty="0">
                  <a:latin typeface="+mn-lt"/>
                  <a:cs typeface="+mn-cs"/>
                </a:rPr>
                <a:t>فوائد التمور</a:t>
              </a:r>
              <a:endParaRPr lang="en-US" sz="5400" b="1" dirty="0">
                <a:latin typeface="+mn-lt"/>
                <a:cs typeface="+mn-cs"/>
              </a:endParaRPr>
            </a:p>
          </p:txBody>
        </p:sp>
      </p:grpSp>
    </p:spTree>
  </p:cSld>
  <p:clrMapOvr>
    <a:masterClrMapping/>
  </p:clrMapOvr>
  <p:transition>
    <p:pull dir="d"/>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843808" y="1268760"/>
            <a:ext cx="5148064" cy="707886"/>
          </a:xfrm>
          <a:prstGeom prst="rect">
            <a:avLst/>
          </a:prstGeom>
          <a:noFill/>
          <a:ln w="9525">
            <a:noFill/>
            <a:miter lim="800000"/>
            <a:headEnd/>
            <a:tailEnd/>
          </a:ln>
        </p:spPr>
        <p:txBody>
          <a:bodyPr wrap="square">
            <a:spAutoFit/>
          </a:bodyPr>
          <a:lstStyle/>
          <a:p>
            <a:pPr algn="r" rtl="1"/>
            <a:r>
              <a:rPr lang="ar-EG" sz="4000" b="1" dirty="0">
                <a:latin typeface="Calibri" pitchFamily="34" charset="0"/>
              </a:rPr>
              <a:t>1 - يُفيد في حالات الأنيميا.</a:t>
            </a:r>
            <a:endParaRPr lang="en-US" sz="4000" dirty="0">
              <a:latin typeface="Calibri" pitchFamily="34" charset="0"/>
            </a:endParaRPr>
          </a:p>
        </p:txBody>
      </p:sp>
      <p:sp>
        <p:nvSpPr>
          <p:cNvPr id="5" name="Wave 4"/>
          <p:cNvSpPr/>
          <p:nvPr/>
        </p:nvSpPr>
        <p:spPr>
          <a:xfrm>
            <a:off x="1331640" y="1268760"/>
            <a:ext cx="1785928" cy="932038"/>
          </a:xfrm>
          <a:prstGeom prst="wave">
            <a:avLst>
              <a:gd name="adj1" fmla="val 12500"/>
              <a:gd name="adj2" fmla="val -100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3200" b="1" dirty="0">
                <a:solidFill>
                  <a:schemeClr val="bg1"/>
                </a:solidFill>
              </a:rPr>
              <a:t>علل</a:t>
            </a:r>
          </a:p>
        </p:txBody>
      </p:sp>
      <p:sp>
        <p:nvSpPr>
          <p:cNvPr id="6" name="TextBox 5"/>
          <p:cNvSpPr txBox="1">
            <a:spLocks noChangeArrowheads="1"/>
          </p:cNvSpPr>
          <p:nvPr/>
        </p:nvSpPr>
        <p:spPr bwMode="auto">
          <a:xfrm>
            <a:off x="1678781" y="3284984"/>
            <a:ext cx="5786438" cy="1754326"/>
          </a:xfrm>
          <a:prstGeom prst="rect">
            <a:avLst/>
          </a:prstGeom>
          <a:noFill/>
          <a:ln w="9525">
            <a:noFill/>
            <a:miter lim="800000"/>
            <a:headEnd/>
            <a:tailEnd/>
          </a:ln>
        </p:spPr>
        <p:txBody>
          <a:bodyPr>
            <a:spAutoFit/>
          </a:bodyPr>
          <a:lstStyle/>
          <a:p>
            <a:pPr algn="ctr" rtl="1"/>
            <a:r>
              <a:rPr lang="ar-SA" sz="3600" b="1" dirty="0">
                <a:solidFill>
                  <a:srgbClr val="C00000"/>
                </a:solidFill>
              </a:rPr>
              <a:t>لاحتوائه على نسبة عالية من الحديد الذي يمد </a:t>
            </a:r>
            <a:r>
              <a:rPr lang="ar-SA" sz="3600" b="1" dirty="0" err="1">
                <a:solidFill>
                  <a:srgbClr val="C00000"/>
                </a:solidFill>
              </a:rPr>
              <a:t>به</a:t>
            </a:r>
            <a:r>
              <a:rPr lang="ar-SA" sz="3600" b="1" dirty="0">
                <a:solidFill>
                  <a:srgbClr val="C00000"/>
                </a:solidFill>
              </a:rPr>
              <a:t> الجسم</a:t>
            </a:r>
            <a:r>
              <a:rPr lang="ar-EG" sz="3600" b="1" dirty="0">
                <a:solidFill>
                  <a:srgbClr val="C00000"/>
                </a:solidFill>
              </a:rPr>
              <a:t>،</a:t>
            </a:r>
            <a:r>
              <a:rPr lang="ar-SA" sz="3600" b="1" dirty="0">
                <a:solidFill>
                  <a:srgbClr val="C00000"/>
                </a:solidFill>
              </a:rPr>
              <a:t> ويقي</a:t>
            </a:r>
            <a:r>
              <a:rPr lang="ar-EG" sz="3600" b="1" dirty="0">
                <a:solidFill>
                  <a:srgbClr val="C00000"/>
                </a:solidFill>
              </a:rPr>
              <a:t> الجسم</a:t>
            </a:r>
            <a:r>
              <a:rPr lang="ar-SA" sz="3600" b="1" dirty="0">
                <a:solidFill>
                  <a:srgbClr val="C00000"/>
                </a:solidFill>
              </a:rPr>
              <a:t> من الأنيميا.</a:t>
            </a:r>
            <a:endParaRPr lang="en-US" sz="3600" dirty="0">
              <a:solidFill>
                <a:srgbClr val="C00000"/>
              </a:solidFill>
            </a:endParaRPr>
          </a:p>
        </p:txBody>
      </p:sp>
    </p:spTree>
    <p:extLst>
      <p:ext uri="{BB962C8B-B14F-4D97-AF65-F5344CB8AC3E}">
        <p14:creationId xmlns:p14="http://schemas.microsoft.com/office/powerpoint/2010/main" val="87342975"/>
      </p:ext>
    </p:extLst>
  </p:cSld>
  <p:clrMapOvr>
    <a:masterClrMapping/>
  </p:clrMapOvr>
  <p:transition>
    <p:pull dir="d"/>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يُفيد في حالات الأنيميا.wav"/>
                                        </p:tgtEl>
                                      </p:cMediaNode>
                                    </p:audio>
                                  </p:sub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400" decel="100000"/>
                                        <p:tgtEl>
                                          <p:spTgt spid="6"/>
                                        </p:tgtEl>
                                      </p:cBhvr>
                                    </p:animEffect>
                                    <p:anim calcmode="lin" valueType="num">
                                      <p:cBhvr>
                                        <p:cTn id="24" dur="400" decel="100000" fill="hold"/>
                                        <p:tgtEl>
                                          <p:spTgt spid="6"/>
                                        </p:tgtEl>
                                        <p:attrNameLst>
                                          <p:attrName>style.rotation</p:attrName>
                                        </p:attrNameLst>
                                      </p:cBhvr>
                                      <p:tavLst>
                                        <p:tav tm="0">
                                          <p:val>
                                            <p:fltVal val="-90"/>
                                          </p:val>
                                        </p:tav>
                                        <p:tav tm="100000">
                                          <p:val>
                                            <p:fltVal val="0"/>
                                          </p:val>
                                        </p:tav>
                                      </p:tavLst>
                                    </p:anim>
                                    <p:anim calcmode="lin" valueType="num">
                                      <p:cBhvr>
                                        <p:cTn id="25" dur="400" decel="100000" fill="hold"/>
                                        <p:tgtEl>
                                          <p:spTgt spid="6"/>
                                        </p:tgtEl>
                                        <p:attrNameLst>
                                          <p:attrName>ppt_x</p:attrName>
                                        </p:attrNameLst>
                                      </p:cBhvr>
                                      <p:tavLst>
                                        <p:tav tm="0">
                                          <p:val>
                                            <p:strVal val="#ppt_x+0.4"/>
                                          </p:val>
                                        </p:tav>
                                        <p:tav tm="100000">
                                          <p:val>
                                            <p:strVal val="#ppt_x-0.05"/>
                                          </p:val>
                                        </p:tav>
                                      </p:tavLst>
                                    </p:anim>
                                    <p:anim calcmode="lin" valueType="num">
                                      <p:cBhvr>
                                        <p:cTn id="26" dur="400" decel="100000" fill="hold"/>
                                        <p:tgtEl>
                                          <p:spTgt spid="6"/>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لاحتوائه على نسبة عالية من الحديد الذي يمد به الجسم  ويقي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a:spLocks noChangeArrowheads="1"/>
          </p:cNvSpPr>
          <p:nvPr/>
        </p:nvSpPr>
        <p:spPr bwMode="auto">
          <a:xfrm>
            <a:off x="827584" y="1196752"/>
            <a:ext cx="7154589" cy="1323439"/>
          </a:xfrm>
          <a:prstGeom prst="rect">
            <a:avLst/>
          </a:prstGeom>
          <a:noFill/>
          <a:ln w="9525">
            <a:noFill/>
            <a:miter lim="800000"/>
            <a:headEnd/>
            <a:tailEnd/>
          </a:ln>
        </p:spPr>
        <p:txBody>
          <a:bodyPr wrap="square">
            <a:spAutoFit/>
          </a:bodyPr>
          <a:lstStyle/>
          <a:p>
            <a:pPr algn="r" rtl="1"/>
            <a:r>
              <a:rPr lang="ar-EG" sz="4000" b="1" dirty="0">
                <a:latin typeface="Calibri" pitchFamily="34" charset="0"/>
              </a:rPr>
              <a:t>2 - يُهدئ ويليِّن الطباع، لأنه .............................................</a:t>
            </a:r>
            <a:endParaRPr lang="ar-EG" sz="4000" dirty="0">
              <a:latin typeface="Calibri" pitchFamily="34" charset="0"/>
            </a:endParaRPr>
          </a:p>
        </p:txBody>
      </p:sp>
      <p:sp>
        <p:nvSpPr>
          <p:cNvPr id="10" name="TextBox 1">
            <a:extLst>
              <a:ext uri="{FF2B5EF4-FFF2-40B4-BE49-F238E27FC236}">
                <a16:creationId xmlns:a16="http://schemas.microsoft.com/office/drawing/2014/main" id="{A18E5B86-214C-4F7A-BDBA-56A43936D5E9}"/>
              </a:ext>
            </a:extLst>
          </p:cNvPr>
          <p:cNvSpPr txBox="1">
            <a:spLocks noChangeArrowheads="1"/>
          </p:cNvSpPr>
          <p:nvPr/>
        </p:nvSpPr>
        <p:spPr bwMode="auto">
          <a:xfrm>
            <a:off x="1115616" y="3367778"/>
            <a:ext cx="6845965" cy="1938992"/>
          </a:xfrm>
          <a:prstGeom prst="rect">
            <a:avLst/>
          </a:prstGeom>
          <a:noFill/>
          <a:ln w="9525">
            <a:noFill/>
            <a:miter lim="800000"/>
            <a:headEnd/>
            <a:tailEnd/>
          </a:ln>
        </p:spPr>
        <p:txBody>
          <a:bodyPr wrap="square">
            <a:spAutoFit/>
          </a:bodyPr>
          <a:lstStyle/>
          <a:p>
            <a:pPr algn="r" rtl="1"/>
            <a:r>
              <a:rPr lang="ar-EG" sz="4000" b="1" dirty="0">
                <a:solidFill>
                  <a:srgbClr val="FF0000"/>
                </a:solidFill>
                <a:latin typeface="Calibri" pitchFamily="34" charset="0"/>
              </a:rPr>
              <a:t>3 - يُقوِّي الرحم خاصة عند الولادة، وقد أمر الله مريم في كتابة الكريم بأن تأكل الرطب.</a:t>
            </a:r>
            <a:endParaRPr lang="ar-EG" sz="4000" dirty="0">
              <a:solidFill>
                <a:srgbClr val="FF0000"/>
              </a:solidFill>
              <a:latin typeface="Calibri" pitchFamily="34" charset="0"/>
            </a:endParaRPr>
          </a:p>
        </p:txBody>
      </p:sp>
      <p:sp>
        <p:nvSpPr>
          <p:cNvPr id="12" name="مربع نص 11">
            <a:extLst>
              <a:ext uri="{FF2B5EF4-FFF2-40B4-BE49-F238E27FC236}">
                <a16:creationId xmlns:a16="http://schemas.microsoft.com/office/drawing/2014/main" id="{B62030EE-8029-4669-8EC3-614DB6BA043D}"/>
              </a:ext>
            </a:extLst>
          </p:cNvPr>
          <p:cNvSpPr txBox="1"/>
          <p:nvPr/>
        </p:nvSpPr>
        <p:spPr>
          <a:xfrm>
            <a:off x="1331640" y="1772816"/>
            <a:ext cx="6984776" cy="707886"/>
          </a:xfrm>
          <a:prstGeom prst="rect">
            <a:avLst/>
          </a:prstGeom>
          <a:noFill/>
        </p:spPr>
        <p:txBody>
          <a:bodyPr wrap="square">
            <a:spAutoFit/>
          </a:bodyPr>
          <a:lstStyle/>
          <a:p>
            <a:pPr algn="ctr" rtl="1"/>
            <a:r>
              <a:rPr lang="ar-EG" sz="4000" b="1" dirty="0">
                <a:solidFill>
                  <a:srgbClr val="0000FF"/>
                </a:solidFill>
                <a:latin typeface="Calibri" pitchFamily="34" charset="0"/>
              </a:rPr>
              <a:t>يغذي الخلايا العصبية</a:t>
            </a:r>
            <a:endParaRPr lang="ar-EG" sz="4000" dirty="0">
              <a:solidFill>
                <a:srgbClr val="0000FF"/>
              </a:solidFill>
            </a:endParaRPr>
          </a:p>
        </p:txBody>
      </p:sp>
    </p:spTree>
  </p:cSld>
  <p:clrMapOvr>
    <a:masterClrMapping/>
  </p:clrMapOvr>
  <p:transition>
    <p:pull dir="d"/>
    <p:sndAc>
      <p:stSnd>
        <p:snd r:embed="rId2" name="0523 - ending drum bea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400" decel="100000"/>
                                        <p:tgtEl>
                                          <p:spTgt spid="13"/>
                                        </p:tgtEl>
                                      </p:cBhvr>
                                    </p:animEffect>
                                    <p:anim calcmode="lin" valueType="num">
                                      <p:cBhvr>
                                        <p:cTn id="8" dur="400" decel="100000" fill="hold"/>
                                        <p:tgtEl>
                                          <p:spTgt spid="13"/>
                                        </p:tgtEl>
                                        <p:attrNameLst>
                                          <p:attrName>style.rotation</p:attrName>
                                        </p:attrNameLst>
                                      </p:cBhvr>
                                      <p:tavLst>
                                        <p:tav tm="0">
                                          <p:val>
                                            <p:fltVal val="-90"/>
                                          </p:val>
                                        </p:tav>
                                        <p:tav tm="100000">
                                          <p:val>
                                            <p:fltVal val="0"/>
                                          </p:val>
                                        </p:tav>
                                      </p:tavLst>
                                    </p:anim>
                                    <p:anim calcmode="lin" valueType="num">
                                      <p:cBhvr>
                                        <p:cTn id="9" dur="400" decel="100000" fill="hold"/>
                                        <p:tgtEl>
                                          <p:spTgt spid="13"/>
                                        </p:tgtEl>
                                        <p:attrNameLst>
                                          <p:attrName>ppt_x</p:attrName>
                                        </p:attrNameLst>
                                      </p:cBhvr>
                                      <p:tavLst>
                                        <p:tav tm="0">
                                          <p:val>
                                            <p:strVal val="#ppt_x+0.4"/>
                                          </p:val>
                                        </p:tav>
                                        <p:tav tm="100000">
                                          <p:val>
                                            <p:strVal val="#ppt_x-0.05"/>
                                          </p:val>
                                        </p:tav>
                                      </p:tavLst>
                                    </p:anim>
                                    <p:anim calcmode="lin" valueType="num">
                                      <p:cBhvr>
                                        <p:cTn id="10" dur="400" decel="100000" fill="hold"/>
                                        <p:tgtEl>
                                          <p:spTgt spid="1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400" decel="100000"/>
                                        <p:tgtEl>
                                          <p:spTgt spid="10"/>
                                        </p:tgtEl>
                                      </p:cBhvr>
                                    </p:animEffect>
                                    <p:anim calcmode="lin" valueType="num">
                                      <p:cBhvr>
                                        <p:cTn id="24" dur="400" decel="100000" fill="hold"/>
                                        <p:tgtEl>
                                          <p:spTgt spid="10"/>
                                        </p:tgtEl>
                                        <p:attrNameLst>
                                          <p:attrName>style.rotation</p:attrName>
                                        </p:attrNameLst>
                                      </p:cBhvr>
                                      <p:tavLst>
                                        <p:tav tm="0">
                                          <p:val>
                                            <p:fltVal val="-90"/>
                                          </p:val>
                                        </p:tav>
                                        <p:tav tm="100000">
                                          <p:val>
                                            <p:fltVal val="0"/>
                                          </p:val>
                                        </p:tav>
                                      </p:tavLst>
                                    </p:anim>
                                    <p:anim calcmode="lin" valueType="num">
                                      <p:cBhvr>
                                        <p:cTn id="25" dur="400" decel="100000" fill="hold"/>
                                        <p:tgtEl>
                                          <p:spTgt spid="10"/>
                                        </p:tgtEl>
                                        <p:attrNameLst>
                                          <p:attrName>ppt_x</p:attrName>
                                        </p:attrNameLst>
                                      </p:cBhvr>
                                      <p:tavLst>
                                        <p:tav tm="0">
                                          <p:val>
                                            <p:strVal val="#ppt_x+0.4"/>
                                          </p:val>
                                        </p:tav>
                                        <p:tav tm="100000">
                                          <p:val>
                                            <p:strVal val="#ppt_x-0.05"/>
                                          </p:val>
                                        </p:tav>
                                      </p:tavLst>
                                    </p:anim>
                                    <p:anim calcmode="lin" valueType="num">
                                      <p:cBhvr>
                                        <p:cTn id="26" dur="400" decel="100000" fill="hold"/>
                                        <p:tgtEl>
                                          <p:spTgt spid="10"/>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10"/>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2" grpId="0"/>
    </p:bldLst>
  </p:timing>
</p:sld>
</file>

<file path=ppt/theme/theme1.xml><?xml version="1.0" encoding="utf-8"?>
<a:theme xmlns:a="http://schemas.openxmlformats.org/drawingml/2006/main" name="نسق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نسق13" id="{3D5DE59F-B938-4C85-A629-C52BF9CEBEDB}" vid="{6D1602F7-7C0A-499E-B791-E1B7FCC81D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3483</TotalTime>
  <Words>849</Words>
  <Application>Microsoft Office PowerPoint</Application>
  <PresentationFormat>عرض على الشاشة (4:3)</PresentationFormat>
  <Paragraphs>84</Paragraphs>
  <Slides>30</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30</vt:i4>
      </vt:variant>
    </vt:vector>
  </HeadingPairs>
  <TitlesOfParts>
    <vt:vector size="36" baseType="lpstr">
      <vt:lpstr>Aharoni</vt:lpstr>
      <vt:lpstr>Arial</vt:lpstr>
      <vt:lpstr>Calibri</vt:lpstr>
      <vt:lpstr>Times New Roman</vt:lpstr>
      <vt:lpstr>Wingdings</vt:lpstr>
      <vt:lpstr>نسق13</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AQSA Comp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MISHO )</dc:creator>
  <cp:lastModifiedBy>Eman Adel</cp:lastModifiedBy>
  <cp:revision>118</cp:revision>
  <dcterms:created xsi:type="dcterms:W3CDTF">2010-05-08T03:27:03Z</dcterms:created>
  <dcterms:modified xsi:type="dcterms:W3CDTF">2021-10-22T10:34:59Z</dcterms:modified>
</cp:coreProperties>
</file>